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notesSlides/notesSlide5.xml" ContentType="application/vnd.openxmlformats-officedocument.presentationml.notesSlide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4"/>
  </p:notesMasterIdLst>
  <p:sldIdLst>
    <p:sldId id="256" r:id="rId2"/>
    <p:sldId id="294" r:id="rId3"/>
    <p:sldId id="272" r:id="rId4"/>
    <p:sldId id="293" r:id="rId5"/>
    <p:sldId id="261" r:id="rId6"/>
    <p:sldId id="290" r:id="rId7"/>
    <p:sldId id="303" r:id="rId8"/>
    <p:sldId id="306" r:id="rId9"/>
    <p:sldId id="292" r:id="rId10"/>
    <p:sldId id="277" r:id="rId11"/>
    <p:sldId id="330" r:id="rId12"/>
    <p:sldId id="265" r:id="rId13"/>
    <p:sldId id="327" r:id="rId14"/>
    <p:sldId id="278" r:id="rId15"/>
    <p:sldId id="324" r:id="rId16"/>
    <p:sldId id="326" r:id="rId17"/>
    <p:sldId id="328" r:id="rId18"/>
    <p:sldId id="279" r:id="rId19"/>
    <p:sldId id="332" r:id="rId20"/>
    <p:sldId id="331" r:id="rId21"/>
    <p:sldId id="268" r:id="rId22"/>
    <p:sldId id="273" r:id="rId23"/>
    <p:sldId id="297" r:id="rId24"/>
    <p:sldId id="298" r:id="rId25"/>
    <p:sldId id="299" r:id="rId26"/>
    <p:sldId id="274" r:id="rId27"/>
    <p:sldId id="337" r:id="rId28"/>
    <p:sldId id="334" r:id="rId29"/>
    <p:sldId id="286" r:id="rId30"/>
    <p:sldId id="335" r:id="rId31"/>
    <p:sldId id="307" r:id="rId32"/>
    <p:sldId id="336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6" autoAdjust="0"/>
    <p:restoredTop sz="88604" autoAdjust="0"/>
  </p:normalViewPr>
  <p:slideViewPr>
    <p:cSldViewPr snapToGrid="0">
      <p:cViewPr>
        <p:scale>
          <a:sx n="33" d="100"/>
          <a:sy n="33" d="100"/>
        </p:scale>
        <p:origin x="1948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effaith</c:v>
                </c:pt>
              </c:strCache>
            </c:strRef>
          </c:tx>
          <c:explosion val="4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F0F-4095-A876-DAA9791411B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DE4-4CB6-9603-0844062A0BB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DE4-4CB6-9603-0844062A0BB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CDE4-4CB6-9603-0844062A0BB0}"/>
              </c:ext>
            </c:extLst>
          </c:dPt>
          <c:cat>
            <c:strRef>
              <c:f>Sheet1!$A$3:$A$6</c:f>
              <c:strCache>
                <c:ptCount val="2"/>
                <c:pt idx="0">
                  <c:v>methu</c:v>
                </c:pt>
                <c:pt idx="1">
                  <c:v>effeithiol</c:v>
                </c:pt>
              </c:strCache>
            </c:strRef>
          </c:cat>
          <c:val>
            <c:numRef>
              <c:f>Sheet1!$B$3:$B$6</c:f>
              <c:numCache>
                <c:formatCode>General</c:formatCode>
                <c:ptCount val="4"/>
                <c:pt idx="0">
                  <c:v>2</c:v>
                </c:pt>
                <c:pt idx="1">
                  <c:v>17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F0F-4095-A876-DAA9791411B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4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svg"/><Relationship Id="rId1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141948-CA51-437A-B391-61A36221971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8824347-55F5-49B1-B78A-65F405E12175}">
      <dgm:prSet/>
      <dgm:spPr/>
      <dgm:t>
        <a:bodyPr/>
        <a:lstStyle/>
        <a:p>
          <a:pPr>
            <a:defRPr cap="all"/>
          </a:pPr>
          <a:r>
            <a:rPr lang="cy-GB" dirty="0"/>
            <a:t>Ymdrin ag aflonyddwch a gwrthdaro</a:t>
          </a:r>
          <a:endParaRPr lang="en-US" dirty="0"/>
        </a:p>
      </dgm:t>
    </dgm:pt>
    <dgm:pt modelId="{5511434B-557A-43D7-B6AB-5955545E0881}" type="parTrans" cxnId="{DC1EC024-AE45-4234-93F7-FE926532E5D8}">
      <dgm:prSet/>
      <dgm:spPr/>
      <dgm:t>
        <a:bodyPr/>
        <a:lstStyle/>
        <a:p>
          <a:endParaRPr lang="en-US"/>
        </a:p>
      </dgm:t>
    </dgm:pt>
    <dgm:pt modelId="{36BFB0ED-12A9-4A0D-8703-9C47C84684E0}" type="sibTrans" cxnId="{DC1EC024-AE45-4234-93F7-FE926532E5D8}">
      <dgm:prSet/>
      <dgm:spPr/>
      <dgm:t>
        <a:bodyPr/>
        <a:lstStyle/>
        <a:p>
          <a:endParaRPr lang="en-US"/>
        </a:p>
      </dgm:t>
    </dgm:pt>
    <dgm:pt modelId="{EAF33BF0-A7E7-40B0-B144-3E764B5D2D1C}">
      <dgm:prSet/>
      <dgm:spPr/>
      <dgm:t>
        <a:bodyPr/>
        <a:lstStyle/>
        <a:p>
          <a:pPr>
            <a:defRPr cap="all"/>
          </a:pPr>
          <a:r>
            <a:rPr lang="cy-GB" dirty="0"/>
            <a:t>Adeiladu Perthnasoedd Cadarnhaol a Lles Myfyrwyr</a:t>
          </a:r>
          <a:endParaRPr lang="en-US" dirty="0"/>
        </a:p>
      </dgm:t>
    </dgm:pt>
    <dgm:pt modelId="{1F3618EB-A9B9-43D8-9770-78CDD29DF8B3}" type="parTrans" cxnId="{7EFEF8D9-3FA1-4FAB-8863-82645FF22409}">
      <dgm:prSet/>
      <dgm:spPr/>
      <dgm:t>
        <a:bodyPr/>
        <a:lstStyle/>
        <a:p>
          <a:endParaRPr lang="en-US"/>
        </a:p>
      </dgm:t>
    </dgm:pt>
    <dgm:pt modelId="{650CD772-40FD-4B8C-868D-17AE92F370A8}" type="sibTrans" cxnId="{7EFEF8D9-3FA1-4FAB-8863-82645FF22409}">
      <dgm:prSet/>
      <dgm:spPr/>
      <dgm:t>
        <a:bodyPr/>
        <a:lstStyle/>
        <a:p>
          <a:endParaRPr lang="en-US"/>
        </a:p>
      </dgm:t>
    </dgm:pt>
    <dgm:pt modelId="{24D1B69A-DAD1-4BD0-A301-06F9BF5B2C4B}" type="pres">
      <dgm:prSet presAssocID="{14141948-CA51-437A-B391-61A36221971F}" presName="root" presStyleCnt="0">
        <dgm:presLayoutVars>
          <dgm:dir/>
          <dgm:resizeHandles val="exact"/>
        </dgm:presLayoutVars>
      </dgm:prSet>
      <dgm:spPr/>
    </dgm:pt>
    <dgm:pt modelId="{B630B04B-1285-4745-B2B3-EA7307447171}" type="pres">
      <dgm:prSet presAssocID="{C8824347-55F5-49B1-B78A-65F405E12175}" presName="compNode" presStyleCnt="0"/>
      <dgm:spPr/>
    </dgm:pt>
    <dgm:pt modelId="{342BB13D-13D7-4D55-BD5A-AA293BF8DBB0}" type="pres">
      <dgm:prSet presAssocID="{C8824347-55F5-49B1-B78A-65F405E12175}" presName="iconBgRect" presStyleLbl="bgShp" presStyleIdx="0" presStyleCnt="2"/>
      <dgm:spPr/>
    </dgm:pt>
    <dgm:pt modelId="{344DF84D-D63D-4969-8977-3E3D68FDE392}" type="pres">
      <dgm:prSet presAssocID="{C8824347-55F5-49B1-B78A-65F405E1217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BE01436-65F2-4D2D-B849-6A25471F5327}" type="pres">
      <dgm:prSet presAssocID="{C8824347-55F5-49B1-B78A-65F405E12175}" presName="spaceRect" presStyleCnt="0"/>
      <dgm:spPr/>
    </dgm:pt>
    <dgm:pt modelId="{7F4FD7A9-A799-4491-A126-8015E1935173}" type="pres">
      <dgm:prSet presAssocID="{C8824347-55F5-49B1-B78A-65F405E12175}" presName="textRect" presStyleLbl="revTx" presStyleIdx="0" presStyleCnt="2">
        <dgm:presLayoutVars>
          <dgm:chMax val="1"/>
          <dgm:chPref val="1"/>
        </dgm:presLayoutVars>
      </dgm:prSet>
      <dgm:spPr/>
    </dgm:pt>
    <dgm:pt modelId="{74131527-336F-4B75-A571-9211ED9D46B6}" type="pres">
      <dgm:prSet presAssocID="{36BFB0ED-12A9-4A0D-8703-9C47C84684E0}" presName="sibTrans" presStyleCnt="0"/>
      <dgm:spPr/>
    </dgm:pt>
    <dgm:pt modelId="{4AF5F961-CF63-4242-94CA-85E7B151AD54}" type="pres">
      <dgm:prSet presAssocID="{EAF33BF0-A7E7-40B0-B144-3E764B5D2D1C}" presName="compNode" presStyleCnt="0"/>
      <dgm:spPr/>
    </dgm:pt>
    <dgm:pt modelId="{9319465D-029A-4DF2-9144-E540EB336976}" type="pres">
      <dgm:prSet presAssocID="{EAF33BF0-A7E7-40B0-B144-3E764B5D2D1C}" presName="iconBgRect" presStyleLbl="bgShp" presStyleIdx="1" presStyleCnt="2" custLinFactNeighborX="248" custLinFactNeighborY="6597"/>
      <dgm:spPr/>
    </dgm:pt>
    <dgm:pt modelId="{892D02E3-6D35-46BB-A20B-036A63BAB2CB}" type="pres">
      <dgm:prSet presAssocID="{EAF33BF0-A7E7-40B0-B144-3E764B5D2D1C}" presName="iconRect" presStyleLbl="node1" presStyleIdx="1" presStyleCnt="2" custLinFactNeighborX="1628" custLinFactNeighborY="6329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outline"/>
        </a:ext>
      </dgm:extLst>
    </dgm:pt>
    <dgm:pt modelId="{341C9BA3-5A08-4AC4-89BC-0ACC891EA2E3}" type="pres">
      <dgm:prSet presAssocID="{EAF33BF0-A7E7-40B0-B144-3E764B5D2D1C}" presName="spaceRect" presStyleCnt="0"/>
      <dgm:spPr/>
    </dgm:pt>
    <dgm:pt modelId="{16A55684-D298-4B48-B84A-69D6E188A468}" type="pres">
      <dgm:prSet presAssocID="{EAF33BF0-A7E7-40B0-B144-3E764B5D2D1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C1EC024-AE45-4234-93F7-FE926532E5D8}" srcId="{14141948-CA51-437A-B391-61A36221971F}" destId="{C8824347-55F5-49B1-B78A-65F405E12175}" srcOrd="0" destOrd="0" parTransId="{5511434B-557A-43D7-B6AB-5955545E0881}" sibTransId="{36BFB0ED-12A9-4A0D-8703-9C47C84684E0}"/>
    <dgm:cxn modelId="{1AFE2B9D-C193-4602-B841-327B7F52133C}" type="presOf" srcId="{EAF33BF0-A7E7-40B0-B144-3E764B5D2D1C}" destId="{16A55684-D298-4B48-B84A-69D6E188A468}" srcOrd="0" destOrd="0" presId="urn:microsoft.com/office/officeart/2018/5/layout/IconCircleLabelList"/>
    <dgm:cxn modelId="{53D6C6B5-91A3-4E90-9E63-A67DED1654F2}" type="presOf" srcId="{14141948-CA51-437A-B391-61A36221971F}" destId="{24D1B69A-DAD1-4BD0-A301-06F9BF5B2C4B}" srcOrd="0" destOrd="0" presId="urn:microsoft.com/office/officeart/2018/5/layout/IconCircleLabelList"/>
    <dgm:cxn modelId="{7EFEF8D9-3FA1-4FAB-8863-82645FF22409}" srcId="{14141948-CA51-437A-B391-61A36221971F}" destId="{EAF33BF0-A7E7-40B0-B144-3E764B5D2D1C}" srcOrd="1" destOrd="0" parTransId="{1F3618EB-A9B9-43D8-9770-78CDD29DF8B3}" sibTransId="{650CD772-40FD-4B8C-868D-17AE92F370A8}"/>
    <dgm:cxn modelId="{64288CF4-9516-4240-9D03-9BE4A944FF41}" type="presOf" srcId="{C8824347-55F5-49B1-B78A-65F405E12175}" destId="{7F4FD7A9-A799-4491-A126-8015E1935173}" srcOrd="0" destOrd="0" presId="urn:microsoft.com/office/officeart/2018/5/layout/IconCircleLabelList"/>
    <dgm:cxn modelId="{84C1B8A6-F5A6-41B0-A0AF-11E7FC4C87EF}" type="presParOf" srcId="{24D1B69A-DAD1-4BD0-A301-06F9BF5B2C4B}" destId="{B630B04B-1285-4745-B2B3-EA7307447171}" srcOrd="0" destOrd="0" presId="urn:microsoft.com/office/officeart/2018/5/layout/IconCircleLabelList"/>
    <dgm:cxn modelId="{9D71B8F4-FE05-4778-9DD3-296EB31B3E3A}" type="presParOf" srcId="{B630B04B-1285-4745-B2B3-EA7307447171}" destId="{342BB13D-13D7-4D55-BD5A-AA293BF8DBB0}" srcOrd="0" destOrd="0" presId="urn:microsoft.com/office/officeart/2018/5/layout/IconCircleLabelList"/>
    <dgm:cxn modelId="{50B59F64-A90D-4C6A-AF15-1FD895DF159E}" type="presParOf" srcId="{B630B04B-1285-4745-B2B3-EA7307447171}" destId="{344DF84D-D63D-4969-8977-3E3D68FDE392}" srcOrd="1" destOrd="0" presId="urn:microsoft.com/office/officeart/2018/5/layout/IconCircleLabelList"/>
    <dgm:cxn modelId="{772F1737-B5B0-422B-A901-5ABAFE90FC84}" type="presParOf" srcId="{B630B04B-1285-4745-B2B3-EA7307447171}" destId="{6BE01436-65F2-4D2D-B849-6A25471F5327}" srcOrd="2" destOrd="0" presId="urn:microsoft.com/office/officeart/2018/5/layout/IconCircleLabelList"/>
    <dgm:cxn modelId="{9B01F7DF-DF89-428D-B1C6-61D776DF53B7}" type="presParOf" srcId="{B630B04B-1285-4745-B2B3-EA7307447171}" destId="{7F4FD7A9-A799-4491-A126-8015E1935173}" srcOrd="3" destOrd="0" presId="urn:microsoft.com/office/officeart/2018/5/layout/IconCircleLabelList"/>
    <dgm:cxn modelId="{C95E1BBE-ECF8-464B-BFD2-84CEEDEFE08B}" type="presParOf" srcId="{24D1B69A-DAD1-4BD0-A301-06F9BF5B2C4B}" destId="{74131527-336F-4B75-A571-9211ED9D46B6}" srcOrd="1" destOrd="0" presId="urn:microsoft.com/office/officeart/2018/5/layout/IconCircleLabelList"/>
    <dgm:cxn modelId="{882CCDFD-62FD-45A6-BD52-B8D52CA04A4D}" type="presParOf" srcId="{24D1B69A-DAD1-4BD0-A301-06F9BF5B2C4B}" destId="{4AF5F961-CF63-4242-94CA-85E7B151AD54}" srcOrd="2" destOrd="0" presId="urn:microsoft.com/office/officeart/2018/5/layout/IconCircleLabelList"/>
    <dgm:cxn modelId="{83ECE2C2-BCB4-4CDA-9F50-C36B0AF583C5}" type="presParOf" srcId="{4AF5F961-CF63-4242-94CA-85E7B151AD54}" destId="{9319465D-029A-4DF2-9144-E540EB336976}" srcOrd="0" destOrd="0" presId="urn:microsoft.com/office/officeart/2018/5/layout/IconCircleLabelList"/>
    <dgm:cxn modelId="{D2B905DE-71D8-4C5D-896F-3075C383C1DA}" type="presParOf" srcId="{4AF5F961-CF63-4242-94CA-85E7B151AD54}" destId="{892D02E3-6D35-46BB-A20B-036A63BAB2CB}" srcOrd="1" destOrd="0" presId="urn:microsoft.com/office/officeart/2018/5/layout/IconCircleLabelList"/>
    <dgm:cxn modelId="{B898DBDF-0146-43F1-89FB-0E70F675F896}" type="presParOf" srcId="{4AF5F961-CF63-4242-94CA-85E7B151AD54}" destId="{341C9BA3-5A08-4AC4-89BC-0ACC891EA2E3}" srcOrd="2" destOrd="0" presId="urn:microsoft.com/office/officeart/2018/5/layout/IconCircleLabelList"/>
    <dgm:cxn modelId="{CC885968-27A0-4BAA-BB67-A673A361065B}" type="presParOf" srcId="{4AF5F961-CF63-4242-94CA-85E7B151AD54}" destId="{16A55684-D298-4B48-B84A-69D6E188A4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FC8BE5-E326-4C8A-B974-AE4F61F79E12}" type="doc">
      <dgm:prSet loTypeId="urn:microsoft.com/office/officeart/2018/5/layout/IconCircleLabelList" loCatId="icon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0370B0DA-3347-43DC-80E1-884FC5BB8D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 err="1"/>
            <a:t>Addasu</a:t>
          </a:r>
          <a:r>
            <a:rPr lang="en-GB" dirty="0"/>
            <a:t> </a:t>
          </a:r>
          <a:r>
            <a:rPr lang="en-GB" dirty="0" err="1"/>
            <a:t>cynnwys</a:t>
          </a:r>
          <a:endParaRPr lang="en-US" dirty="0"/>
        </a:p>
      </dgm:t>
    </dgm:pt>
    <dgm:pt modelId="{725B1E9E-2B7E-457C-BFEF-09608747A6E2}" type="parTrans" cxnId="{DEEFEBE0-4549-4479-8AFF-193922FA3A80}">
      <dgm:prSet/>
      <dgm:spPr/>
      <dgm:t>
        <a:bodyPr/>
        <a:lstStyle/>
        <a:p>
          <a:endParaRPr lang="en-US"/>
        </a:p>
      </dgm:t>
    </dgm:pt>
    <dgm:pt modelId="{DB74B601-4D93-49F6-8A2E-A69390723158}" type="sibTrans" cxnId="{DEEFEBE0-4549-4479-8AFF-193922FA3A80}">
      <dgm:prSet/>
      <dgm:spPr/>
      <dgm:t>
        <a:bodyPr/>
        <a:lstStyle/>
        <a:p>
          <a:endParaRPr lang="en-US"/>
        </a:p>
      </dgm:t>
    </dgm:pt>
    <dgm:pt modelId="{045602BD-F433-4C2A-93C8-2F426A9B2AE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cy-GB" b="0" dirty="0"/>
            <a:t>Gwahaniaethu ar gyfer Dysgwyr Amrywiol </a:t>
          </a:r>
          <a:endParaRPr lang="en-US" b="0" dirty="0"/>
        </a:p>
      </dgm:t>
    </dgm:pt>
    <dgm:pt modelId="{E4D474EA-2D58-477A-AB72-C81DC000886D}" type="parTrans" cxnId="{2FEBAAF2-02CA-4699-8B96-4CB2DF8F1752}">
      <dgm:prSet/>
      <dgm:spPr/>
      <dgm:t>
        <a:bodyPr/>
        <a:lstStyle/>
        <a:p>
          <a:endParaRPr lang="en-US"/>
        </a:p>
      </dgm:t>
    </dgm:pt>
    <dgm:pt modelId="{E9344425-9C75-4FF4-BD26-4E7921FB933B}" type="sibTrans" cxnId="{2FEBAAF2-02CA-4699-8B96-4CB2DF8F1752}">
      <dgm:prSet/>
      <dgm:spPr/>
      <dgm:t>
        <a:bodyPr/>
        <a:lstStyle/>
        <a:p>
          <a:endParaRPr lang="en-US"/>
        </a:p>
      </dgm:t>
    </dgm:pt>
    <dgm:pt modelId="{868721D0-A53B-472F-B5DD-81162F84FAC6}" type="pres">
      <dgm:prSet presAssocID="{B0FC8BE5-E326-4C8A-B974-AE4F61F79E12}" presName="root" presStyleCnt="0">
        <dgm:presLayoutVars>
          <dgm:dir/>
          <dgm:resizeHandles val="exact"/>
        </dgm:presLayoutVars>
      </dgm:prSet>
      <dgm:spPr/>
    </dgm:pt>
    <dgm:pt modelId="{98E5F537-DF0B-4E04-8B5B-3375C2F3D9A6}" type="pres">
      <dgm:prSet presAssocID="{0370B0DA-3347-43DC-80E1-884FC5BB8DC3}" presName="compNode" presStyleCnt="0"/>
      <dgm:spPr/>
    </dgm:pt>
    <dgm:pt modelId="{3EC7612F-2072-4150-9810-8A4ADF0DCE82}" type="pres">
      <dgm:prSet presAssocID="{0370B0DA-3347-43DC-80E1-884FC5BB8DC3}" presName="iconBgRect" presStyleLbl="bgShp" presStyleIdx="0" presStyleCnt="2"/>
      <dgm:spPr/>
    </dgm:pt>
    <dgm:pt modelId="{D1D53D03-D3A4-49D8-B637-C8659B861AEA}" type="pres">
      <dgm:prSet presAssocID="{0370B0DA-3347-43DC-80E1-884FC5BB8DC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4D41F32-78DD-4099-91A4-964E98D56109}" type="pres">
      <dgm:prSet presAssocID="{0370B0DA-3347-43DC-80E1-884FC5BB8DC3}" presName="spaceRect" presStyleCnt="0"/>
      <dgm:spPr/>
    </dgm:pt>
    <dgm:pt modelId="{FC38CF5B-081F-4F20-AC93-4FA1CDFCDC8D}" type="pres">
      <dgm:prSet presAssocID="{0370B0DA-3347-43DC-80E1-884FC5BB8DC3}" presName="textRect" presStyleLbl="revTx" presStyleIdx="0" presStyleCnt="2">
        <dgm:presLayoutVars>
          <dgm:chMax val="1"/>
          <dgm:chPref val="1"/>
        </dgm:presLayoutVars>
      </dgm:prSet>
      <dgm:spPr/>
    </dgm:pt>
    <dgm:pt modelId="{2BA73A86-EEFE-48C0-9AAF-FA07C0864A3C}" type="pres">
      <dgm:prSet presAssocID="{DB74B601-4D93-49F6-8A2E-A69390723158}" presName="sibTrans" presStyleCnt="0"/>
      <dgm:spPr/>
    </dgm:pt>
    <dgm:pt modelId="{69B5932E-1817-417E-B3EF-1E9B21D2842D}" type="pres">
      <dgm:prSet presAssocID="{045602BD-F433-4C2A-93C8-2F426A9B2AE1}" presName="compNode" presStyleCnt="0"/>
      <dgm:spPr/>
    </dgm:pt>
    <dgm:pt modelId="{D95FD52A-9CAF-4F19-9300-98B10106165F}" type="pres">
      <dgm:prSet presAssocID="{045602BD-F433-4C2A-93C8-2F426A9B2AE1}" presName="iconBgRect" presStyleLbl="bgShp" presStyleIdx="1" presStyleCnt="2"/>
      <dgm:spPr/>
    </dgm:pt>
    <dgm:pt modelId="{8F0BC51C-BE8A-4C9B-B354-A8113C5504A7}" type="pres">
      <dgm:prSet presAssocID="{045602BD-F433-4C2A-93C8-2F426A9B2AE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A18B6DA-892F-4D6F-ADB4-7BB094493586}" type="pres">
      <dgm:prSet presAssocID="{045602BD-F433-4C2A-93C8-2F426A9B2AE1}" presName="spaceRect" presStyleCnt="0"/>
      <dgm:spPr/>
    </dgm:pt>
    <dgm:pt modelId="{B3104DCD-55ED-4D22-80D9-5C8DAF02737A}" type="pres">
      <dgm:prSet presAssocID="{045602BD-F433-4C2A-93C8-2F426A9B2AE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76E1924-CB18-479E-9672-D270FB32799E}" type="presOf" srcId="{B0FC8BE5-E326-4C8A-B974-AE4F61F79E12}" destId="{868721D0-A53B-472F-B5DD-81162F84FAC6}" srcOrd="0" destOrd="0" presId="urn:microsoft.com/office/officeart/2018/5/layout/IconCircleLabelList"/>
    <dgm:cxn modelId="{4593C544-DF0D-4F81-BB9A-19A5EAED1847}" type="presOf" srcId="{045602BD-F433-4C2A-93C8-2F426A9B2AE1}" destId="{B3104DCD-55ED-4D22-80D9-5C8DAF02737A}" srcOrd="0" destOrd="0" presId="urn:microsoft.com/office/officeart/2018/5/layout/IconCircleLabelList"/>
    <dgm:cxn modelId="{4474D664-96AF-492C-AFEC-08BF87F08FC7}" type="presOf" srcId="{0370B0DA-3347-43DC-80E1-884FC5BB8DC3}" destId="{FC38CF5B-081F-4F20-AC93-4FA1CDFCDC8D}" srcOrd="0" destOrd="0" presId="urn:microsoft.com/office/officeart/2018/5/layout/IconCircleLabelList"/>
    <dgm:cxn modelId="{DEEFEBE0-4549-4479-8AFF-193922FA3A80}" srcId="{B0FC8BE5-E326-4C8A-B974-AE4F61F79E12}" destId="{0370B0DA-3347-43DC-80E1-884FC5BB8DC3}" srcOrd="0" destOrd="0" parTransId="{725B1E9E-2B7E-457C-BFEF-09608747A6E2}" sibTransId="{DB74B601-4D93-49F6-8A2E-A69390723158}"/>
    <dgm:cxn modelId="{2FEBAAF2-02CA-4699-8B96-4CB2DF8F1752}" srcId="{B0FC8BE5-E326-4C8A-B974-AE4F61F79E12}" destId="{045602BD-F433-4C2A-93C8-2F426A9B2AE1}" srcOrd="1" destOrd="0" parTransId="{E4D474EA-2D58-477A-AB72-C81DC000886D}" sibTransId="{E9344425-9C75-4FF4-BD26-4E7921FB933B}"/>
    <dgm:cxn modelId="{51DBC734-2697-4614-A147-453C2693F5B4}" type="presParOf" srcId="{868721D0-A53B-472F-B5DD-81162F84FAC6}" destId="{98E5F537-DF0B-4E04-8B5B-3375C2F3D9A6}" srcOrd="0" destOrd="0" presId="urn:microsoft.com/office/officeart/2018/5/layout/IconCircleLabelList"/>
    <dgm:cxn modelId="{543F40E2-E145-4804-B0B2-FEDA693E4E86}" type="presParOf" srcId="{98E5F537-DF0B-4E04-8B5B-3375C2F3D9A6}" destId="{3EC7612F-2072-4150-9810-8A4ADF0DCE82}" srcOrd="0" destOrd="0" presId="urn:microsoft.com/office/officeart/2018/5/layout/IconCircleLabelList"/>
    <dgm:cxn modelId="{B534E0E6-9BB7-40B1-9E62-253CE50F8B8E}" type="presParOf" srcId="{98E5F537-DF0B-4E04-8B5B-3375C2F3D9A6}" destId="{D1D53D03-D3A4-49D8-B637-C8659B861AEA}" srcOrd="1" destOrd="0" presId="urn:microsoft.com/office/officeart/2018/5/layout/IconCircleLabelList"/>
    <dgm:cxn modelId="{61F41E15-72F0-49E8-9E37-E2715389D20D}" type="presParOf" srcId="{98E5F537-DF0B-4E04-8B5B-3375C2F3D9A6}" destId="{34D41F32-78DD-4099-91A4-964E98D56109}" srcOrd="2" destOrd="0" presId="urn:microsoft.com/office/officeart/2018/5/layout/IconCircleLabelList"/>
    <dgm:cxn modelId="{54EC63E1-1A61-4108-96B6-BA2E1B356298}" type="presParOf" srcId="{98E5F537-DF0B-4E04-8B5B-3375C2F3D9A6}" destId="{FC38CF5B-081F-4F20-AC93-4FA1CDFCDC8D}" srcOrd="3" destOrd="0" presId="urn:microsoft.com/office/officeart/2018/5/layout/IconCircleLabelList"/>
    <dgm:cxn modelId="{E806D2AA-5CAD-41DE-8BCA-427790D89BD6}" type="presParOf" srcId="{868721D0-A53B-472F-B5DD-81162F84FAC6}" destId="{2BA73A86-EEFE-48C0-9AAF-FA07C0864A3C}" srcOrd="1" destOrd="0" presId="urn:microsoft.com/office/officeart/2018/5/layout/IconCircleLabelList"/>
    <dgm:cxn modelId="{A6E9F750-0A58-4949-8D55-56B4C518D0B2}" type="presParOf" srcId="{868721D0-A53B-472F-B5DD-81162F84FAC6}" destId="{69B5932E-1817-417E-B3EF-1E9B21D2842D}" srcOrd="2" destOrd="0" presId="urn:microsoft.com/office/officeart/2018/5/layout/IconCircleLabelList"/>
    <dgm:cxn modelId="{8D90EBE4-33E7-4714-8C1C-4B9F3A54FE80}" type="presParOf" srcId="{69B5932E-1817-417E-B3EF-1E9B21D2842D}" destId="{D95FD52A-9CAF-4F19-9300-98B10106165F}" srcOrd="0" destOrd="0" presId="urn:microsoft.com/office/officeart/2018/5/layout/IconCircleLabelList"/>
    <dgm:cxn modelId="{43590527-89B2-486D-B334-742B169D00AB}" type="presParOf" srcId="{69B5932E-1817-417E-B3EF-1E9B21D2842D}" destId="{8F0BC51C-BE8A-4C9B-B354-A8113C5504A7}" srcOrd="1" destOrd="0" presId="urn:microsoft.com/office/officeart/2018/5/layout/IconCircleLabelList"/>
    <dgm:cxn modelId="{B6941B14-ED7D-4CC3-A78A-31523CE2C590}" type="presParOf" srcId="{69B5932E-1817-417E-B3EF-1E9B21D2842D}" destId="{7A18B6DA-892F-4D6F-ADB4-7BB094493586}" srcOrd="2" destOrd="0" presId="urn:microsoft.com/office/officeart/2018/5/layout/IconCircleLabelList"/>
    <dgm:cxn modelId="{A512387D-6C78-4C67-BC5B-9987880EECCE}" type="presParOf" srcId="{69B5932E-1817-417E-B3EF-1E9B21D2842D}" destId="{B3104DCD-55ED-4D22-80D9-5C8DAF02737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055188-DC14-4429-BCB2-5D8D461D3404}" type="doc">
      <dgm:prSet loTypeId="urn:microsoft.com/office/officeart/2018/5/layout/IconCircle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B0A7DC0-DD8E-4193-AB54-327988D3D9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 err="1"/>
            <a:t>Gwneud</a:t>
          </a:r>
          <a:r>
            <a:rPr lang="en-GB" dirty="0"/>
            <a:t> </a:t>
          </a:r>
          <a:r>
            <a:rPr lang="en-GB" dirty="0" err="1"/>
            <a:t>cysylltiadau</a:t>
          </a:r>
          <a:r>
            <a:rPr lang="en-GB" dirty="0"/>
            <a:t> </a:t>
          </a:r>
          <a:r>
            <a:rPr lang="en-GB" dirty="0" err="1"/>
            <a:t>traws-gwriwcwlaidd</a:t>
          </a:r>
          <a:endParaRPr lang="en-US" dirty="0"/>
        </a:p>
      </dgm:t>
    </dgm:pt>
    <dgm:pt modelId="{CAF8A589-CFCC-4121-BFED-3B58EFB51223}" type="parTrans" cxnId="{5E224E04-D793-473A-809A-E1A9C89B209F}">
      <dgm:prSet/>
      <dgm:spPr/>
      <dgm:t>
        <a:bodyPr/>
        <a:lstStyle/>
        <a:p>
          <a:endParaRPr lang="en-US"/>
        </a:p>
      </dgm:t>
    </dgm:pt>
    <dgm:pt modelId="{BEC48655-9E7F-4A56-ADF8-0444AB3C4472}" type="sibTrans" cxnId="{5E224E04-D793-473A-809A-E1A9C89B209F}">
      <dgm:prSet/>
      <dgm:spPr/>
      <dgm:t>
        <a:bodyPr/>
        <a:lstStyle/>
        <a:p>
          <a:endParaRPr lang="en-US"/>
        </a:p>
      </dgm:t>
    </dgm:pt>
    <dgm:pt modelId="{EBF50A50-6981-4092-8BAC-99D125139C5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cy-GB" dirty="0"/>
            <a:t>Ymgysylltu disgyblion â Dysgu Gweithredol ac addysgeg briodol</a:t>
          </a:r>
          <a:endParaRPr lang="en-US" dirty="0"/>
        </a:p>
      </dgm:t>
    </dgm:pt>
    <dgm:pt modelId="{D341450E-DE19-4E26-A2C7-7204D02722EB}" type="parTrans" cxnId="{8E5000DD-F920-489D-9EB0-26CDAF604C8C}">
      <dgm:prSet/>
      <dgm:spPr/>
      <dgm:t>
        <a:bodyPr/>
        <a:lstStyle/>
        <a:p>
          <a:endParaRPr lang="en-US"/>
        </a:p>
      </dgm:t>
    </dgm:pt>
    <dgm:pt modelId="{08D6CA61-898F-4AAA-B478-F8AF5C1BD423}" type="sibTrans" cxnId="{8E5000DD-F920-489D-9EB0-26CDAF604C8C}">
      <dgm:prSet/>
      <dgm:spPr/>
      <dgm:t>
        <a:bodyPr/>
        <a:lstStyle/>
        <a:p>
          <a:endParaRPr lang="en-US"/>
        </a:p>
      </dgm:t>
    </dgm:pt>
    <dgm:pt modelId="{89B5219A-9B1F-428C-9B35-92F6072BF5BB}" type="pres">
      <dgm:prSet presAssocID="{74055188-DC14-4429-BCB2-5D8D461D3404}" presName="root" presStyleCnt="0">
        <dgm:presLayoutVars>
          <dgm:dir/>
          <dgm:resizeHandles val="exact"/>
        </dgm:presLayoutVars>
      </dgm:prSet>
      <dgm:spPr/>
    </dgm:pt>
    <dgm:pt modelId="{A1A53CE2-5900-4E50-B2AB-37BCC8EC0A6F}" type="pres">
      <dgm:prSet presAssocID="{AB0A7DC0-DD8E-4193-AB54-327988D3D9EA}" presName="compNode" presStyleCnt="0"/>
      <dgm:spPr/>
    </dgm:pt>
    <dgm:pt modelId="{598919A3-846F-452E-A4F6-C0629AFAE6AC}" type="pres">
      <dgm:prSet presAssocID="{AB0A7DC0-DD8E-4193-AB54-327988D3D9EA}" presName="iconBgRect" presStyleLbl="bgShp" presStyleIdx="0" presStyleCnt="2"/>
      <dgm:spPr/>
    </dgm:pt>
    <dgm:pt modelId="{3EEB3F00-1368-43E7-8D86-BE0EA9150E22}" type="pres">
      <dgm:prSet presAssocID="{AB0A7DC0-DD8E-4193-AB54-327988D3D9E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A2D3E3AC-E74F-4B83-8D36-D2CA610F8819}" type="pres">
      <dgm:prSet presAssocID="{AB0A7DC0-DD8E-4193-AB54-327988D3D9EA}" presName="spaceRect" presStyleCnt="0"/>
      <dgm:spPr/>
    </dgm:pt>
    <dgm:pt modelId="{B93C4F6A-5DF6-4D86-B6CF-4A171CDFCE41}" type="pres">
      <dgm:prSet presAssocID="{AB0A7DC0-DD8E-4193-AB54-327988D3D9EA}" presName="textRect" presStyleLbl="revTx" presStyleIdx="0" presStyleCnt="2">
        <dgm:presLayoutVars>
          <dgm:chMax val="1"/>
          <dgm:chPref val="1"/>
        </dgm:presLayoutVars>
      </dgm:prSet>
      <dgm:spPr/>
    </dgm:pt>
    <dgm:pt modelId="{AE052147-F50B-443F-876A-DD5764CDDC3C}" type="pres">
      <dgm:prSet presAssocID="{BEC48655-9E7F-4A56-ADF8-0444AB3C4472}" presName="sibTrans" presStyleCnt="0"/>
      <dgm:spPr/>
    </dgm:pt>
    <dgm:pt modelId="{38878B0D-1F18-4720-A292-938EE057BB12}" type="pres">
      <dgm:prSet presAssocID="{EBF50A50-6981-4092-8BAC-99D125139C5D}" presName="compNode" presStyleCnt="0"/>
      <dgm:spPr/>
    </dgm:pt>
    <dgm:pt modelId="{2B61523E-4903-4323-B7DE-A476ECAB0076}" type="pres">
      <dgm:prSet presAssocID="{EBF50A50-6981-4092-8BAC-99D125139C5D}" presName="iconBgRect" presStyleLbl="bgShp" presStyleIdx="1" presStyleCnt="2" custLinFactNeighborX="1561" custLinFactNeighborY="2603"/>
      <dgm:spPr/>
    </dgm:pt>
    <dgm:pt modelId="{CAD7E3DB-23B0-413E-A8D0-0BF5F52E5518}" type="pres">
      <dgm:prSet presAssocID="{EBF50A50-6981-4092-8BAC-99D125139C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9552EE6-05A6-41E4-9CB3-06D853531825}" type="pres">
      <dgm:prSet presAssocID="{EBF50A50-6981-4092-8BAC-99D125139C5D}" presName="spaceRect" presStyleCnt="0"/>
      <dgm:spPr/>
    </dgm:pt>
    <dgm:pt modelId="{6EECDF69-F404-4B4A-956B-38FB8D841779}" type="pres">
      <dgm:prSet presAssocID="{EBF50A50-6981-4092-8BAC-99D125139C5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E224E04-D793-473A-809A-E1A9C89B209F}" srcId="{74055188-DC14-4429-BCB2-5D8D461D3404}" destId="{AB0A7DC0-DD8E-4193-AB54-327988D3D9EA}" srcOrd="0" destOrd="0" parTransId="{CAF8A589-CFCC-4121-BFED-3B58EFB51223}" sibTransId="{BEC48655-9E7F-4A56-ADF8-0444AB3C4472}"/>
    <dgm:cxn modelId="{46FE214E-B2B4-48F9-B748-4B337CF0E36C}" type="presOf" srcId="{EBF50A50-6981-4092-8BAC-99D125139C5D}" destId="{6EECDF69-F404-4B4A-956B-38FB8D841779}" srcOrd="0" destOrd="0" presId="urn:microsoft.com/office/officeart/2018/5/layout/IconCircleLabelList"/>
    <dgm:cxn modelId="{CD95C578-143F-4ECF-B601-55FBC8796895}" type="presOf" srcId="{74055188-DC14-4429-BCB2-5D8D461D3404}" destId="{89B5219A-9B1F-428C-9B35-92F6072BF5BB}" srcOrd="0" destOrd="0" presId="urn:microsoft.com/office/officeart/2018/5/layout/IconCircleLabelList"/>
    <dgm:cxn modelId="{8E5000DD-F920-489D-9EB0-26CDAF604C8C}" srcId="{74055188-DC14-4429-BCB2-5D8D461D3404}" destId="{EBF50A50-6981-4092-8BAC-99D125139C5D}" srcOrd="1" destOrd="0" parTransId="{D341450E-DE19-4E26-A2C7-7204D02722EB}" sibTransId="{08D6CA61-898F-4AAA-B478-F8AF5C1BD423}"/>
    <dgm:cxn modelId="{6B093AF3-DABE-43B0-A0BF-FF218639198E}" type="presOf" srcId="{AB0A7DC0-DD8E-4193-AB54-327988D3D9EA}" destId="{B93C4F6A-5DF6-4D86-B6CF-4A171CDFCE41}" srcOrd="0" destOrd="0" presId="urn:microsoft.com/office/officeart/2018/5/layout/IconCircleLabelList"/>
    <dgm:cxn modelId="{383EFD86-AA92-4FFB-87E2-84C869D725FF}" type="presParOf" srcId="{89B5219A-9B1F-428C-9B35-92F6072BF5BB}" destId="{A1A53CE2-5900-4E50-B2AB-37BCC8EC0A6F}" srcOrd="0" destOrd="0" presId="urn:microsoft.com/office/officeart/2018/5/layout/IconCircleLabelList"/>
    <dgm:cxn modelId="{CFDA1B91-2AF6-49C8-9C18-27337FD6E44F}" type="presParOf" srcId="{A1A53CE2-5900-4E50-B2AB-37BCC8EC0A6F}" destId="{598919A3-846F-452E-A4F6-C0629AFAE6AC}" srcOrd="0" destOrd="0" presId="urn:microsoft.com/office/officeart/2018/5/layout/IconCircleLabelList"/>
    <dgm:cxn modelId="{23EC0D67-4907-4325-9BC1-E7CD4407AD34}" type="presParOf" srcId="{A1A53CE2-5900-4E50-B2AB-37BCC8EC0A6F}" destId="{3EEB3F00-1368-43E7-8D86-BE0EA9150E22}" srcOrd="1" destOrd="0" presId="urn:microsoft.com/office/officeart/2018/5/layout/IconCircleLabelList"/>
    <dgm:cxn modelId="{0E4E5B2C-7D30-4711-BCED-49C2BB889EC9}" type="presParOf" srcId="{A1A53CE2-5900-4E50-B2AB-37BCC8EC0A6F}" destId="{A2D3E3AC-E74F-4B83-8D36-D2CA610F8819}" srcOrd="2" destOrd="0" presId="urn:microsoft.com/office/officeart/2018/5/layout/IconCircleLabelList"/>
    <dgm:cxn modelId="{A2725FA5-8B7E-4404-81F4-AC81BA6027D9}" type="presParOf" srcId="{A1A53CE2-5900-4E50-B2AB-37BCC8EC0A6F}" destId="{B93C4F6A-5DF6-4D86-B6CF-4A171CDFCE41}" srcOrd="3" destOrd="0" presId="urn:microsoft.com/office/officeart/2018/5/layout/IconCircleLabelList"/>
    <dgm:cxn modelId="{313851D6-AD14-4D09-B090-AAB3C0C8B57D}" type="presParOf" srcId="{89B5219A-9B1F-428C-9B35-92F6072BF5BB}" destId="{AE052147-F50B-443F-876A-DD5764CDDC3C}" srcOrd="1" destOrd="0" presId="urn:microsoft.com/office/officeart/2018/5/layout/IconCircleLabelList"/>
    <dgm:cxn modelId="{44692ED4-587D-4E92-B8CE-F731C048D404}" type="presParOf" srcId="{89B5219A-9B1F-428C-9B35-92F6072BF5BB}" destId="{38878B0D-1F18-4720-A292-938EE057BB12}" srcOrd="2" destOrd="0" presId="urn:microsoft.com/office/officeart/2018/5/layout/IconCircleLabelList"/>
    <dgm:cxn modelId="{DF0734CB-D931-4301-8E78-EFFBD1E439A9}" type="presParOf" srcId="{38878B0D-1F18-4720-A292-938EE057BB12}" destId="{2B61523E-4903-4323-B7DE-A476ECAB0076}" srcOrd="0" destOrd="0" presId="urn:microsoft.com/office/officeart/2018/5/layout/IconCircleLabelList"/>
    <dgm:cxn modelId="{A9B117E9-196D-4986-94EE-853649D71C15}" type="presParOf" srcId="{38878B0D-1F18-4720-A292-938EE057BB12}" destId="{CAD7E3DB-23B0-413E-A8D0-0BF5F52E5518}" srcOrd="1" destOrd="0" presId="urn:microsoft.com/office/officeart/2018/5/layout/IconCircleLabelList"/>
    <dgm:cxn modelId="{DD3C0E05-A1AB-49C1-91B9-34D5D048DAF4}" type="presParOf" srcId="{38878B0D-1F18-4720-A292-938EE057BB12}" destId="{B9552EE6-05A6-41E4-9CB3-06D853531825}" srcOrd="2" destOrd="0" presId="urn:microsoft.com/office/officeart/2018/5/layout/IconCircleLabelList"/>
    <dgm:cxn modelId="{F9C23CEC-6B20-4EB8-A914-82752CDFF67C}" type="presParOf" srcId="{38878B0D-1F18-4720-A292-938EE057BB12}" destId="{6EECDF69-F404-4B4A-956B-38FB8D8417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BB13D-13D7-4D55-BD5A-AA293BF8DBB0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DF84D-D63D-4969-8977-3E3D68FDE392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FD7A9-A799-4491-A126-8015E1935173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1900" kern="1200" dirty="0"/>
            <a:t>Ymdrin ag aflonyddwch a gwrthdaro</a:t>
          </a:r>
          <a:endParaRPr lang="en-US" sz="1900" kern="1200" dirty="0"/>
        </a:p>
      </dsp:txBody>
      <dsp:txXfrm>
        <a:off x="1548914" y="3176402"/>
        <a:ext cx="3600000" cy="720000"/>
      </dsp:txXfrm>
    </dsp:sp>
    <dsp:sp modelId="{9319465D-029A-4DF2-9144-E540EB336976}">
      <dsp:nvSpPr>
        <dsp:cNvPr id="0" name=""/>
        <dsp:cNvSpPr/>
      </dsp:nvSpPr>
      <dsp:spPr>
        <a:xfrm>
          <a:off x="6486360" y="44127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2D02E3-6D35-46BB-A20B-036A63BAB2CB}">
      <dsp:nvSpPr>
        <dsp:cNvPr id="0" name=""/>
        <dsp:cNvSpPr/>
      </dsp:nvSpPr>
      <dsp:spPr>
        <a:xfrm>
          <a:off x="6969427" y="84414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55684-D298-4B48-B84A-69D6E188A468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1900" kern="1200" dirty="0"/>
            <a:t>Adeiladu Perthnasoedd Cadarnhaol a Lles Myfyrwyr</a:t>
          </a:r>
          <a:endParaRPr lang="en-US" sz="1900" kern="1200" dirty="0"/>
        </a:p>
      </dsp:txBody>
      <dsp:txXfrm>
        <a:off x="5778914" y="3176402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C7612F-2072-4150-9810-8A4ADF0DCE82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1D53D03-D3A4-49D8-B637-C8659B861AEA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38CF5B-081F-4F20-AC93-4FA1CDFCDC8D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 err="1"/>
            <a:t>Addasu</a:t>
          </a:r>
          <a:r>
            <a:rPr lang="en-GB" sz="2300" kern="1200" dirty="0"/>
            <a:t> </a:t>
          </a:r>
          <a:r>
            <a:rPr lang="en-GB" sz="2300" kern="1200" dirty="0" err="1"/>
            <a:t>cynnwys</a:t>
          </a:r>
          <a:endParaRPr lang="en-US" sz="2300" kern="1200" dirty="0"/>
        </a:p>
      </dsp:txBody>
      <dsp:txXfrm>
        <a:off x="1548914" y="3176402"/>
        <a:ext cx="3600000" cy="720000"/>
      </dsp:txXfrm>
    </dsp:sp>
    <dsp:sp modelId="{D95FD52A-9CAF-4F19-9300-98B10106165F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F0BC51C-BE8A-4C9B-B354-A8113C5504A7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104DCD-55ED-4D22-80D9-5C8DAF02737A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2300" b="0" kern="1200" dirty="0"/>
            <a:t>Gwahaniaethu ar gyfer Dysgwyr Amrywiol </a:t>
          </a:r>
          <a:endParaRPr lang="en-US" sz="2300" b="0" kern="1200" dirty="0"/>
        </a:p>
      </dsp:txBody>
      <dsp:txXfrm>
        <a:off x="5778914" y="3176402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8919A3-846F-452E-A4F6-C0629AFAE6AC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B3F00-1368-43E7-8D86-BE0EA9150E22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C4F6A-5DF6-4D86-B6CF-4A171CDFCE41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 err="1"/>
            <a:t>Gwneud</a:t>
          </a:r>
          <a:r>
            <a:rPr lang="en-GB" sz="1600" kern="1200" dirty="0"/>
            <a:t> </a:t>
          </a:r>
          <a:r>
            <a:rPr lang="en-GB" sz="1600" kern="1200" dirty="0" err="1"/>
            <a:t>cysylltiadau</a:t>
          </a:r>
          <a:r>
            <a:rPr lang="en-GB" sz="1600" kern="1200" dirty="0"/>
            <a:t> </a:t>
          </a:r>
          <a:r>
            <a:rPr lang="en-GB" sz="1600" kern="1200" dirty="0" err="1"/>
            <a:t>traws-gwriwcwlaidd</a:t>
          </a:r>
          <a:endParaRPr lang="en-US" sz="1600" kern="1200" dirty="0"/>
        </a:p>
      </dsp:txBody>
      <dsp:txXfrm>
        <a:off x="1548914" y="3176402"/>
        <a:ext cx="3600000" cy="720000"/>
      </dsp:txXfrm>
    </dsp:sp>
    <dsp:sp modelId="{2B61523E-4903-4323-B7DE-A476ECAB0076}">
      <dsp:nvSpPr>
        <dsp:cNvPr id="0" name=""/>
        <dsp:cNvSpPr/>
      </dsp:nvSpPr>
      <dsp:spPr>
        <a:xfrm>
          <a:off x="6515194" y="353564"/>
          <a:ext cx="2196000" cy="2196000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7E3DB-23B0-413E-A8D0-0BF5F52E5518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ECDF69-F404-4B4A-956B-38FB8D841779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cy-GB" sz="1600" kern="1200" dirty="0"/>
            <a:t>Ymgysylltu disgyblion â Dysgu Gweithredol ac addysgeg briodol</a:t>
          </a:r>
          <a:endParaRPr lang="en-US" sz="1600" kern="1200" dirty="0"/>
        </a:p>
      </dsp:txBody>
      <dsp:txXfrm>
        <a:off x="5778914" y="3176402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14.94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1,'1082'0,"-1052"2,0 1,46 10,-14-1,9 1,-27-4,88 5,7-15,-72-1,0 2,92 14,-89-4,89 1,72-12,-86-1,9581 2,-9699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17.7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2,'156'-1,"410"14,-437-2,204 19,195-16,-343-16,2059 2,-1972-17,-27 0,526 16,-369 3,1345-2,-1249 38,-314-17,58 10,51 6,72 6,-123-18,-71-9,95 34,-133-24,58 16,-159-35,0 0,0-3,41 2,98-7,-66-2,-19 2,1-1,162 18,18 6,2-22,-98-2,33 2,-177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30.0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35,'11'-1,"0"0,-1-1,20-5,11-2,71-2,210 7,-183 6,1563-2,-1660 3,-1 1,80 19,30 4,117-19,29 4,41 10,2-23,-124-1,-189 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33.0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1 289,'12'-5,"0"1,1 0,-1 1,1 1,0 0,0 0,20 1,-2-1,513-7,-333 11,2209-2,-2029-33,4 0,-369 33,241-9,-46-7,-114 11,-53-1,79-19,41-4,153 25,-214 7,159-17,-59-16,239-22,258 49,-369 5,-306-2,294 4,0 23,-85 14,92 11,-135-23,102 7,-206-27,114 26,-167-26,11-2,58 2,-66-7,0 2,54 12,-40-3,0-2,105 4,686 51,-693-42,-56-7,109 3,-113-18,152 9,-153 0,379 29,-45-39,-233-3,-146 5,64 10,37 3,103-16,-114-1,-117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35.4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98,'441'-24,"-209"6,564-7,7 26,-291 2,1370-3,-1622-17,-44 2,506 12,-372 5,855-2,-1117 4,123 22,-6 0,25-16,10 2,-60 3,407 22,-383-38,315 12,-241 8,280 25,-433-31,148 20,43 18,-214-40,120-3,247-10,-440 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7T19:23:37.15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34,'493'1,"557"-3,-601-13,162-1,-501 14,132 6,-220-1,0 1,0 1,40 14,-41-11,0-1,0-2,42 7,-37-11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9T10:44:50.91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71 0,'22679'0'0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9T10:45:04.9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0 123 0,'22156'-123'0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45:10.1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63,'145'-12,"-80"5,621-36,555 42,-596 3,257-2,-680 16,-33-1,-74-13,142 9,137 13,-149-12,118 21,221 9,-484-37,137 24,-210-25,327 22,-3-1,-233-9,142 2,-43-4,23 1,-85-15,180 23,76 18,-331-28,-12-2,-45-9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45:29.85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0,'509'12,"-303"2,609 63,-534-54,0-24,-95-1,2526 2,-2677 2,-1 2,1 1,50 15,-47-10,-1-2,59 4,271-10,-179-4,1570 2,-1534 16,-19 0,128-17,98 2,-260 13,37 1,649-13,-409-4,4033 2,-4293-15,-34 1,8 12,-72 3,108-13,103-10,2 23,-110 1,770-2,-908-3,79-13,-67 6,13-3,42-4,29 1,40-1,130-13,33-2,658 32,-456 1,2918-1,-3464 1,0 0,1 1,-1 0,0 0,0 1,0 0,0 1,-1 0,1 1,-1 0,13 9,-2-2,8 2,-4-2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45:44.46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1 218,'55'-1,"0"3,0 3,59 12,-96-13,301 56,188 26,-339-54,-129-25,30 6,110 7,-14-5,5 0,391-13,-286-4,-25-13,-48 0,-116 13,-16 1,73-10,-4-2,215 7,-213 7,-114-2,0-2,35-8,-30 5,34-2,18 7,-53 1,1-1,0-1,33-7,-20 1,0 1,54 0,92 8,-69 1,-66-2,98-12,298-35,202 43,-350 7,-301-3,329-13,189-6,-130-12,-18 0,493 31,-366 2,1187-2,-1655-2,61-11,5-1,-19 10,69-7,-25-6,277-34,-98 33,-76 6,468-1,-443 15,2210-2,-2287-15,-51 2,45-3,69-4,551 20,-363 2,289-2,-661 2,61 11,34 2,154 13,-284-26,63 12,16 2,16-2,21 2,225-14,-12 0,-113 28,-162-17,123 5,-102-17,14-2,178 24,114 11,-312-29,-50-2,0 1,0 2,64 19,-69-16,1-2,35 3,-31-6,49 14,-16 3,91 22,-4-12,-127-24,59 22,-16-4,-26-14,0-2,0-3,1-1,89-3,-115-1,1 1,42 9,-21-3,-18-4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33.07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35,'0'-1,"0"0,1 0,-1 0,0 0,1 0,-1 0,1 0,0 0,-1 0,1 0,0 0,-1 0,1 0,0 0,0 0,0 1,0-1,0 0,0 1,0-1,0 1,0-1,0 1,0-1,0 1,3 0,33-8,-34 8,82-6,111 6,-83 2,1081-1,-1144 2,-1 1,0 3,51 14,-30-6,-34-9,40 1,-51-6,1 1,-1 1,0 1,39 13,-39-9,0-1,0-1,51 6,77-7,-41-3,-50 4,0 3,75 21,33 6,-76-20,-41-5,1-3,59 1,134-10,-220 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36.06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1 224,'4729'0,"-4359"-25,-329 21,66-7,223-13,512 23,-368 3,-417-5,0-3,76-17,-19 3,9 1,288-41,13 30,0 31,-173 1,-95-4,170 4,-206 14,-76-9,54 3,151-9,177 9,-207 4,47 5,37-3,-174-12,54 11,24 0,516-13,-376-4,655 2,-971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38.92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1,'11446'0,"-11413"0,0 3,33 6,-32-3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40.82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67,'197'1,"224"-3,-209-13,21-1,-19 16,42-2,-79-14,43 0,1398 15,-719 3,-872-2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44.0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1,'37'0,"1"1,-1 3,-1 0,42 12,-17-2,1-4,108 6,130-15,-148-4,3276 2,-1757 2,-1460 17,-149-10,528 73,-503-71,93-1,-46-5,-28 11,-73-8,54 2,30-10,51 2,-142 4,-6 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47.2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3,'2446'0,"-2358"4,134 24,-131-13,118 2,570-16,-334-3,2454 2,-2610-17,-24 1,650 15,-435 3,-411-2,-22 2,1-3,-1-1,48-10,-45 4,93-4,51 12,-88 2,2154-2,-2229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49:49.78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0,'43'2,"50"9,8 0,613-2,-448-11,3906 2,-3857 16,-55 0,559-14,-421-4,1267 2,-1623 1,0 2,0 1,-1 3,57 15,121 26,1-17,-120-22,-63-7,58 11,-56-5,1-3,69 2,-82-7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8T14:49:58.20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0,'14573'0'0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50:04.1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1,'2506'0,"-2465"2,68 12,21 2,41-1,27 1,-16 0,23 2,668-20,-846 4,-1 0,42 10,-37-5,39 2,254-6,-165-5,217 2,-348 1,0 2,37 8,-33-5,36 3,282-7,-180-4,-69 1,117 3,-108 14,-71-9,54 2,418-7,-244-4,-126 0,157 5,-174 12,7 0,139-15,30 2,-188 13,-70-8,48 1,-48-5,73 14,50 15,-111-24,0-3,0-2,74-6,-33 1,1540 1,-867 2,-759-1,0 0,1 1,-1 0,11 3,0 3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8T14:50:07.0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1 131,'922'0,"-878"-3,-1-2,81-18,26-4,-52 21,99 6,37 0,-123-15,-10 1,32-2,36-3,293 17,-233 4,-138-4,103 5,-190-3,-1 0,0 1,0 0,1-1,-1 1,0 0,0 1,0-1,0 1,0-1,0 1,4 3,6 9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1:29.99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2,'233'-1,"259"3,-124 30,-3 27,-136-21,-115-19,118 36,-159-37,111 12,-101-18,-32-4,276 29,-6-35,151 8,-180 20,369 16,-517-46,253-13,41-46,-409 55,72-6,195 7,-151 5,-100-2,87-11,4-9,255-6,595 27,-962 1,1 0,32 8,-29-5,33 3,-6-6,-30-2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9T10:21:34.4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0,'12022'311'0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1:36.90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2,'289'-1,"319"3,-42 36,-522-30,-1 1,75 26,-89-27,-1-1,46 5,-24-4,13 1,80 0,67-10,-89-1,778 2,-617-15,-26 1,298 13,-251 2,-239-4,123-23,-120 14,105-5,-86 17,150-9,-101-3,429-22,-276 33,172 4,-391 1,1 2,-1 4,97 25,29 8,-28-8,-61-12,0-5,156 7,-228-21,-1 2,1 2,-2 1,1 1,32 16,11 2,-42-15,-13-5,0-1,0 0,1-2,43 6,-42-11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1:41.6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0,'20'2,"1"1,-1 1,0 1,-1 0,34 14,-30-10,0 0,1-2,-1 0,1-2,1 0,-1-2,26 1,-10-1,49 8,38 3,447-13,-277-3,1383 2,-1606 4,109 18,-41-2,380-8,-328-14,845 2,-909 6,177 31,95 6,-156-29,61 1,-197-16,338 11,-38 25,86-24,-157-11,27 28,46 0,378-26,-377-4,-121-9,879-64,-694 78,-1 29,-261-4,213 20,-363-47,129-14,0-1,489-16,-465 17,547-44,161-8,-235 60,-374 8,219-33,-60 1,506 28,-466 3,3805-2,-4021 20,-232-13,213 38,-55-7,-33 2,-164-33,29 4,-34-8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1:43.6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0,'178'15,"-117"-8,167 34,-123-19,-97-21,42 9,0-2,64 2,-72-8,-1 3,69 16,-66-11,0-2,46 3,307-10,-189-3,1694 2,-1878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9T10:21:47.9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37 0,'8777'0'0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5-19T10:21:52.4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0,'23707'0'0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1:58.94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4,'4065'0,"-4015"3,49 8,18 1,181 14,-217-17,184 25,100 8,-284-39,-1-4,1-3,79-16,-64 6,136-4,-131 13,125-23,-47 4,354-5,5 30,-196 1,139-2,-460 2,-1 0,0 1,31 10,-21-6,34 14,-45-16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5-19T10:22:02.48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0,'1077'0,"-899"15,-30-1,-57-13,-39-1,89 11,-49 0,152-2,60 5,-90 17,139 17,-287-40,420 31,1876-41,-2158 15,-36 1,18 0,21 2,409-16,-286-1,-283 3,56 10,2 0,-11-2,100 26,-181-33,18 1,0-1,61-1,6 0,-22 11,-12-1,-39-10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57470-C6D5-4912-9BC2-03D33EDE80E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C2622-FB81-49EF-B59D-8D6E7DD52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019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79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5737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B429AD-FDCB-9B6C-5696-1A63A09FE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8116A2-EDE0-739C-9FD8-C7D4A5907A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0D7002-B561-3A79-41FE-8EE5643C14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0D241-7931-90A8-EBFA-5B203FA144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127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895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90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876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7B704-2D36-3592-3FF0-96EDFE7DF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3BDF7F-D7D8-49F7-C075-B63CED71FD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ACD25-1F5D-B230-CA64-ECC7F04F76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AB7EF6-7CAA-B9D8-0907-57064477FB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3982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17D26-ED81-BF63-C414-4ABD2665C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229E3B-1EEB-8274-C544-4F2E9DF366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833C0D-1C95-D474-2076-96226626B0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6E4482-7D53-C6FC-F2A8-0469672F62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3317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933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C2622-FB81-49EF-B59D-8D6E7DD52B66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11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560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01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887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0616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273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690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50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21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621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903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2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75D4A9-5C00-41C8-8DEA-4B4B76FC1CD5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64DE8B-4E53-411D-810A-E7F40ECA23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61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0.jpe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chart" Target="../charts/chart1.xm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image" Target="../media/image30.png"/><Relationship Id="rId3" Type="http://schemas.openxmlformats.org/officeDocument/2006/relationships/image" Target="../media/image24.jpeg"/><Relationship Id="rId7" Type="http://schemas.openxmlformats.org/officeDocument/2006/relationships/image" Target="../media/image27.png"/><Relationship Id="rId12" Type="http://schemas.openxmlformats.org/officeDocument/2006/relationships/customXml" Target="../ink/ink4.xml"/><Relationship Id="rId17" Type="http://schemas.openxmlformats.org/officeDocument/2006/relationships/image" Target="../media/image32.png"/><Relationship Id="rId2" Type="http://schemas.openxmlformats.org/officeDocument/2006/relationships/image" Target="../media/image23.jpeg"/><Relationship Id="rId16" Type="http://schemas.openxmlformats.org/officeDocument/2006/relationships/customXml" Target="../ink/ink6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1.xml"/><Relationship Id="rId11" Type="http://schemas.openxmlformats.org/officeDocument/2006/relationships/image" Target="../media/image29.png"/><Relationship Id="rId5" Type="http://schemas.openxmlformats.org/officeDocument/2006/relationships/image" Target="../media/image25.png"/><Relationship Id="rId15" Type="http://schemas.openxmlformats.org/officeDocument/2006/relationships/image" Target="../media/image31.png"/><Relationship Id="rId10" Type="http://schemas.openxmlformats.org/officeDocument/2006/relationships/customXml" Target="../ink/ink3.xml"/><Relationship Id="rId4" Type="http://schemas.openxmlformats.org/officeDocument/2006/relationships/image" Target="../media/image5.jpeg"/><Relationship Id="rId9" Type="http://schemas.openxmlformats.org/officeDocument/2006/relationships/image" Target="../media/image28.png"/><Relationship Id="rId14" Type="http://schemas.openxmlformats.org/officeDocument/2006/relationships/customXml" Target="../ink/ink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3.png"/><Relationship Id="rId7" Type="http://schemas.openxmlformats.org/officeDocument/2006/relationships/image" Target="../media/image35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13" Type="http://schemas.openxmlformats.org/officeDocument/2006/relationships/image" Target="../media/image46.png"/><Relationship Id="rId3" Type="http://schemas.openxmlformats.org/officeDocument/2006/relationships/image" Target="../media/image42.png"/><Relationship Id="rId7" Type="http://schemas.openxmlformats.org/officeDocument/2006/relationships/image" Target="../media/image43.png"/><Relationship Id="rId12" Type="http://schemas.openxmlformats.org/officeDocument/2006/relationships/customXml" Target="../ink/ink10.xm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7.xml"/><Relationship Id="rId11" Type="http://schemas.openxmlformats.org/officeDocument/2006/relationships/image" Target="../media/image45.png"/><Relationship Id="rId5" Type="http://schemas.openxmlformats.org/officeDocument/2006/relationships/image" Target="../media/image38.svg"/><Relationship Id="rId15" Type="http://schemas.openxmlformats.org/officeDocument/2006/relationships/image" Target="../media/image47.png"/><Relationship Id="rId10" Type="http://schemas.openxmlformats.org/officeDocument/2006/relationships/customXml" Target="../ink/ink9.xml"/><Relationship Id="rId4" Type="http://schemas.openxmlformats.org/officeDocument/2006/relationships/image" Target="../media/image37.png"/><Relationship Id="rId9" Type="http://schemas.openxmlformats.org/officeDocument/2006/relationships/image" Target="../media/image44.png"/><Relationship Id="rId14" Type="http://schemas.openxmlformats.org/officeDocument/2006/relationships/customXml" Target="../ink/ink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60.sv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customXml" Target="../ink/ink14.xml"/><Relationship Id="rId13" Type="http://schemas.openxmlformats.org/officeDocument/2006/relationships/image" Target="../media/image67.png"/><Relationship Id="rId18" Type="http://schemas.openxmlformats.org/officeDocument/2006/relationships/customXml" Target="../ink/ink19.xml"/><Relationship Id="rId3" Type="http://schemas.openxmlformats.org/officeDocument/2006/relationships/image" Target="../media/image62.jpeg"/><Relationship Id="rId21" Type="http://schemas.openxmlformats.org/officeDocument/2006/relationships/image" Target="../media/image71.png"/><Relationship Id="rId7" Type="http://schemas.openxmlformats.org/officeDocument/2006/relationships/image" Target="../media/image64.png"/><Relationship Id="rId12" Type="http://schemas.openxmlformats.org/officeDocument/2006/relationships/customXml" Target="../ink/ink16.xml"/><Relationship Id="rId17" Type="http://schemas.openxmlformats.org/officeDocument/2006/relationships/image" Target="../media/image69.png"/><Relationship Id="rId2" Type="http://schemas.openxmlformats.org/officeDocument/2006/relationships/image" Target="../media/image61.jpeg"/><Relationship Id="rId16" Type="http://schemas.openxmlformats.org/officeDocument/2006/relationships/customXml" Target="../ink/ink18.xml"/><Relationship Id="rId20" Type="http://schemas.openxmlformats.org/officeDocument/2006/relationships/customXml" Target="../ink/ink20.xml"/><Relationship Id="rId1" Type="http://schemas.openxmlformats.org/officeDocument/2006/relationships/slideLayout" Target="../slideLayouts/slideLayout6.xml"/><Relationship Id="rId6" Type="http://schemas.openxmlformats.org/officeDocument/2006/relationships/customXml" Target="../ink/ink13.xml"/><Relationship Id="rId11" Type="http://schemas.openxmlformats.org/officeDocument/2006/relationships/image" Target="../media/image66.png"/><Relationship Id="rId24" Type="http://schemas.openxmlformats.org/officeDocument/2006/relationships/image" Target="../media/image73.jpeg"/><Relationship Id="rId5" Type="http://schemas.openxmlformats.org/officeDocument/2006/relationships/image" Target="../media/image63.png"/><Relationship Id="rId15" Type="http://schemas.openxmlformats.org/officeDocument/2006/relationships/image" Target="../media/image68.png"/><Relationship Id="rId23" Type="http://schemas.openxmlformats.org/officeDocument/2006/relationships/image" Target="../media/image72.png"/><Relationship Id="rId10" Type="http://schemas.openxmlformats.org/officeDocument/2006/relationships/customXml" Target="../ink/ink15.xml"/><Relationship Id="rId19" Type="http://schemas.openxmlformats.org/officeDocument/2006/relationships/image" Target="../media/image70.png"/><Relationship Id="rId4" Type="http://schemas.openxmlformats.org/officeDocument/2006/relationships/customXml" Target="../ink/ink12.xml"/><Relationship Id="rId9" Type="http://schemas.openxmlformats.org/officeDocument/2006/relationships/image" Target="../media/image65.png"/><Relationship Id="rId14" Type="http://schemas.openxmlformats.org/officeDocument/2006/relationships/customXml" Target="../ink/ink17.xml"/><Relationship Id="rId22" Type="http://schemas.openxmlformats.org/officeDocument/2006/relationships/customXml" Target="../ink/ink2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7" Type="http://schemas.openxmlformats.org/officeDocument/2006/relationships/image" Target="../media/image7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png"/><Relationship Id="rId5" Type="http://schemas.openxmlformats.org/officeDocument/2006/relationships/image" Target="../media/image80.png"/><Relationship Id="rId4" Type="http://schemas.openxmlformats.org/officeDocument/2006/relationships/image" Target="../media/image79.sv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image" Target="../media/image82.jpeg"/><Relationship Id="rId7" Type="http://schemas.openxmlformats.org/officeDocument/2006/relationships/image" Target="../media/image86.jpeg"/><Relationship Id="rId2" Type="http://schemas.openxmlformats.org/officeDocument/2006/relationships/image" Target="../media/image8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jpeg"/><Relationship Id="rId3" Type="http://schemas.openxmlformats.org/officeDocument/2006/relationships/image" Target="../media/image82.jpeg"/><Relationship Id="rId7" Type="http://schemas.openxmlformats.org/officeDocument/2006/relationships/image" Target="../media/image6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jpeg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eg"/><Relationship Id="rId7" Type="http://schemas.openxmlformats.org/officeDocument/2006/relationships/image" Target="../media/image82.jpeg"/><Relationship Id="rId2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jpeg"/><Relationship Id="rId5" Type="http://schemas.openxmlformats.org/officeDocument/2006/relationships/image" Target="../media/image85.jpeg"/><Relationship Id="rId4" Type="http://schemas.openxmlformats.org/officeDocument/2006/relationships/image" Target="../media/image8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2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13" Type="http://schemas.openxmlformats.org/officeDocument/2006/relationships/customXml" Target="../ink/ink27.xml"/><Relationship Id="rId18" Type="http://schemas.openxmlformats.org/officeDocument/2006/relationships/image" Target="../media/image100.png"/><Relationship Id="rId3" Type="http://schemas.openxmlformats.org/officeDocument/2006/relationships/customXml" Target="../ink/ink22.xml"/><Relationship Id="rId7" Type="http://schemas.openxmlformats.org/officeDocument/2006/relationships/customXml" Target="../ink/ink24.xml"/><Relationship Id="rId12" Type="http://schemas.openxmlformats.org/officeDocument/2006/relationships/image" Target="../media/image97.png"/><Relationship Id="rId17" Type="http://schemas.openxmlformats.org/officeDocument/2006/relationships/customXml" Target="../ink/ink29.xml"/><Relationship Id="rId2" Type="http://schemas.openxmlformats.org/officeDocument/2006/relationships/image" Target="../media/image87.png"/><Relationship Id="rId16" Type="http://schemas.openxmlformats.org/officeDocument/2006/relationships/image" Target="../media/image99.png"/><Relationship Id="rId20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4.png"/><Relationship Id="rId11" Type="http://schemas.openxmlformats.org/officeDocument/2006/relationships/customXml" Target="../ink/ink26.xml"/><Relationship Id="rId5" Type="http://schemas.openxmlformats.org/officeDocument/2006/relationships/customXml" Target="../ink/ink23.xml"/><Relationship Id="rId15" Type="http://schemas.openxmlformats.org/officeDocument/2006/relationships/customXml" Target="../ink/ink28.xml"/><Relationship Id="rId10" Type="http://schemas.openxmlformats.org/officeDocument/2006/relationships/image" Target="../media/image96.png"/><Relationship Id="rId19" Type="http://schemas.openxmlformats.org/officeDocument/2006/relationships/customXml" Target="../ink/ink30.xml"/><Relationship Id="rId4" Type="http://schemas.openxmlformats.org/officeDocument/2006/relationships/image" Target="../media/image93.png"/><Relationship Id="rId9" Type="http://schemas.openxmlformats.org/officeDocument/2006/relationships/customXml" Target="../ink/ink25.xml"/><Relationship Id="rId14" Type="http://schemas.openxmlformats.org/officeDocument/2006/relationships/image" Target="../media/image98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jpeg"/><Relationship Id="rId3" Type="http://schemas.openxmlformats.org/officeDocument/2006/relationships/image" Target="../media/image4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8.jpeg"/><Relationship Id="rId5" Type="http://schemas.openxmlformats.org/officeDocument/2006/relationships/image" Target="../media/image103.jpeg"/><Relationship Id="rId4" Type="http://schemas.openxmlformats.org/officeDocument/2006/relationships/image" Target="../media/image10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svg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5B880-1D47-3F78-7BAE-036A694928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85919"/>
            <a:ext cx="9144000" cy="2387600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ea typeface="Times New Roman" panose="02020603050405020304" pitchFamily="18" charset="0"/>
              </a:rPr>
              <a:t>R</a:t>
            </a:r>
            <a:r>
              <a:rPr lang="cy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heoli'r amgylchedd dysgu, gwahaniaethu a manteisio ar ddisgyblaethau pwnc mewn meysydd dysgu. Trafodwch y llinynnau canolog hyn mewn perthynas ag arferion mewn addysg, gan ddangos dealltwriaeth gadarn, gan nodi cryfderau personol a meysydd i'w datblygu ar gyfer pob un.</a:t>
            </a: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E1BB60-0C40-2E76-342E-C2E8147E27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29151"/>
            <a:ext cx="9144000" cy="1655762"/>
          </a:xfrm>
        </p:spPr>
        <p:txBody>
          <a:bodyPr/>
          <a:lstStyle/>
          <a:p>
            <a:r>
              <a:rPr lang="en-GB" dirty="0"/>
              <a:t>Carys Cooper</a:t>
            </a:r>
          </a:p>
        </p:txBody>
      </p:sp>
    </p:spTree>
    <p:extLst>
      <p:ext uri="{BB962C8B-B14F-4D97-AF65-F5344CB8AC3E}">
        <p14:creationId xmlns:p14="http://schemas.microsoft.com/office/powerpoint/2010/main" val="1255728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8080A8A4-114D-3E13-997D-96CBC2ED83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7" r="28867" b="-2"/>
          <a:stretch/>
        </p:blipFill>
        <p:spPr>
          <a:xfrm rot="5400000">
            <a:off x="307073" y="-307073"/>
            <a:ext cx="3388893" cy="4003039"/>
          </a:xfrm>
          <a:prstGeom prst="rect">
            <a:avLst/>
          </a:prstGeom>
        </p:spPr>
      </p:pic>
      <p:pic>
        <p:nvPicPr>
          <p:cNvPr id="5" name="Picture 4" descr="A group of children at a table with plates of food&#10;&#10;AI-generated content may be incorrect.">
            <a:extLst>
              <a:ext uri="{FF2B5EF4-FFF2-40B4-BE49-F238E27FC236}">
                <a16:creationId xmlns:a16="http://schemas.microsoft.com/office/drawing/2014/main" id="{6481F263-3AE2-5AFD-A91C-5008B10210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94" r="526" b="4"/>
          <a:stretch>
            <a:fillRect/>
          </a:stretch>
        </p:blipFill>
        <p:spPr>
          <a:xfrm>
            <a:off x="4094479" y="10"/>
            <a:ext cx="4014047" cy="3383270"/>
          </a:xfrm>
          <a:prstGeom prst="rect">
            <a:avLst/>
          </a:prstGeom>
        </p:spPr>
      </p:pic>
      <p:pic>
        <p:nvPicPr>
          <p:cNvPr id="3" name="Picture 2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FB55D0A7-6399-6871-A672-1D5CB17534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09" b="-3"/>
          <a:stretch>
            <a:fillRect/>
          </a:stretch>
        </p:blipFill>
        <p:spPr>
          <a:xfrm rot="5400000">
            <a:off x="8498839" y="-309879"/>
            <a:ext cx="3383280" cy="4003039"/>
          </a:xfrm>
          <a:prstGeom prst="rect">
            <a:avLst/>
          </a:prstGeom>
        </p:spPr>
      </p:pic>
      <p:pic>
        <p:nvPicPr>
          <p:cNvPr id="17" name="Picture 16" descr="A group of children playing with sand&#10;&#10;AI-generated content may be incorrect.">
            <a:extLst>
              <a:ext uri="{FF2B5EF4-FFF2-40B4-BE49-F238E27FC236}">
                <a16:creationId xmlns:a16="http://schemas.microsoft.com/office/drawing/2014/main" id="{AC9784C5-6084-DEAF-6E1C-728EE0308D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90" t="-274" r="6913" b="272"/>
          <a:stretch/>
        </p:blipFill>
        <p:spPr>
          <a:xfrm rot="5400000">
            <a:off x="307073" y="3162034"/>
            <a:ext cx="3388893" cy="4003039"/>
          </a:xfrm>
          <a:prstGeom prst="rect">
            <a:avLst/>
          </a:prstGeom>
        </p:spPr>
      </p:pic>
      <p:pic>
        <p:nvPicPr>
          <p:cNvPr id="21" name="Picture 20" descr="A group of children painting on a table&#10;&#10;AI-generated content may be incorrect.">
            <a:extLst>
              <a:ext uri="{FF2B5EF4-FFF2-40B4-BE49-F238E27FC236}">
                <a16:creationId xmlns:a16="http://schemas.microsoft.com/office/drawing/2014/main" id="{0A5D1DBD-ADF7-4B4C-9FDC-ED41542DB96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0" t="-1183" r="5510" b="1187"/>
          <a:stretch/>
        </p:blipFill>
        <p:spPr>
          <a:xfrm rot="10800000">
            <a:off x="4094479" y="3474720"/>
            <a:ext cx="4014047" cy="3383280"/>
          </a:xfrm>
          <a:prstGeom prst="rect">
            <a:avLst/>
          </a:prstGeom>
        </p:spPr>
      </p:pic>
      <p:pic>
        <p:nvPicPr>
          <p:cNvPr id="15" name="Picture 14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191AC4A5-34E3-FEF0-1D9D-C1BCA99F72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4" t="-1182" r="26399" b="1184"/>
          <a:stretch/>
        </p:blipFill>
        <p:spPr>
          <a:xfrm rot="5400000">
            <a:off x="8501536" y="3167531"/>
            <a:ext cx="3388893" cy="3992034"/>
          </a:xfrm>
          <a:prstGeom prst="rect">
            <a:avLst/>
          </a:prstGeom>
        </p:spPr>
      </p:pic>
      <p:pic>
        <p:nvPicPr>
          <p:cNvPr id="4" name="Picture 2" descr="25 Best Schools in Port Talbot - Top Ratings (2025 Fees)">
            <a:extLst>
              <a:ext uri="{FF2B5EF4-FFF2-40B4-BE49-F238E27FC236}">
                <a16:creationId xmlns:a16="http://schemas.microsoft.com/office/drawing/2014/main" id="{0DDC9435-9C87-77F5-41E1-8C41D1DDE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872" y="2804552"/>
            <a:ext cx="1329098" cy="1329098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3D7519B-90AE-A64D-F1BC-17B4144EFD9A}"/>
              </a:ext>
            </a:extLst>
          </p:cNvPr>
          <p:cNvSpPr txBox="1"/>
          <p:nvPr/>
        </p:nvSpPr>
        <p:spPr>
          <a:xfrm>
            <a:off x="4094478" y="6346329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(Ysgol </a:t>
            </a:r>
            <a:r>
              <a:rPr lang="en-GB" dirty="0" err="1"/>
              <a:t>Ystalyfera</a:t>
            </a:r>
            <a:r>
              <a:rPr lang="en-GB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09651317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tephen D. Brookfield">
            <a:extLst>
              <a:ext uri="{FF2B5EF4-FFF2-40B4-BE49-F238E27FC236}">
                <a16:creationId xmlns:a16="http://schemas.microsoft.com/office/drawing/2014/main" id="{5035F7B5-11A5-9B0E-F5F7-71921B9AE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" r="1577"/>
          <a:stretch/>
        </p:blipFill>
        <p:spPr bwMode="auto">
          <a:xfrm>
            <a:off x="1" y="-8371"/>
            <a:ext cx="4038603" cy="447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ohn Dewey Biography (1859-1952)">
            <a:extLst>
              <a:ext uri="{FF2B5EF4-FFF2-40B4-BE49-F238E27FC236}">
                <a16:creationId xmlns:a16="http://schemas.microsoft.com/office/drawing/2014/main" id="{B2A10F00-35F7-44C8-5D6D-C459DC96B3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"/>
          <a:stretch/>
        </p:blipFill>
        <p:spPr bwMode="auto">
          <a:xfrm>
            <a:off x="4038600" y="-8371"/>
            <a:ext cx="4076700" cy="447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.F. Skinner, Behavioral Scientist Who Invented 'Skinner Box ...">
            <a:extLst>
              <a:ext uri="{FF2B5EF4-FFF2-40B4-BE49-F238E27FC236}">
                <a16:creationId xmlns:a16="http://schemas.microsoft.com/office/drawing/2014/main" id="{1D3EB450-6A77-9347-11A3-DD71770F0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6" r="19058" b="3"/>
          <a:stretch/>
        </p:blipFill>
        <p:spPr bwMode="auto">
          <a:xfrm>
            <a:off x="8115292" y="-8371"/>
            <a:ext cx="4076700" cy="447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CFFA31-3C10-E833-124B-03DD0A6A5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2" y="5467183"/>
            <a:ext cx="11937916" cy="86431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“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meddwl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a/neu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weithred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fwriadol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,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bwrpasol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,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metawybyddol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y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mae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addysgwyr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yn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cymryd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rhan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ynddo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er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mwyn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gwella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eu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hymarfer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2400" b="1" kern="1200" dirty="0" err="1">
                <a:effectLst/>
                <a:latin typeface="+mj-lt"/>
                <a:ea typeface="+mj-ea"/>
                <a:cs typeface="+mj-cs"/>
              </a:rPr>
              <a:t>proffesiynol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” </a:t>
            </a:r>
            <a:r>
              <a:rPr lang="en-US" sz="2400" b="1" dirty="0"/>
              <a:t> (</a:t>
            </a:r>
            <a:r>
              <a:rPr lang="en-US" sz="2400" b="1" kern="1200" dirty="0">
                <a:effectLst/>
                <a:latin typeface="+mj-lt"/>
                <a:ea typeface="+mj-ea"/>
                <a:cs typeface="+mj-cs"/>
              </a:rPr>
              <a:t>SAGE, 2013, t.2).</a:t>
            </a:r>
            <a:br>
              <a:rPr lang="en-US" sz="2400" kern="1200" dirty="0">
                <a:effectLst/>
                <a:latin typeface="+mj-lt"/>
                <a:ea typeface="+mj-ea"/>
                <a:cs typeface="+mj-cs"/>
              </a:rPr>
            </a:br>
            <a:endParaRPr lang="en-US" sz="2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B29AB5-E740-7C2A-957E-7ED1D3579A07}"/>
              </a:ext>
            </a:extLst>
          </p:cNvPr>
          <p:cNvSpPr txBox="1"/>
          <p:nvPr/>
        </p:nvSpPr>
        <p:spPr>
          <a:xfrm>
            <a:off x="484742" y="4462444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stephenbrookfield</a:t>
            </a:r>
            <a:r>
              <a:rPr lang="en-GB" dirty="0"/>
              <a:t>, N.D)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11DA75-86E8-13EE-BBDD-8EA2627F72E6}"/>
              </a:ext>
            </a:extLst>
          </p:cNvPr>
          <p:cNvSpPr txBox="1"/>
          <p:nvPr/>
        </p:nvSpPr>
        <p:spPr>
          <a:xfrm>
            <a:off x="4706495" y="4462444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(Wikipedia, 2019)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0A1D76-6E86-2C35-176C-17C04F247B11}"/>
              </a:ext>
            </a:extLst>
          </p:cNvPr>
          <p:cNvSpPr txBox="1"/>
          <p:nvPr/>
        </p:nvSpPr>
        <p:spPr>
          <a:xfrm>
            <a:off x="9043010" y="4462444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(Freeman, 2013)</a:t>
            </a:r>
          </a:p>
        </p:txBody>
      </p:sp>
    </p:spTree>
    <p:extLst>
      <p:ext uri="{BB962C8B-B14F-4D97-AF65-F5344CB8AC3E}">
        <p14:creationId xmlns:p14="http://schemas.microsoft.com/office/powerpoint/2010/main" val="969268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notebook&#10;&#10;AI-generated content may be incorrect.">
            <a:extLst>
              <a:ext uri="{FF2B5EF4-FFF2-40B4-BE49-F238E27FC236}">
                <a16:creationId xmlns:a16="http://schemas.microsoft.com/office/drawing/2014/main" id="{F99C5AE2-BAB8-4B1E-98BA-41FCAFB21E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104" y="883496"/>
            <a:ext cx="3983672" cy="5311563"/>
          </a:xfrm>
          <a:prstGeom prst="rect">
            <a:avLst/>
          </a:prstGeom>
        </p:spPr>
      </p:pic>
      <p:pic>
        <p:nvPicPr>
          <p:cNvPr id="4" name="Picture 3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3ED1B964-9577-87D7-0110-497FD2B542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92" t="49184" r="8116" b="4969"/>
          <a:stretch/>
        </p:blipFill>
        <p:spPr>
          <a:xfrm rot="16200000">
            <a:off x="3462731" y="1631388"/>
            <a:ext cx="5311562" cy="3815778"/>
          </a:xfrm>
          <a:prstGeom prst="rect">
            <a:avLst/>
          </a:prstGeom>
        </p:spPr>
      </p:pic>
      <p:pic>
        <p:nvPicPr>
          <p:cNvPr id="6" name="Picture 5" descr="A paper with writing on it&#10;&#10;AI-generated content may be incorrect.">
            <a:extLst>
              <a:ext uri="{FF2B5EF4-FFF2-40B4-BE49-F238E27FC236}">
                <a16:creationId xmlns:a16="http://schemas.microsoft.com/office/drawing/2014/main" id="{E7087966-AEED-50BD-7873-5FE100BDF9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0" t="21333" r="28075" b="18165"/>
          <a:stretch/>
        </p:blipFill>
        <p:spPr>
          <a:xfrm rot="5400000">
            <a:off x="8535422" y="1702401"/>
            <a:ext cx="2770948" cy="351712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DC56723-2D30-AEFA-5665-A71B8F15F504}"/>
              </a:ext>
            </a:extLst>
          </p:cNvPr>
          <p:cNvCxnSpPr>
            <a:cxnSpLocks/>
          </p:cNvCxnSpPr>
          <p:nvPr/>
        </p:nvCxnSpPr>
        <p:spPr>
          <a:xfrm flipH="1" flipV="1">
            <a:off x="2846070" y="2520844"/>
            <a:ext cx="5316266" cy="2680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5E402EA-F5DA-6F39-976C-F25A8BD154DA}"/>
              </a:ext>
            </a:extLst>
          </p:cNvPr>
          <p:cNvCxnSpPr>
            <a:cxnSpLocks/>
          </p:cNvCxnSpPr>
          <p:nvPr/>
        </p:nvCxnSpPr>
        <p:spPr>
          <a:xfrm flipH="1">
            <a:off x="3475403" y="4069081"/>
            <a:ext cx="4686933" cy="12150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4D9D01C-6340-FEC5-1E58-7EBD55ECBD11}"/>
              </a:ext>
            </a:extLst>
          </p:cNvPr>
          <p:cNvCxnSpPr>
            <a:cxnSpLocks/>
          </p:cNvCxnSpPr>
          <p:nvPr/>
        </p:nvCxnSpPr>
        <p:spPr>
          <a:xfrm flipH="1">
            <a:off x="3475403" y="4686300"/>
            <a:ext cx="4686933" cy="12344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32F6FBC-EE6D-7E62-BD35-94A66B3EF9C5}"/>
              </a:ext>
            </a:extLst>
          </p:cNvPr>
          <p:cNvCxnSpPr>
            <a:cxnSpLocks/>
          </p:cNvCxnSpPr>
          <p:nvPr/>
        </p:nvCxnSpPr>
        <p:spPr>
          <a:xfrm flipH="1" flipV="1">
            <a:off x="7345646" y="1820427"/>
            <a:ext cx="963964" cy="4998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5332C71-9EB4-666D-63B6-630AA698735B}"/>
              </a:ext>
            </a:extLst>
          </p:cNvPr>
          <p:cNvCxnSpPr>
            <a:cxnSpLocks/>
          </p:cNvCxnSpPr>
          <p:nvPr/>
        </p:nvCxnSpPr>
        <p:spPr>
          <a:xfrm flipH="1">
            <a:off x="5673089" y="3417570"/>
            <a:ext cx="2489247" cy="31199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57942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1E40AF-AECB-9040-70A3-B3269EEF4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3D7CC-21CE-7FA1-B27A-EA4A827C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58" y="349112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latin typeface="+mj-lt"/>
                <a:ea typeface="+mj-ea"/>
                <a:cs typeface="+mj-cs"/>
              </a:rPr>
              <a:t>Rheoli’r </a:t>
            </a:r>
            <a:r>
              <a:rPr lang="en-US" sz="4000" kern="1200" dirty="0" err="1">
                <a:latin typeface="+mj-lt"/>
                <a:ea typeface="+mj-ea"/>
                <a:cs typeface="+mj-cs"/>
              </a:rPr>
              <a:t>amgylchedd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latin typeface="+mj-lt"/>
                <a:ea typeface="+mj-ea"/>
                <a:cs typeface="+mj-cs"/>
              </a:rPr>
              <a:t>dysgu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: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A288EB2-DFFF-A5D7-A898-4B16F99072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262476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505111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F868E4-A73C-AF72-6ADE-25B1C85004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B.F. Skinner, Behavioral Scientist Who Invented 'Skinner Box ...">
            <a:extLst>
              <a:ext uri="{FF2B5EF4-FFF2-40B4-BE49-F238E27FC236}">
                <a16:creationId xmlns:a16="http://schemas.microsoft.com/office/drawing/2014/main" id="{E01834E7-0C50-22D0-4B0E-418C480961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78" r="17734"/>
          <a:stretch/>
        </p:blipFill>
        <p:spPr bwMode="auto">
          <a:xfrm>
            <a:off x="5931156" y="105592"/>
            <a:ext cx="6114362" cy="649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2036445-FB17-FCFD-45D9-BC905B65484B}"/>
              </a:ext>
            </a:extLst>
          </p:cNvPr>
          <p:cNvSpPr/>
          <p:nvPr/>
        </p:nvSpPr>
        <p:spPr>
          <a:xfrm>
            <a:off x="6096000" y="5144877"/>
            <a:ext cx="5868318" cy="139914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800" dirty="0">
                <a:effectLst/>
              </a:rPr>
              <a:t>“the external environment of the organization must be designed effectively and positively so as to motivate”. -skinner</a:t>
            </a:r>
          </a:p>
        </p:txBody>
      </p:sp>
      <p:pic>
        <p:nvPicPr>
          <p:cNvPr id="3076" name="Picture 4" descr="ClassDojo logo | Class dojo, Dojo, Classroom culture">
            <a:extLst>
              <a:ext uri="{FF2B5EF4-FFF2-40B4-BE49-F238E27FC236}">
                <a16:creationId xmlns:a16="http://schemas.microsoft.com/office/drawing/2014/main" id="{68039666-59EC-A758-4107-E3A2F5829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785" y="21631"/>
            <a:ext cx="2363921" cy="236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Chart 13">
            <a:extLst>
              <a:ext uri="{FF2B5EF4-FFF2-40B4-BE49-F238E27FC236}">
                <a16:creationId xmlns:a16="http://schemas.microsoft.com/office/drawing/2014/main" id="{6D445E52-6178-5FF5-3E7B-11CE57E1F3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8231300"/>
              </p:ext>
            </p:extLst>
          </p:nvPr>
        </p:nvGraphicFramePr>
        <p:xfrm>
          <a:off x="-844030" y="3731850"/>
          <a:ext cx="5095666" cy="30205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A810D140-2E66-4067-542F-156011407877}"/>
              </a:ext>
            </a:extLst>
          </p:cNvPr>
          <p:cNvSpPr/>
          <p:nvPr/>
        </p:nvSpPr>
        <p:spPr>
          <a:xfrm>
            <a:off x="183205" y="105592"/>
            <a:ext cx="2196000" cy="219600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3" name="Rectangle 2" descr="Warning">
            <a:extLst>
              <a:ext uri="{FF2B5EF4-FFF2-40B4-BE49-F238E27FC236}">
                <a16:creationId xmlns:a16="http://schemas.microsoft.com/office/drawing/2014/main" id="{C3C28AAC-1C58-3CC1-2628-2AE720C0AAD6}"/>
              </a:ext>
            </a:extLst>
          </p:cNvPr>
          <p:cNvSpPr/>
          <p:nvPr/>
        </p:nvSpPr>
        <p:spPr>
          <a:xfrm>
            <a:off x="651205" y="573592"/>
            <a:ext cx="1260000" cy="126000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2E4779-019A-D4DB-6FE8-153D566166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3205" y="2587260"/>
            <a:ext cx="5421796" cy="8417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15A5B1-F438-5EEF-FEE8-8809AA574BE1}"/>
              </a:ext>
            </a:extLst>
          </p:cNvPr>
          <p:cNvSpPr txBox="1"/>
          <p:nvPr/>
        </p:nvSpPr>
        <p:spPr>
          <a:xfrm>
            <a:off x="6200658" y="4717922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(Freeman, 2013)</a:t>
            </a:r>
          </a:p>
        </p:txBody>
      </p:sp>
    </p:spTree>
    <p:extLst>
      <p:ext uri="{BB962C8B-B14F-4D97-AF65-F5344CB8AC3E}">
        <p14:creationId xmlns:p14="http://schemas.microsoft.com/office/powerpoint/2010/main" val="1504472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637B6CD9-3BBB-8C3D-AB68-46D47D0645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7" t="933" r="1449" b="39158"/>
          <a:stretch/>
        </p:blipFill>
        <p:spPr>
          <a:xfrm>
            <a:off x="191747" y="671678"/>
            <a:ext cx="5426764" cy="958919"/>
          </a:xfrm>
          <a:prstGeom prst="rect">
            <a:avLst/>
          </a:prstGeom>
        </p:spPr>
      </p:pic>
      <p:pic>
        <p:nvPicPr>
          <p:cNvPr id="40" name="Picture 39" descr="A close up of a text&#10;&#10;AI-generated content may be incorrect.">
            <a:extLst>
              <a:ext uri="{FF2B5EF4-FFF2-40B4-BE49-F238E27FC236}">
                <a16:creationId xmlns:a16="http://schemas.microsoft.com/office/drawing/2014/main" id="{6928C1DC-4996-4187-DB80-65F065FB02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47" y="4613624"/>
            <a:ext cx="5426764" cy="827581"/>
          </a:xfrm>
          <a:prstGeom prst="rect">
            <a:avLst/>
          </a:prstGeom>
        </p:spPr>
      </p:pic>
      <p:pic>
        <p:nvPicPr>
          <p:cNvPr id="14" name="Picture 13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148ABCD7-2C2D-61FB-C5D9-EA0D95CF8C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94" t="4139" r="14789" b="7616"/>
          <a:stretch/>
        </p:blipFill>
        <p:spPr>
          <a:xfrm rot="5400000">
            <a:off x="7829396" y="221441"/>
            <a:ext cx="1542908" cy="542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46739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CDA96B93-C819-409B-DECB-DEFF95157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3" t="14018" r="5747" b="28647"/>
          <a:stretch/>
        </p:blipFill>
        <p:spPr>
          <a:xfrm>
            <a:off x="486687" y="3631096"/>
            <a:ext cx="5426764" cy="2786696"/>
          </a:xfrm>
          <a:prstGeom prst="rect">
            <a:avLst/>
          </a:prstGeom>
        </p:spPr>
      </p:pic>
      <p:pic>
        <p:nvPicPr>
          <p:cNvPr id="3" name="Picture 2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CB2E451D-7FE7-D03F-1252-177638E7B4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1" t="37062" b="31872"/>
          <a:stretch/>
        </p:blipFill>
        <p:spPr>
          <a:xfrm>
            <a:off x="349858" y="1021288"/>
            <a:ext cx="5426764" cy="1340705"/>
          </a:xfrm>
          <a:prstGeom prst="rect">
            <a:avLst/>
          </a:prstGeom>
        </p:spPr>
      </p:pic>
      <p:pic>
        <p:nvPicPr>
          <p:cNvPr id="5" name="Picture 4" descr="A group of children painting on a table&#10;&#10;AI-generated content may be incorrect.">
            <a:extLst>
              <a:ext uri="{FF2B5EF4-FFF2-40B4-BE49-F238E27FC236}">
                <a16:creationId xmlns:a16="http://schemas.microsoft.com/office/drawing/2014/main" id="{4D5A5530-4D13-83D6-10BE-03B6ED995C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3" r="6117" b="4"/>
          <a:stretch>
            <a:fillRect/>
          </a:stretch>
        </p:blipFill>
        <p:spPr>
          <a:xfrm rot="10800000">
            <a:off x="7373821" y="3631096"/>
            <a:ext cx="3586078" cy="30225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B6FB27-03B1-40DD-46EA-14C4913DC7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6206" y="263288"/>
            <a:ext cx="2461308" cy="2963616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64BBE42-4E70-478C-E638-1F0C53270E66}"/>
                  </a:ext>
                </a:extLst>
              </p14:cNvPr>
              <p14:cNvContentPartPr/>
              <p14:nvPr/>
            </p14:nvContentPartPr>
            <p14:xfrm>
              <a:off x="445590" y="1622520"/>
              <a:ext cx="4434120" cy="3564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64BBE42-4E70-478C-E638-1F0C53270E6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91590" y="1514880"/>
                <a:ext cx="454176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0F88889-F76C-4D8C-AB71-7F0E72C62F85}"/>
                  </a:ext>
                </a:extLst>
              </p14:cNvPr>
              <p14:cNvContentPartPr/>
              <p14:nvPr/>
            </p14:nvContentPartPr>
            <p14:xfrm>
              <a:off x="537030" y="1908000"/>
              <a:ext cx="4308840" cy="1504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0F88889-F76C-4D8C-AB71-7F0E72C62F8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83030" y="1800360"/>
                <a:ext cx="4416480" cy="36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668AB37-D511-3257-B886-E59649D71E62}"/>
                  </a:ext>
                </a:extLst>
              </p14:cNvPr>
              <p14:cNvContentPartPr/>
              <p14:nvPr/>
            </p14:nvContentPartPr>
            <p14:xfrm>
              <a:off x="3520350" y="5051160"/>
              <a:ext cx="1519200" cy="367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668AB37-D511-3257-B886-E59649D71E6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466350" y="4943160"/>
                <a:ext cx="162684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BE8CAAB-43DE-3D3B-445B-A617E11AFA35}"/>
                  </a:ext>
                </a:extLst>
              </p14:cNvPr>
              <p14:cNvContentPartPr/>
              <p14:nvPr/>
            </p14:nvContentPartPr>
            <p14:xfrm>
              <a:off x="696870" y="5325120"/>
              <a:ext cx="5017320" cy="1958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BE8CAAB-43DE-3D3B-445B-A617E11AFA3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43230" y="5217480"/>
                <a:ext cx="5124960" cy="41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3F0F16B2-1AAB-21C4-3678-8ED9E7DDB5DC}"/>
                  </a:ext>
                </a:extLst>
              </p14:cNvPr>
              <p14:cNvContentPartPr/>
              <p14:nvPr/>
            </p14:nvContentPartPr>
            <p14:xfrm>
              <a:off x="686070" y="5748480"/>
              <a:ext cx="4412160" cy="1159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3F0F16B2-1AAB-21C4-3678-8ED9E7DDB5DC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32070" y="5640480"/>
                <a:ext cx="4519800" cy="33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415B558-DE2D-EF33-36E0-5DD400882720}"/>
                  </a:ext>
                </a:extLst>
              </p14:cNvPr>
              <p14:cNvContentPartPr/>
              <p14:nvPr/>
            </p14:nvContentPartPr>
            <p14:xfrm>
              <a:off x="754110" y="6102720"/>
              <a:ext cx="1164960" cy="248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415B558-DE2D-EF33-36E0-5DD40088272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00110" y="5994720"/>
                <a:ext cx="1272600" cy="240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09961486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Rita F. Pierson | SWiTCH">
            <a:extLst>
              <a:ext uri="{FF2B5EF4-FFF2-40B4-BE49-F238E27FC236}">
                <a16:creationId xmlns:a16="http://schemas.microsoft.com/office/drawing/2014/main" id="{B11E555D-DB5A-8BFB-B23D-88AC734FD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 bwMode="auto">
          <a:xfrm>
            <a:off x="-138570" y="-1927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C71316-7BC7-2EFD-5A98-DB54CC018616}"/>
              </a:ext>
            </a:extLst>
          </p:cNvPr>
          <p:cNvSpPr txBox="1"/>
          <p:nvPr/>
        </p:nvSpPr>
        <p:spPr>
          <a:xfrm>
            <a:off x="4470400" y="-121120"/>
            <a:ext cx="4922101" cy="16596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“</a:t>
            </a:r>
            <a:r>
              <a:rPr lang="en-US" sz="3200" b="1" dirty="0" err="1">
                <a:solidFill>
                  <a:schemeClr val="bg1"/>
                </a:solidFill>
                <a:latin typeface="Calisto MT" panose="02040603050505030304" pitchFamily="18" charset="0"/>
              </a:rPr>
              <a:t>N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id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yw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plant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yn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dysgu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gan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bobl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nad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ydyn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nhw'n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eu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hoffi</a:t>
            </a:r>
            <a:r>
              <a:rPr lang="en-US" sz="3200" b="1" dirty="0">
                <a:solidFill>
                  <a:schemeClr val="bg1"/>
                </a:solidFill>
                <a:effectLst/>
                <a:latin typeface="Calisto MT" panose="02040603050505030304" pitchFamily="18" charset="0"/>
              </a:rPr>
              <a:t>.“(Pierson, 2013).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7D1A5B1D-F0F8-A6F3-EE40-F536FED81F08}"/>
              </a:ext>
            </a:extLst>
          </p:cNvPr>
          <p:cNvSpPr/>
          <p:nvPr/>
        </p:nvSpPr>
        <p:spPr>
          <a:xfrm>
            <a:off x="0" y="0"/>
            <a:ext cx="2196000" cy="219600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4" name="Rectangle 3" descr="Dance outline">
            <a:extLst>
              <a:ext uri="{FF2B5EF4-FFF2-40B4-BE49-F238E27FC236}">
                <a16:creationId xmlns:a16="http://schemas.microsoft.com/office/drawing/2014/main" id="{DA4E99C3-F2AE-93AB-F2CF-68CF90AD5DF7}"/>
              </a:ext>
            </a:extLst>
          </p:cNvPr>
          <p:cNvSpPr/>
          <p:nvPr/>
        </p:nvSpPr>
        <p:spPr>
          <a:xfrm>
            <a:off x="468000" y="468000"/>
            <a:ext cx="1260000" cy="1260000"/>
          </a:xfrm>
          <a:prstGeom prst="rect">
            <a:avLst/>
          </a:pr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4B291E-406E-C3DC-5E64-103C14CE4BEE}"/>
              </a:ext>
            </a:extLst>
          </p:cNvPr>
          <p:cNvSpPr txBox="1"/>
          <p:nvPr/>
        </p:nvSpPr>
        <p:spPr>
          <a:xfrm>
            <a:off x="9669642" y="98668"/>
            <a:ext cx="2776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(Pierson,2013)</a:t>
            </a:r>
          </a:p>
        </p:txBody>
      </p:sp>
    </p:spTree>
    <p:extLst>
      <p:ext uri="{BB962C8B-B14F-4D97-AF65-F5344CB8AC3E}">
        <p14:creationId xmlns:p14="http://schemas.microsoft.com/office/powerpoint/2010/main" val="155851812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note on a book&#10;&#10;AI-generated content may be incorrect.">
            <a:extLst>
              <a:ext uri="{FF2B5EF4-FFF2-40B4-BE49-F238E27FC236}">
                <a16:creationId xmlns:a16="http://schemas.microsoft.com/office/drawing/2014/main" id="{D21A2651-B7D2-1877-A1B8-3C7B5256C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49" r="3962" b="1"/>
          <a:stretch>
            <a:fillRect/>
          </a:stretch>
        </p:blipFill>
        <p:spPr>
          <a:xfrm rot="5400000">
            <a:off x="256027" y="-256028"/>
            <a:ext cx="6858000" cy="7370057"/>
          </a:xfrm>
          <a:prstGeom prst="rect">
            <a:avLst/>
          </a:prstGeom>
        </p:spPr>
      </p:pic>
      <p:pic>
        <p:nvPicPr>
          <p:cNvPr id="14" name="Picture 13" descr="A group of children sitting at a table&#10;&#10;AI-generated content may be incorrect.">
            <a:extLst>
              <a:ext uri="{FF2B5EF4-FFF2-40B4-BE49-F238E27FC236}">
                <a16:creationId xmlns:a16="http://schemas.microsoft.com/office/drawing/2014/main" id="{95575AC8-D99C-901A-805E-95A3360355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05" r="2" b="15417"/>
          <a:stretch>
            <a:fillRect/>
          </a:stretch>
        </p:blipFill>
        <p:spPr>
          <a:xfrm>
            <a:off x="7534656" y="1"/>
            <a:ext cx="4657344" cy="3346704"/>
          </a:xfrm>
          <a:prstGeom prst="rect">
            <a:avLst/>
          </a:prstGeom>
        </p:spPr>
      </p:pic>
      <p:pic>
        <p:nvPicPr>
          <p:cNvPr id="12" name="Picture 11" descr="A person and a child sitting at a table&#10;&#10;AI-generated content may be incorrect.">
            <a:extLst>
              <a:ext uri="{FF2B5EF4-FFF2-40B4-BE49-F238E27FC236}">
                <a16:creationId xmlns:a16="http://schemas.microsoft.com/office/drawing/2014/main" id="{7BE24D87-C25E-56ED-5994-10148CBE2B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72" r="1" b="4163"/>
          <a:stretch>
            <a:fillRect/>
          </a:stretch>
        </p:blipFill>
        <p:spPr>
          <a:xfrm>
            <a:off x="7534654" y="3511296"/>
            <a:ext cx="4657346" cy="3346704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A9D2898-E2D5-2B40-7DA7-CBFC432F1BD1}"/>
              </a:ext>
            </a:extLst>
          </p:cNvPr>
          <p:cNvSpPr/>
          <p:nvPr/>
        </p:nvSpPr>
        <p:spPr>
          <a:xfrm>
            <a:off x="0" y="25993"/>
            <a:ext cx="1577340" cy="164736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5" name="Rectangle 4" descr="Dance outline">
            <a:extLst>
              <a:ext uri="{FF2B5EF4-FFF2-40B4-BE49-F238E27FC236}">
                <a16:creationId xmlns:a16="http://schemas.microsoft.com/office/drawing/2014/main" id="{97964571-6571-96A9-7174-6C80365E30D8}"/>
              </a:ext>
            </a:extLst>
          </p:cNvPr>
          <p:cNvSpPr/>
          <p:nvPr/>
        </p:nvSpPr>
        <p:spPr>
          <a:xfrm>
            <a:off x="158670" y="219673"/>
            <a:ext cx="1260000" cy="1260000"/>
          </a:xfrm>
          <a:prstGeom prst="rect">
            <a:avLst/>
          </a:pr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close up of text&#10;&#10;AI-generated content may be incorrect.">
            <a:extLst>
              <a:ext uri="{FF2B5EF4-FFF2-40B4-BE49-F238E27FC236}">
                <a16:creationId xmlns:a16="http://schemas.microsoft.com/office/drawing/2014/main" id="{76A6B6AD-82C9-7F3F-A9F2-E18E40E72BC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9158" t="-2" r="-3724" b="42947"/>
          <a:stretch/>
        </p:blipFill>
        <p:spPr>
          <a:xfrm>
            <a:off x="-504270" y="1503635"/>
            <a:ext cx="11618784" cy="149704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7" name="Picture 6" descr="A close up of text&#10;&#10;AI-generated content may be incorrect.">
            <a:extLst>
              <a:ext uri="{FF2B5EF4-FFF2-40B4-BE49-F238E27FC236}">
                <a16:creationId xmlns:a16="http://schemas.microsoft.com/office/drawing/2014/main" id="{A8C1C625-39C4-E36D-86DE-A1C4A74AF09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2065" t="81064" r="13811" b="1896"/>
          <a:stretch/>
        </p:blipFill>
        <p:spPr>
          <a:xfrm>
            <a:off x="158670" y="3429000"/>
            <a:ext cx="8955394" cy="431008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F145C3-443D-04D9-94C8-99E73B9B9E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95587" y="4313195"/>
            <a:ext cx="7063762" cy="169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82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85771-151D-1777-2C93-8F810A3E7E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1432639"/>
            <a:ext cx="6250940" cy="2304627"/>
          </a:xfrm>
        </p:spPr>
        <p:txBody>
          <a:bodyPr anchor="b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solidFill>
                  <a:schemeClr val="accent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Cryfderau</a:t>
            </a:r>
            <a:r>
              <a:rPr lang="en-GB" sz="1800" kern="100" dirty="0">
                <a:solidFill>
                  <a:schemeClr val="accent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Arbrofi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strategaethau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gwahanol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reoli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amgylchedd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dysgu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Addasu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disgyblu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er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mwyn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heriol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Creu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perthnasoedd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cryf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gallu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ymddiried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yna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EBFD1-0B3B-B166-D8A3-19014FD4C4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4027570"/>
            <a:ext cx="6250940" cy="23046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800" kern="100" dirty="0">
                <a:solidFill>
                  <a:srgbClr val="FF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eysydd i'w datblygu </a:t>
            </a:r>
            <a:r>
              <a:rPr lang="en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gamu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mewn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fwy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tu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allan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wers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pryd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dilyn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rheolau’r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Dosbarth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Defnyddio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amrywiaeth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o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donnau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llais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arf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reoli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1B70DDF-DC2E-0902-BF5F-1C7530F841C9}"/>
              </a:ext>
            </a:extLst>
          </p:cNvPr>
          <p:cNvSpPr/>
          <p:nvPr/>
        </p:nvSpPr>
        <p:spPr>
          <a:xfrm>
            <a:off x="1389930" y="959400"/>
            <a:ext cx="2196000" cy="219600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8BAAD76-6B96-801D-D957-FFBF1D933E71}"/>
              </a:ext>
            </a:extLst>
          </p:cNvPr>
          <p:cNvSpPr/>
          <p:nvPr/>
        </p:nvSpPr>
        <p:spPr>
          <a:xfrm>
            <a:off x="1416600" y="3589866"/>
            <a:ext cx="2196000" cy="2196000"/>
          </a:xfrm>
          <a:prstGeom prst="ellipse">
            <a:avLst/>
          </a:prstGeom>
        </p:spPr>
        <p:style>
          <a:lnRef idx="0">
            <a:schemeClr val="lt1">
              <a:alpha val="0"/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/>
          <a:lstStyle/>
          <a:p>
            <a:endParaRPr lang="en-GB"/>
          </a:p>
        </p:txBody>
      </p:sp>
      <p:sp>
        <p:nvSpPr>
          <p:cNvPr id="7" name="Rectangle 6" descr="Warning">
            <a:extLst>
              <a:ext uri="{FF2B5EF4-FFF2-40B4-BE49-F238E27FC236}">
                <a16:creationId xmlns:a16="http://schemas.microsoft.com/office/drawing/2014/main" id="{1827E63E-1E05-AFCA-F9A1-E87F97CCEBCE}"/>
              </a:ext>
            </a:extLst>
          </p:cNvPr>
          <p:cNvSpPr/>
          <p:nvPr/>
        </p:nvSpPr>
        <p:spPr>
          <a:xfrm>
            <a:off x="1856797" y="1324953"/>
            <a:ext cx="1260000" cy="126000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 descr="Dance outline">
            <a:extLst>
              <a:ext uri="{FF2B5EF4-FFF2-40B4-BE49-F238E27FC236}">
                <a16:creationId xmlns:a16="http://schemas.microsoft.com/office/drawing/2014/main" id="{ECC3F7AE-98AF-5CF6-0BEF-989412750638}"/>
              </a:ext>
            </a:extLst>
          </p:cNvPr>
          <p:cNvSpPr/>
          <p:nvPr/>
        </p:nvSpPr>
        <p:spPr>
          <a:xfrm>
            <a:off x="1884600" y="4057866"/>
            <a:ext cx="1260000" cy="1260000"/>
          </a:xfrm>
          <a:prstGeom prst="rect">
            <a:avLst/>
          </a:pr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952019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3ADC3F-5045-4885-F5D2-F0C81E391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1A8BB-BBFC-95F3-98FC-95F8CFF2C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57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 err="1">
                <a:latin typeface="+mj-lt"/>
                <a:ea typeface="+mj-ea"/>
                <a:cs typeface="+mj-cs"/>
              </a:rPr>
              <a:t>gwahaniaethu</a:t>
            </a:r>
            <a:endParaRPr lang="en-US" sz="4000" kern="12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FCBD93B-C4EA-ADDD-F86A-1F73D6A3AB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412496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546438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text&#10;&#10;AI-generated content may be incorrect.">
            <a:extLst>
              <a:ext uri="{FF2B5EF4-FFF2-40B4-BE49-F238E27FC236}">
                <a16:creationId xmlns:a16="http://schemas.microsoft.com/office/drawing/2014/main" id="{779E3E8B-088B-42E3-0450-B72A7E176C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370" y="607114"/>
            <a:ext cx="8856896" cy="2944916"/>
          </a:xfrm>
          <a:prstGeom prst="rect">
            <a:avLst/>
          </a:prstGeom>
        </p:spPr>
      </p:pic>
      <p:pic>
        <p:nvPicPr>
          <p:cNvPr id="7" name="Picture 6" descr="A close up of text&#10;&#10;AI-generated content may be incorrect.">
            <a:extLst>
              <a:ext uri="{FF2B5EF4-FFF2-40B4-BE49-F238E27FC236}">
                <a16:creationId xmlns:a16="http://schemas.microsoft.com/office/drawing/2014/main" id="{A7B6A874-7FCB-BCB7-62B7-CC1D9AC45E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10" y="3791194"/>
            <a:ext cx="11795775" cy="238864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160EBE36-CBBB-E7FF-533E-09613A001F8C}"/>
              </a:ext>
            </a:extLst>
          </p:cNvPr>
          <p:cNvSpPr/>
          <p:nvPr/>
        </p:nvSpPr>
        <p:spPr>
          <a:xfrm>
            <a:off x="163110" y="128805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 descr="Checkmark">
            <a:extLst>
              <a:ext uri="{FF2B5EF4-FFF2-40B4-BE49-F238E27FC236}">
                <a16:creationId xmlns:a16="http://schemas.microsoft.com/office/drawing/2014/main" id="{D3E3DA11-33B4-83D0-F68C-82614F2A62BC}"/>
              </a:ext>
            </a:extLst>
          </p:cNvPr>
          <p:cNvSpPr/>
          <p:nvPr/>
        </p:nvSpPr>
        <p:spPr>
          <a:xfrm>
            <a:off x="631110" y="607114"/>
            <a:ext cx="1260000" cy="126000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772F1A0-047E-6A75-845E-78F82960A8FD}"/>
                  </a:ext>
                </a:extLst>
              </p14:cNvPr>
              <p14:cNvContentPartPr/>
              <p14:nvPr/>
            </p14:nvContentPartPr>
            <p14:xfrm>
              <a:off x="2478674" y="2126082"/>
              <a:ext cx="8164800" cy="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772F1A0-047E-6A75-845E-78F82960A8F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424674" y="1910082"/>
                <a:ext cx="827244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C4030217-7D3E-CAC7-912D-082DF6BC33F5}"/>
                  </a:ext>
                </a:extLst>
              </p14:cNvPr>
              <p14:cNvContentPartPr/>
              <p14:nvPr/>
            </p14:nvContentPartPr>
            <p14:xfrm>
              <a:off x="2059994" y="5430882"/>
              <a:ext cx="7976160" cy="4464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C4030217-7D3E-CAC7-912D-082DF6BC33F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005994" y="5322882"/>
                <a:ext cx="808380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7CB0A68C-1361-14F4-B8BD-E9354B1FAC94}"/>
                  </a:ext>
                </a:extLst>
              </p14:cNvPr>
              <p14:cNvContentPartPr/>
              <p14:nvPr/>
            </p14:nvContentPartPr>
            <p14:xfrm>
              <a:off x="8141114" y="803442"/>
              <a:ext cx="3250440" cy="14400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7CB0A68C-1361-14F4-B8BD-E9354B1FAC94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087114" y="695442"/>
                <a:ext cx="3358080" cy="35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AD986319-9B52-5531-AA04-54B6BF7C91C2}"/>
                  </a:ext>
                </a:extLst>
              </p14:cNvPr>
              <p14:cNvContentPartPr/>
              <p14:nvPr/>
            </p14:nvContentPartPr>
            <p14:xfrm>
              <a:off x="2589194" y="1685442"/>
              <a:ext cx="8745840" cy="889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AD986319-9B52-5531-AA04-54B6BF7C91C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535194" y="1577442"/>
                <a:ext cx="8853480" cy="30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D4F8156B-C0C2-9D22-0AA8-946B1E955665}"/>
                  </a:ext>
                </a:extLst>
              </p14:cNvPr>
              <p14:cNvContentPartPr/>
              <p14:nvPr/>
            </p14:nvContentPartPr>
            <p14:xfrm>
              <a:off x="2566514" y="1221762"/>
              <a:ext cx="8537760" cy="198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D4F8156B-C0C2-9D22-0AA8-946B1E955665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512874" y="1114122"/>
                <a:ext cx="8645400" cy="414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41845721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5B642C-0549-516B-BEAE-8AE26DC94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hild's drawing on a piece of paper&#10;&#10;AI-generated content may be incorrect.">
            <a:extLst>
              <a:ext uri="{FF2B5EF4-FFF2-40B4-BE49-F238E27FC236}">
                <a16:creationId xmlns:a16="http://schemas.microsoft.com/office/drawing/2014/main" id="{FC0A875B-AF58-8AF3-9BD3-A5E44BF3DB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0" t="13200" r="7542" b="12343"/>
          <a:stretch/>
        </p:blipFill>
        <p:spPr>
          <a:xfrm rot="5400000">
            <a:off x="-354694" y="1684853"/>
            <a:ext cx="5474512" cy="3488293"/>
          </a:xfrm>
          <a:prstGeom prst="rect">
            <a:avLst/>
          </a:prstGeom>
        </p:spPr>
      </p:pic>
      <p:pic>
        <p:nvPicPr>
          <p:cNvPr id="6" name="Picture 5" descr="A child's drawing on a book&#10;&#10;AI-generated content may be incorrect.">
            <a:extLst>
              <a:ext uri="{FF2B5EF4-FFF2-40B4-BE49-F238E27FC236}">
                <a16:creationId xmlns:a16="http://schemas.microsoft.com/office/drawing/2014/main" id="{D29B95A0-3CE8-BA88-61A2-42EF8791B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" t="13751" r="10127" b="9862"/>
          <a:stretch/>
        </p:blipFill>
        <p:spPr>
          <a:xfrm rot="5400000">
            <a:off x="3494724" y="1684157"/>
            <a:ext cx="5474512" cy="3489686"/>
          </a:xfrm>
          <a:prstGeom prst="rect">
            <a:avLst/>
          </a:prstGeom>
        </p:spPr>
      </p:pic>
      <p:pic>
        <p:nvPicPr>
          <p:cNvPr id="8" name="Picture 7" descr="A drawing of a house and trees on a white board&#10;&#10;AI-generated content may be incorrect.">
            <a:extLst>
              <a:ext uri="{FF2B5EF4-FFF2-40B4-BE49-F238E27FC236}">
                <a16:creationId xmlns:a16="http://schemas.microsoft.com/office/drawing/2014/main" id="{D19AE001-90CB-147F-EEFD-C38428C1EC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1" t="16565" r="13959" b="11275"/>
          <a:stretch/>
        </p:blipFill>
        <p:spPr>
          <a:xfrm rot="5400000">
            <a:off x="7235321" y="1601933"/>
            <a:ext cx="5474510" cy="365413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1B21730-99E1-94BD-FB67-29DD56BCEC37}"/>
              </a:ext>
            </a:extLst>
          </p:cNvPr>
          <p:cNvCxnSpPr>
            <a:cxnSpLocks/>
          </p:cNvCxnSpPr>
          <p:nvPr/>
        </p:nvCxnSpPr>
        <p:spPr>
          <a:xfrm flipH="1" flipV="1">
            <a:off x="1456483" y="4706037"/>
            <a:ext cx="926079" cy="116044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B904EDB-6F41-EE2B-B98C-3FEA43EB3BD3}"/>
              </a:ext>
            </a:extLst>
          </p:cNvPr>
          <p:cNvCxnSpPr>
            <a:cxnSpLocks/>
          </p:cNvCxnSpPr>
          <p:nvPr/>
        </p:nvCxnSpPr>
        <p:spPr>
          <a:xfrm>
            <a:off x="3704867" y="870333"/>
            <a:ext cx="2009400" cy="148727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AB53802-E6D6-C3C0-F5A5-359B31D37975}"/>
              </a:ext>
            </a:extLst>
          </p:cNvPr>
          <p:cNvCxnSpPr>
            <a:cxnSpLocks/>
          </p:cNvCxnSpPr>
          <p:nvPr/>
        </p:nvCxnSpPr>
        <p:spPr>
          <a:xfrm>
            <a:off x="8337251" y="1553378"/>
            <a:ext cx="651940" cy="24328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50C9079-E840-FECE-A048-CCABC71BF550}"/>
              </a:ext>
            </a:extLst>
          </p:cNvPr>
          <p:cNvCxnSpPr>
            <a:cxnSpLocks/>
          </p:cNvCxnSpPr>
          <p:nvPr/>
        </p:nvCxnSpPr>
        <p:spPr>
          <a:xfrm flipH="1">
            <a:off x="3200975" y="870333"/>
            <a:ext cx="467642" cy="21317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59C149F-B583-4D86-24F3-BEF14DDBC3BE}"/>
              </a:ext>
            </a:extLst>
          </p:cNvPr>
          <p:cNvCxnSpPr>
            <a:cxnSpLocks/>
          </p:cNvCxnSpPr>
          <p:nvPr/>
        </p:nvCxnSpPr>
        <p:spPr>
          <a:xfrm flipH="1">
            <a:off x="7735196" y="1613971"/>
            <a:ext cx="602055" cy="237229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BF1F01A0-D40B-1ABB-3580-D41CDBCD5388}"/>
              </a:ext>
            </a:extLst>
          </p:cNvPr>
          <p:cNvSpPr/>
          <p:nvPr/>
        </p:nvSpPr>
        <p:spPr>
          <a:xfrm>
            <a:off x="2049137" y="77118"/>
            <a:ext cx="4428598" cy="7932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Darlunio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yn </a:t>
            </a:r>
            <a:r>
              <a:rPr lang="en-GB" dirty="0" err="1"/>
              <a:t>annibynol</a:t>
            </a:r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8FB24E-91E0-8347-D5A7-C812EB11E92C}"/>
              </a:ext>
            </a:extLst>
          </p:cNvPr>
          <p:cNvSpPr/>
          <p:nvPr/>
        </p:nvSpPr>
        <p:spPr>
          <a:xfrm>
            <a:off x="280969" y="5769648"/>
            <a:ext cx="4428598" cy="7932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llythrennau</a:t>
            </a:r>
            <a:r>
              <a:rPr lang="en-GB" dirty="0"/>
              <a:t> yn </a:t>
            </a:r>
            <a:r>
              <a:rPr lang="en-GB" dirty="0" err="1"/>
              <a:t>annibynol</a:t>
            </a:r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124D685-828E-C9DA-C80F-738231B0EA94}"/>
              </a:ext>
            </a:extLst>
          </p:cNvPr>
          <p:cNvSpPr/>
          <p:nvPr/>
        </p:nvSpPr>
        <p:spPr>
          <a:xfrm>
            <a:off x="7263827" y="849458"/>
            <a:ext cx="4428598" cy="7932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cymorth</a:t>
            </a:r>
            <a:r>
              <a:rPr lang="en-GB" dirty="0"/>
              <a:t> yn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llythrennau</a:t>
            </a:r>
            <a:r>
              <a:rPr lang="en-GB" dirty="0"/>
              <a:t> yn </a:t>
            </a:r>
            <a:r>
              <a:rPr lang="en-GB" dirty="0" err="1"/>
              <a:t>annibynol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407628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6AE9F5FB-C1F0-5CE6-EB08-727A8ED1E6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10" b="2"/>
          <a:stretch>
            <a:fillRect/>
          </a:stretch>
        </p:blipFill>
        <p:spPr>
          <a:xfrm rot="5400000">
            <a:off x="284264" y="594656"/>
            <a:ext cx="5743618" cy="5668684"/>
          </a:xfrm>
          <a:prstGeom prst="rect">
            <a:avLst/>
          </a:prstGeom>
        </p:spPr>
      </p:pic>
      <p:pic>
        <p:nvPicPr>
          <p:cNvPr id="5" name="Picture 4" descr="A hand holding a sticker with pictures on a white wall&#10;&#10;AI-generated content may be incorrect.">
            <a:extLst>
              <a:ext uri="{FF2B5EF4-FFF2-40B4-BE49-F238E27FC236}">
                <a16:creationId xmlns:a16="http://schemas.microsoft.com/office/drawing/2014/main" id="{0C85433F-E3E4-B76D-B918-0C3C0EC6DF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90" b="-2"/>
          <a:stretch>
            <a:fillRect/>
          </a:stretch>
        </p:blipFill>
        <p:spPr>
          <a:xfrm rot="5400000">
            <a:off x="6161012" y="591551"/>
            <a:ext cx="5743618" cy="5674893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50AE785-2588-6C37-6913-05ECC2B5271D}"/>
              </a:ext>
            </a:extLst>
          </p:cNvPr>
          <p:cNvCxnSpPr>
            <a:cxnSpLocks/>
          </p:cNvCxnSpPr>
          <p:nvPr/>
        </p:nvCxnSpPr>
        <p:spPr>
          <a:xfrm flipH="1">
            <a:off x="1863090" y="1603077"/>
            <a:ext cx="269386" cy="16887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6BC82D4-9F67-B236-C6C8-10FF0FA252EF}"/>
              </a:ext>
            </a:extLst>
          </p:cNvPr>
          <p:cNvCxnSpPr>
            <a:cxnSpLocks/>
          </p:cNvCxnSpPr>
          <p:nvPr/>
        </p:nvCxnSpPr>
        <p:spPr>
          <a:xfrm>
            <a:off x="2126903" y="1520654"/>
            <a:ext cx="782951" cy="20150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C0B98A2-C93C-A781-8AB8-D8E41162A2CB}"/>
              </a:ext>
            </a:extLst>
          </p:cNvPr>
          <p:cNvCxnSpPr>
            <a:cxnSpLocks/>
            <a:stCxn id="18" idx="2"/>
          </p:cNvCxnSpPr>
          <p:nvPr/>
        </p:nvCxnSpPr>
        <p:spPr>
          <a:xfrm>
            <a:off x="2126903" y="1520654"/>
            <a:ext cx="1422254" cy="208216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DA043E9-91BC-4517-6B4F-772CDFD864B9}"/>
              </a:ext>
            </a:extLst>
          </p:cNvPr>
          <p:cNvCxnSpPr>
            <a:cxnSpLocks/>
          </p:cNvCxnSpPr>
          <p:nvPr/>
        </p:nvCxnSpPr>
        <p:spPr>
          <a:xfrm>
            <a:off x="4240530" y="4411980"/>
            <a:ext cx="742950" cy="7229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76C9AF5-FF24-085D-B965-529E8019D012}"/>
              </a:ext>
            </a:extLst>
          </p:cNvPr>
          <p:cNvCxnSpPr>
            <a:cxnSpLocks/>
          </p:cNvCxnSpPr>
          <p:nvPr/>
        </p:nvCxnSpPr>
        <p:spPr>
          <a:xfrm flipH="1">
            <a:off x="7033490" y="4411980"/>
            <a:ext cx="556030" cy="7229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566CD0-9820-66F4-2653-BF31EAF58DEF}"/>
              </a:ext>
            </a:extLst>
          </p:cNvPr>
          <p:cNvCxnSpPr/>
          <p:nvPr/>
        </p:nvCxnSpPr>
        <p:spPr>
          <a:xfrm>
            <a:off x="9847931" y="1165860"/>
            <a:ext cx="377190" cy="10401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08DC8743-ECFB-4838-4866-19D88C3B9070}"/>
              </a:ext>
            </a:extLst>
          </p:cNvPr>
          <p:cNvSpPr/>
          <p:nvPr/>
        </p:nvSpPr>
        <p:spPr>
          <a:xfrm>
            <a:off x="475268" y="861524"/>
            <a:ext cx="3303270" cy="6591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Her: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labelau’r</a:t>
            </a:r>
            <a:r>
              <a:rPr lang="en-GB" dirty="0"/>
              <a:t> </a:t>
            </a:r>
            <a:r>
              <a:rPr lang="en-GB" dirty="0" err="1"/>
              <a:t>meintiau</a:t>
            </a:r>
            <a:r>
              <a:rPr lang="en-GB" dirty="0"/>
              <a:t>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3EAEF6-C98A-6222-09C6-F79D91FDED99}"/>
              </a:ext>
            </a:extLst>
          </p:cNvPr>
          <p:cNvSpPr/>
          <p:nvPr/>
        </p:nvSpPr>
        <p:spPr>
          <a:xfrm>
            <a:off x="4658987" y="5194935"/>
            <a:ext cx="3303270" cy="6591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Gludo</a:t>
            </a:r>
            <a:r>
              <a:rPr lang="en-GB" dirty="0"/>
              <a:t> a </a:t>
            </a:r>
            <a:r>
              <a:rPr lang="en-GB" dirty="0" err="1"/>
              <a:t>trefnu</a:t>
            </a:r>
            <a:r>
              <a:rPr lang="en-GB" dirty="0"/>
              <a:t> yn </a:t>
            </a:r>
            <a:r>
              <a:rPr lang="en-GB" dirty="0" err="1"/>
              <a:t>annibynnol</a:t>
            </a:r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68BD4FA-1316-0A7F-0854-8BB812C14623}"/>
              </a:ext>
            </a:extLst>
          </p:cNvPr>
          <p:cNvSpPr/>
          <p:nvPr/>
        </p:nvSpPr>
        <p:spPr>
          <a:xfrm>
            <a:off x="8326326" y="531959"/>
            <a:ext cx="3303270" cy="6591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: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torri’r</a:t>
            </a:r>
            <a:r>
              <a:rPr lang="en-GB" dirty="0"/>
              <a:t> </a:t>
            </a:r>
            <a:r>
              <a:rPr lang="en-GB" dirty="0" err="1"/>
              <a:t>gwrthrychau</a:t>
            </a:r>
            <a:r>
              <a:rPr lang="en-GB" dirty="0"/>
              <a:t> 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350873C-AAE7-F2A4-4B64-520796993C9E}"/>
              </a:ext>
            </a:extLst>
          </p:cNvPr>
          <p:cNvCxnSpPr>
            <a:cxnSpLocks/>
          </p:cNvCxnSpPr>
          <p:nvPr/>
        </p:nvCxnSpPr>
        <p:spPr>
          <a:xfrm flipV="1">
            <a:off x="772130" y="5194935"/>
            <a:ext cx="721796" cy="9691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6C8B825E-7273-25C9-E48B-8DB7EEB0301F}"/>
              </a:ext>
            </a:extLst>
          </p:cNvPr>
          <p:cNvSpPr/>
          <p:nvPr/>
        </p:nvSpPr>
        <p:spPr>
          <a:xfrm>
            <a:off x="116772" y="6091237"/>
            <a:ext cx="2452355" cy="6591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Torri yn </a:t>
            </a:r>
            <a:r>
              <a:rPr lang="en-GB" dirty="0" err="1"/>
              <a:t>annibynol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099066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aper with bears on it&#10;&#10;AI-generated content may be incorrect.">
            <a:extLst>
              <a:ext uri="{FF2B5EF4-FFF2-40B4-BE49-F238E27FC236}">
                <a16:creationId xmlns:a16="http://schemas.microsoft.com/office/drawing/2014/main" id="{1728542A-479D-9FD1-173C-860B01783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1644" y="1672893"/>
            <a:ext cx="4279392" cy="3209544"/>
          </a:xfrm>
          <a:prstGeom prst="rect">
            <a:avLst/>
          </a:prstGeom>
        </p:spPr>
      </p:pic>
      <p:pic>
        <p:nvPicPr>
          <p:cNvPr id="3" name="Picture 2" descr="A poster with bears on it&#10;&#10;AI-generated content may be incorrect.">
            <a:extLst>
              <a:ext uri="{FF2B5EF4-FFF2-40B4-BE49-F238E27FC236}">
                <a16:creationId xmlns:a16="http://schemas.microsoft.com/office/drawing/2014/main" id="{927130F3-9CBB-E0D0-8811-AA8B385868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023679" y="1672893"/>
            <a:ext cx="4279392" cy="3209544"/>
          </a:xfrm>
          <a:prstGeom prst="rect">
            <a:avLst/>
          </a:prstGeom>
        </p:spPr>
      </p:pic>
      <p:pic>
        <p:nvPicPr>
          <p:cNvPr id="5" name="Picture 4" descr="A paper with bears on it&#10;&#10;AI-generated content may be incorrect.">
            <a:extLst>
              <a:ext uri="{FF2B5EF4-FFF2-40B4-BE49-F238E27FC236}">
                <a16:creationId xmlns:a16="http://schemas.microsoft.com/office/drawing/2014/main" id="{8568F8C1-E1BB-3871-C6E6-35C4432B76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40964" y="1672893"/>
            <a:ext cx="4279392" cy="3209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539937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632F6D-20E0-6FF6-FC63-E445CC217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24" y="404466"/>
            <a:ext cx="8949585" cy="1755804"/>
          </a:xfrm>
          <a:prstGeom prst="rect">
            <a:avLst/>
          </a:prstGeom>
        </p:spPr>
      </p:pic>
      <p:pic>
        <p:nvPicPr>
          <p:cNvPr id="7" name="Picture 6" descr="A collage of a child painting&#10;&#10;AI-generated content may be incorrect.">
            <a:extLst>
              <a:ext uri="{FF2B5EF4-FFF2-40B4-BE49-F238E27FC236}">
                <a16:creationId xmlns:a16="http://schemas.microsoft.com/office/drawing/2014/main" id="{E172F7AA-2A60-8222-9D9D-C81D797745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630" y="2160270"/>
            <a:ext cx="7151370" cy="4018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34678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41EFC-3F1E-A80F-F485-27F9332516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8FDF13-09F2-FEAA-DEC3-28C627FD3E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5143" y="1280711"/>
            <a:ext cx="8026391" cy="4544794"/>
          </a:xfrm>
          <a:prstGeom prst="rect">
            <a:avLst/>
          </a:prstGeom>
        </p:spPr>
      </p:pic>
      <p:sp>
        <p:nvSpPr>
          <p:cNvPr id="5" name="Frame 4">
            <a:extLst>
              <a:ext uri="{FF2B5EF4-FFF2-40B4-BE49-F238E27FC236}">
                <a16:creationId xmlns:a16="http://schemas.microsoft.com/office/drawing/2014/main" id="{53CF2E5B-B39B-91A6-D667-DFD4B46AE059}"/>
              </a:ext>
            </a:extLst>
          </p:cNvPr>
          <p:cNvSpPr/>
          <p:nvPr/>
        </p:nvSpPr>
        <p:spPr>
          <a:xfrm>
            <a:off x="7738110" y="3553108"/>
            <a:ext cx="1600200" cy="1908810"/>
          </a:xfrm>
          <a:prstGeom prst="frame">
            <a:avLst>
              <a:gd name="adj1" fmla="val 5000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56EF190-BCBD-D90B-4D5E-F05B81E00AD1}"/>
              </a:ext>
            </a:extLst>
          </p:cNvPr>
          <p:cNvCxnSpPr>
            <a:cxnSpLocks/>
          </p:cNvCxnSpPr>
          <p:nvPr/>
        </p:nvCxnSpPr>
        <p:spPr>
          <a:xfrm flipH="1">
            <a:off x="8926830" y="1165860"/>
            <a:ext cx="411480" cy="23872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6F25B0B-1B74-DD84-9D79-D7220868729E}"/>
              </a:ext>
            </a:extLst>
          </p:cNvPr>
          <p:cNvSpPr/>
          <p:nvPr/>
        </p:nvSpPr>
        <p:spPr>
          <a:xfrm>
            <a:off x="8138160" y="182711"/>
            <a:ext cx="3738009" cy="147463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Llais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uchel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chlir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er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mwyn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gefnogi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dosbarth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phroblemau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clyw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 descr="Classroom">
            <a:extLst>
              <a:ext uri="{FF2B5EF4-FFF2-40B4-BE49-F238E27FC236}">
                <a16:creationId xmlns:a16="http://schemas.microsoft.com/office/drawing/2014/main" id="{456B1238-D2F6-D21D-5371-275BFDD94E7F}"/>
              </a:ext>
            </a:extLst>
          </p:cNvPr>
          <p:cNvSpPr/>
          <p:nvPr/>
        </p:nvSpPr>
        <p:spPr>
          <a:xfrm>
            <a:off x="783831" y="650711"/>
            <a:ext cx="1260000" cy="1260000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546D300-DED2-4601-E373-71AF16954BC8}"/>
              </a:ext>
            </a:extLst>
          </p:cNvPr>
          <p:cNvSpPr/>
          <p:nvPr/>
        </p:nvSpPr>
        <p:spPr>
          <a:xfrm>
            <a:off x="153487" y="182711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Classroom">
            <a:extLst>
              <a:ext uri="{FF2B5EF4-FFF2-40B4-BE49-F238E27FC236}">
                <a16:creationId xmlns:a16="http://schemas.microsoft.com/office/drawing/2014/main" id="{A583B91D-DC50-CD8E-F57A-F4601856E653}"/>
              </a:ext>
            </a:extLst>
          </p:cNvPr>
          <p:cNvSpPr/>
          <p:nvPr/>
        </p:nvSpPr>
        <p:spPr>
          <a:xfrm>
            <a:off x="621487" y="650711"/>
            <a:ext cx="1260000" cy="1260000"/>
          </a:xfrm>
          <a:prstGeom prst="rect">
            <a:avLst/>
          </a:prstGeom>
          <a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6599937"/>
              <a:satOff val="-29202"/>
              <a:lumOff val="-490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494771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B7C0E06-6EE7-4DC1-8358-E6A2581DF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piece of paper with pink writing&#10;&#10;AI-generated content may be incorrect.">
            <a:extLst>
              <a:ext uri="{FF2B5EF4-FFF2-40B4-BE49-F238E27FC236}">
                <a16:creationId xmlns:a16="http://schemas.microsoft.com/office/drawing/2014/main" id="{970DF9B0-3699-A5F9-B32B-AC55B5562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26" r="12309" b="-1"/>
          <a:stretch>
            <a:fillRect/>
          </a:stretch>
        </p:blipFill>
        <p:spPr>
          <a:xfrm rot="5400000">
            <a:off x="445135" y="755522"/>
            <a:ext cx="5743612" cy="5346948"/>
          </a:xfrm>
          <a:prstGeom prst="rect">
            <a:avLst/>
          </a:prstGeom>
        </p:spPr>
      </p:pic>
      <p:pic>
        <p:nvPicPr>
          <p:cNvPr id="4" name="Picture 3" descr="A close-up of a paper&#10;&#10;AI-generated content may be incorrect.">
            <a:extLst>
              <a:ext uri="{FF2B5EF4-FFF2-40B4-BE49-F238E27FC236}">
                <a16:creationId xmlns:a16="http://schemas.microsoft.com/office/drawing/2014/main" id="{5E67AB21-AE62-04E5-DE60-B0B8F144D4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6" r="7958" b="-2"/>
          <a:stretch>
            <a:fillRect/>
          </a:stretch>
        </p:blipFill>
        <p:spPr>
          <a:xfrm rot="5400000">
            <a:off x="5993931" y="746201"/>
            <a:ext cx="5743612" cy="536559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1E314AA-DD92-B9D3-5B4C-B0C4A43E6EE8}"/>
                  </a:ext>
                </a:extLst>
              </p14:cNvPr>
              <p14:cNvContentPartPr/>
              <p14:nvPr/>
            </p14:nvContentPartPr>
            <p14:xfrm>
              <a:off x="3474270" y="3873600"/>
              <a:ext cx="1325520" cy="932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1E314AA-DD92-B9D3-5B4C-B0C4A43E6EE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20630" y="3765600"/>
                <a:ext cx="1433160" cy="30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DE0F8A5-C1E4-349C-F035-B762532C81FF}"/>
                  </a:ext>
                </a:extLst>
              </p14:cNvPr>
              <p14:cNvContentPartPr/>
              <p14:nvPr/>
            </p14:nvContentPartPr>
            <p14:xfrm>
              <a:off x="822510" y="4228200"/>
              <a:ext cx="4938120" cy="810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DE0F8A5-C1E4-349C-F035-B762532C81F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68870" y="4120200"/>
                <a:ext cx="504576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61BA7BEF-B1B0-3124-5C6F-A99626674018}"/>
                  </a:ext>
                </a:extLst>
              </p14:cNvPr>
              <p14:cNvContentPartPr/>
              <p14:nvPr/>
            </p14:nvContentPartPr>
            <p14:xfrm>
              <a:off x="868590" y="4617720"/>
              <a:ext cx="4181040" cy="720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61BA7BEF-B1B0-3124-5C6F-A9962667401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14950" y="4510080"/>
                <a:ext cx="428868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5F63351-BDF0-CDAC-8E05-175D6678284F}"/>
                  </a:ext>
                </a:extLst>
              </p14:cNvPr>
              <p14:cNvContentPartPr/>
              <p14:nvPr/>
            </p14:nvContentPartPr>
            <p14:xfrm>
              <a:off x="879750" y="4914000"/>
              <a:ext cx="1611000" cy="248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5F63351-BDF0-CDAC-8E05-175D6678284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25750" y="4806000"/>
                <a:ext cx="1718640" cy="24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3A0E0CA-23B9-20C2-5EA8-0954186F7F5D}"/>
                  </a:ext>
                </a:extLst>
              </p14:cNvPr>
              <p14:cNvContentPartPr/>
              <p14:nvPr/>
            </p14:nvContentPartPr>
            <p14:xfrm>
              <a:off x="2480310" y="4891680"/>
              <a:ext cx="2841120" cy="849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3A0E0CA-23B9-20C2-5EA8-0954186F7F5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426310" y="4784040"/>
                <a:ext cx="2948760" cy="30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35A93E7-F578-6C92-391C-6CF80E3A200E}"/>
                  </a:ext>
                </a:extLst>
              </p14:cNvPr>
              <p14:cNvContentPartPr/>
              <p14:nvPr/>
            </p14:nvContentPartPr>
            <p14:xfrm>
              <a:off x="937350" y="5257080"/>
              <a:ext cx="4398840" cy="2448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35A93E7-F578-6C92-391C-6CF80E3A200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83710" y="5149440"/>
                <a:ext cx="4506480" cy="24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46EDAC42-ED5A-66F0-A555-48696EFE9576}"/>
                  </a:ext>
                </a:extLst>
              </p14:cNvPr>
              <p14:cNvContentPartPr/>
              <p14:nvPr/>
            </p14:nvContentPartPr>
            <p14:xfrm>
              <a:off x="903150" y="5509440"/>
              <a:ext cx="3599280" cy="806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46EDAC42-ED5A-66F0-A555-48696EFE957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49150" y="5401440"/>
                <a:ext cx="3706920" cy="29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4B7530AF-A029-F4D7-4B6C-B40CDF07B304}"/>
                  </a:ext>
                </a:extLst>
              </p14:cNvPr>
              <p14:cNvContentPartPr/>
              <p14:nvPr/>
            </p14:nvContentPartPr>
            <p14:xfrm>
              <a:off x="6331950" y="4217400"/>
              <a:ext cx="5246640" cy="72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4B7530AF-A029-F4D7-4B6C-B40CDF07B304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278310" y="4001400"/>
                <a:ext cx="535428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B66EB57D-9E03-5E7E-F098-8DA2CD6D1A2D}"/>
                  </a:ext>
                </a:extLst>
              </p14:cNvPr>
              <p14:cNvContentPartPr/>
              <p14:nvPr/>
            </p14:nvContentPartPr>
            <p14:xfrm>
              <a:off x="6366510" y="4480200"/>
              <a:ext cx="4417920" cy="1191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B66EB57D-9E03-5E7E-F098-8DA2CD6D1A2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312510" y="4372560"/>
                <a:ext cx="4525560" cy="33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F333DC6-1912-C550-022E-D7ADE6068903}"/>
                  </a:ext>
                </a:extLst>
              </p14:cNvPr>
              <p14:cNvContentPartPr/>
              <p14:nvPr/>
            </p14:nvContentPartPr>
            <p14:xfrm>
              <a:off x="6400710" y="4788000"/>
              <a:ext cx="1210320" cy="471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F333DC6-1912-C550-022E-D7ADE606890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347070" y="4680360"/>
                <a:ext cx="1317960" cy="262800"/>
              </a:xfrm>
              <a:prstGeom prst="rect">
                <a:avLst/>
              </a:prstGeom>
            </p:spPr>
          </p:pic>
        </mc:Fallback>
      </mc:AlternateContent>
      <p:pic>
        <p:nvPicPr>
          <p:cNvPr id="20" name="Picture 19" descr="A group of children drawing on paper&#10;&#10;AI-generated content may be incorrect.">
            <a:extLst>
              <a:ext uri="{FF2B5EF4-FFF2-40B4-BE49-F238E27FC236}">
                <a16:creationId xmlns:a16="http://schemas.microsoft.com/office/drawing/2014/main" id="{135CA3EA-FEE6-18D0-316D-3BDB2A8E4F8C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11116" y="1242186"/>
            <a:ext cx="3060404" cy="229530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6681948"/>
      </p:ext>
    </p:extLst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9D4D4F-1D8D-ED48-CB83-0CB95E820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BF824-4E50-9296-C160-5B3812FBB6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98912" y="1131514"/>
            <a:ext cx="6250940" cy="2304627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solidFill>
                  <a:schemeClr val="accent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Cryfderau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Addasu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cynnwys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gwrdd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ag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galluoedd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gwahanol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effeithiol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Sicrhau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fod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gwahaniaethu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wedi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cefnogi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gydag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anghenion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dysgu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ychwanegol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A5C4A-CB83-AB26-3871-1A12C8736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800" kern="100" dirty="0">
                <a:solidFill>
                  <a:srgbClr val="FF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eysydd i'w datblygu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Sicrhau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fod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heriau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dasgau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cyfoethogi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wthio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gallu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uchel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DFE5F14-A88F-93CE-68A5-A5BE15633AF7}"/>
              </a:ext>
            </a:extLst>
          </p:cNvPr>
          <p:cNvSpPr/>
          <p:nvPr/>
        </p:nvSpPr>
        <p:spPr>
          <a:xfrm>
            <a:off x="1251487" y="582761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41720E6-6EEC-965C-3ECA-739A3388E089}"/>
              </a:ext>
            </a:extLst>
          </p:cNvPr>
          <p:cNvSpPr/>
          <p:nvPr/>
        </p:nvSpPr>
        <p:spPr>
          <a:xfrm>
            <a:off x="1251487" y="3268134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7E08A9-340B-4A00-2C90-0B206E8416DB}"/>
              </a:ext>
            </a:extLst>
          </p:cNvPr>
          <p:cNvCxnSpPr/>
          <p:nvPr/>
        </p:nvCxnSpPr>
        <p:spPr>
          <a:xfrm>
            <a:off x="4057650" y="1257300"/>
            <a:ext cx="0" cy="37147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Rectangle 11" descr="Classroom">
            <a:extLst>
              <a:ext uri="{FF2B5EF4-FFF2-40B4-BE49-F238E27FC236}">
                <a16:creationId xmlns:a16="http://schemas.microsoft.com/office/drawing/2014/main" id="{2C89432D-459A-6C84-1686-43EFB991E1EF}"/>
              </a:ext>
            </a:extLst>
          </p:cNvPr>
          <p:cNvSpPr/>
          <p:nvPr/>
        </p:nvSpPr>
        <p:spPr>
          <a:xfrm>
            <a:off x="1719487" y="1050761"/>
            <a:ext cx="1260000" cy="126000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6599937"/>
              <a:satOff val="-29202"/>
              <a:lumOff val="-490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Checkmark">
            <a:extLst>
              <a:ext uri="{FF2B5EF4-FFF2-40B4-BE49-F238E27FC236}">
                <a16:creationId xmlns:a16="http://schemas.microsoft.com/office/drawing/2014/main" id="{F16AA9DE-8CD2-EB83-2805-DD66D6CE56EA}"/>
              </a:ext>
            </a:extLst>
          </p:cNvPr>
          <p:cNvSpPr/>
          <p:nvPr/>
        </p:nvSpPr>
        <p:spPr>
          <a:xfrm>
            <a:off x="1862569" y="3736134"/>
            <a:ext cx="1260000" cy="126000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360388"/>
      </p:ext>
    </p:extLst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F282E8-E307-79EC-568E-A7BD9F390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41FAB-07D2-DC76-884C-0703F670C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759" y="348865"/>
            <a:ext cx="10919861" cy="87772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GB" sz="4000" dirty="0" err="1"/>
              <a:t>Manteisio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ddisgyblaethau</a:t>
            </a:r>
            <a:r>
              <a:rPr lang="en-GB" sz="4000" dirty="0"/>
              <a:t> </a:t>
            </a:r>
            <a:r>
              <a:rPr lang="en-GB" sz="4000" dirty="0" err="1"/>
              <a:t>pwnc</a:t>
            </a:r>
            <a:r>
              <a:rPr lang="en-GB" sz="4000" dirty="0"/>
              <a:t> </a:t>
            </a:r>
            <a:r>
              <a:rPr lang="en-GB" sz="4000" dirty="0" err="1"/>
              <a:t>mewn</a:t>
            </a:r>
            <a:r>
              <a:rPr lang="en-GB" sz="4000" dirty="0"/>
              <a:t> </a:t>
            </a:r>
            <a:r>
              <a:rPr lang="en-GB" sz="4000" dirty="0" err="1"/>
              <a:t>meysydd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.</a:t>
            </a:r>
            <a:endParaRPr lang="en-US" sz="4000" kern="1200" dirty="0">
              <a:highlight>
                <a:srgbClr val="FFFF00"/>
              </a:highligh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41EE742-8DE4-007B-7B87-8B20F9CB57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1844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7856635"/>
      </p:ext>
    </p:extLst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Link">
            <a:extLst>
              <a:ext uri="{FF2B5EF4-FFF2-40B4-BE49-F238E27FC236}">
                <a16:creationId xmlns:a16="http://schemas.microsoft.com/office/drawing/2014/main" id="{74500507-6807-7E4E-51D0-EEC656714F2C}"/>
              </a:ext>
            </a:extLst>
          </p:cNvPr>
          <p:cNvSpPr/>
          <p:nvPr/>
        </p:nvSpPr>
        <p:spPr>
          <a:xfrm>
            <a:off x="786637" y="796735"/>
            <a:ext cx="1122187" cy="1122187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bg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9455B8-C4E6-D8E9-3382-A1ED0EDD770B}"/>
              </a:ext>
            </a:extLst>
          </p:cNvPr>
          <p:cNvSpPr txBox="1"/>
          <p:nvPr/>
        </p:nvSpPr>
        <p:spPr>
          <a:xfrm>
            <a:off x="2325637" y="266668"/>
            <a:ext cx="115594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sz="2800" dirty="0" err="1"/>
              <a:t>Gwneud</a:t>
            </a:r>
            <a:r>
              <a:rPr lang="en-GB" sz="2800" dirty="0"/>
              <a:t> </a:t>
            </a:r>
            <a:r>
              <a:rPr lang="en-GB" sz="2800" dirty="0" err="1"/>
              <a:t>cysylltiadau</a:t>
            </a:r>
            <a:r>
              <a:rPr lang="en-GB" sz="2800" dirty="0"/>
              <a:t> </a:t>
            </a:r>
            <a:r>
              <a:rPr lang="en-GB" sz="2800" dirty="0" err="1"/>
              <a:t>traws-gwriwcwlaidd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184AA8-AD56-9718-51CF-C564A967A02D}"/>
              </a:ext>
            </a:extLst>
          </p:cNvPr>
          <p:cNvSpPr txBox="1"/>
          <p:nvPr/>
        </p:nvSpPr>
        <p:spPr>
          <a:xfrm>
            <a:off x="2742449" y="1239520"/>
            <a:ext cx="6187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mae cyfuniadau o bynciau yn cael eu defnyddio o fewn gwaith, sy'n ymgorffori ystod eang o ffynonellau a cysyniadau cysylltiedig (Hayes, 2010, t.2)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8B3BD2A-9D72-29DF-1C2B-53BE129D8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78" y="2661397"/>
            <a:ext cx="7074791" cy="33998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5BE27A-5A5A-621A-C951-B91E255D9436}"/>
              </a:ext>
            </a:extLst>
          </p:cNvPr>
          <p:cNvSpPr txBox="1"/>
          <p:nvPr/>
        </p:nvSpPr>
        <p:spPr>
          <a:xfrm>
            <a:off x="7772400" y="2528775"/>
            <a:ext cx="3749040" cy="3869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 darparu cyfleoedd i ennyn diddordeb dychymygol plant ac yn annog disgyblion.(Hayes 2010)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 athrawon i gynllunio cwricwlwm mwy dychmygus, integredig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Rhoi’r dysgwr yn ganolog yn hytrach na'r cynnwys (Kerry, 2015)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cy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ysgogi a chynnal i gymharu a gwricwlwm sy'n ymroddedig yn unig i addysgu pwnc ar wahân (Barnes, 2015)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D6D74C6-5C5D-AD68-55FD-DA67BA21F784}"/>
              </a:ext>
            </a:extLst>
          </p:cNvPr>
          <p:cNvSpPr/>
          <p:nvPr/>
        </p:nvSpPr>
        <p:spPr>
          <a:xfrm>
            <a:off x="249730" y="192304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5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5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 descr="Link">
            <a:extLst>
              <a:ext uri="{FF2B5EF4-FFF2-40B4-BE49-F238E27FC236}">
                <a16:creationId xmlns:a16="http://schemas.microsoft.com/office/drawing/2014/main" id="{843950EE-F499-F555-854B-7788703987E6}"/>
              </a:ext>
            </a:extLst>
          </p:cNvPr>
          <p:cNvSpPr/>
          <p:nvPr/>
        </p:nvSpPr>
        <p:spPr>
          <a:xfrm>
            <a:off x="704090" y="560310"/>
            <a:ext cx="1260000" cy="1260000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677906"/>
      </p:ext>
    </p:extLst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hild holding a piece of paper with writing on it&#10;&#10;AI-generated content may be incorrect.">
            <a:extLst>
              <a:ext uri="{FF2B5EF4-FFF2-40B4-BE49-F238E27FC236}">
                <a16:creationId xmlns:a16="http://schemas.microsoft.com/office/drawing/2014/main" id="{052B5A5F-34C0-A40E-9341-D8479B3E01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274392" y="643468"/>
            <a:ext cx="7428089" cy="5571067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BC080D6-7E21-D74D-39C6-EE9ADDE7F71A}"/>
              </a:ext>
            </a:extLst>
          </p:cNvPr>
          <p:cNvCxnSpPr>
            <a:cxnSpLocks/>
          </p:cNvCxnSpPr>
          <p:nvPr/>
        </p:nvCxnSpPr>
        <p:spPr>
          <a:xfrm>
            <a:off x="1566173" y="1624987"/>
            <a:ext cx="2644048" cy="153134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F5B5FA3-1715-5A6D-A974-0631AB20E49E}"/>
              </a:ext>
            </a:extLst>
          </p:cNvPr>
          <p:cNvCxnSpPr>
            <a:cxnSpLocks/>
          </p:cNvCxnSpPr>
          <p:nvPr/>
        </p:nvCxnSpPr>
        <p:spPr>
          <a:xfrm flipH="1" flipV="1">
            <a:off x="7223760" y="3954236"/>
            <a:ext cx="1668780" cy="110925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DA05BF6-4AB2-E43A-162C-4511EB078511}"/>
              </a:ext>
            </a:extLst>
          </p:cNvPr>
          <p:cNvCxnSpPr>
            <a:cxnSpLocks/>
          </p:cNvCxnSpPr>
          <p:nvPr/>
        </p:nvCxnSpPr>
        <p:spPr>
          <a:xfrm flipH="1">
            <a:off x="7748413" y="1255923"/>
            <a:ext cx="800676" cy="193345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1" name="Picture 6">
            <a:extLst>
              <a:ext uri="{FF2B5EF4-FFF2-40B4-BE49-F238E27FC236}">
                <a16:creationId xmlns:a16="http://schemas.microsoft.com/office/drawing/2014/main" id="{E9892885-1A79-B692-A8E7-2E8FC5902D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08" y="1057159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C6B10196-CDD3-EDB0-9FAD-7531E68DD7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62" y="643465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>
            <a:extLst>
              <a:ext uri="{FF2B5EF4-FFF2-40B4-BE49-F238E27FC236}">
                <a16:creationId xmlns:a16="http://schemas.microsoft.com/office/drawing/2014/main" id="{28EDA286-52C6-A968-9F77-9790FAB76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73" y="5294727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0">
            <a:extLst>
              <a:ext uri="{FF2B5EF4-FFF2-40B4-BE49-F238E27FC236}">
                <a16:creationId xmlns:a16="http://schemas.microsoft.com/office/drawing/2014/main" id="{A8758B02-27A3-5370-A403-7678FFFEC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3059" y="2302066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058F0479-2703-A862-C0B3-EC10C2066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974" y="4516004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D12970D-7F68-D108-8F6A-3644005CE511}"/>
              </a:ext>
            </a:extLst>
          </p:cNvPr>
          <p:cNvCxnSpPr>
            <a:cxnSpLocks/>
            <a:stCxn id="14" idx="1"/>
          </p:cNvCxnSpPr>
          <p:nvPr/>
        </p:nvCxnSpPr>
        <p:spPr>
          <a:xfrm flipH="1">
            <a:off x="8042757" y="2968816"/>
            <a:ext cx="630302" cy="92879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706D60D-5821-4E4B-6601-D07692DD816C}"/>
              </a:ext>
            </a:extLst>
          </p:cNvPr>
          <p:cNvCxnSpPr>
            <a:cxnSpLocks/>
          </p:cNvCxnSpPr>
          <p:nvPr/>
        </p:nvCxnSpPr>
        <p:spPr>
          <a:xfrm flipV="1">
            <a:off x="3040598" y="4743450"/>
            <a:ext cx="1169623" cy="55127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8B2805F-C417-B77A-C395-A99E7DD2518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763" t="68923" r="2858"/>
          <a:stretch/>
        </p:blipFill>
        <p:spPr>
          <a:xfrm>
            <a:off x="1827020" y="3050946"/>
            <a:ext cx="8560100" cy="1282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692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hands playing a game&#10;&#10;AI-generated content may be incorrect.">
            <a:extLst>
              <a:ext uri="{FF2B5EF4-FFF2-40B4-BE49-F238E27FC236}">
                <a16:creationId xmlns:a16="http://schemas.microsoft.com/office/drawing/2014/main" id="{F3074D55-370A-8AA8-793D-303F52A24F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566590" y="1218667"/>
            <a:ext cx="5571067" cy="4178300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378DEE7-A324-F7F1-99B7-DBEF9CBE32A3}"/>
              </a:ext>
            </a:extLst>
          </p:cNvPr>
          <p:cNvCxnSpPr>
            <a:cxnSpLocks/>
            <a:stCxn id="10" idx="1"/>
          </p:cNvCxnSpPr>
          <p:nvPr/>
        </p:nvCxnSpPr>
        <p:spPr>
          <a:xfrm flipH="1" flipV="1">
            <a:off x="2706869" y="3102071"/>
            <a:ext cx="1791831" cy="34488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3C4DD1F-6826-AAD0-C8DE-3943C6C7575B}"/>
              </a:ext>
            </a:extLst>
          </p:cNvPr>
          <p:cNvCxnSpPr>
            <a:cxnSpLocks/>
          </p:cNvCxnSpPr>
          <p:nvPr/>
        </p:nvCxnSpPr>
        <p:spPr>
          <a:xfrm flipH="1">
            <a:off x="3911600" y="2138095"/>
            <a:ext cx="795433" cy="58087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3BBADE6-FB98-A553-86CB-8493A7A91EDD}"/>
              </a:ext>
            </a:extLst>
          </p:cNvPr>
          <p:cNvCxnSpPr>
            <a:cxnSpLocks/>
          </p:cNvCxnSpPr>
          <p:nvPr/>
        </p:nvCxnSpPr>
        <p:spPr>
          <a:xfrm flipH="1" flipV="1">
            <a:off x="3911600" y="4389120"/>
            <a:ext cx="1085499" cy="100719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0" name="Picture 6">
            <a:extLst>
              <a:ext uri="{FF2B5EF4-FFF2-40B4-BE49-F238E27FC236}">
                <a16:creationId xmlns:a16="http://schemas.microsoft.com/office/drawing/2014/main" id="{951A5B78-54EB-92E4-04B1-3BE858B64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700" y="2780207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>
            <a:extLst>
              <a:ext uri="{FF2B5EF4-FFF2-40B4-BE49-F238E27FC236}">
                <a16:creationId xmlns:a16="http://schemas.microsoft.com/office/drawing/2014/main" id="{6E7155F4-977C-F64D-E816-4598C8E61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699" y="4152353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>
            <a:extLst>
              <a:ext uri="{FF2B5EF4-FFF2-40B4-BE49-F238E27FC236}">
                <a16:creationId xmlns:a16="http://schemas.microsoft.com/office/drawing/2014/main" id="{CD135049-FE75-2049-6441-93F9F82FE3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700" y="1385472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6F18EA0-0AC4-AD4B-4873-020C77B446E6}"/>
              </a:ext>
            </a:extLst>
          </p:cNvPr>
          <p:cNvCxnSpPr>
            <a:cxnSpLocks/>
          </p:cNvCxnSpPr>
          <p:nvPr/>
        </p:nvCxnSpPr>
        <p:spPr>
          <a:xfrm flipH="1">
            <a:off x="2706869" y="981383"/>
            <a:ext cx="2034367" cy="8830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5" name="Picture 2">
            <a:extLst>
              <a:ext uri="{FF2B5EF4-FFF2-40B4-BE49-F238E27FC236}">
                <a16:creationId xmlns:a16="http://schemas.microsoft.com/office/drawing/2014/main" id="{37C54B0D-A577-030C-2E14-AC209EB97B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434" y="24316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F04706AF-F280-2BF9-AF71-DEC9A85EAD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3" t="-1182" r="2168" b="1184"/>
          <a:stretch/>
        </p:blipFill>
        <p:spPr>
          <a:xfrm rot="5400000">
            <a:off x="7010133" y="1213316"/>
            <a:ext cx="5672779" cy="443136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B0E6EEF8-00D9-AA81-A5BC-D30C1A1B3E72}"/>
              </a:ext>
            </a:extLst>
          </p:cNvPr>
          <p:cNvCxnSpPr>
            <a:cxnSpLocks/>
          </p:cNvCxnSpPr>
          <p:nvPr/>
        </p:nvCxnSpPr>
        <p:spPr>
          <a:xfrm>
            <a:off x="7143750" y="5246370"/>
            <a:ext cx="3234690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22" name="Picture 10">
            <a:extLst>
              <a:ext uri="{FF2B5EF4-FFF2-40B4-BE49-F238E27FC236}">
                <a16:creationId xmlns:a16="http://schemas.microsoft.com/office/drawing/2014/main" id="{F5A459E4-93AA-A879-2F36-42FE7C639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950" y="5524500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16E188B-8EEA-02E3-BB0B-B3F567E1C811}"/>
              </a:ext>
            </a:extLst>
          </p:cNvPr>
          <p:cNvCxnSpPr>
            <a:cxnSpLocks/>
          </p:cNvCxnSpPr>
          <p:nvPr/>
        </p:nvCxnSpPr>
        <p:spPr>
          <a:xfrm flipV="1">
            <a:off x="7288767" y="5740400"/>
            <a:ext cx="1885713" cy="7042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2CD42DBA-35E2-0A40-3664-04DB2E2CBFD8}"/>
              </a:ext>
            </a:extLst>
          </p:cNvPr>
          <p:cNvCxnSpPr>
            <a:cxnSpLocks/>
          </p:cNvCxnSpPr>
          <p:nvPr/>
        </p:nvCxnSpPr>
        <p:spPr>
          <a:xfrm flipV="1">
            <a:off x="7288767" y="2454550"/>
            <a:ext cx="2045093" cy="1007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313618"/>
      </p:ext>
    </p:extLst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ild holding a piece of paper&#10;&#10;AI-generated content may be incorrect.">
            <a:extLst>
              <a:ext uri="{FF2B5EF4-FFF2-40B4-BE49-F238E27FC236}">
                <a16:creationId xmlns:a16="http://schemas.microsoft.com/office/drawing/2014/main" id="{10B9F248-EEDF-7CA3-7334-EF939B41AD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796" y="859316"/>
            <a:ext cx="5523122" cy="4142342"/>
          </a:xfrm>
          <a:prstGeom prst="rect">
            <a:avLst/>
          </a:prstGeom>
        </p:spPr>
      </p:pic>
      <p:pic>
        <p:nvPicPr>
          <p:cNvPr id="5" name="Picture 4" descr="A child holding a plate of fruit&#10;&#10;AI-generated content may be incorrect.">
            <a:extLst>
              <a:ext uri="{FF2B5EF4-FFF2-40B4-BE49-F238E27FC236}">
                <a16:creationId xmlns:a16="http://schemas.microsoft.com/office/drawing/2014/main" id="{24870177-1CE7-C21D-02B7-929B7ADBF4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763898" y="1244218"/>
            <a:ext cx="4930048" cy="3697536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D18BEE-688B-12F4-BFE4-6664292C9FB1}"/>
              </a:ext>
            </a:extLst>
          </p:cNvPr>
          <p:cNvCxnSpPr>
            <a:cxnSpLocks/>
          </p:cNvCxnSpPr>
          <p:nvPr/>
        </p:nvCxnSpPr>
        <p:spPr>
          <a:xfrm flipV="1">
            <a:off x="6781340" y="5001658"/>
            <a:ext cx="1912746" cy="1091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035AEC2-E11C-87B2-95C6-6ABFC0AD3567}"/>
              </a:ext>
            </a:extLst>
          </p:cNvPr>
          <p:cNvCxnSpPr>
            <a:cxnSpLocks/>
          </p:cNvCxnSpPr>
          <p:nvPr/>
        </p:nvCxnSpPr>
        <p:spPr>
          <a:xfrm flipH="1">
            <a:off x="4496660" y="1178804"/>
            <a:ext cx="626184" cy="158574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65BDC23-2FDC-65AE-3FD4-C35641F65D19}"/>
              </a:ext>
            </a:extLst>
          </p:cNvPr>
          <p:cNvCxnSpPr>
            <a:cxnSpLocks/>
          </p:cNvCxnSpPr>
          <p:nvPr/>
        </p:nvCxnSpPr>
        <p:spPr>
          <a:xfrm flipV="1">
            <a:off x="1669514" y="4803354"/>
            <a:ext cx="1305040" cy="103558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55C37BD-C269-456C-6DF3-D9F8B5C149E2}"/>
              </a:ext>
            </a:extLst>
          </p:cNvPr>
          <p:cNvCxnSpPr>
            <a:cxnSpLocks/>
          </p:cNvCxnSpPr>
          <p:nvPr/>
        </p:nvCxnSpPr>
        <p:spPr>
          <a:xfrm>
            <a:off x="5175434" y="1178804"/>
            <a:ext cx="3351621" cy="334396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77D677F-02EF-22DB-BD46-3FDB5D30BAFE}"/>
              </a:ext>
            </a:extLst>
          </p:cNvPr>
          <p:cNvCxnSpPr>
            <a:cxnSpLocks/>
          </p:cNvCxnSpPr>
          <p:nvPr/>
        </p:nvCxnSpPr>
        <p:spPr>
          <a:xfrm flipH="1" flipV="1">
            <a:off x="5595081" y="3684120"/>
            <a:ext cx="1186259" cy="24088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5CE3310-D040-9A61-03F7-221577881BC5}"/>
              </a:ext>
            </a:extLst>
          </p:cNvPr>
          <p:cNvCxnSpPr>
            <a:cxnSpLocks/>
          </p:cNvCxnSpPr>
          <p:nvPr/>
        </p:nvCxnSpPr>
        <p:spPr>
          <a:xfrm flipH="1">
            <a:off x="9842489" y="3115020"/>
            <a:ext cx="856067" cy="96880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9" name="Picture 2">
            <a:extLst>
              <a:ext uri="{FF2B5EF4-FFF2-40B4-BE49-F238E27FC236}">
                <a16:creationId xmlns:a16="http://schemas.microsoft.com/office/drawing/2014/main" id="{3FCE4EE6-1B75-6170-E3E7-617AB3580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587" y="272608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>
            <a:extLst>
              <a:ext uri="{FF2B5EF4-FFF2-40B4-BE49-F238E27FC236}">
                <a16:creationId xmlns:a16="http://schemas.microsoft.com/office/drawing/2014/main" id="{3B6459FC-36AC-69A3-3212-219CB6DA2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927" y="5321146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>
            <a:extLst>
              <a:ext uri="{FF2B5EF4-FFF2-40B4-BE49-F238E27FC236}">
                <a16:creationId xmlns:a16="http://schemas.microsoft.com/office/drawing/2014/main" id="{7B87ACC6-910B-D338-6DAA-DB984E9AD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2295" y="2535270"/>
            <a:ext cx="2248744" cy="1074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>
            <a:extLst>
              <a:ext uri="{FF2B5EF4-FFF2-40B4-BE49-F238E27FC236}">
                <a16:creationId xmlns:a16="http://schemas.microsoft.com/office/drawing/2014/main" id="{F9D0C21B-48B0-08BA-8560-FA46B37A7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560" y="5321146"/>
            <a:ext cx="279082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F10C19D0-3A74-D023-F622-D002AE601AA6}"/>
              </a:ext>
            </a:extLst>
          </p:cNvPr>
          <p:cNvCxnSpPr>
            <a:cxnSpLocks/>
          </p:cNvCxnSpPr>
          <p:nvPr/>
        </p:nvCxnSpPr>
        <p:spPr>
          <a:xfrm flipV="1">
            <a:off x="3397385" y="4558631"/>
            <a:ext cx="4873482" cy="7983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5823955"/>
      </p:ext>
    </p:extLst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4627E3-B622-87C3-745E-EDFF72167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E0D42673-99FA-4589-C29F-ABC3C4A34EF7}"/>
              </a:ext>
            </a:extLst>
          </p:cNvPr>
          <p:cNvSpPr txBox="1"/>
          <p:nvPr/>
        </p:nvSpPr>
        <p:spPr>
          <a:xfrm>
            <a:off x="7078718" y="274017"/>
            <a:ext cx="3783914" cy="1350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"Y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ddiordeb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cyfathrebu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archwilio'r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adeiladu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mynegi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hunain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artistig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.“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095651-A023-5205-7D6D-AE11B5EE5D40}"/>
              </a:ext>
            </a:extLst>
          </p:cNvPr>
          <p:cNvSpPr txBox="1"/>
          <p:nvPr/>
        </p:nvSpPr>
        <p:spPr>
          <a:xfrm>
            <a:off x="848299" y="4704203"/>
            <a:ext cx="3933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darparu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amgylchedd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deunyddiau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concrit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4" name="Picture 4" descr="John Dewey Biography (1859-1952)">
            <a:extLst>
              <a:ext uri="{FF2B5EF4-FFF2-40B4-BE49-F238E27FC236}">
                <a16:creationId xmlns:a16="http://schemas.microsoft.com/office/drawing/2014/main" id="{766E6218-A96E-4F40-8563-C45DAB312C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"/>
          <a:stretch/>
        </p:blipFill>
        <p:spPr bwMode="auto">
          <a:xfrm>
            <a:off x="848299" y="128588"/>
            <a:ext cx="3479665" cy="381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368F57-D79E-AD67-6E69-7F2EF39CB18D}"/>
              </a:ext>
            </a:extLst>
          </p:cNvPr>
          <p:cNvSpPr txBox="1"/>
          <p:nvPr/>
        </p:nvSpPr>
        <p:spPr>
          <a:xfrm>
            <a:off x="1487277" y="3955094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(Wikipedia, 2019)</a:t>
            </a:r>
          </a:p>
        </p:txBody>
      </p:sp>
      <p:pic>
        <p:nvPicPr>
          <p:cNvPr id="4098" name="Picture 2" descr="Jean Piaget: Biografía Del Padre De La Psicología, 42% OFF">
            <a:extLst>
              <a:ext uri="{FF2B5EF4-FFF2-40B4-BE49-F238E27FC236}">
                <a16:creationId xmlns:a16="http://schemas.microsoft.com/office/drawing/2014/main" id="{AD5A8BAB-583B-618B-94EA-2E04B17115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730" y="1978290"/>
            <a:ext cx="5043889" cy="420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D9BA71-187D-4216-7B73-2FEF582CD2F9}"/>
              </a:ext>
            </a:extLst>
          </p:cNvPr>
          <p:cNvSpPr txBox="1"/>
          <p:nvPr/>
        </p:nvSpPr>
        <p:spPr>
          <a:xfrm>
            <a:off x="7941325" y="6181531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thefamouspeople</a:t>
            </a:r>
            <a:r>
              <a:rPr lang="en-GB" dirty="0"/>
              <a:t>, 2010)</a:t>
            </a:r>
          </a:p>
        </p:txBody>
      </p:sp>
    </p:spTree>
    <p:extLst>
      <p:ext uri="{BB962C8B-B14F-4D97-AF65-F5344CB8AC3E}">
        <p14:creationId xmlns:p14="http://schemas.microsoft.com/office/powerpoint/2010/main" val="3626055012"/>
      </p:ext>
    </p:extLst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07FBD-A015-9DAC-5964-1927F0773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81693EB4-2922-9BE7-1830-8E20B0D34A32}"/>
              </a:ext>
            </a:extLst>
          </p:cNvPr>
          <p:cNvSpPr txBox="1"/>
          <p:nvPr/>
        </p:nvSpPr>
        <p:spPr>
          <a:xfrm>
            <a:off x="7078718" y="274017"/>
            <a:ext cx="3783914" cy="1350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"Y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ddiordeb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cyfathrebu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archwilio'r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adeiladu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mynegi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hunain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artistig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.“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E7C375-50E9-45A0-437E-687D08DC81BD}"/>
              </a:ext>
            </a:extLst>
          </p:cNvPr>
          <p:cNvSpPr txBox="1"/>
          <p:nvPr/>
        </p:nvSpPr>
        <p:spPr>
          <a:xfrm>
            <a:off x="848299" y="4704203"/>
            <a:ext cx="39330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Dylai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darparu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amgylchedd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deunyddiau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concrit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annog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GB" dirty="0"/>
          </a:p>
        </p:txBody>
      </p:sp>
      <p:pic>
        <p:nvPicPr>
          <p:cNvPr id="4" name="Picture 4" descr="John Dewey Biography (1859-1952)">
            <a:extLst>
              <a:ext uri="{FF2B5EF4-FFF2-40B4-BE49-F238E27FC236}">
                <a16:creationId xmlns:a16="http://schemas.microsoft.com/office/drawing/2014/main" id="{554DF9AF-696D-3509-CC76-1BB10D8AD5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2"/>
          <a:stretch/>
        </p:blipFill>
        <p:spPr bwMode="auto">
          <a:xfrm>
            <a:off x="848299" y="128588"/>
            <a:ext cx="3479665" cy="3816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1871E7-E746-D648-A054-70648C3C9D72}"/>
              </a:ext>
            </a:extLst>
          </p:cNvPr>
          <p:cNvSpPr txBox="1"/>
          <p:nvPr/>
        </p:nvSpPr>
        <p:spPr>
          <a:xfrm>
            <a:off x="1487277" y="3955094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(Wikipedia, 2019)</a:t>
            </a:r>
          </a:p>
        </p:txBody>
      </p:sp>
      <p:pic>
        <p:nvPicPr>
          <p:cNvPr id="4098" name="Picture 2" descr="Jean Piaget: Biografía Del Padre De La Psicología, 42% OFF">
            <a:extLst>
              <a:ext uri="{FF2B5EF4-FFF2-40B4-BE49-F238E27FC236}">
                <a16:creationId xmlns:a16="http://schemas.microsoft.com/office/drawing/2014/main" id="{7B065CCE-8079-B76D-1DF0-80148EE9D7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730" y="1978290"/>
            <a:ext cx="5043889" cy="420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A8AA29-4E15-8317-38D3-787290B8CA94}"/>
              </a:ext>
            </a:extLst>
          </p:cNvPr>
          <p:cNvSpPr txBox="1"/>
          <p:nvPr/>
        </p:nvSpPr>
        <p:spPr>
          <a:xfrm>
            <a:off x="7941325" y="6181531"/>
            <a:ext cx="329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thefamouspeople</a:t>
            </a:r>
            <a:r>
              <a:rPr lang="en-GB" dirty="0"/>
              <a:t>, 2010)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01DE28-BE97-A9C0-5940-F1C8F65F45C6}"/>
              </a:ext>
            </a:extLst>
          </p:cNvPr>
          <p:cNvSpPr/>
          <p:nvPr/>
        </p:nvSpPr>
        <p:spPr>
          <a:xfrm>
            <a:off x="1806766" y="1916935"/>
            <a:ext cx="8020280" cy="26330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</a:rPr>
              <a:t>Bod </a:t>
            </a:r>
            <a:r>
              <a:rPr lang="en-GB" sz="3200" dirty="0" err="1">
                <a:solidFill>
                  <a:schemeClr val="bg1"/>
                </a:solidFill>
              </a:rPr>
              <a:t>tu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err="1">
                <a:solidFill>
                  <a:schemeClr val="bg1"/>
                </a:solidFill>
              </a:rPr>
              <a:t>fas</a:t>
            </a:r>
            <a:endParaRPr lang="en-GB" sz="3200" dirty="0">
              <a:solidFill>
                <a:schemeClr val="bg1"/>
              </a:solidFill>
            </a:endParaRPr>
          </a:p>
          <a:p>
            <a:pPr marL="342900" indent="-342900" algn="ctr">
              <a:buFont typeface="+mj-lt"/>
              <a:buAutoNum type="arabicPeriod"/>
            </a:pP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chwarae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dysgu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sy’n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seiliedig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2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chwarae</a:t>
            </a:r>
            <a:endParaRPr lang="en-GB" sz="32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617823"/>
      </p:ext>
    </p:extLst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2937DC-C2EF-0CE6-48FC-BD781882FD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48098"/>
            <a:ext cx="10905066" cy="496180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32EB823-9D14-A283-8DAA-A7F0EE14C568}"/>
                  </a:ext>
                </a:extLst>
              </p14:cNvPr>
              <p14:cNvContentPartPr/>
              <p14:nvPr/>
            </p14:nvContentPartPr>
            <p14:xfrm>
              <a:off x="8199200" y="2102520"/>
              <a:ext cx="2884680" cy="1440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32EB823-9D14-A283-8DAA-A7F0EE14C56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145200" y="1994880"/>
                <a:ext cx="2992320" cy="35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CF0A144-1F1E-17C5-6017-8C534313F86C}"/>
                  </a:ext>
                </a:extLst>
              </p14:cNvPr>
              <p14:cNvContentPartPr/>
              <p14:nvPr/>
            </p14:nvContentPartPr>
            <p14:xfrm>
              <a:off x="1005680" y="2519400"/>
              <a:ext cx="4328640" cy="1123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CF0A144-1F1E-17C5-6017-8C534313F86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52040" y="2411400"/>
                <a:ext cx="4436280" cy="32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FCDBDE2-ECF4-B5EB-F442-1F31017F9A41}"/>
                  </a:ext>
                </a:extLst>
              </p14:cNvPr>
              <p14:cNvContentPartPr/>
              <p14:nvPr/>
            </p14:nvContentPartPr>
            <p14:xfrm>
              <a:off x="7101920" y="2579880"/>
              <a:ext cx="3119040" cy="12420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FCDBDE2-ECF4-B5EB-F442-1F31017F9A4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047920" y="2471880"/>
                <a:ext cx="3226680" cy="33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837D43D-E590-94E6-8560-B24151D39C79}"/>
                  </a:ext>
                </a:extLst>
              </p14:cNvPr>
              <p14:cNvContentPartPr/>
              <p14:nvPr/>
            </p14:nvContentPartPr>
            <p14:xfrm>
              <a:off x="1015760" y="3128880"/>
              <a:ext cx="9226440" cy="1519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837D43D-E590-94E6-8560-B24151D39C7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1760" y="3020880"/>
                <a:ext cx="9334080" cy="36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71300BA-F594-0EE8-4EE8-682D5AC6A952}"/>
                  </a:ext>
                </a:extLst>
              </p14:cNvPr>
              <p14:cNvContentPartPr/>
              <p14:nvPr/>
            </p14:nvContentPartPr>
            <p14:xfrm>
              <a:off x="1025840" y="3627120"/>
              <a:ext cx="1330920" cy="622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71300BA-F594-0EE8-4EE8-682D5AC6A95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72200" y="3519120"/>
                <a:ext cx="1438560" cy="27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1F5D838-5123-5BAA-F9AE-A2C747B2FF7F}"/>
                  </a:ext>
                </a:extLst>
              </p14:cNvPr>
              <p14:cNvContentPartPr/>
              <p14:nvPr/>
            </p14:nvContentPartPr>
            <p14:xfrm>
              <a:off x="5699720" y="4144800"/>
              <a:ext cx="3160080" cy="7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1F5D838-5123-5BAA-F9AE-A2C747B2FF7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645720" y="3928800"/>
                <a:ext cx="326772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F152A62-866E-CBBB-9876-8615322351F7}"/>
                  </a:ext>
                </a:extLst>
              </p14:cNvPr>
              <p14:cNvContentPartPr/>
              <p14:nvPr/>
            </p14:nvContentPartPr>
            <p14:xfrm>
              <a:off x="965000" y="4632960"/>
              <a:ext cx="8534880" cy="72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F152A62-866E-CBBB-9876-8615322351F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11000" y="4416960"/>
                <a:ext cx="864252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A982B7DE-F1B8-3C79-F328-A551E573B854}"/>
                  </a:ext>
                </a:extLst>
              </p14:cNvPr>
              <p14:cNvContentPartPr/>
              <p14:nvPr/>
            </p14:nvContentPartPr>
            <p14:xfrm>
              <a:off x="2895320" y="5129040"/>
              <a:ext cx="3130560" cy="518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A982B7DE-F1B8-3C79-F328-A551E573B85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841320" y="5021400"/>
                <a:ext cx="3238200" cy="26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D1EE1ACE-B017-C900-9D7E-6954671A5C9C}"/>
                  </a:ext>
                </a:extLst>
              </p14:cNvPr>
              <p14:cNvContentPartPr/>
              <p14:nvPr/>
            </p14:nvContentPartPr>
            <p14:xfrm>
              <a:off x="7010120" y="5130480"/>
              <a:ext cx="3057480" cy="13284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D1EE1ACE-B017-C900-9D7E-6954671A5C9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956480" y="5022480"/>
                <a:ext cx="3165120" cy="348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07512281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ildren playing with sand&#10;&#10;AI-generated content may be incorrect.">
            <a:extLst>
              <a:ext uri="{FF2B5EF4-FFF2-40B4-BE49-F238E27FC236}">
                <a16:creationId xmlns:a16="http://schemas.microsoft.com/office/drawing/2014/main" id="{B6588580-78CE-A0E5-2EA9-B81B5203D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68" t="349" r="10836" b="-352"/>
          <a:stretch/>
        </p:blipFill>
        <p:spPr>
          <a:xfrm rot="5400000">
            <a:off x="304025" y="-312685"/>
            <a:ext cx="3388893" cy="4003039"/>
          </a:xfrm>
          <a:prstGeom prst="rect">
            <a:avLst/>
          </a:prstGeom>
        </p:spPr>
      </p:pic>
      <p:pic>
        <p:nvPicPr>
          <p:cNvPr id="14" name="Picture 13" descr="A child holding a piece of paper with leaves on it&#10;&#10;AI-generated content may be incorrect.">
            <a:extLst>
              <a:ext uri="{FF2B5EF4-FFF2-40B4-BE49-F238E27FC236}">
                <a16:creationId xmlns:a16="http://schemas.microsoft.com/office/drawing/2014/main" id="{54224AD1-D57B-13AB-67CA-64883FA3AB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27" t="350" r="15157" b="-350"/>
          <a:stretch/>
        </p:blipFill>
        <p:spPr>
          <a:xfrm rot="16200000">
            <a:off x="4409862" y="-315383"/>
            <a:ext cx="3383280" cy="4014047"/>
          </a:xfrm>
          <a:prstGeom prst="rect">
            <a:avLst/>
          </a:prstGeom>
        </p:spPr>
      </p:pic>
      <p:pic>
        <p:nvPicPr>
          <p:cNvPr id="7" name="Picture 6" descr="A group of kids painting on a table&#10;&#10;AI-generated content may be incorrect.">
            <a:extLst>
              <a:ext uri="{FF2B5EF4-FFF2-40B4-BE49-F238E27FC236}">
                <a16:creationId xmlns:a16="http://schemas.microsoft.com/office/drawing/2014/main" id="{32C33C43-E0E9-4C09-10E2-48498949E24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94" t="-1045" r="20715" b="1042"/>
          <a:stretch/>
        </p:blipFill>
        <p:spPr>
          <a:xfrm rot="5400000">
            <a:off x="8498839" y="-309879"/>
            <a:ext cx="3383280" cy="4003039"/>
          </a:xfrm>
          <a:prstGeom prst="rect">
            <a:avLst/>
          </a:prstGeom>
        </p:spPr>
      </p:pic>
      <p:pic>
        <p:nvPicPr>
          <p:cNvPr id="12" name="Picture 11" descr="A group of hands playing a game&#10;&#10;AI-generated content may be incorrect.">
            <a:extLst>
              <a:ext uri="{FF2B5EF4-FFF2-40B4-BE49-F238E27FC236}">
                <a16:creationId xmlns:a16="http://schemas.microsoft.com/office/drawing/2014/main" id="{0F29C44A-A67A-C9F6-9A0F-C29AF7D670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" r="36192" b="-3"/>
          <a:stretch>
            <a:fillRect/>
          </a:stretch>
        </p:blipFill>
        <p:spPr>
          <a:xfrm rot="5400000">
            <a:off x="307073" y="3162029"/>
            <a:ext cx="3388893" cy="4003039"/>
          </a:xfrm>
          <a:prstGeom prst="rect">
            <a:avLst/>
          </a:prstGeom>
        </p:spPr>
      </p:pic>
      <p:pic>
        <p:nvPicPr>
          <p:cNvPr id="10" name="Picture 9" descr="A group of children painting on a table&#10;&#10;AI-generated content may be incorrect.">
            <a:extLst>
              <a:ext uri="{FF2B5EF4-FFF2-40B4-BE49-F238E27FC236}">
                <a16:creationId xmlns:a16="http://schemas.microsoft.com/office/drawing/2014/main" id="{980FE036-D814-62DD-77D8-14BA9F9DDA3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3" r="6117" b="4"/>
          <a:stretch>
            <a:fillRect/>
          </a:stretch>
        </p:blipFill>
        <p:spPr>
          <a:xfrm rot="10800000">
            <a:off x="4094479" y="3469102"/>
            <a:ext cx="4014047" cy="3383280"/>
          </a:xfrm>
          <a:prstGeom prst="rect">
            <a:avLst/>
          </a:prstGeom>
        </p:spPr>
      </p:pic>
      <p:pic>
        <p:nvPicPr>
          <p:cNvPr id="5" name="Picture 4" descr="A chalk drawing on the ground&#10;&#10;AI-generated content may be incorrect.">
            <a:extLst>
              <a:ext uri="{FF2B5EF4-FFF2-40B4-BE49-F238E27FC236}">
                <a16:creationId xmlns:a16="http://schemas.microsoft.com/office/drawing/2014/main" id="{2F1612E2-3988-9911-D7D5-AF1A69B942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33" t="2291" r="12799" b="-2289"/>
          <a:stretch/>
        </p:blipFill>
        <p:spPr>
          <a:xfrm rot="5400000">
            <a:off x="8490529" y="3167532"/>
            <a:ext cx="3388893" cy="399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740029"/>
      </p:ext>
    </p:extLst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B905BA-1EF9-6DC3-DF18-9D4EBAC86B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679C2-F50C-46DB-27E0-97AA06A698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 err="1">
                <a:solidFill>
                  <a:schemeClr val="accent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Cryfderau</a:t>
            </a:r>
            <a:r>
              <a:rPr lang="en-GB" sz="1800" kern="100" dirty="0">
                <a:solidFill>
                  <a:schemeClr val="accent3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Ystyried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cysylltiadau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trawsgwricwlaidd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yn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pob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cynllun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gwers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Adnabod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defnyddio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addysgeg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addysg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gefnogi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datblygiad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disgyblion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cyfnod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Sylfaen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E77DC8-EABF-2466-1956-E20AED0DF7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cy-GB" sz="1800" kern="100" dirty="0">
                <a:solidFill>
                  <a:srgbClr val="FF0000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cy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eysydd i'w datblygu </a:t>
            </a:r>
            <a:r>
              <a:rPr lang="en-GB" sz="1800" kern="10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gysylltiadau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meysydd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megis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dyniaethau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Arbrofi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ag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addysgeg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wahanol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e.e.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chwarae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rôl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FD59C1E4-611D-64D3-AD24-26397A9EB65C}"/>
              </a:ext>
            </a:extLst>
          </p:cNvPr>
          <p:cNvSpPr/>
          <p:nvPr/>
        </p:nvSpPr>
        <p:spPr>
          <a:xfrm>
            <a:off x="1251487" y="582761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C421830-FA03-5545-CFD6-6C10453A47B0}"/>
              </a:ext>
            </a:extLst>
          </p:cNvPr>
          <p:cNvSpPr/>
          <p:nvPr/>
        </p:nvSpPr>
        <p:spPr>
          <a:xfrm>
            <a:off x="1251487" y="3268134"/>
            <a:ext cx="2196000" cy="2196000"/>
          </a:xfrm>
          <a:prstGeom prst="ellipse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2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FF37A09-7B5E-B8FF-1202-0999271B22D7}"/>
              </a:ext>
            </a:extLst>
          </p:cNvPr>
          <p:cNvCxnSpPr/>
          <p:nvPr/>
        </p:nvCxnSpPr>
        <p:spPr>
          <a:xfrm>
            <a:off x="4057650" y="1257300"/>
            <a:ext cx="0" cy="37147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Rectangle 11" descr="Classroom">
            <a:extLst>
              <a:ext uri="{FF2B5EF4-FFF2-40B4-BE49-F238E27FC236}">
                <a16:creationId xmlns:a16="http://schemas.microsoft.com/office/drawing/2014/main" id="{FF9CA536-8012-6F59-CD15-ED06A47603B2}"/>
              </a:ext>
            </a:extLst>
          </p:cNvPr>
          <p:cNvSpPr/>
          <p:nvPr/>
        </p:nvSpPr>
        <p:spPr>
          <a:xfrm>
            <a:off x="1719487" y="1050761"/>
            <a:ext cx="1260000" cy="1260000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6599937"/>
              <a:satOff val="-29202"/>
              <a:lumOff val="-4903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Checkmark">
            <a:extLst>
              <a:ext uri="{FF2B5EF4-FFF2-40B4-BE49-F238E27FC236}">
                <a16:creationId xmlns:a16="http://schemas.microsoft.com/office/drawing/2014/main" id="{D2590134-CC7B-2620-8EC9-037F4CE24030}"/>
              </a:ext>
            </a:extLst>
          </p:cNvPr>
          <p:cNvSpPr/>
          <p:nvPr/>
        </p:nvSpPr>
        <p:spPr>
          <a:xfrm>
            <a:off x="1862569" y="3736134"/>
            <a:ext cx="1260000" cy="1260000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rgbClr r="0" g="0" b="0"/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047911"/>
      </p:ext>
    </p:extLst>
  </p:cSld>
  <p:clrMapOvr>
    <a:masterClrMapping/>
  </p:clrMapOvr>
  <p:transition spd="slow">
    <p:push dir="u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644CE-EF71-25F0-F82D-AB75986E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19048"/>
            <a:ext cx="10515600" cy="1325563"/>
          </a:xfrm>
        </p:spPr>
        <p:txBody>
          <a:bodyPr>
            <a:normAutofit/>
          </a:bodyPr>
          <a:lstStyle/>
          <a:p>
            <a:r>
              <a:rPr lang="en-GB" sz="1800" dirty="0" err="1"/>
              <a:t>Rhestr</a:t>
            </a:r>
            <a:r>
              <a:rPr lang="en-GB" sz="1800" dirty="0"/>
              <a:t> </a:t>
            </a:r>
            <a:r>
              <a:rPr lang="en-GB" sz="1800" dirty="0" err="1"/>
              <a:t>cyfeirnodi</a:t>
            </a:r>
            <a:endParaRPr lang="en-GB" sz="1800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4D73D108-410A-5B22-8FD6-08F9CE32E4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12895"/>
            <a:ext cx="12192000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Barnes, J. (2015).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Cross-Curricular Learning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ResearchGate. Available at: https://www.researchgate.net/publication/274313611_An_Introduction_to_Cross-Curricular_Learning.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Cremin, T. and Burnett, C. (2018).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Learning to teach in the primary school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4th ed. London New York Routledge.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Cube Creative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Impact of Small Class Sizes on Academic Achievement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Thecrenshawacademy.com. Available at: https://thecrenshawacademy.com/blog/the-impact-of-small-class-sizes-on-academic-achievement.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Dyment, J.E. and O’Connell, T.S. (2014). When the Ink Runs Dry: Implications for Theory and Practice When Educators Stop Keeping Reflective Journals.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Innovative Higher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39(5), pp.417–429.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://doi.org/10.1007/s10755-014-9291-6.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Educationperfect.com.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Differentiation in the classroom | What it is and how to implement it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https://www.educationperfect.com/article/differentiation-in-the-classroom/#ea4da297-b476-474c-8805-18598f8434ad [Accessed 18 May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Freeman, D.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Radical Behaviorist Remembered On Birth Anniversary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HuffPost UK. Available at: https://www.huffingtonpost.co.uk/entry/bf-skinner-birthday-behavioral-scientist_n_2917841.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Gordan, M. (2014).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Review of B. F. Skinner’s ‘Reinforcement Theory of Motivation’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Guide, T.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Role of Discipline in a School - Teachers Guide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Teachers Guide. Available at: https://teachersguide.net/the-role-of-discipline-in-a-school/.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Harris, H.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Top 10 tips for TAs: Supporting a pupil with a hearing impairment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Twinkl.co.uk. Available at: https://www.twinkl.co.uk/news/top-10-tips-for-tas-supporting-a-pupil-with-a-hearing-impairment.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Hayes, D. (2010). The Seductive Charms of a cross-curricular Approach.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Education 3-13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38(4), pp.381–387.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://doi.org/10.1080/03004270903519238.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Holdo, M. (2022). Critical Reflection: John Dewey’s Relational View of Transformative Learning.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Transformative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21(1), p.154134462210867.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://doi.org/10.1177/15413446221086727.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Kerry, T. (2015).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Cross-curricular Teaching in the Primary School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2nd ed. London: Taylor &amp; Francis.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Li, X., Bergin, C. and Olsen, A.A. (2022). Positive teacher-student Relationships May Lead to Better Teaching.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Learning and Instruction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80, p.101581.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://doi.org/10.1016/j.learninstruc.2022.101581.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Main, P.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Skinner’s theories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Structural Learning. Available at: https://www.structural-learning.com/post/skinners-theories.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Martin, H.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Differentiation in the Classroom That Actually 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Twinkl. Available at: https://www.twinkl.co.uk/blog/strategies-for-differentiation-in-the-classroom-that-actually-work.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McKay, C. and Macomber, G. (2021). The Importance of Relationships in Education: Reflections of Current Educators.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203(4), p.002205742110570.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://doi.org/10.1177/00220574211057044.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Nickerson, C.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Positive Reinforcement: What Is It and How Does It Work?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Simply Psychology. Available at: https://www.simplypsychology.org/positive-reinforcement.html.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0231416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0277DB-5254-D803-F625-769443AB25AE}"/>
              </a:ext>
            </a:extLst>
          </p:cNvPr>
          <p:cNvSpPr txBox="1"/>
          <p:nvPr/>
        </p:nvSpPr>
        <p:spPr>
          <a:xfrm>
            <a:off x="0" y="104108"/>
            <a:ext cx="1196270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Nonkululeko Maringa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Why Reflection Matters: Unlocking Growth as a Student and Future Teacher - SANTS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SANTS. Available at: https://www.sants.co.za/2025/03/28/why-reflection-matters-unlocking-growth-as-a-student-and-future-teacher/.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Pandolpho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I’m listening : how teacher-student relationships improve reading, writing, speaking, and listening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Bloomington, In: Solution Tree Press.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Pardjono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 (2016).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Active learning: The Dewey, Piaget, Vygotsky, and constructivist theory perspectives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ResearchGate. Available at: https://www.researchgate.net/publication/307733187_Active_Learning_The_Dewey_Piaget_Vygotsky_and_Constructivist_Theory_Perspectives.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Pedagogy for Change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Great Pedagogical Thinkers: John Dewey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Pedagogy4Change. Available at: https://www.pedagogy4change.org/john-dewey/.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Perkins, D.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Role Of Content In Differentiated Instruction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ThoughtStretchers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Education. Available at: https://wegrowteachers.com/the-role-of-content-in-differentiated-instruction/ [Accessed 18 May 2025].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Petty, L.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Mixed Ability Grouping in Education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 Hub | High Speed Training. Available at: https://www.highspeedtraining.co.uk/hub/mixed-ability-grouping/.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Pierson, R.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Every kid needs a champion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Ted.com. Available at: https://www.ted.com/talks/rita_pierson_every_kid_needs_a_champion.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Rudolph, J.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View of Brookfield, S. D. (2017). Becoming a critically reflected teacher (2nd ed.). San Francisco, CA: Jossey Bass. | Journal of Applied Learning and Teaching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journals.sfu.ca. Available at: https://journals.sfu.ca/jalt/index.php/jalt/article/view/165/141.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SAGE (2013).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Reflective Practice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https://uk.sagepub.com/sites/default/files/upm-binaries/59229_Sellars.pdf.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Stephen D. Brookfield. (n.d.).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Stephen D. Brookfield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https://www.stephenbrookfield.com/.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Teachwire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(2017).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best to differentiate lessons for children with SEND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https://www.teachwire.net/news/one-size-doesnt-fit-all-so-whats-the-right-way-of-doing-differentiation/.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Team, B.L.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Play: Benefits, Ideas, And Tips For Families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Begin Learning. Available at: https://www.beginlearning.com/parent-resources/learning-through-play/.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TES Editorial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Pedagogy?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[online] www.tes.com. Available at: https://www.tes.com/magazine/teaching-learning/general/what-is-pedagogy.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Thefamouspeople.com.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Jean Piaget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https://www.thefamouspeople.com/profiles/jean-william-fritz-piaget-1784.php.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Tomlinson, C.A. (2014).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Differentiated Classroom: Responding to the Needs of All Learners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2nd ed. [online] Pearson Education. Available at: https://files.ascd.org/staticfiles/ascd/pdf/siteASCD/publications/books/differentiated-classroom2nd-sample-chapters.pdf.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Wikipedia Contributors (2019).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John Dewey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Wikipedia. Available at: https://en.wikipedia.org/wiki/John_Dewey.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World Humanitarian Movement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Rewards and Punishment in Child Discipline: Effective Strategies for Positive Parenting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WOHM | Changing Children’s Lives. Available at: https://wohum.org/rewards-and-punishment-in-child-discipline-effective-strategies-for-positive-parenting/.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50E83BA-ABE2-EA3C-918B-76E03D98F6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8877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Ysgol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Gymraeg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Ystalyfera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Bro Dur. (2024).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Gynradd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Ystalyfera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https://www.ysgolystalyferabrodur.cymru/page/?title=Ystalyfera+Primary&amp;pid=110.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779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7702</TotalTime>
  <Words>2003</Words>
  <Application>Microsoft Office PowerPoint</Application>
  <PresentationFormat>Widescreen</PresentationFormat>
  <Paragraphs>111</Paragraphs>
  <Slides>32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Aptos</vt:lpstr>
      <vt:lpstr>Aptos Display</vt:lpstr>
      <vt:lpstr>Arial</vt:lpstr>
      <vt:lpstr>Calisto MT</vt:lpstr>
      <vt:lpstr>Symbol</vt:lpstr>
      <vt:lpstr>Times New Roman</vt:lpstr>
      <vt:lpstr>Office Theme</vt:lpstr>
      <vt:lpstr>Rheoli'r amgylchedd dysgu, gwahaniaethu a manteisio ar ddisgyblaethau pwnc mewn meysydd dysgu. Trafodwch y llinynnau canolog hyn mewn perthynas ag arferion mewn addysg, gan ddangos dealltwriaeth gadarn, gan nodi cryfderau personol a meysydd i'w datblygu ar gyfer pob un.</vt:lpstr>
      <vt:lpstr>PowerPoint Presentation</vt:lpstr>
      <vt:lpstr>“meddwl a/neu weithred fwriadol, bwrpasol, metawybyddol y mae addysgwyr yn cymryd rhan ynddo er mwyn gwella eu hymarfer proffesiynol”  (SAGE, 2013, t.2). </vt:lpstr>
      <vt:lpstr>PowerPoint Presentation</vt:lpstr>
      <vt:lpstr>Rheoli’r amgylchedd dysgu: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gwahaniaethu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Manteisio ar ddisgyblaethau pwnc mewn meysydd dysgu.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Rhestr cyfeirnodi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Carys Cooper (2400762)</dc:creator>
  <cp:lastModifiedBy>Carys Cooper (2400762)</cp:lastModifiedBy>
  <cp:revision>13</cp:revision>
  <dcterms:created xsi:type="dcterms:W3CDTF">2025-05-12T19:12:53Z</dcterms:created>
  <dcterms:modified xsi:type="dcterms:W3CDTF">2025-05-19T21:07:24Z</dcterms:modified>
</cp:coreProperties>
</file>