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62" r:id="rId6"/>
    <p:sldId id="259" r:id="rId7"/>
    <p:sldId id="257" r:id="rId8"/>
    <p:sldId id="263" r:id="rId9"/>
    <p:sldId id="260" r:id="rId10"/>
    <p:sldId id="261" r:id="rId11"/>
    <p:sldId id="258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8799B23B-EC83-4686-B30A-512413B5E67A}" styleName="Light Style 3 -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82" d="100"/>
          <a:sy n="82" d="100"/>
        </p:scale>
        <p:origin x="672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presProps" Target="pres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2" Type="http://schemas.openxmlformats.org/officeDocument/2006/relationships/customXml" Target="../customXml/item2.xml"/><Relationship Id="rId16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theme" Target="theme/theme1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9D6844-2354-BD81-969C-C16119C481B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C22D201-1D1B-3FFC-69B2-EB4ED7EA27B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78F6F7-10BD-579C-5A68-1B2BF2EA78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7163A8-C9E9-5DD8-C64A-BD31FFB765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0E4463-6CFC-92D0-EECE-90207E5430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45197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DD0DC9-5411-C603-82E7-C390C0851F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4E4AD1-D800-8E76-1471-C85BCDF7A07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0E5577-F39C-8666-4297-31BA578E13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3A3D223-B96B-C6C0-0941-BD52CC6052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032D71-16E4-9394-5A8E-C5898EBD6E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61844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93FDBA-007A-0AF5-728E-DE75F9507D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C3CC636-FFED-F490-3EAF-6D35205596B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956E7A-3917-3D36-30A9-E5E1588995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0CDA6A0-0DAA-75EF-678F-84BD59C93A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F0F63C9-C772-8639-E9E9-D5402E1B21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20505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C91C72-01C9-B046-6E19-91809633D6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E1E508-1132-AF52-A36F-A7E6C54E0A1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C011DE9-1F43-9A05-C9F8-226176E972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4ED8FA0-AF68-A910-5856-040350AF9B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2AC9DCE-C34B-DA66-C194-60B8D33B15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500FDC5-9357-D80E-826F-D2D71980A9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12445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AA397B-FC06-CCAA-9BA0-43BD38B71E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EF13754-17EF-987C-9229-8D7E1A90E91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8BC2B61-31C4-2AD3-1472-5B633C1E397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1D3B553-30F0-8B89-131C-1261978C853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94F0807-6B31-F57B-DFE9-5B79383718C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C533157-507D-E8CE-1DD8-B5A5DE3E98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E6D7295-CB91-19F6-1A81-49C488D5B0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09B9C8C-4F20-9FE7-354D-729E0A4853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04042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B2AD66-AB51-0DB7-7A24-4E31CBFB45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BC55DE8-1C89-E019-1983-50A326CFA1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B8E0586-12E0-6BE1-5CC9-614FBB0A3B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F9C0B83-05F6-E263-7119-02812CE635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41547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4947141-255F-7EFF-B978-C27FB6DD82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447C307-59CB-4619-744D-D8E6750AA7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D038227-C094-1C49-FB2B-C8492F097B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3138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665BF0-7981-C6E7-65A3-CF5A4E50EF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F8D754-8B47-F8F0-C33A-8C0BCA6597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E4F6667-4851-C600-7712-A1C9645177C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4CE311-D3E8-24C4-08AD-0381E9D80F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E230208-596E-7EA0-6A50-6E975461E0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31097B9-7985-BB6C-3483-A932DD6935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26246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27B7A8-7FA8-929E-EE85-8CF3A35BE8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9A46660-CD1A-FD31-009F-97C415A23D1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07FA5E4-F449-2100-E1E6-FF2290E4A6D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09408B-2D13-7362-CC69-3978D58F10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957F789-E811-2ABC-03F7-3172A95782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20D215B-35BA-F140-7EF6-E3447327B1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27653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AA5A5D-02BB-7460-8B64-E8E4462933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5B24EE6-5B9A-FAFC-F411-F4E5ADA1C98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88D8F0-69E3-CCC6-3C0C-117939DC88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D834B52-B73A-8414-0E3B-23022B2A6B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9299C4-0AB1-9337-96EE-4927BC7933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03294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59A1150-6C44-03AC-5EAD-E9A1B1BDF33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505C425-E3A2-91B7-C104-11E37727D50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29F482-2DD4-4E56-6F09-308CEED08C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119A4C0-FFFC-4042-70CA-29689499C4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EDB0C4-78F3-5A72-F22D-1B1D879ADE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10830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D5C03CE-F35F-1852-78A2-6640640638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22CF9A-393F-DAEB-E538-96B62864A34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680CA06-A360-4128-211A-67B533CD3E4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945BBB-A368-42D0-86B2-C648EFAF0C02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71D167-5C4E-B381-AD84-D953B1D098E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450DD1-6CB7-4803-24F0-0AB102F2398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56638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852289-16BF-DDB0-67AE-0D15C708180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464614" y="1783959"/>
            <a:ext cx="4087306" cy="2889114"/>
          </a:xfrm>
        </p:spPr>
        <p:txBody>
          <a:bodyPr anchor="b">
            <a:normAutofit/>
          </a:bodyPr>
          <a:lstStyle/>
          <a:p>
            <a:pPr algn="l"/>
            <a:r>
              <a:rPr lang="en-GB" sz="5400"/>
              <a:t>Personal Development Plan (PDP)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066CF24-66C5-2B3D-5308-D403790FC1B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464612" y="4750893"/>
            <a:ext cx="4087305" cy="1147863"/>
          </a:xfrm>
        </p:spPr>
        <p:txBody>
          <a:bodyPr anchor="t">
            <a:normAutofit/>
          </a:bodyPr>
          <a:lstStyle/>
          <a:p>
            <a:pPr algn="l"/>
            <a:endParaRPr lang="en-GB" sz="1100" dirty="0"/>
          </a:p>
        </p:txBody>
      </p:sp>
      <p:sp>
        <p:nvSpPr>
          <p:cNvPr id="18" name="Freeform: Shape 13">
            <a:extLst>
              <a:ext uri="{FF2B5EF4-FFF2-40B4-BE49-F238E27FC236}">
                <a16:creationId xmlns:a16="http://schemas.microsoft.com/office/drawing/2014/main" id="{E49CC64F-7275-4E33-961B-0C5CDC4398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1" y="0"/>
            <a:ext cx="7188051" cy="6858000"/>
          </a:xfrm>
          <a:custGeom>
            <a:avLst/>
            <a:gdLst>
              <a:gd name="connsiteX0" fmla="*/ 7188051 w 7188051"/>
              <a:gd name="connsiteY0" fmla="*/ 6858000 h 6858000"/>
              <a:gd name="connsiteX1" fmla="*/ 108694 w 7188051"/>
              <a:gd name="connsiteY1" fmla="*/ 6858000 h 6858000"/>
              <a:gd name="connsiteX2" fmla="*/ 79127 w 7188051"/>
              <a:gd name="connsiteY2" fmla="*/ 6681235 h 6858000"/>
              <a:gd name="connsiteX3" fmla="*/ 0 w 7188051"/>
              <a:gd name="connsiteY3" fmla="*/ 5565888 h 6858000"/>
              <a:gd name="connsiteX4" fmla="*/ 2190696 w 7188051"/>
              <a:gd name="connsiteY4" fmla="*/ 145339 h 6858000"/>
              <a:gd name="connsiteX5" fmla="*/ 2339431 w 7188051"/>
              <a:gd name="connsiteY5" fmla="*/ 0 h 6858000"/>
              <a:gd name="connsiteX6" fmla="*/ 7188051 w 7188051"/>
              <a:gd name="connsiteY6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188051" h="6858000">
                <a:moveTo>
                  <a:pt x="7188051" y="6858000"/>
                </a:moveTo>
                <a:lnTo>
                  <a:pt x="108694" y="6858000"/>
                </a:lnTo>
                <a:lnTo>
                  <a:pt x="79127" y="6681235"/>
                </a:lnTo>
                <a:cubicBezTo>
                  <a:pt x="26981" y="6316967"/>
                  <a:pt x="0" y="5944579"/>
                  <a:pt x="0" y="5565888"/>
                </a:cubicBezTo>
                <a:cubicBezTo>
                  <a:pt x="0" y="3459953"/>
                  <a:pt x="834428" y="1548908"/>
                  <a:pt x="2190696" y="145339"/>
                </a:cubicBezTo>
                <a:lnTo>
                  <a:pt x="2339431" y="0"/>
                </a:lnTo>
                <a:lnTo>
                  <a:pt x="7188051" y="0"/>
                </a:ln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Picture 4" descr="Person writing on a notepad">
            <a:extLst>
              <a:ext uri="{FF2B5EF4-FFF2-40B4-BE49-F238E27FC236}">
                <a16:creationId xmlns:a16="http://schemas.microsoft.com/office/drawing/2014/main" id="{418D7867-5EDD-462E-A297-F9365AF62F5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9390" r="9390"/>
          <a:stretch/>
        </p:blipFill>
        <p:spPr>
          <a:xfrm>
            <a:off x="1" y="10"/>
            <a:ext cx="7028495" cy="6857990"/>
          </a:xfrm>
          <a:custGeom>
            <a:avLst/>
            <a:gdLst/>
            <a:ahLst/>
            <a:cxnLst/>
            <a:rect l="l" t="t" r="r" b="b"/>
            <a:pathLst>
              <a:path w="7028495" h="6858000">
                <a:moveTo>
                  <a:pt x="0" y="0"/>
                </a:moveTo>
                <a:lnTo>
                  <a:pt x="6915668" y="0"/>
                </a:lnTo>
                <a:lnTo>
                  <a:pt x="6952411" y="219663"/>
                </a:lnTo>
                <a:cubicBezTo>
                  <a:pt x="7002551" y="569921"/>
                  <a:pt x="7028495" y="927986"/>
                  <a:pt x="7028495" y="1292112"/>
                </a:cubicBezTo>
                <a:cubicBezTo>
                  <a:pt x="7028495" y="3343346"/>
                  <a:pt x="6205186" y="5202289"/>
                  <a:pt x="4870994" y="6556512"/>
                </a:cubicBezTo>
                <a:lnTo>
                  <a:pt x="4556185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1171760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64ABA62-AB7D-1824-B92C-DD921E33C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rgbClr val="FFFFFF"/>
                </a:solidFill>
              </a:rPr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5856EE-5D92-3C2B-27D8-D47053AC50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4480" y="1795683"/>
            <a:ext cx="9724031" cy="3683358"/>
          </a:xfrm>
        </p:spPr>
        <p:txBody>
          <a:bodyPr anchor="ctr">
            <a:normAutofit/>
          </a:bodyPr>
          <a:lstStyle/>
          <a:p>
            <a:r>
              <a:rPr lang="en-GB" sz="2000" dirty="0"/>
              <a:t>Briefly introduce the content of your presentation</a:t>
            </a:r>
          </a:p>
        </p:txBody>
      </p:sp>
    </p:spTree>
    <p:extLst>
      <p:ext uri="{BB962C8B-B14F-4D97-AF65-F5344CB8AC3E}">
        <p14:creationId xmlns:p14="http://schemas.microsoft.com/office/powerpoint/2010/main" val="62773883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FE86081-81D8-C65A-4C7B-76A7FC15D7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2525" y="1078927"/>
            <a:ext cx="3954765" cy="4461163"/>
          </a:xfrm>
        </p:spPr>
        <p:txBody>
          <a:bodyPr>
            <a:normAutofit/>
          </a:bodyPr>
          <a:lstStyle/>
          <a:p>
            <a:r>
              <a:rPr lang="en-GB" sz="3700" dirty="0">
                <a:solidFill>
                  <a:srgbClr val="FFFFFF"/>
                </a:solidFill>
              </a:rPr>
              <a:t>SELF EVALUATION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Content Placeholder 2">
            <a:extLst>
              <a:ext uri="{FF2B5EF4-FFF2-40B4-BE49-F238E27FC236}">
                <a16:creationId xmlns:a16="http://schemas.microsoft.com/office/drawing/2014/main" id="{3206C4EB-40C1-E46C-D001-3BCAB84B21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en-GB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This slide should cover Self-evaluation: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Include an overview of yourself including areas such as strengths, weaknesses and traits gained from your own self-reflection and from the various self-assessment tools provided.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9253645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" name="Rectangle 86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9" name="Freeform: Shape 88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1" name="Rectangle 90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3" name="Rectangle 92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5" name="Freeform: Shape 94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97" name="Isosceles Triangle 96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9" name="Isosceles Triangle 98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0685C930-5FA8-591C-84CD-39F47914302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4107722"/>
              </p:ext>
            </p:extLst>
          </p:nvPr>
        </p:nvGraphicFramePr>
        <p:xfrm>
          <a:off x="643465" y="1023230"/>
          <a:ext cx="10905069" cy="5322011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947289">
                  <a:extLst>
                    <a:ext uri="{9D8B030D-6E8A-4147-A177-3AD203B41FA5}">
                      <a16:colId xmlns:a16="http://schemas.microsoft.com/office/drawing/2014/main" val="4227390396"/>
                    </a:ext>
                  </a:extLst>
                </a:gridCol>
                <a:gridCol w="1353780">
                  <a:extLst>
                    <a:ext uri="{9D8B030D-6E8A-4147-A177-3AD203B41FA5}">
                      <a16:colId xmlns:a16="http://schemas.microsoft.com/office/drawing/2014/main" val="4196001913"/>
                    </a:ext>
                  </a:extLst>
                </a:gridCol>
                <a:gridCol w="2801923">
                  <a:extLst>
                    <a:ext uri="{9D8B030D-6E8A-4147-A177-3AD203B41FA5}">
                      <a16:colId xmlns:a16="http://schemas.microsoft.com/office/drawing/2014/main" val="232522430"/>
                    </a:ext>
                  </a:extLst>
                </a:gridCol>
                <a:gridCol w="1819925">
                  <a:extLst>
                    <a:ext uri="{9D8B030D-6E8A-4147-A177-3AD203B41FA5}">
                      <a16:colId xmlns:a16="http://schemas.microsoft.com/office/drawing/2014/main" val="1164623800"/>
                    </a:ext>
                  </a:extLst>
                </a:gridCol>
                <a:gridCol w="2533961">
                  <a:extLst>
                    <a:ext uri="{9D8B030D-6E8A-4147-A177-3AD203B41FA5}">
                      <a16:colId xmlns:a16="http://schemas.microsoft.com/office/drawing/2014/main" val="485981499"/>
                    </a:ext>
                  </a:extLst>
                </a:gridCol>
                <a:gridCol w="1448191">
                  <a:extLst>
                    <a:ext uri="{9D8B030D-6E8A-4147-A177-3AD203B41FA5}">
                      <a16:colId xmlns:a16="http://schemas.microsoft.com/office/drawing/2014/main" val="1990222692"/>
                    </a:ext>
                  </a:extLst>
                </a:gridCol>
              </a:tblGrid>
              <a:tr h="1630437">
                <a:tc>
                  <a:txBody>
                    <a:bodyPr/>
                    <a:lstStyle/>
                    <a:p>
                      <a:pPr algn="ctr"/>
                      <a:r>
                        <a:rPr lang="en-GB" sz="1600" b="0" cap="none" spc="0" dirty="0">
                          <a:solidFill>
                            <a:schemeClr val="tx1"/>
                          </a:solidFill>
                        </a:rPr>
                        <a:t>What are your</a:t>
                      </a:r>
                    </a:p>
                    <a:p>
                      <a:pPr algn="ctr"/>
                      <a:r>
                        <a:rPr lang="en-GB" sz="1600" b="0" cap="none" spc="0" dirty="0">
                          <a:solidFill>
                            <a:schemeClr val="tx1"/>
                          </a:solidFill>
                        </a:rPr>
                        <a:t>long-term goals?</a:t>
                      </a:r>
                    </a:p>
                  </a:txBody>
                  <a:tcPr marL="44657" marR="44657" marT="76370" marB="89314"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b="0" cap="none" spc="0" dirty="0">
                          <a:solidFill>
                            <a:schemeClr val="tx1"/>
                          </a:solidFill>
                        </a:rPr>
                        <a:t>What are your specific</a:t>
                      </a:r>
                    </a:p>
                    <a:p>
                      <a:pPr algn="ctr"/>
                      <a:r>
                        <a:rPr lang="en-GB" sz="1600" b="0" cap="none" spc="0" dirty="0">
                          <a:solidFill>
                            <a:schemeClr val="tx1"/>
                          </a:solidFill>
                        </a:rPr>
                        <a:t>career goals?</a:t>
                      </a:r>
                    </a:p>
                  </a:txBody>
                  <a:tcPr marL="44657" marR="44657" marT="76370" marB="89314"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b="0" cap="none" spc="0" dirty="0">
                          <a:solidFill>
                            <a:schemeClr val="tx1"/>
                          </a:solidFill>
                        </a:rPr>
                        <a:t>What are the key skills</a:t>
                      </a:r>
                    </a:p>
                    <a:p>
                      <a:pPr algn="ctr"/>
                      <a:r>
                        <a:rPr lang="en-GB" sz="1600" b="0" cap="none" spc="0" dirty="0">
                          <a:solidFill>
                            <a:schemeClr val="tx1"/>
                          </a:solidFill>
                        </a:rPr>
                        <a:t>needed for each one</a:t>
                      </a:r>
                    </a:p>
                    <a:p>
                      <a:pPr algn="ctr"/>
                      <a:r>
                        <a:rPr lang="en-GB" sz="1600" b="0" cap="none" spc="0" dirty="0">
                          <a:solidFill>
                            <a:schemeClr val="tx1"/>
                          </a:solidFill>
                        </a:rPr>
                        <a:t>of your goals?</a:t>
                      </a:r>
                    </a:p>
                  </a:txBody>
                  <a:tcPr marL="44657" marR="44657" marT="76370" marB="89314"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b="0" cap="none" spc="0">
                          <a:solidFill>
                            <a:schemeClr val="tx1"/>
                          </a:solidFill>
                        </a:rPr>
                        <a:t>What skills do you</a:t>
                      </a:r>
                    </a:p>
                    <a:p>
                      <a:pPr algn="ctr"/>
                      <a:r>
                        <a:rPr lang="en-GB" sz="1600" b="0" cap="none" spc="0">
                          <a:solidFill>
                            <a:schemeClr val="tx1"/>
                          </a:solidFill>
                        </a:rPr>
                        <a:t>need to work on?</a:t>
                      </a:r>
                    </a:p>
                  </a:txBody>
                  <a:tcPr marL="44657" marR="44657" marT="76370" marB="89314"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b="0" cap="none" spc="0">
                          <a:solidFill>
                            <a:schemeClr val="tx1"/>
                          </a:solidFill>
                        </a:rPr>
                        <a:t>What actions are you</a:t>
                      </a:r>
                    </a:p>
                    <a:p>
                      <a:pPr algn="ctr"/>
                      <a:r>
                        <a:rPr lang="en-GB" sz="1600" b="0" cap="none" spc="0">
                          <a:solidFill>
                            <a:schemeClr val="tx1"/>
                          </a:solidFill>
                        </a:rPr>
                        <a:t>going to take?</a:t>
                      </a:r>
                    </a:p>
                  </a:txBody>
                  <a:tcPr marL="44657" marR="44657" marT="76370" marB="89314"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b="0" cap="none" spc="0">
                          <a:solidFill>
                            <a:schemeClr val="tx1"/>
                          </a:solidFill>
                        </a:rPr>
                        <a:t>When are you</a:t>
                      </a:r>
                    </a:p>
                    <a:p>
                      <a:pPr algn="ctr"/>
                      <a:r>
                        <a:rPr lang="en-GB" sz="1600" b="0" cap="none" spc="0">
                          <a:solidFill>
                            <a:schemeClr val="tx1"/>
                          </a:solidFill>
                        </a:rPr>
                        <a:t>going to complete</a:t>
                      </a:r>
                    </a:p>
                    <a:p>
                      <a:pPr algn="ctr"/>
                      <a:r>
                        <a:rPr lang="en-GB" sz="1600" b="0" cap="none" spc="0">
                          <a:solidFill>
                            <a:schemeClr val="tx1"/>
                          </a:solidFill>
                        </a:rPr>
                        <a:t>your training by?</a:t>
                      </a:r>
                    </a:p>
                  </a:txBody>
                  <a:tcPr marL="44657" marR="44657" marT="76370" marB="89314" anchor="b"/>
                </a:tc>
                <a:extLst>
                  <a:ext uri="{0D108BD9-81ED-4DB2-BD59-A6C34878D82A}">
                    <a16:rowId xmlns:a16="http://schemas.microsoft.com/office/drawing/2014/main" val="3903260562"/>
                  </a:ext>
                </a:extLst>
              </a:tr>
              <a:tr h="737295">
                <a:tc rowSpan="5">
                  <a:txBody>
                    <a:bodyPr/>
                    <a:lstStyle/>
                    <a:p>
                      <a:pPr algn="ctr"/>
                      <a:endParaRPr lang="en-GB" sz="1200" cap="none" spc="0" dirty="0">
                        <a:solidFill>
                          <a:schemeClr val="tx1"/>
                        </a:solidFill>
                      </a:endParaRPr>
                    </a:p>
                    <a:p>
                      <a:pPr algn="ctr"/>
                      <a:endParaRPr lang="en-GB" sz="1200" cap="none" spc="0" dirty="0">
                        <a:solidFill>
                          <a:schemeClr val="tx1"/>
                        </a:solidFill>
                      </a:endParaRPr>
                    </a:p>
                    <a:p>
                      <a:pPr algn="ctr"/>
                      <a:endParaRPr lang="en-GB" sz="1200" cap="none" spc="0" dirty="0">
                        <a:solidFill>
                          <a:schemeClr val="tx1"/>
                        </a:solidFill>
                      </a:endParaRPr>
                    </a:p>
                    <a:p>
                      <a:pPr algn="ctr"/>
                      <a:endParaRPr lang="en-GB" sz="1200" cap="none" spc="0" dirty="0">
                        <a:solidFill>
                          <a:schemeClr val="tx1"/>
                        </a:solidFill>
                      </a:endParaRPr>
                    </a:p>
                    <a:p>
                      <a:pPr algn="ctr"/>
                      <a:endParaRPr lang="en-GB" sz="1200" cap="none" spc="0" dirty="0">
                        <a:solidFill>
                          <a:schemeClr val="tx1"/>
                        </a:solidFill>
                      </a:endParaRPr>
                    </a:p>
                    <a:p>
                      <a:pPr algn="ctr"/>
                      <a:endParaRPr lang="en-GB" sz="1200" cap="none" spc="0" dirty="0">
                        <a:solidFill>
                          <a:schemeClr val="tx1"/>
                        </a:solidFill>
                      </a:endParaRPr>
                    </a:p>
                    <a:p>
                      <a:pPr algn="ctr"/>
                      <a:r>
                        <a:rPr lang="en-GB" sz="1800" b="1" cap="none" spc="0" dirty="0">
                          <a:solidFill>
                            <a:schemeClr val="tx1"/>
                          </a:solidFill>
                        </a:rPr>
                        <a:t>A career in I.T.</a:t>
                      </a:r>
                    </a:p>
                  </a:txBody>
                  <a:tcPr marL="44657" marR="44657" marT="76370" marB="89314"/>
                </a:tc>
                <a:tc>
                  <a:txBody>
                    <a:bodyPr/>
                    <a:lstStyle/>
                    <a:p>
                      <a:r>
                        <a:rPr lang="en-GB" sz="1200" cap="none" spc="0">
                          <a:solidFill>
                            <a:schemeClr val="tx1"/>
                          </a:solidFill>
                        </a:rPr>
                        <a:t>Improve computing skills</a:t>
                      </a:r>
                    </a:p>
                  </a:txBody>
                  <a:tcPr marL="44657" marR="44657" marT="76370" marB="89314"/>
                </a:tc>
                <a:tc>
                  <a:txBody>
                    <a:bodyPr/>
                    <a:lstStyle/>
                    <a:p>
                      <a:r>
                        <a:rPr lang="en-GB" sz="1200" cap="none" spc="0" dirty="0">
                          <a:solidFill>
                            <a:schemeClr val="tx1"/>
                          </a:solidFill>
                        </a:rPr>
                        <a:t>Word processing, Spreadsheets, Presentations, Microsoft Office [1]</a:t>
                      </a:r>
                    </a:p>
                  </a:txBody>
                  <a:tcPr marL="44657" marR="44657" marT="76370" marB="89314"/>
                </a:tc>
                <a:tc>
                  <a:txBody>
                    <a:bodyPr/>
                    <a:lstStyle/>
                    <a:p>
                      <a:r>
                        <a:rPr lang="en-GB" sz="1200" cap="none" spc="0">
                          <a:solidFill>
                            <a:schemeClr val="tx1"/>
                          </a:solidFill>
                        </a:rPr>
                        <a:t>Presentations, Microsoft Office</a:t>
                      </a:r>
                    </a:p>
                  </a:txBody>
                  <a:tcPr marL="44657" marR="44657" marT="76370" marB="89314"/>
                </a:tc>
                <a:tc>
                  <a:txBody>
                    <a:bodyPr/>
                    <a:lstStyle/>
                    <a:p>
                      <a:r>
                        <a:rPr lang="en-GB" sz="1200" cap="none" spc="0" dirty="0">
                          <a:solidFill>
                            <a:schemeClr val="tx1"/>
                          </a:solidFill>
                        </a:rPr>
                        <a:t>Complete level 4 program and do time management, so I can do more works at home on my own </a:t>
                      </a:r>
                    </a:p>
                  </a:txBody>
                  <a:tcPr marL="44657" marR="44657" marT="76370" marB="89314"/>
                </a:tc>
                <a:tc>
                  <a:txBody>
                    <a:bodyPr/>
                    <a:lstStyle/>
                    <a:p>
                      <a:r>
                        <a:rPr lang="en-GB" sz="1200" cap="none" spc="0" dirty="0">
                          <a:solidFill>
                            <a:schemeClr val="tx1"/>
                          </a:solidFill>
                        </a:rPr>
                        <a:t>12 months</a:t>
                      </a:r>
                    </a:p>
                  </a:txBody>
                  <a:tcPr marL="44657" marR="44657" marT="76370" marB="89314"/>
                </a:tc>
                <a:extLst>
                  <a:ext uri="{0D108BD9-81ED-4DB2-BD59-A6C34878D82A}">
                    <a16:rowId xmlns:a16="http://schemas.microsoft.com/office/drawing/2014/main" val="2640747298"/>
                  </a:ext>
                </a:extLst>
              </a:tr>
              <a:tr h="915924">
                <a:tc vMerge="1">
                  <a:txBody>
                    <a:bodyPr/>
                    <a:lstStyle/>
                    <a:p>
                      <a:endParaRPr lang="en-GB" sz="12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cap="none" spc="0" dirty="0">
                          <a:solidFill>
                            <a:schemeClr val="tx1"/>
                          </a:solidFill>
                        </a:rPr>
                        <a:t>Learn about cyber security</a:t>
                      </a:r>
                    </a:p>
                  </a:txBody>
                  <a:tcPr marL="44657" marR="44657" marT="76370" marB="89314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cap="none" spc="0" dirty="0">
                          <a:solidFill>
                            <a:schemeClr val="tx1"/>
                          </a:solidFill>
                        </a:rPr>
                        <a:t>Knowledge of operating systems, Coding, Cloud Security, Problem solving skills, Attention to detail [2]</a:t>
                      </a:r>
                    </a:p>
                    <a:p>
                      <a:endParaRPr lang="en-GB" sz="1200" cap="none" spc="0" dirty="0">
                        <a:solidFill>
                          <a:schemeClr val="tx1"/>
                        </a:solidFill>
                      </a:endParaRPr>
                    </a:p>
                  </a:txBody>
                  <a:tcPr marL="44657" marR="44657" marT="76370" marB="89314"/>
                </a:tc>
                <a:tc>
                  <a:txBody>
                    <a:bodyPr/>
                    <a:lstStyle/>
                    <a:p>
                      <a:r>
                        <a:rPr lang="en-GB" sz="1200" cap="none" spc="0" dirty="0">
                          <a:solidFill>
                            <a:schemeClr val="tx1"/>
                          </a:solidFill>
                        </a:rPr>
                        <a:t>A understanding of hacking, fundamental coding skills, Problem solving skills</a:t>
                      </a:r>
                    </a:p>
                  </a:txBody>
                  <a:tcPr marL="44657" marR="44657" marT="76370" marB="89314"/>
                </a:tc>
                <a:tc>
                  <a:txBody>
                    <a:bodyPr/>
                    <a:lstStyle/>
                    <a:p>
                      <a:r>
                        <a:rPr lang="en-GB" sz="1200" cap="none" spc="0" dirty="0">
                          <a:solidFill>
                            <a:schemeClr val="tx1"/>
                          </a:solidFill>
                        </a:rPr>
                        <a:t>Take extra time to study on my own through </a:t>
                      </a:r>
                      <a:r>
                        <a:rPr lang="en-GB" sz="1200" cap="none" spc="0" dirty="0" err="1">
                          <a:solidFill>
                            <a:schemeClr val="tx1"/>
                          </a:solidFill>
                        </a:rPr>
                        <a:t>youtube</a:t>
                      </a:r>
                      <a:r>
                        <a:rPr lang="en-GB" sz="1200" cap="none" spc="0" dirty="0">
                          <a:solidFill>
                            <a:schemeClr val="tx1"/>
                          </a:solidFill>
                        </a:rPr>
                        <a:t>, open university etc. Assessments and modules at university </a:t>
                      </a:r>
                    </a:p>
                  </a:txBody>
                  <a:tcPr marL="44657" marR="44657" marT="76370" marB="89314"/>
                </a:tc>
                <a:tc>
                  <a:txBody>
                    <a:bodyPr/>
                    <a:lstStyle/>
                    <a:p>
                      <a:r>
                        <a:rPr lang="en-GB" sz="1200" cap="none" spc="0" dirty="0">
                          <a:solidFill>
                            <a:schemeClr val="tx1"/>
                          </a:solidFill>
                        </a:rPr>
                        <a:t>27 months</a:t>
                      </a:r>
                    </a:p>
                  </a:txBody>
                  <a:tcPr marL="44657" marR="44657" marT="76370" marB="89314"/>
                </a:tc>
                <a:extLst>
                  <a:ext uri="{0D108BD9-81ED-4DB2-BD59-A6C34878D82A}">
                    <a16:rowId xmlns:a16="http://schemas.microsoft.com/office/drawing/2014/main" val="3596186249"/>
                  </a:ext>
                </a:extLst>
              </a:tr>
              <a:tr h="737295">
                <a:tc vMerge="1">
                  <a:txBody>
                    <a:bodyPr/>
                    <a:lstStyle/>
                    <a:p>
                      <a:endParaRPr lang="en-GB" sz="12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cap="none" spc="0" dirty="0">
                          <a:solidFill>
                            <a:schemeClr val="tx1"/>
                          </a:solidFill>
                        </a:rPr>
                        <a:t>Learn about web development </a:t>
                      </a:r>
                    </a:p>
                  </a:txBody>
                  <a:tcPr marL="44657" marR="44657" marT="76370" marB="89314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cap="none" spc="0" dirty="0">
                          <a:solidFill>
                            <a:schemeClr val="tx1"/>
                          </a:solidFill>
                        </a:rPr>
                        <a:t>Computer literacy, strong numeracy skills, strong creative ability, a logical approach to work, HTML, XML and JavaScript skills [3] </a:t>
                      </a:r>
                    </a:p>
                  </a:txBody>
                  <a:tcPr marL="44657" marR="44657" marT="76370" marB="89314"/>
                </a:tc>
                <a:tc>
                  <a:txBody>
                    <a:bodyPr/>
                    <a:lstStyle/>
                    <a:p>
                      <a:r>
                        <a:rPr lang="en-GB" sz="1200" cap="none" spc="0" dirty="0">
                          <a:solidFill>
                            <a:schemeClr val="tx1"/>
                          </a:solidFill>
                        </a:rPr>
                        <a:t>Numeracy skills, HTML, XML and JavaScript skills</a:t>
                      </a:r>
                    </a:p>
                  </a:txBody>
                  <a:tcPr marL="44657" marR="44657" marT="76370" marB="89314"/>
                </a:tc>
                <a:tc>
                  <a:txBody>
                    <a:bodyPr/>
                    <a:lstStyle/>
                    <a:p>
                      <a:r>
                        <a:rPr lang="en-GB" sz="1200" cap="none" spc="0" dirty="0">
                          <a:solidFill>
                            <a:schemeClr val="tx1"/>
                          </a:solidFill>
                        </a:rPr>
                        <a:t>Focus more on math tasks, writing and reviewing codes for sites, do assessments and modules at university</a:t>
                      </a:r>
                    </a:p>
                  </a:txBody>
                  <a:tcPr marL="44657" marR="44657" marT="76370" marB="89314"/>
                </a:tc>
                <a:tc>
                  <a:txBody>
                    <a:bodyPr/>
                    <a:lstStyle/>
                    <a:p>
                      <a:r>
                        <a:rPr lang="en-GB" sz="1200" cap="none" spc="0" dirty="0">
                          <a:solidFill>
                            <a:schemeClr val="tx1"/>
                          </a:solidFill>
                        </a:rPr>
                        <a:t>45 months</a:t>
                      </a:r>
                    </a:p>
                  </a:txBody>
                  <a:tcPr marL="44657" marR="44657" marT="76370" marB="89314"/>
                </a:tc>
                <a:extLst>
                  <a:ext uri="{0D108BD9-81ED-4DB2-BD59-A6C34878D82A}">
                    <a16:rowId xmlns:a16="http://schemas.microsoft.com/office/drawing/2014/main" val="3311170691"/>
                  </a:ext>
                </a:extLst>
              </a:tr>
              <a:tr h="737295">
                <a:tc vMerge="1">
                  <a:txBody>
                    <a:bodyPr/>
                    <a:lstStyle/>
                    <a:p>
                      <a:endParaRPr lang="en-GB" sz="12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cap="none" spc="0" dirty="0">
                          <a:solidFill>
                            <a:schemeClr val="tx1"/>
                          </a:solidFill>
                        </a:rPr>
                        <a:t>Job employment </a:t>
                      </a:r>
                    </a:p>
                  </a:txBody>
                  <a:tcPr marL="44657" marR="44657" marT="76370" marB="89314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cap="none" spc="0" dirty="0">
                          <a:solidFill>
                            <a:schemeClr val="tx1"/>
                          </a:solidFill>
                        </a:rPr>
                        <a:t>Job searching skills, Passion, Determination, Resilience, Communication, Teamwork skills, Self management skills [4]</a:t>
                      </a:r>
                    </a:p>
                  </a:txBody>
                  <a:tcPr marL="44657" marR="44657" marT="76370" marB="89314"/>
                </a:tc>
                <a:tc>
                  <a:txBody>
                    <a:bodyPr/>
                    <a:lstStyle/>
                    <a:p>
                      <a:r>
                        <a:rPr lang="en-GB" sz="1200" cap="none" spc="0" dirty="0">
                          <a:solidFill>
                            <a:schemeClr val="tx1"/>
                          </a:solidFill>
                        </a:rPr>
                        <a:t>Communication and team work skills</a:t>
                      </a:r>
                    </a:p>
                  </a:txBody>
                  <a:tcPr marL="44657" marR="44657" marT="76370" marB="89314"/>
                </a:tc>
                <a:tc>
                  <a:txBody>
                    <a:bodyPr/>
                    <a:lstStyle/>
                    <a:p>
                      <a:r>
                        <a:rPr lang="en-GB" sz="1200" cap="none" spc="0" dirty="0">
                          <a:solidFill>
                            <a:schemeClr val="tx1"/>
                          </a:solidFill>
                        </a:rPr>
                        <a:t>Listen more and focus on body language. Having positive mindset, share enthusiasm and ability to display resilience under stress.</a:t>
                      </a:r>
                    </a:p>
                  </a:txBody>
                  <a:tcPr marL="44657" marR="44657" marT="76370" marB="89314"/>
                </a:tc>
                <a:tc>
                  <a:txBody>
                    <a:bodyPr/>
                    <a:lstStyle/>
                    <a:p>
                      <a:r>
                        <a:rPr lang="en-GB" sz="1200" cap="none" spc="0" dirty="0">
                          <a:solidFill>
                            <a:schemeClr val="tx1"/>
                          </a:solidFill>
                        </a:rPr>
                        <a:t>60 months</a:t>
                      </a:r>
                    </a:p>
                  </a:txBody>
                  <a:tcPr marL="44657" marR="44657" marT="76370" marB="89314"/>
                </a:tc>
                <a:extLst>
                  <a:ext uri="{0D108BD9-81ED-4DB2-BD59-A6C34878D82A}">
                    <a16:rowId xmlns:a16="http://schemas.microsoft.com/office/drawing/2014/main" val="4030520642"/>
                  </a:ext>
                </a:extLst>
              </a:tr>
              <a:tr h="403856">
                <a:tc vMerge="1">
                  <a:txBody>
                    <a:bodyPr/>
                    <a:lstStyle/>
                    <a:p>
                      <a:endParaRPr lang="en-GB" sz="12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cap="none" spc="0">
                        <a:solidFill>
                          <a:schemeClr val="tx1"/>
                        </a:solidFill>
                      </a:endParaRPr>
                    </a:p>
                  </a:txBody>
                  <a:tcPr marL="44657" marR="44657" marT="76370" marB="89314"/>
                </a:tc>
                <a:tc>
                  <a:txBody>
                    <a:bodyPr/>
                    <a:lstStyle/>
                    <a:p>
                      <a:endParaRPr lang="en-GB" sz="1200" cap="none" spc="0">
                        <a:solidFill>
                          <a:schemeClr val="tx1"/>
                        </a:solidFill>
                      </a:endParaRPr>
                    </a:p>
                  </a:txBody>
                  <a:tcPr marL="44657" marR="44657" marT="76370" marB="89314"/>
                </a:tc>
                <a:tc>
                  <a:txBody>
                    <a:bodyPr/>
                    <a:lstStyle/>
                    <a:p>
                      <a:endParaRPr lang="en-GB" sz="1200" cap="none" spc="0">
                        <a:solidFill>
                          <a:schemeClr val="tx1"/>
                        </a:solidFill>
                      </a:endParaRPr>
                    </a:p>
                  </a:txBody>
                  <a:tcPr marL="44657" marR="44657" marT="76370" marB="89314"/>
                </a:tc>
                <a:tc>
                  <a:txBody>
                    <a:bodyPr/>
                    <a:lstStyle/>
                    <a:p>
                      <a:endParaRPr lang="en-GB" sz="1200" cap="none" spc="0">
                        <a:solidFill>
                          <a:schemeClr val="tx1"/>
                        </a:solidFill>
                      </a:endParaRPr>
                    </a:p>
                  </a:txBody>
                  <a:tcPr marL="44657" marR="44657" marT="76370" marB="89314"/>
                </a:tc>
                <a:tc>
                  <a:txBody>
                    <a:bodyPr/>
                    <a:lstStyle/>
                    <a:p>
                      <a:endParaRPr lang="en-GB" sz="1200" cap="none" spc="0" dirty="0">
                        <a:solidFill>
                          <a:schemeClr val="tx1"/>
                        </a:solidFill>
                      </a:endParaRPr>
                    </a:p>
                  </a:txBody>
                  <a:tcPr marL="44657" marR="44657" marT="76370" marB="89314"/>
                </a:tc>
                <a:extLst>
                  <a:ext uri="{0D108BD9-81ED-4DB2-BD59-A6C34878D82A}">
                    <a16:rowId xmlns:a16="http://schemas.microsoft.com/office/drawing/2014/main" val="7276766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4701073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49957D-F5DA-ABD4-B4B0-09B92CBDC8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5686" y="-334671"/>
            <a:ext cx="10515600" cy="1325563"/>
          </a:xfrm>
        </p:spPr>
        <p:txBody>
          <a:bodyPr/>
          <a:lstStyle/>
          <a:p>
            <a:r>
              <a:rPr lang="en-GB" b="1" dirty="0"/>
              <a:t>GOAL PROGRESS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CEA47-CE3C-05A7-BD17-F12CD79313B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5686" y="621976"/>
            <a:ext cx="11692812" cy="4351338"/>
          </a:xfrm>
        </p:spPr>
        <p:txBody>
          <a:bodyPr/>
          <a:lstStyle/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Add 3 – 4 badges from any of the homework badges completed in Weeks 2 - 4 </a:t>
            </a:r>
          </a:p>
        </p:txBody>
      </p:sp>
      <p:pic>
        <p:nvPicPr>
          <p:cNvPr id="5" name="Picture 4" descr="A blue and orange badge with white text and a check mark&#10;&#10;AI-generated content may be incorrect.">
            <a:extLst>
              <a:ext uri="{FF2B5EF4-FFF2-40B4-BE49-F238E27FC236}">
                <a16:creationId xmlns:a16="http://schemas.microsoft.com/office/drawing/2014/main" id="{BB566060-E91B-4722-0572-3C70BA27D48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5686" y="3025127"/>
            <a:ext cx="2592000" cy="2592000"/>
          </a:xfrm>
          <a:prstGeom prst="rect">
            <a:avLst/>
          </a:prstGeom>
          <a:ln>
            <a:solidFill>
              <a:schemeClr val="accent1"/>
            </a:solidFill>
          </a:ln>
        </p:spPr>
      </p:pic>
      <p:pic>
        <p:nvPicPr>
          <p:cNvPr id="6" name="Picture 5" descr="A blue and orange badge with white text and a check mark&#10;&#10;AI-generated content may be incorrect.">
            <a:extLst>
              <a:ext uri="{FF2B5EF4-FFF2-40B4-BE49-F238E27FC236}">
                <a16:creationId xmlns:a16="http://schemas.microsoft.com/office/drawing/2014/main" id="{9ACD958B-644D-144C-FB9C-95149B18855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92270" y="3025127"/>
            <a:ext cx="2592000" cy="2592000"/>
          </a:xfrm>
          <a:prstGeom prst="rect">
            <a:avLst/>
          </a:prstGeom>
          <a:ln>
            <a:solidFill>
              <a:schemeClr val="accent1"/>
            </a:solidFill>
          </a:ln>
        </p:spPr>
      </p:pic>
      <p:pic>
        <p:nvPicPr>
          <p:cNvPr id="7" name="Picture 6" descr="A blue and orange badge with white text and a check mark&#10;&#10;AI-generated content may be incorrect.">
            <a:extLst>
              <a:ext uri="{FF2B5EF4-FFF2-40B4-BE49-F238E27FC236}">
                <a16:creationId xmlns:a16="http://schemas.microsoft.com/office/drawing/2014/main" id="{E8104C85-6CF2-3DCB-D6E5-04769BE0630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55330" y="3033455"/>
            <a:ext cx="2592000" cy="2592000"/>
          </a:xfrm>
          <a:prstGeom prst="rect">
            <a:avLst/>
          </a:prstGeom>
          <a:ln>
            <a:solidFill>
              <a:schemeClr val="accent1"/>
            </a:solidFill>
          </a:ln>
        </p:spPr>
      </p:pic>
      <p:pic>
        <p:nvPicPr>
          <p:cNvPr id="8" name="Picture 7" descr="A blue and orange badge with white text and a check mark&#10;&#10;AI-generated content may be incorrect.">
            <a:extLst>
              <a:ext uri="{FF2B5EF4-FFF2-40B4-BE49-F238E27FC236}">
                <a16:creationId xmlns:a16="http://schemas.microsoft.com/office/drawing/2014/main" id="{F3D89555-2EF5-BADD-D60F-AFCD1309A71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84314" y="3024124"/>
            <a:ext cx="2592000" cy="2592000"/>
          </a:xfrm>
          <a:prstGeom prst="rect">
            <a:avLst/>
          </a:prstGeom>
          <a:ln>
            <a:solidFill>
              <a:schemeClr val="accent1"/>
            </a:solidFill>
          </a:ln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51706744-E8E6-1F78-ED04-E132A7D284B4}"/>
              </a:ext>
            </a:extLst>
          </p:cNvPr>
          <p:cNvSpPr txBox="1"/>
          <p:nvPr/>
        </p:nvSpPr>
        <p:spPr>
          <a:xfrm>
            <a:off x="732453" y="2497384"/>
            <a:ext cx="245981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Course Title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16F9AC9-0A7F-E4BD-C05D-5CF967147F2C}"/>
              </a:ext>
            </a:extLst>
          </p:cNvPr>
          <p:cNvSpPr txBox="1"/>
          <p:nvPr/>
        </p:nvSpPr>
        <p:spPr>
          <a:xfrm>
            <a:off x="3702275" y="2557532"/>
            <a:ext cx="245981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Course Title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2A07A3E-93AF-23A9-0F9D-9EE221D81BA1}"/>
              </a:ext>
            </a:extLst>
          </p:cNvPr>
          <p:cNvSpPr txBox="1"/>
          <p:nvPr/>
        </p:nvSpPr>
        <p:spPr>
          <a:xfrm>
            <a:off x="6672097" y="2497384"/>
            <a:ext cx="245981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Course Title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015B220-38F4-F2D5-3A86-A3692E84227D}"/>
              </a:ext>
            </a:extLst>
          </p:cNvPr>
          <p:cNvSpPr txBox="1"/>
          <p:nvPr/>
        </p:nvSpPr>
        <p:spPr>
          <a:xfrm>
            <a:off x="9965448" y="2393291"/>
            <a:ext cx="245981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Course Title</a:t>
            </a:r>
          </a:p>
        </p:txBody>
      </p:sp>
    </p:spTree>
    <p:extLst>
      <p:ext uri="{BB962C8B-B14F-4D97-AF65-F5344CB8AC3E}">
        <p14:creationId xmlns:p14="http://schemas.microsoft.com/office/powerpoint/2010/main" val="362754016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7A7CD9-BCF3-7C09-F5A1-AEB6EA082F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UNIT 4 TOPIC 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F6A6DE-8044-9BAE-C8A1-3A4B3C2D43A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US" spc="-5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 MT"/>
                <a:cs typeface="Arial" panose="020B0604020202020204" pitchFamily="34" charset="0"/>
              </a:rPr>
              <a:t>Select</a:t>
            </a:r>
            <a:r>
              <a:rPr lang="en-US" spc="-10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 MT"/>
                <a:cs typeface="Arial" panose="020B0604020202020204" pitchFamily="34" charset="0"/>
              </a:rPr>
              <a:t> </a:t>
            </a:r>
            <a:r>
              <a:rPr lang="en-US" spc="-5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 MT"/>
                <a:cs typeface="Arial" panose="020B0604020202020204" pitchFamily="34" charset="0"/>
              </a:rPr>
              <a:t>one</a:t>
            </a:r>
            <a:r>
              <a:rPr lang="en-US" spc="-15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 MT"/>
                <a:cs typeface="Arial" panose="020B0604020202020204" pitchFamily="34" charset="0"/>
              </a:rPr>
              <a:t> </a:t>
            </a:r>
            <a:r>
              <a:rPr lang="en-US" spc="-5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 MT"/>
                <a:cs typeface="Arial" panose="020B0604020202020204" pitchFamily="34" charset="0"/>
              </a:rPr>
              <a:t>of</a:t>
            </a:r>
            <a:r>
              <a:rPr lang="en-US" spc="-20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 MT"/>
                <a:cs typeface="Arial" panose="020B0604020202020204" pitchFamily="34" charset="0"/>
              </a:rPr>
              <a:t> </a:t>
            </a:r>
            <a:r>
              <a:rPr lang="en-US" spc="-5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 MT"/>
                <a:cs typeface="Arial" panose="020B0604020202020204" pitchFamily="34" charset="0"/>
              </a:rPr>
              <a:t>the</a:t>
            </a:r>
            <a:r>
              <a:rPr lang="en-US" spc="-20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 MT"/>
                <a:cs typeface="Arial" panose="020B0604020202020204" pitchFamily="34" charset="0"/>
              </a:rPr>
              <a:t> </a:t>
            </a:r>
            <a:r>
              <a:rPr lang="en-US" spc="-5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 MT"/>
                <a:cs typeface="Arial" panose="020B0604020202020204" pitchFamily="34" charset="0"/>
              </a:rPr>
              <a:t>topics</a:t>
            </a:r>
            <a:r>
              <a:rPr lang="en-US" spc="-35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 MT"/>
                <a:cs typeface="Arial" panose="020B0604020202020204" pitchFamily="34" charset="0"/>
              </a:rPr>
              <a:t> </a:t>
            </a:r>
            <a:r>
              <a:rPr lang="en-US" spc="-5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 MT"/>
                <a:cs typeface="Arial" panose="020B0604020202020204" pitchFamily="34" charset="0"/>
              </a:rPr>
              <a:t>of</a:t>
            </a:r>
            <a:r>
              <a:rPr lang="en-US" spc="-15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 MT"/>
                <a:cs typeface="Arial" panose="020B0604020202020204" pitchFamily="34" charset="0"/>
              </a:rPr>
              <a:t> </a:t>
            </a:r>
            <a:r>
              <a:rPr lang="en-US" spc="-5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 MT"/>
                <a:cs typeface="Arial" panose="020B0604020202020204" pitchFamily="34" charset="0"/>
              </a:rPr>
              <a:t>Moodle</a:t>
            </a:r>
            <a:r>
              <a:rPr lang="en-US" spc="-15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 MT"/>
                <a:cs typeface="Arial" panose="020B0604020202020204" pitchFamily="34" charset="0"/>
              </a:rPr>
              <a:t> </a:t>
            </a:r>
            <a:r>
              <a:rPr lang="en-US" spc="-5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 MT"/>
                <a:cs typeface="Arial" panose="020B0604020202020204" pitchFamily="34" charset="0"/>
              </a:rPr>
              <a:t>Unit 4</a:t>
            </a:r>
            <a:r>
              <a:rPr lang="en-US" spc="-25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 MT"/>
                <a:cs typeface="Arial" panose="020B0604020202020204" pitchFamily="34" charset="0"/>
              </a:rPr>
              <a:t> </a:t>
            </a:r>
            <a:r>
              <a:rPr lang="en-US" spc="-5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 MT"/>
                <a:cs typeface="Arial" panose="020B0604020202020204" pitchFamily="34" charset="0"/>
              </a:rPr>
              <a:t>‘Becoming</a:t>
            </a:r>
            <a:r>
              <a:rPr lang="en-US" spc="-10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 MT"/>
                <a:cs typeface="Arial" panose="020B0604020202020204" pitchFamily="34" charset="0"/>
              </a:rPr>
              <a:t> </a:t>
            </a:r>
            <a:r>
              <a:rPr lang="en-US" spc="-5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 MT"/>
                <a:cs typeface="Arial" panose="020B0604020202020204" pitchFamily="34" charset="0"/>
              </a:rPr>
              <a:t>a</a:t>
            </a:r>
            <a:r>
              <a:rPr lang="en-US" spc="-15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 MT"/>
                <a:cs typeface="Arial" panose="020B0604020202020204" pitchFamily="34" charset="0"/>
              </a:rPr>
              <a:t> </a:t>
            </a:r>
            <a:r>
              <a:rPr lang="en-US" spc="-5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 MT"/>
                <a:cs typeface="Arial" panose="020B0604020202020204" pitchFamily="34" charset="0"/>
              </a:rPr>
              <a:t>Lifelong</a:t>
            </a:r>
            <a:r>
              <a:rPr lang="en-US" spc="-25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 MT"/>
                <a:cs typeface="Arial" panose="020B0604020202020204" pitchFamily="34" charset="0"/>
              </a:rPr>
              <a:t> </a:t>
            </a:r>
            <a:r>
              <a:rPr lang="en-US" spc="-5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 MT"/>
                <a:cs typeface="Arial" panose="020B0604020202020204" pitchFamily="34" charset="0"/>
              </a:rPr>
              <a:t>learner’</a:t>
            </a:r>
            <a:r>
              <a:rPr lang="en-US" spc="-290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 MT"/>
                <a:cs typeface="Arial" panose="020B0604020202020204" pitchFamily="34" charset="0"/>
              </a:rPr>
              <a:t> </a:t>
            </a:r>
            <a:r>
              <a:rPr lang="en-US" spc="-5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 MT"/>
                <a:cs typeface="Arial" panose="020B0604020202020204" pitchFamily="34" charset="0"/>
              </a:rPr>
              <a:t>and describe</a:t>
            </a:r>
            <a:r>
              <a:rPr lang="en-US" spc="-15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 MT"/>
                <a:cs typeface="Arial" panose="020B0604020202020204" pitchFamily="34" charset="0"/>
              </a:rPr>
              <a:t> </a:t>
            </a:r>
            <a:r>
              <a:rPr lang="en-US" spc="-5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 MT"/>
                <a:cs typeface="Arial" panose="020B0604020202020204" pitchFamily="34" charset="0"/>
              </a:rPr>
              <a:t>two of</a:t>
            </a:r>
            <a:r>
              <a:rPr lang="en-US" spc="-10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 MT"/>
                <a:cs typeface="Arial" panose="020B0604020202020204" pitchFamily="34" charset="0"/>
              </a:rPr>
              <a:t> </a:t>
            </a:r>
            <a:r>
              <a:rPr lang="en-US" spc="-5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 MT"/>
                <a:cs typeface="Arial" panose="020B0604020202020204" pitchFamily="34" charset="0"/>
              </a:rPr>
              <a:t>the</a:t>
            </a:r>
            <a:r>
              <a:rPr lang="en-US" spc="-25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 MT"/>
                <a:cs typeface="Arial" panose="020B0604020202020204" pitchFamily="34" charset="0"/>
              </a:rPr>
              <a:t> </a:t>
            </a:r>
            <a:r>
              <a:rPr lang="en-US" spc="-5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 MT"/>
                <a:cs typeface="Arial" panose="020B0604020202020204" pitchFamily="34" charset="0"/>
              </a:rPr>
              <a:t>principal areas/concepts</a:t>
            </a:r>
            <a:r>
              <a:rPr lang="en-US" spc="-25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 MT"/>
                <a:cs typeface="Arial" panose="020B0604020202020204" pitchFamily="34" charset="0"/>
              </a:rPr>
              <a:t> </a:t>
            </a:r>
            <a:r>
              <a:rPr lang="en-US" spc="-5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 MT"/>
                <a:cs typeface="Arial" panose="020B0604020202020204" pitchFamily="34" charset="0"/>
              </a:rPr>
              <a:t>to include in</a:t>
            </a:r>
            <a:r>
              <a:rPr lang="en-US" spc="-15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 MT"/>
                <a:cs typeface="Arial" panose="020B0604020202020204" pitchFamily="34" charset="0"/>
              </a:rPr>
              <a:t> </a:t>
            </a:r>
            <a:r>
              <a:rPr lang="en-US" spc="-5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 MT"/>
                <a:cs typeface="Arial" panose="020B0604020202020204" pitchFamily="34" charset="0"/>
              </a:rPr>
              <a:t>the presentation.</a:t>
            </a:r>
            <a:endParaRPr lang="en-GB" spc="-5" dirty="0">
              <a:effectLst/>
              <a:latin typeface="Arial" panose="020B0604020202020204" pitchFamily="34" charset="0"/>
              <a:ea typeface="Arial MT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9340860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86C4B7-1FA3-7E8C-6554-DA4FAB5BDF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C3F6F7-F88B-5798-1780-BB0BB377F7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>
                <a:latin typeface="Arial" panose="020B0604020202020204" pitchFamily="34" charset="0"/>
                <a:ea typeface="Arial MT"/>
                <a:cs typeface="Arial" panose="020B0604020202020204" pitchFamily="34" charset="0"/>
              </a:rPr>
              <a:t>P</a:t>
            </a:r>
            <a:r>
              <a:rPr lang="en-US">
                <a:effectLst/>
                <a:latin typeface="Arial" panose="020B0604020202020204" pitchFamily="34" charset="0"/>
                <a:ea typeface="Arial MT"/>
                <a:cs typeface="Arial" panose="020B0604020202020204" pitchFamily="34" charset="0"/>
              </a:rPr>
              <a:t>rovide</a:t>
            </a:r>
            <a:r>
              <a:rPr lang="en-US" spc="-10">
                <a:effectLst/>
                <a:latin typeface="Arial" panose="020B0604020202020204" pitchFamily="34" charset="0"/>
                <a:ea typeface="Arial MT"/>
                <a:cs typeface="Arial" panose="020B0604020202020204" pitchFamily="34" charset="0"/>
              </a:rPr>
              <a:t> </a:t>
            </a:r>
            <a:r>
              <a:rPr lang="en-US" dirty="0">
                <a:effectLst/>
                <a:latin typeface="Arial" panose="020B0604020202020204" pitchFamily="34" charset="0"/>
                <a:ea typeface="Arial MT"/>
                <a:cs typeface="Arial" panose="020B0604020202020204" pitchFamily="34" charset="0"/>
              </a:rPr>
              <a:t>a</a:t>
            </a:r>
            <a:r>
              <a:rPr lang="en-US" spc="-15" dirty="0">
                <a:effectLst/>
                <a:latin typeface="Arial" panose="020B0604020202020204" pitchFamily="34" charset="0"/>
                <a:ea typeface="Arial MT"/>
                <a:cs typeface="Arial" panose="020B0604020202020204" pitchFamily="34" charset="0"/>
              </a:rPr>
              <a:t> </a:t>
            </a:r>
            <a:r>
              <a:rPr lang="en-US" dirty="0">
                <a:effectLst/>
                <a:latin typeface="Arial" panose="020B0604020202020204" pitchFamily="34" charset="0"/>
                <a:ea typeface="Arial MT"/>
                <a:cs typeface="Arial" panose="020B0604020202020204" pitchFamily="34" charset="0"/>
              </a:rPr>
              <a:t>summary</a:t>
            </a:r>
            <a:r>
              <a:rPr lang="en-US" spc="-20" dirty="0">
                <a:effectLst/>
                <a:latin typeface="Arial" panose="020B0604020202020204" pitchFamily="34" charset="0"/>
                <a:ea typeface="Arial MT"/>
                <a:cs typeface="Arial" panose="020B0604020202020204" pitchFamily="34" charset="0"/>
              </a:rPr>
              <a:t> </a:t>
            </a:r>
            <a:r>
              <a:rPr lang="en-US" dirty="0">
                <a:effectLst/>
                <a:latin typeface="Arial" panose="020B0604020202020204" pitchFamily="34" charset="0"/>
                <a:ea typeface="Arial MT"/>
                <a:cs typeface="Arial" panose="020B0604020202020204" pitchFamily="34" charset="0"/>
              </a:rPr>
              <a:t>of</a:t>
            </a:r>
            <a:r>
              <a:rPr lang="en-US" spc="-15" dirty="0">
                <a:effectLst/>
                <a:latin typeface="Arial" panose="020B0604020202020204" pitchFamily="34" charset="0"/>
                <a:ea typeface="Arial MT"/>
                <a:cs typeface="Arial" panose="020B0604020202020204" pitchFamily="34" charset="0"/>
              </a:rPr>
              <a:t> </a:t>
            </a:r>
            <a:r>
              <a:rPr lang="en-US" dirty="0">
                <a:effectLst/>
                <a:latin typeface="Arial" panose="020B0604020202020204" pitchFamily="34" charset="0"/>
                <a:ea typeface="Arial MT"/>
                <a:cs typeface="Arial" panose="020B0604020202020204" pitchFamily="34" charset="0"/>
              </a:rPr>
              <a:t>the</a:t>
            </a:r>
            <a:r>
              <a:rPr lang="en-US" spc="-15" dirty="0">
                <a:effectLst/>
                <a:latin typeface="Arial" panose="020B0604020202020204" pitchFamily="34" charset="0"/>
                <a:ea typeface="Arial MT"/>
                <a:cs typeface="Arial" panose="020B0604020202020204" pitchFamily="34" charset="0"/>
              </a:rPr>
              <a:t> </a:t>
            </a:r>
            <a:r>
              <a:rPr lang="en-US" dirty="0">
                <a:effectLst/>
                <a:latin typeface="Arial" panose="020B0604020202020204" pitchFamily="34" charset="0"/>
                <a:ea typeface="Arial MT"/>
                <a:cs typeface="Arial" panose="020B0604020202020204" pitchFamily="34" charset="0"/>
              </a:rPr>
              <a:t>key</a:t>
            </a:r>
            <a:r>
              <a:rPr lang="en-US" spc="-20" dirty="0">
                <a:effectLst/>
                <a:latin typeface="Arial" panose="020B0604020202020204" pitchFamily="34" charset="0"/>
                <a:ea typeface="Arial MT"/>
                <a:cs typeface="Arial" panose="020B0604020202020204" pitchFamily="34" charset="0"/>
              </a:rPr>
              <a:t> </a:t>
            </a:r>
            <a:r>
              <a:rPr lang="en-US" dirty="0">
                <a:effectLst/>
                <a:latin typeface="Arial" panose="020B0604020202020204" pitchFamily="34" charset="0"/>
                <a:ea typeface="Arial MT"/>
                <a:cs typeface="Arial" panose="020B0604020202020204" pitchFamily="34" charset="0"/>
              </a:rPr>
              <a:t>points and learning outcomes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7464099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FF4B55C-076C-9BB1-E909-CEAE747602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E0FB5E-A107-942E-C251-8658773DCEA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29101" y="511388"/>
            <a:ext cx="7650134" cy="554604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 algn="l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000" b="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[1] </a:t>
            </a:r>
          </a:p>
          <a:p>
            <a:pPr marL="0" indent="0" algn="l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000" b="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[2] </a:t>
            </a:r>
          </a:p>
          <a:p>
            <a:pPr marL="0" indent="0" algn="l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000" b="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[3] </a:t>
            </a:r>
          </a:p>
          <a:p>
            <a:pPr marL="0" indent="0" algn="l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000" b="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[4]</a:t>
            </a:r>
          </a:p>
          <a:p>
            <a:pPr marL="0" indent="0">
              <a:buNone/>
            </a:pPr>
            <a:r>
              <a:rPr lang="en-GB" sz="2000" dirty="0"/>
              <a:t>  </a:t>
            </a:r>
            <a:r>
              <a:rPr lang="en-US" sz="2000" dirty="0"/>
              <a:t> </a:t>
            </a:r>
            <a:endParaRPr lang="en-US" sz="2000" kern="1200" dirty="0"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43160131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41C78B1F6210C4E9A58F73BA6479D21" ma:contentTypeVersion="6" ma:contentTypeDescription="Create a new document." ma:contentTypeScope="" ma:versionID="795c2eee519b0906b78f51eb9cb3ccd4">
  <xsd:schema xmlns:xsd="http://www.w3.org/2001/XMLSchema" xmlns:xs="http://www.w3.org/2001/XMLSchema" xmlns:p="http://schemas.microsoft.com/office/2006/metadata/properties" xmlns:ns3="f856874f-9946-48cd-ac29-4cb76853c4c1" targetNamespace="http://schemas.microsoft.com/office/2006/metadata/properties" ma:root="true" ma:fieldsID="ef80f250c225377a941e02ec0529c1e1" ns3:_="">
    <xsd:import namespace="f856874f-9946-48cd-ac29-4cb76853c4c1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856874f-9946-48cd-ac29-4cb76853c4c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OCR" ma:index="1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E2E0EAC8-32DB-4179-9A14-BB15125B5912}">
  <ds:schemaRefs>
    <ds:schemaRef ds:uri="http://purl.org/dc/terms/"/>
    <ds:schemaRef ds:uri="http://purl.org/dc/elements/1.1/"/>
    <ds:schemaRef ds:uri="http://schemas.microsoft.com/office/2006/metadata/properties"/>
    <ds:schemaRef ds:uri="http://schemas.microsoft.com/office/infopath/2007/PartnerControls"/>
    <ds:schemaRef ds:uri="http://purl.org/dc/dcmitype/"/>
    <ds:schemaRef ds:uri="http://schemas.microsoft.com/office/2006/documentManagement/types"/>
    <ds:schemaRef ds:uri="http://schemas.openxmlformats.org/package/2006/metadata/core-properties"/>
    <ds:schemaRef ds:uri="f856874f-9946-48cd-ac29-4cb76853c4c1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D6F24D2A-C372-4C27-91F3-66023542510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856874f-9946-48cd-ac29-4cb76853c4c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88DB06CB-0449-4E4C-9EB0-66505FFA6EE1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407</Words>
  <Application>Microsoft Office PowerPoint</Application>
  <PresentationFormat>Widescreen</PresentationFormat>
  <Paragraphs>63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Calibri</vt:lpstr>
      <vt:lpstr>Calibri Light</vt:lpstr>
      <vt:lpstr>Office Theme</vt:lpstr>
      <vt:lpstr>Personal Development Plan (PDP)</vt:lpstr>
      <vt:lpstr>INTRODUCTION</vt:lpstr>
      <vt:lpstr>SELF EVALUATION</vt:lpstr>
      <vt:lpstr>PowerPoint Presentation</vt:lpstr>
      <vt:lpstr>GOAL PROGRESS</vt:lpstr>
      <vt:lpstr>UNIT 4 TOPIC SUMMARY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Learning in Digital Era</dc:title>
  <dc:creator>Muhammad Azeem Abbas</dc:creator>
  <cp:lastModifiedBy>Mobolanle Bello</cp:lastModifiedBy>
  <cp:revision>14</cp:revision>
  <dcterms:created xsi:type="dcterms:W3CDTF">2022-07-21T09:53:39Z</dcterms:created>
  <dcterms:modified xsi:type="dcterms:W3CDTF">2025-11-09T18:30:31Z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0x010100341C78B1F6210C4E9A58F73BA6479D21</vt:lpwstr>
  </property>
</Properties>
</file>