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59" r:id="rId4"/>
    <p:sldId id="266" r:id="rId5"/>
    <p:sldId id="269" r:id="rId6"/>
    <p:sldId id="267" r:id="rId7"/>
    <p:sldId id="263" r:id="rId8"/>
    <p:sldId id="268" r:id="rId9"/>
    <p:sldId id="270" r:id="rId10"/>
    <p:sldId id="271" r:id="rId11"/>
    <p:sldId id="272" r:id="rId12"/>
    <p:sldId id="273" r:id="rId13"/>
    <p:sldId id="274" r:id="rId14"/>
    <p:sldId id="275" r:id="rId15"/>
    <p:sldId id="276" r:id="rId16"/>
    <p:sldId id="283" r:id="rId17"/>
    <p:sldId id="277" r:id="rId18"/>
    <p:sldId id="278" r:id="rId19"/>
    <p:sldId id="279" r:id="rId20"/>
    <p:sldId id="280" r:id="rId21"/>
    <p:sldId id="281" r:id="rId22"/>
    <p:sldId id="264" r:id="rId23"/>
    <p:sldId id="282"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F89318-6CDE-EBC6-763D-4BB96BDC7255}" v="55" dt="2022-10-26T12:49:24.446"/>
    <p1510:client id="{AE99BFE2-9E2F-05E3-E96C-7A77E1EA78E7}" v="1" dt="2022-10-26T16:23:17.487"/>
    <p1510:client id="{CB9B3B48-E6C9-9B32-9763-2765627A88F6}" v="78" dt="2022-02-18T13:20:25.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53" d="100"/>
          <a:sy n="53" d="100"/>
        </p:scale>
        <p:origin x="1323"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E99BFE2-9E2F-05E3-E96C-7A77E1EA78E7}"/>
    <pc:docChg chg="modSld">
      <pc:chgData name="Alison Cooke" userId="S::a.cooke@uwtsd.ac.uk::46c329c9-26b7-4eba-b77b-7474421bfd31" providerId="AD" clId="Web-{AE99BFE2-9E2F-05E3-E96C-7A77E1EA78E7}" dt="2022-10-26T16:23:15.127" v="17"/>
      <pc:docMkLst>
        <pc:docMk/>
      </pc:docMkLst>
      <pc:sldChg chg="modNotes">
        <pc:chgData name="Alison Cooke" userId="S::a.cooke@uwtsd.ac.uk::46c329c9-26b7-4eba-b77b-7474421bfd31" providerId="AD" clId="Web-{AE99BFE2-9E2F-05E3-E96C-7A77E1EA78E7}" dt="2022-10-26T16:23:15.127" v="17"/>
        <pc:sldMkLst>
          <pc:docMk/>
          <pc:sldMk cId="1850608413" sldId="267"/>
        </pc:sldMkLst>
      </pc:sldChg>
    </pc:docChg>
  </pc:docChgLst>
  <pc:docChgLst>
    <pc:chgData name="Alison Cooke" userId="S::a.cooke@uwtsd.ac.uk::46c329c9-26b7-4eba-b77b-7474421bfd31" providerId="AD" clId="Web-{CB9B3B48-E6C9-9B32-9763-2765627A88F6}"/>
    <pc:docChg chg="modSld">
      <pc:chgData name="Alison Cooke" userId="S::a.cooke@uwtsd.ac.uk::46c329c9-26b7-4eba-b77b-7474421bfd31" providerId="AD" clId="Web-{CB9B3B48-E6C9-9B32-9763-2765627A88F6}" dt="2022-02-18T13:20:25.993" v="75" actId="20577"/>
      <pc:docMkLst>
        <pc:docMk/>
      </pc:docMkLst>
      <pc:sldChg chg="modSp">
        <pc:chgData name="Alison Cooke" userId="S::a.cooke@uwtsd.ac.uk::46c329c9-26b7-4eba-b77b-7474421bfd31" providerId="AD" clId="Web-{CB9B3B48-E6C9-9B32-9763-2765627A88F6}" dt="2022-02-18T13:15:00.108" v="16" actId="20577"/>
        <pc:sldMkLst>
          <pc:docMk/>
          <pc:sldMk cId="2511280831" sldId="259"/>
        </pc:sldMkLst>
        <pc:spChg chg="mod">
          <ac:chgData name="Alison Cooke" userId="S::a.cooke@uwtsd.ac.uk::46c329c9-26b7-4eba-b77b-7474421bfd31" providerId="AD" clId="Web-{CB9B3B48-E6C9-9B32-9763-2765627A88F6}" dt="2022-02-18T13:15:00.108" v="16" actId="20577"/>
          <ac:spMkLst>
            <pc:docMk/>
            <pc:sldMk cId="2511280831" sldId="259"/>
            <ac:spMk id="2" creationId="{C257EF50-E6BB-4153-B801-E0884BE85B05}"/>
          </ac:spMkLst>
        </pc:spChg>
      </pc:sldChg>
      <pc:sldChg chg="modSp">
        <pc:chgData name="Alison Cooke" userId="S::a.cooke@uwtsd.ac.uk::46c329c9-26b7-4eba-b77b-7474421bfd31" providerId="AD" clId="Web-{CB9B3B48-E6C9-9B32-9763-2765627A88F6}" dt="2022-02-18T13:15:54.563" v="28" actId="20577"/>
        <pc:sldMkLst>
          <pc:docMk/>
          <pc:sldMk cId="3451093567" sldId="262"/>
        </pc:sldMkLst>
        <pc:spChg chg="mod">
          <ac:chgData name="Alison Cooke" userId="S::a.cooke@uwtsd.ac.uk::46c329c9-26b7-4eba-b77b-7474421bfd31" providerId="AD" clId="Web-{CB9B3B48-E6C9-9B32-9763-2765627A88F6}" dt="2022-02-18T13:15:54.563" v="28" actId="20577"/>
          <ac:spMkLst>
            <pc:docMk/>
            <pc:sldMk cId="3451093567" sldId="262"/>
            <ac:spMk id="2" creationId="{85C16B8C-1FDA-47E8-AFB6-BD601E85C419}"/>
          </ac:spMkLst>
        </pc:spChg>
      </pc:sldChg>
      <pc:sldChg chg="modSp">
        <pc:chgData name="Alison Cooke" userId="S::a.cooke@uwtsd.ac.uk::46c329c9-26b7-4eba-b77b-7474421bfd31" providerId="AD" clId="Web-{CB9B3B48-E6C9-9B32-9763-2765627A88F6}" dt="2022-02-18T13:16:32.564" v="45" actId="20577"/>
        <pc:sldMkLst>
          <pc:docMk/>
          <pc:sldMk cId="506969829" sldId="263"/>
        </pc:sldMkLst>
        <pc:spChg chg="mod">
          <ac:chgData name="Alison Cooke" userId="S::a.cooke@uwtsd.ac.uk::46c329c9-26b7-4eba-b77b-7474421bfd31" providerId="AD" clId="Web-{CB9B3B48-E6C9-9B32-9763-2765627A88F6}" dt="2022-02-18T13:16:32.564" v="45" actId="20577"/>
          <ac:spMkLst>
            <pc:docMk/>
            <pc:sldMk cId="506969829" sldId="263"/>
            <ac:spMk id="3" creationId="{8766F6A4-D7CF-4558-A2B3-ABB5DE96FA76}"/>
          </ac:spMkLst>
        </pc:spChg>
      </pc:sldChg>
      <pc:sldChg chg="modSp">
        <pc:chgData name="Alison Cooke" userId="S::a.cooke@uwtsd.ac.uk::46c329c9-26b7-4eba-b77b-7474421bfd31" providerId="AD" clId="Web-{CB9B3B48-E6C9-9B32-9763-2765627A88F6}" dt="2022-02-18T13:19:59.117" v="67" actId="20577"/>
        <pc:sldMkLst>
          <pc:docMk/>
          <pc:sldMk cId="2749282410" sldId="264"/>
        </pc:sldMkLst>
        <pc:spChg chg="mod">
          <ac:chgData name="Alison Cooke" userId="S::a.cooke@uwtsd.ac.uk::46c329c9-26b7-4eba-b77b-7474421bfd31" providerId="AD" clId="Web-{CB9B3B48-E6C9-9B32-9763-2765627A88F6}" dt="2022-02-18T13:19:59.117" v="67" actId="20577"/>
          <ac:spMkLst>
            <pc:docMk/>
            <pc:sldMk cId="2749282410" sldId="264"/>
            <ac:spMk id="2" creationId="{2F2F95B0-5F21-492E-83B3-058300F58AA1}"/>
          </ac:spMkLst>
        </pc:spChg>
      </pc:sldChg>
      <pc:sldChg chg="modSp">
        <pc:chgData name="Alison Cooke" userId="S::a.cooke@uwtsd.ac.uk::46c329c9-26b7-4eba-b77b-7474421bfd31" providerId="AD" clId="Web-{CB9B3B48-E6C9-9B32-9763-2765627A88F6}" dt="2022-02-18T13:20:25.993" v="75" actId="20577"/>
        <pc:sldMkLst>
          <pc:docMk/>
          <pc:sldMk cId="3257038733" sldId="282"/>
        </pc:sldMkLst>
        <pc:spChg chg="mod">
          <ac:chgData name="Alison Cooke" userId="S::a.cooke@uwtsd.ac.uk::46c329c9-26b7-4eba-b77b-7474421bfd31" providerId="AD" clId="Web-{CB9B3B48-E6C9-9B32-9763-2765627A88F6}" dt="2022-02-18T13:20:25.993" v="75" actId="20577"/>
          <ac:spMkLst>
            <pc:docMk/>
            <pc:sldMk cId="3257038733" sldId="282"/>
            <ac:spMk id="2" creationId="{85C16B8C-1FDA-47E8-AFB6-BD601E85C419}"/>
          </ac:spMkLst>
        </pc:spChg>
      </pc:sldChg>
    </pc:docChg>
  </pc:docChgLst>
  <pc:docChgLst>
    <pc:chgData name="Alison Cooke" userId="S::a.cooke@uwtsd.ac.uk::46c329c9-26b7-4eba-b77b-7474421bfd31" providerId="AD" clId="Web-{9AF89318-6CDE-EBC6-763D-4BB96BDC7255}"/>
    <pc:docChg chg="modSld">
      <pc:chgData name="Alison Cooke" userId="S::a.cooke@uwtsd.ac.uk::46c329c9-26b7-4eba-b77b-7474421bfd31" providerId="AD" clId="Web-{9AF89318-6CDE-EBC6-763D-4BB96BDC7255}" dt="2022-10-26T12:49:20.087" v="52" actId="20577"/>
      <pc:docMkLst>
        <pc:docMk/>
      </pc:docMkLst>
      <pc:sldChg chg="modSp">
        <pc:chgData name="Alison Cooke" userId="S::a.cooke@uwtsd.ac.uk::46c329c9-26b7-4eba-b77b-7474421bfd31" providerId="AD" clId="Web-{9AF89318-6CDE-EBC6-763D-4BB96BDC7255}" dt="2022-10-26T12:46:35.316" v="7" actId="20577"/>
        <pc:sldMkLst>
          <pc:docMk/>
          <pc:sldMk cId="1147549936" sldId="258"/>
        </pc:sldMkLst>
        <pc:spChg chg="mod">
          <ac:chgData name="Alison Cooke" userId="S::a.cooke@uwtsd.ac.uk::46c329c9-26b7-4eba-b77b-7474421bfd31" providerId="AD" clId="Web-{9AF89318-6CDE-EBC6-763D-4BB96BDC7255}" dt="2022-10-26T12:46:35.316" v="7" actId="20577"/>
          <ac:spMkLst>
            <pc:docMk/>
            <pc:sldMk cId="1147549936" sldId="258"/>
            <ac:spMk id="5" creationId="{96FE8A07-45B3-4401-AEF2-C9368D14EA2F}"/>
          </ac:spMkLst>
        </pc:spChg>
      </pc:sldChg>
      <pc:sldChg chg="modSp">
        <pc:chgData name="Alison Cooke" userId="S::a.cooke@uwtsd.ac.uk::46c329c9-26b7-4eba-b77b-7474421bfd31" providerId="AD" clId="Web-{9AF89318-6CDE-EBC6-763D-4BB96BDC7255}" dt="2022-10-26T12:48:46.398" v="38" actId="20577"/>
        <pc:sldMkLst>
          <pc:docMk/>
          <pc:sldMk cId="506969829" sldId="263"/>
        </pc:sldMkLst>
        <pc:spChg chg="mod">
          <ac:chgData name="Alison Cooke" userId="S::a.cooke@uwtsd.ac.uk::46c329c9-26b7-4eba-b77b-7474421bfd31" providerId="AD" clId="Web-{9AF89318-6CDE-EBC6-763D-4BB96BDC7255}" dt="2022-10-26T12:48:46.398" v="38" actId="20577"/>
          <ac:spMkLst>
            <pc:docMk/>
            <pc:sldMk cId="506969829" sldId="263"/>
            <ac:spMk id="3" creationId="{8766F6A4-D7CF-4558-A2B3-ABB5DE96FA76}"/>
          </ac:spMkLst>
        </pc:spChg>
      </pc:sldChg>
      <pc:sldChg chg="modSp">
        <pc:chgData name="Alison Cooke" userId="S::a.cooke@uwtsd.ac.uk::46c329c9-26b7-4eba-b77b-7474421bfd31" providerId="AD" clId="Web-{9AF89318-6CDE-EBC6-763D-4BB96BDC7255}" dt="2022-10-26T12:49:20.087" v="52" actId="20577"/>
        <pc:sldMkLst>
          <pc:docMk/>
          <pc:sldMk cId="1354290812" sldId="274"/>
        </pc:sldMkLst>
        <pc:spChg chg="mod">
          <ac:chgData name="Alison Cooke" userId="S::a.cooke@uwtsd.ac.uk::46c329c9-26b7-4eba-b77b-7474421bfd31" providerId="AD" clId="Web-{9AF89318-6CDE-EBC6-763D-4BB96BDC7255}" dt="2022-10-26T12:49:20.087" v="52" actId="20577"/>
          <ac:spMkLst>
            <pc:docMk/>
            <pc:sldMk cId="1354290812" sldId="274"/>
            <ac:spMk id="6" creationId="{EEF4AB72-6B7D-42C5-9370-439A73AC928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a:t>
            </a:r>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enable students to undertake a major project of their choice, that includes research and enquiry into investigative practice, demonstrating conceptual and critical thinking, analysis, synthesis and evaluation of assumptions, abstract concepts and data (which may be incomplete) through research design with a view to communicate their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40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a:t>
            </a:r>
          </a:p>
          <a:p>
            <a:endParaRPr lang="en-GB" dirty="0"/>
          </a:p>
          <a:p>
            <a:r>
              <a:rPr lang="en-GB" dirty="0"/>
              <a:t>To produce a 10,000 word project on a topic of your choice which is related to your degree programme.</a:t>
            </a:r>
          </a:p>
          <a:p>
            <a:endParaRPr lang="en-GB" dirty="0"/>
          </a:p>
          <a:p>
            <a:r>
              <a:rPr lang="en-GB" dirty="0"/>
              <a:t>Your 10000 word project is divided into 3 distinct parts:</a:t>
            </a:r>
          </a:p>
          <a:p>
            <a:r>
              <a:rPr lang="en-GB" dirty="0"/>
              <a:t>Project/dissertation proposal  – 1500 words</a:t>
            </a:r>
            <a:endParaRPr lang="en-GB" dirty="0">
              <a:cs typeface="Calibri"/>
            </a:endParaRPr>
          </a:p>
          <a:p>
            <a:r>
              <a:rPr lang="en-GB" dirty="0"/>
              <a:t>Ethics form  - 500 words</a:t>
            </a:r>
            <a:endParaRPr lang="en-GB" dirty="0">
              <a:cs typeface="Calibri" panose="020F0502020204030204"/>
            </a:endParaRPr>
          </a:p>
          <a:p>
            <a:r>
              <a:rPr lang="en-GB" dirty="0"/>
              <a:t>The project document – 100% marks – 8000 words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sessions can be either 30 mins or 1 hour – but cannot exceed 4hrs</a:t>
            </a:r>
          </a:p>
          <a:p>
            <a:r>
              <a:rPr lang="en-GB" dirty="0"/>
              <a:t>Time-tabled March to November</a:t>
            </a:r>
          </a:p>
          <a:p>
            <a:endParaRPr lang="en-GB" dirty="0"/>
          </a:p>
          <a:p>
            <a:r>
              <a:rPr lang="en-GB" dirty="0"/>
              <a:t>It’s important that you attend these sessions and come fully prepared.</a:t>
            </a:r>
          </a:p>
          <a:p>
            <a:r>
              <a:rPr lang="en-GB" dirty="0"/>
              <a:t>They will be diarised and agreed between you and me,  it may not be possible to rearrange.</a:t>
            </a:r>
          </a:p>
          <a:p>
            <a:endParaRPr lang="en-GB" dirty="0"/>
          </a:p>
          <a:p>
            <a:r>
              <a:rPr lang="en-GB" dirty="0"/>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dirty="0"/>
          </a:p>
          <a:p>
            <a:r>
              <a:rPr lang="en-GB" dirty="0"/>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I will circulate the forms by email and they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 Professional investigation</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Objectives should not be </a:t>
            </a:r>
          </a:p>
          <a:p>
            <a:r>
              <a:rPr lang="en-GB" dirty="0"/>
              <a:t>Too vague or broad in scope – aims are often over-optimistic of what the project can achieve</a:t>
            </a:r>
          </a:p>
          <a:p>
            <a:r>
              <a:rPr lang="en-GB" dirty="0"/>
              <a:t>Repeat each other in different terms</a:t>
            </a:r>
          </a:p>
          <a:p>
            <a:r>
              <a:rPr lang="en-GB" dirty="0"/>
              <a:t>Be a list o </a:t>
            </a:r>
            <a:r>
              <a:rPr lang="en-GB" dirty="0" err="1"/>
              <a:t>fthings</a:t>
            </a:r>
            <a:r>
              <a:rPr lang="en-GB" dirty="0"/>
              <a:t> related to an unspecified way to your topic</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a:t>
            </a:r>
            <a:r>
              <a:rPr lang="en-GB" dirty="0" err="1"/>
              <a:t>fo</a:t>
            </a:r>
            <a:r>
              <a:rPr lang="en-GB" dirty="0"/>
              <a:t>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47334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tmp"/></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r>
              <a:rPr lang="en-GB" b="1" dirty="0">
                <a:solidFill>
                  <a:srgbClr val="002060"/>
                </a:solidFill>
              </a:rPr>
              <a:t>BSc </a:t>
            </a:r>
            <a:r>
              <a:rPr lang="en-GB" b="1" dirty="0" err="1">
                <a:solidFill>
                  <a:srgbClr val="002060"/>
                </a:solidFill>
              </a:rPr>
              <a:t>Ymchwiliad</a:t>
            </a:r>
            <a:r>
              <a:rPr lang="en-GB" b="1" dirty="0">
                <a:solidFill>
                  <a:srgbClr val="002060"/>
                </a:solidFill>
              </a:rPr>
              <a:t> </a:t>
            </a:r>
            <a:r>
              <a:rPr lang="en-GB" b="1" dirty="0" err="1">
                <a:solidFill>
                  <a:srgbClr val="002060"/>
                </a:solidFill>
              </a:rPr>
              <a:t>Proffesiynol</a:t>
            </a:r>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26.10.2022</a:t>
            </a:r>
            <a:br>
              <a:rPr lang="en-GB" b="1" dirty="0">
                <a:solidFill>
                  <a:schemeClr val="bg1"/>
                </a:solidFill>
              </a:rPr>
            </a:br>
            <a:r>
              <a:rPr lang="en-GB" b="1" dirty="0" err="1">
                <a:solidFill>
                  <a:srgbClr val="0070C0"/>
                </a:solidFill>
              </a:rPr>
              <a:t>Cyflwyniad</a:t>
            </a:r>
            <a:r>
              <a:rPr lang="en-GB" b="1" dirty="0">
                <a:solidFill>
                  <a:srgbClr val="0070C0"/>
                </a:solidFill>
              </a:rPr>
              <a:t> </a:t>
            </a:r>
            <a:r>
              <a:rPr lang="en-GB" b="1" dirty="0" err="1">
                <a:solidFill>
                  <a:srgbClr val="0070C0"/>
                </a:solidFill>
              </a:rPr>
              <a:t>Modiwl</a:t>
            </a:r>
            <a:r>
              <a:rPr lang="en-GB" b="1" dirty="0">
                <a:solidFill>
                  <a:srgbClr val="0070C0"/>
                </a:solidFill>
              </a:rPr>
              <a:t> </a:t>
            </a:r>
            <a:r>
              <a:rPr lang="en-GB" b="1" dirty="0" err="1">
                <a:solidFill>
                  <a:srgbClr val="0070C0"/>
                </a:solidFill>
              </a:rPr>
              <a:t>Traethawd</a:t>
            </a:r>
            <a:r>
              <a:rPr lang="en-GB" b="1" dirty="0">
                <a:solidFill>
                  <a:srgbClr val="0070C0"/>
                </a:solidFill>
              </a:rPr>
              <a:t> Hir</a:t>
            </a:r>
            <a:br>
              <a:rPr lang="en-GB" b="1" dirty="0">
                <a:solidFill>
                  <a:schemeClr val="bg1"/>
                </a:solidFill>
              </a:rPr>
            </a:br>
            <a:r>
              <a:rPr lang="en-GB" b="1" dirty="0">
                <a:solidFill>
                  <a:schemeClr val="bg1"/>
                </a:solidFill>
              </a:rPr>
              <a:t>Dissertation Module Introduction</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r>
              <a:rPr lang="en-GB" dirty="0">
                <a:solidFill>
                  <a:schemeClr val="bg1"/>
                </a:solidFill>
              </a:rPr>
              <a:t>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dirty="0"/>
              <a:t>Provide an overview of the dissertation module</a:t>
            </a:r>
          </a:p>
          <a:p>
            <a:r>
              <a:rPr lang="en-GB" dirty="0"/>
              <a:t>Explain the requirements of a ‘Dissertation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normAutofit fontScale="90000"/>
          </a:bodyPr>
          <a:lstStyle/>
          <a:p>
            <a:r>
              <a:rPr lang="en-GB" dirty="0" err="1">
                <a:solidFill>
                  <a:schemeClr val="bg1"/>
                </a:solidFill>
              </a:rPr>
              <a:t>Cyflwyniad</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modiwl</a:t>
            </a:r>
            <a:r>
              <a:rPr lang="en-GB" dirty="0">
                <a:solidFill>
                  <a:schemeClr val="bg1"/>
                </a:solidFill>
              </a:rPr>
              <a:t> - Module Introduction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fontScale="90000"/>
          </a:bodyPr>
          <a:lstStyle/>
          <a:p>
            <a:r>
              <a:rPr lang="en-GB" dirty="0">
                <a:solidFill>
                  <a:schemeClr val="bg1"/>
                </a:solidFill>
              </a:rPr>
              <a:t>BSc Professional Investigation – dissertation/project</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fontScale="92500"/>
          </a:bodyPr>
          <a:lstStyle/>
          <a:p>
            <a:r>
              <a:rPr lang="en-GB" b="1" dirty="0"/>
              <a:t>Aim</a:t>
            </a:r>
            <a:r>
              <a:rPr lang="en-GB" dirty="0"/>
              <a:t> – </a:t>
            </a:r>
            <a:r>
              <a:rPr lang="en-GB" sz="2400" i="1" dirty="0"/>
              <a:t>to enable students to undertake a major project of their choice, that includes research and enquiry into investigative practice, demonstrating conceptual and critical thinking, analysis, synthesis and evaluation of assumptions, abstract concepts and data through research design with a view to communicate their conclusions clearly to specialist and non-specialist audiences. </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fontScale="90000"/>
          </a:bodyPr>
          <a:lstStyle/>
          <a:p>
            <a:r>
              <a:rPr lang="en-GB" dirty="0">
                <a:solidFill>
                  <a:schemeClr val="bg1"/>
                </a:solidFill>
              </a:rPr>
              <a:t>Advantages of undertaking a project/dissertation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spTree>
    <p:extLst>
      <p:ext uri="{BB962C8B-B14F-4D97-AF65-F5344CB8AC3E}">
        <p14:creationId xmlns:p14="http://schemas.microsoft.com/office/powerpoint/2010/main" val="186184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p:txBody>
          <a:bodyPr>
            <a:normAutofit/>
          </a:bodyPr>
          <a:lstStyle/>
          <a:p>
            <a:r>
              <a:rPr lang="en-GB" dirty="0"/>
              <a:t>Write a 10,000 word project</a:t>
            </a:r>
          </a:p>
          <a:p>
            <a:r>
              <a:rPr lang="en-GB" dirty="0"/>
              <a:t>Based on a topic of your choice – relevant to your degree programme</a:t>
            </a:r>
          </a:p>
          <a:p>
            <a:r>
              <a:rPr lang="en-GB" dirty="0"/>
              <a:t>3 distinct parts:</a:t>
            </a:r>
          </a:p>
          <a:p>
            <a:pPr lvl="1"/>
            <a:r>
              <a:rPr lang="en-GB" dirty="0"/>
              <a:t>Project proposal (15%) – 1500 words</a:t>
            </a:r>
          </a:p>
          <a:p>
            <a:pPr lvl="1"/>
            <a:r>
              <a:rPr lang="en-GB" dirty="0"/>
              <a:t>Ethics (5%) – 500 words</a:t>
            </a:r>
          </a:p>
          <a:p>
            <a:pPr lvl="1"/>
            <a:r>
              <a:rPr lang="en-GB" dirty="0"/>
              <a:t>The project (80%) – 8000 words</a:t>
            </a:r>
          </a:p>
        </p:txBody>
      </p:sp>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27th February 2023</a:t>
            </a:r>
          </a:p>
          <a:p>
            <a:r>
              <a:rPr lang="en-GB" b="1" dirty="0">
                <a:solidFill>
                  <a:srgbClr val="0070C0"/>
                </a:solidFill>
              </a:rPr>
              <a:t>Ethics form</a:t>
            </a:r>
          </a:p>
          <a:p>
            <a:pPr lvl="1"/>
            <a:r>
              <a:rPr lang="en-GB" dirty="0"/>
              <a:t>23:59hrs 27th February 2023</a:t>
            </a:r>
          </a:p>
          <a:p>
            <a:r>
              <a:rPr lang="en-GB" b="1" dirty="0">
                <a:solidFill>
                  <a:srgbClr val="00B0F0"/>
                </a:solidFill>
              </a:rPr>
              <a:t>Dissertation</a:t>
            </a:r>
          </a:p>
          <a:p>
            <a:pPr lvl="1"/>
            <a:r>
              <a:rPr lang="en-GB" dirty="0"/>
              <a:t>23:59hrs 3rd November 2023 </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a:lstStyle/>
          <a:p>
            <a:r>
              <a:rPr lang="en-GB" dirty="0"/>
              <a:t>Allocated a named supervisor </a:t>
            </a:r>
          </a:p>
          <a:p>
            <a:r>
              <a:rPr lang="en-GB" dirty="0"/>
              <a:t>Time-tabled support</a:t>
            </a:r>
          </a:p>
          <a:p>
            <a:pPr marL="400050" lvl="1" indent="0">
              <a:buNone/>
            </a:pPr>
            <a:r>
              <a:rPr lang="en-GB" dirty="0"/>
              <a:t>6hrs as a group</a:t>
            </a:r>
          </a:p>
          <a:p>
            <a:pPr marL="400050" lvl="1" indent="0">
              <a:buNone/>
            </a:pPr>
            <a:r>
              <a:rPr lang="en-GB" dirty="0"/>
              <a:t>4hrs on an individual basis</a:t>
            </a:r>
          </a:p>
          <a:p>
            <a:r>
              <a:rPr lang="en-GB" dirty="0"/>
              <a:t>Formative feedback opportunities</a:t>
            </a:r>
          </a:p>
        </p:txBody>
      </p:sp>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p:txBody>
          <a:bodyPr>
            <a:normAutofit lnSpcReduction="1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Force</a:t>
            </a:r>
          </a:p>
          <a:p>
            <a:r>
              <a:rPr lang="en-GB" dirty="0"/>
              <a:t>Devise a question relevant to the topic area you want to research</a:t>
            </a:r>
          </a:p>
          <a:p>
            <a:r>
              <a:rPr lang="en-GB" dirty="0"/>
              <a:t>Question may change BUT don’t change the topic area.</a:t>
            </a:r>
          </a:p>
          <a:p>
            <a:endParaRPr lang="en-GB" dirty="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p:txBody>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spTree>
    <p:extLst>
      <p:ext uri="{BB962C8B-B14F-4D97-AF65-F5344CB8AC3E}">
        <p14:creationId xmlns:p14="http://schemas.microsoft.com/office/powerpoint/2010/main" val="31641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r>
              <a:rPr lang="en-GB" sz="5100" b="1" dirty="0">
                <a:solidFill>
                  <a:srgbClr val="0070C0"/>
                </a:solidFill>
                <a:latin typeface="Arial" panose="020B0604020202020204" pitchFamily="34" charset="0"/>
                <a:cs typeface="Arial" panose="020B0604020202020204" pitchFamily="34" charset="0"/>
              </a:rPr>
              <a:t>Submission by:</a:t>
            </a:r>
          </a:p>
          <a:p>
            <a:pPr marL="400050" lvl="1" indent="0" algn="ctr">
              <a:buNone/>
            </a:pPr>
            <a:r>
              <a:rPr lang="en-GB" sz="5100" b="1" dirty="0">
                <a:solidFill>
                  <a:srgbClr val="0070C0"/>
                </a:solidFill>
                <a:latin typeface="Arial"/>
                <a:cs typeface="Arial"/>
              </a:rPr>
              <a:t>  23:59hrs 27 February 2023</a:t>
            </a: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animEffect transition="in" filter="fade">
                                      <p:cBhvr>
                                        <p:cTn id="59" dur="1000"/>
                                        <p:tgtEl>
                                          <p:spTgt spid="6">
                                            <p:txEl>
                                              <p:pRg st="5" end="5"/>
                                            </p:txEl>
                                          </p:spTgt>
                                        </p:tgtEl>
                                      </p:cBhvr>
                                    </p:animEffect>
                                    <p:anim calcmode="lin" valueType="num">
                                      <p:cBhvr>
                                        <p:cTn id="6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6">
                                            <p:txEl>
                                              <p:pRg st="6" end="6"/>
                                            </p:txEl>
                                          </p:spTgt>
                                        </p:tgtEl>
                                        <p:attrNameLst>
                                          <p:attrName>style.visibility</p:attrName>
                                        </p:attrNameLst>
                                      </p:cBhvr>
                                      <p:to>
                                        <p:strVal val="visible"/>
                                      </p:to>
                                    </p:set>
                                    <p:animEffect transition="in" filter="fade">
                                      <p:cBhvr>
                                        <p:cTn id="64" dur="1000"/>
                                        <p:tgtEl>
                                          <p:spTgt spid="6">
                                            <p:txEl>
                                              <p:pRg st="6" end="6"/>
                                            </p:txEl>
                                          </p:spTgt>
                                        </p:tgtEl>
                                      </p:cBhvr>
                                    </p:animEffect>
                                    <p:anim calcmode="lin" valueType="num">
                                      <p:cBhvr>
                                        <p:cTn id="6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a:normAutofit lnSpcReduction="10000"/>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also:</a:t>
            </a:r>
          </a:p>
          <a:p>
            <a:pPr lvl="1">
              <a:buFontTx/>
              <a:buChar char="-"/>
            </a:pPr>
            <a:r>
              <a:rPr lang="en-GB" sz="2900" dirty="0">
                <a:latin typeface="Arial" panose="020B0604020202020204" pitchFamily="34" charset="0"/>
                <a:cs typeface="Arial" panose="020B0604020202020204" pitchFamily="34" charset="0"/>
              </a:rPr>
              <a:t>narrow focus</a:t>
            </a:r>
          </a:p>
          <a:p>
            <a:pPr lvl="1">
              <a:buFontTx/>
              <a:buChar char="-"/>
            </a:pPr>
            <a:r>
              <a:rPr lang="en-GB" sz="2900" dirty="0">
                <a:latin typeface="Arial" panose="020B0604020202020204" pitchFamily="34" charset="0"/>
                <a:cs typeface="Arial" panose="020B0604020202020204" pitchFamily="34" charset="0"/>
              </a:rPr>
              <a:t>keep you on track</a:t>
            </a:r>
          </a:p>
          <a:p>
            <a:pPr lvl="1">
              <a:buFontTx/>
              <a:buChar char="-"/>
            </a:pPr>
            <a:r>
              <a:rPr lang="en-GB" sz="2900" dirty="0">
                <a:latin typeface="Arial" panose="020B0604020202020204" pitchFamily="34" charset="0"/>
                <a:cs typeface="Arial" panose="020B0604020202020204" pitchFamily="34" charset="0"/>
              </a:rPr>
              <a:t>give you a way of evaluating your answer</a:t>
            </a:r>
          </a:p>
          <a:p>
            <a:pPr lvl="1">
              <a:buFontTx/>
              <a:buChar char="-"/>
            </a:pPr>
            <a:endParaRPr lang="en-GB" sz="29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a:normAutofit lnSpcReduction="10000"/>
          </a:bodyPr>
          <a:lstStyle/>
          <a:p>
            <a:r>
              <a:rPr lang="en-GB" sz="2800" dirty="0">
                <a:latin typeface="Arial" panose="020B0604020202020204" pitchFamily="34" charset="0"/>
                <a:cs typeface="Arial" panose="020B0604020202020204" pitchFamily="34" charset="0"/>
              </a:rPr>
              <a:t>Think about (and discuss with supervisor):</a:t>
            </a:r>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xEl>
                                              <p:pRg st="1" end="1"/>
                                            </p:txEl>
                                          </p:spTgt>
                                        </p:tgtEl>
                                        <p:attrNameLst>
                                          <p:attrName>style.visibility</p:attrName>
                                        </p:attrNameLst>
                                      </p:cBhvr>
                                      <p:to>
                                        <p:strVal val="visible"/>
                                      </p:to>
                                    </p:set>
                                    <p:animEffect transition="in" filter="fade">
                                      <p:cBhvr>
                                        <p:cTn id="41" dur="1000"/>
                                        <p:tgtEl>
                                          <p:spTgt spid="4">
                                            <p:txEl>
                                              <p:pRg st="1" end="1"/>
                                            </p:txEl>
                                          </p:spTgt>
                                        </p:tgtEl>
                                      </p:cBhvr>
                                    </p:animEffect>
                                    <p:anim calcmode="lin" valueType="num">
                                      <p:cBhvr>
                                        <p:cTn id="4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fade">
                                      <p:cBhvr>
                                        <p:cTn id="46" dur="1000"/>
                                        <p:tgtEl>
                                          <p:spTgt spid="4">
                                            <p:txEl>
                                              <p:pRg st="2" end="2"/>
                                            </p:txEl>
                                          </p:spTgt>
                                        </p:tgtEl>
                                      </p:cBhvr>
                                    </p:animEffect>
                                    <p:anim calcmode="lin" valueType="num">
                                      <p:cBhvr>
                                        <p:cTn id="4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fade">
                                      <p:cBhvr>
                                        <p:cTn id="61" dur="1000"/>
                                        <p:tgtEl>
                                          <p:spTgt spid="4">
                                            <p:txEl>
                                              <p:pRg st="5" end="5"/>
                                            </p:txEl>
                                          </p:spTgt>
                                        </p:tgtEl>
                                      </p:cBhvr>
                                    </p:animEffect>
                                    <p:anim calcmode="lin" valueType="num">
                                      <p:cBhvr>
                                        <p:cTn id="6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p:txBody>
          <a:bodyPr>
            <a:normAutofit fontScale="92500" lnSpcReduction="20000"/>
          </a:bodyPr>
          <a:lstStyle/>
          <a:p>
            <a:pPr marL="0" indent="0">
              <a:buNone/>
            </a:pPr>
            <a:r>
              <a:rPr lang="en-GB" b="1" dirty="0">
                <a:solidFill>
                  <a:schemeClr val="accent1">
                    <a:lumMod val="75000"/>
                  </a:schemeClr>
                </a:solidFill>
              </a:rPr>
              <a:t>1. Debateable</a:t>
            </a:r>
          </a:p>
          <a:p>
            <a:pPr>
              <a:buFontTx/>
              <a:buChar char="-"/>
            </a:pPr>
            <a:r>
              <a:rPr lang="en-GB" dirty="0"/>
              <a:t>Not an easy yes/no answer</a:t>
            </a:r>
          </a:p>
          <a:p>
            <a:pPr>
              <a:buFontTx/>
              <a:buChar char="-"/>
            </a:pPr>
            <a:r>
              <a:rPr lang="en-GB" dirty="0"/>
              <a:t>Need to be able to explore the question and requires you to explain or defend answer using data. </a:t>
            </a:r>
          </a:p>
          <a:p>
            <a:pPr marL="0" indent="0">
              <a:buNone/>
            </a:pPr>
            <a:r>
              <a:rPr lang="en-GB" b="1" dirty="0">
                <a:solidFill>
                  <a:schemeClr val="accent1">
                    <a:lumMod val="75000"/>
                  </a:schemeClr>
                </a:solidFill>
              </a:rPr>
              <a:t>2. Plausible</a:t>
            </a:r>
            <a:r>
              <a:rPr lang="en-GB" b="1" dirty="0"/>
              <a:t> </a:t>
            </a:r>
          </a:p>
          <a:p>
            <a:pPr>
              <a:buFontTx/>
              <a:buChar char="-"/>
            </a:pPr>
            <a:r>
              <a:rPr lang="en-GB" dirty="0"/>
              <a:t>Can it be answered?</a:t>
            </a:r>
          </a:p>
          <a:p>
            <a:pPr marL="0" indent="0">
              <a:buNone/>
            </a:pPr>
            <a:r>
              <a:rPr lang="en-GB" b="1" dirty="0">
                <a:solidFill>
                  <a:schemeClr val="accent1">
                    <a:lumMod val="75000"/>
                  </a:schemeClr>
                </a:solidFill>
              </a:rPr>
              <a:t>3. Consequential</a:t>
            </a:r>
          </a:p>
          <a:p>
            <a:pPr>
              <a:buFontTx/>
              <a:buChar char="-"/>
            </a:pPr>
            <a:r>
              <a:rPr lang="en-GB" dirty="0"/>
              <a:t>Impact?</a:t>
            </a:r>
          </a:p>
          <a:p>
            <a:endParaRPr lang="en-GB" dirty="0"/>
          </a:p>
        </p:txBody>
      </p:sp>
    </p:spTree>
    <p:extLst>
      <p:ext uri="{BB962C8B-B14F-4D97-AF65-F5344CB8AC3E}">
        <p14:creationId xmlns:p14="http://schemas.microsoft.com/office/powerpoint/2010/main" val="2665135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p:txBody>
          <a:bodyPr>
            <a:normAutofit fontScale="85000" lnSpcReduction="10000"/>
          </a:bodyPr>
          <a:lstStyle/>
          <a:p>
            <a:r>
              <a:rPr lang="en-GB" dirty="0"/>
              <a:t>Over arching aim – be succinct</a:t>
            </a:r>
          </a:p>
          <a:p>
            <a:r>
              <a:rPr lang="en-GB" dirty="0"/>
              <a:t>Objectives – the steps you are going to take to answer your research aim or question</a:t>
            </a:r>
          </a:p>
          <a:p>
            <a:r>
              <a:rPr lang="en-GB" dirty="0"/>
              <a:t>A specific list of tasks needed to be done to accomplish the goals of the project</a:t>
            </a:r>
          </a:p>
          <a:p>
            <a:r>
              <a:rPr lang="en-GB" dirty="0"/>
              <a:t>Must be clear &amp; achievable</a:t>
            </a:r>
          </a:p>
          <a:p>
            <a:r>
              <a:rPr lang="en-GB" dirty="0"/>
              <a:t>Usually numbered so that each reads as an ‘individual’ statement to convey intentions</a:t>
            </a:r>
          </a:p>
          <a:p>
            <a:r>
              <a:rPr lang="en-GB" dirty="0"/>
              <a:t>The objectives, research question, literature review MUST be aligned</a:t>
            </a:r>
          </a:p>
        </p:txBody>
      </p:sp>
    </p:spTree>
    <p:extLst>
      <p:ext uri="{BB962C8B-B14F-4D97-AF65-F5344CB8AC3E}">
        <p14:creationId xmlns:p14="http://schemas.microsoft.com/office/powerpoint/2010/main" val="1397603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p:txBody>
          <a:bodyPr/>
          <a:lstStyle/>
          <a:p>
            <a:pPr>
              <a:buFont typeface="Arial" panose="020B0604020202020204" pitchFamily="34" charset="0"/>
              <a:buChar char="•"/>
            </a:pPr>
            <a:r>
              <a:rPr lang="en-GB" sz="2400" dirty="0"/>
              <a:t>Use chosen research question as basis for literature scope</a:t>
            </a:r>
          </a:p>
          <a:p>
            <a:pPr>
              <a:buFont typeface="Arial" panose="020B0604020202020204" pitchFamily="34" charset="0"/>
              <a:buChar char="•"/>
            </a:pPr>
            <a:r>
              <a:rPr lang="en-GB" sz="2400" dirty="0"/>
              <a:t> You should review the related literature and provide a rationale for your own study -  give your proposal purpose</a:t>
            </a:r>
          </a:p>
          <a:p>
            <a:pPr>
              <a:buFont typeface="Arial" panose="020B0604020202020204" pitchFamily="34" charset="0"/>
              <a:buChar char="•"/>
            </a:pPr>
            <a:r>
              <a:rPr lang="en-GB" sz="2400" b="1" dirty="0"/>
              <a:t>Concise</a:t>
            </a:r>
          </a:p>
          <a:p>
            <a:pPr lvl="1">
              <a:buFont typeface="Arial" panose="020B0604020202020204" pitchFamily="34" charset="0"/>
              <a:buChar char="•"/>
            </a:pPr>
            <a:r>
              <a:rPr lang="en-GB" sz="2200" dirty="0"/>
              <a:t>This will not necessarily include every study reported in a particular area but should be a selective account of major studies. </a:t>
            </a:r>
          </a:p>
          <a:p>
            <a:pPr lvl="1">
              <a:buFont typeface="Arial" panose="020B0604020202020204" pitchFamily="34" charset="0"/>
              <a:buChar char="•"/>
            </a:pPr>
            <a:r>
              <a:rPr lang="en-GB" sz="2200" dirty="0"/>
              <a:t>It is NOT a history lesson for your reader</a:t>
            </a:r>
          </a:p>
          <a:p>
            <a:endParaRPr lang="en-GB" dirty="0"/>
          </a:p>
        </p:txBody>
      </p:sp>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p:txBody>
          <a:bodyPr>
            <a:normAutofit fontScale="70000" lnSpcReduction="20000"/>
          </a:bodyPr>
          <a:lstStyle/>
          <a:p>
            <a:r>
              <a:rPr lang="en-GB" sz="29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600" dirty="0"/>
              <a:t>Justify your selection of research techniques and sampling</a:t>
            </a:r>
          </a:p>
          <a:p>
            <a:pPr lvl="1">
              <a:buFont typeface="Courier New" panose="02070309020205020404" pitchFamily="49" charset="0"/>
              <a:buChar char="o"/>
            </a:pPr>
            <a:r>
              <a:rPr lang="en-GB" sz="2600" dirty="0"/>
              <a:t>Use previous research on same topic: what methods did they employ? </a:t>
            </a:r>
          </a:p>
          <a:p>
            <a:pPr lvl="1">
              <a:buFont typeface="Courier New" panose="02070309020205020404" pitchFamily="49" charset="0"/>
              <a:buChar char="o"/>
            </a:pPr>
            <a:r>
              <a:rPr lang="en-GB" sz="2600" dirty="0"/>
              <a:t>Be realistic and appropriate</a:t>
            </a:r>
          </a:p>
          <a:p>
            <a:endParaRPr lang="en-GB" sz="2600" dirty="0"/>
          </a:p>
          <a:p>
            <a:r>
              <a:rPr lang="en-GB" sz="2900" dirty="0"/>
              <a:t>It should comprise a number of subsections, which are described below:</a:t>
            </a:r>
          </a:p>
          <a:p>
            <a:pPr lvl="1">
              <a:buFont typeface="Courier New" panose="02070309020205020404" pitchFamily="49" charset="0"/>
              <a:buChar char="o"/>
            </a:pPr>
            <a:r>
              <a:rPr lang="en-GB" sz="2600" dirty="0"/>
              <a:t> </a:t>
            </a:r>
            <a:r>
              <a:rPr lang="en-GB" sz="2600" i="1" dirty="0"/>
              <a:t>Aim(s):</a:t>
            </a:r>
            <a:r>
              <a:rPr lang="en-GB" sz="2600" b="1" dirty="0"/>
              <a:t> </a:t>
            </a:r>
            <a:r>
              <a:rPr lang="en-GB" sz="2600" dirty="0"/>
              <a:t>Identify the key aim(s) of this study in a sentence or two.</a:t>
            </a:r>
          </a:p>
          <a:p>
            <a:pPr lvl="1">
              <a:buFont typeface="Courier New" panose="02070309020205020404" pitchFamily="49" charset="0"/>
              <a:buChar char="o"/>
            </a:pPr>
            <a:r>
              <a:rPr lang="en-GB" sz="2600" b="1" i="1" dirty="0"/>
              <a:t> </a:t>
            </a:r>
            <a:r>
              <a:rPr lang="en-GB" sz="2600" i="1" dirty="0"/>
              <a:t>Objective(s):</a:t>
            </a:r>
            <a:r>
              <a:rPr lang="en-GB" sz="2600" b="1" dirty="0"/>
              <a:t>  </a:t>
            </a:r>
            <a:r>
              <a:rPr lang="en-GB" sz="2600" dirty="0"/>
              <a:t>Bullet points of what you need to achieve to succeed in your aims</a:t>
            </a:r>
          </a:p>
          <a:p>
            <a:pPr lvl="1">
              <a:buFont typeface="Courier New" panose="02070309020205020404" pitchFamily="49" charset="0"/>
              <a:buChar char="o"/>
            </a:pPr>
            <a:r>
              <a:rPr lang="en-GB" sz="2600" i="1" dirty="0"/>
              <a:t> Design:</a:t>
            </a:r>
            <a:r>
              <a:rPr lang="en-GB" sz="2600" dirty="0"/>
              <a:t> Quantitative or qualitative? Survey or secondary data approach? </a:t>
            </a:r>
          </a:p>
          <a:p>
            <a:pPr lvl="1">
              <a:buFont typeface="Courier New" panose="02070309020205020404" pitchFamily="49" charset="0"/>
              <a:buChar char="o"/>
            </a:pPr>
            <a:r>
              <a:rPr lang="en-GB" sz="2600" dirty="0"/>
              <a:t> </a:t>
            </a:r>
            <a:r>
              <a:rPr lang="en-GB" sz="2600" i="1" dirty="0"/>
              <a:t>Sample:</a:t>
            </a:r>
            <a:r>
              <a:rPr lang="en-GB" sz="2600" dirty="0"/>
              <a:t> Who/what, how many, where from, sampling method. </a:t>
            </a:r>
          </a:p>
          <a:p>
            <a:pPr lvl="1">
              <a:buFont typeface="Courier New" panose="02070309020205020404" pitchFamily="49" charset="0"/>
              <a:buChar char="o"/>
            </a:pPr>
            <a:r>
              <a:rPr lang="en-GB" sz="2600" dirty="0"/>
              <a:t> </a:t>
            </a:r>
            <a:r>
              <a:rPr lang="en-GB" sz="2600" i="1" dirty="0"/>
              <a:t>Ethics: </a:t>
            </a:r>
            <a:r>
              <a:rPr lang="en-GB" sz="2600" dirty="0"/>
              <a:t> Briefly cover any ethical issues that you need to consider.  </a:t>
            </a:r>
          </a:p>
          <a:p>
            <a:pPr lvl="1">
              <a:buFont typeface="Courier New" panose="02070309020205020404" pitchFamily="49" charset="0"/>
              <a:buChar char="o"/>
            </a:pPr>
            <a:r>
              <a:rPr lang="en-GB" sz="2600" dirty="0"/>
              <a:t> </a:t>
            </a:r>
            <a:r>
              <a:rPr lang="en-GB" sz="2600" i="1" dirty="0"/>
              <a:t>Analysis: </a:t>
            </a:r>
            <a:r>
              <a:rPr lang="en-GB" sz="2600" dirty="0"/>
              <a:t>What will you do with the data when you have collected it and why?</a:t>
            </a:r>
          </a:p>
          <a:p>
            <a:endParaRPr lang="en-GB" dirty="0"/>
          </a:p>
        </p:txBody>
      </p:sp>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p:txBody>
          <a:bodyPr>
            <a:normAutofit fontScale="92500"/>
          </a:bodyPr>
          <a:lstStyle/>
          <a:p>
            <a:pPr>
              <a:buFont typeface="Arial" panose="020B0604020202020204" pitchFamily="34" charset="0"/>
              <a:buChar char="•"/>
            </a:pPr>
            <a:r>
              <a:rPr lang="en-GB" sz="3200" dirty="0"/>
              <a:t>Who would be interested in your dissertation and its findings?</a:t>
            </a:r>
          </a:p>
          <a:p>
            <a:pPr>
              <a:buFont typeface="Arial" panose="020B0604020202020204" pitchFamily="34" charset="0"/>
              <a:buChar char="•"/>
            </a:pPr>
            <a:r>
              <a:rPr lang="en-GB" sz="3200" dirty="0"/>
              <a:t> Is there potential for future research on the subject?</a:t>
            </a:r>
          </a:p>
          <a:p>
            <a:pPr>
              <a:buFont typeface="Arial" panose="020B0604020202020204" pitchFamily="34" charset="0"/>
              <a:buChar char="•"/>
            </a:pPr>
            <a:r>
              <a:rPr lang="en-GB" sz="3200" dirty="0"/>
              <a:t> Does it provide new avenues of research? Support current strategies/decision-making?</a:t>
            </a:r>
          </a:p>
          <a:p>
            <a:pPr>
              <a:buFont typeface="Arial" panose="020B0604020202020204" pitchFamily="34" charset="0"/>
              <a:buChar char="•"/>
            </a:pPr>
            <a:r>
              <a:rPr lang="en-GB" sz="3200" dirty="0"/>
              <a:t> Demonstrate your awareness of its contribution to that area of research</a:t>
            </a:r>
          </a:p>
          <a:p>
            <a:pPr>
              <a:buFont typeface="Arial" panose="020B0604020202020204" pitchFamily="34" charset="0"/>
              <a:buChar char="•"/>
            </a:pPr>
            <a:r>
              <a:rPr lang="en-GB" sz="3200" dirty="0">
                <a:solidFill>
                  <a:schemeClr val="tx1"/>
                </a:solidFill>
              </a:rPr>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2"/>
          <a:stretch>
            <a:fillRect/>
          </a:stretch>
        </p:blipFill>
        <p:spPr>
          <a:xfrm>
            <a:off x="9036388" y="4392092"/>
            <a:ext cx="1819181" cy="1193181"/>
          </a:xfrm>
          <a:prstGeom prst="rect">
            <a:avLst/>
          </a:prstGeom>
        </p:spPr>
      </p:pic>
    </p:spTree>
    <p:extLst>
      <p:ext uri="{BB962C8B-B14F-4D97-AF65-F5344CB8AC3E}">
        <p14:creationId xmlns:p14="http://schemas.microsoft.com/office/powerpoint/2010/main" val="3484585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a:lstStyle/>
          <a:p>
            <a:pPr algn="ctr">
              <a:buFont typeface="Wingdings" panose="05000000000000000000" pitchFamily="2" charset="2"/>
              <a:buChar char="§"/>
            </a:pPr>
            <a:r>
              <a:rPr lang="en-GB" sz="3200" dirty="0"/>
              <a:t>Use the Harvard referencing style – keep the handout by your side!</a:t>
            </a:r>
          </a:p>
          <a:p>
            <a:pPr algn="ctr">
              <a:buFont typeface="Wingdings" panose="05000000000000000000" pitchFamily="2" charset="2"/>
              <a:buChar char="§"/>
            </a:pPr>
            <a:r>
              <a:rPr lang="en-GB" sz="3200" dirty="0"/>
              <a:t>Start your reference list early on – from day 1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2"/>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err="1">
                <a:solidFill>
                  <a:schemeClr val="bg1"/>
                </a:solidFill>
              </a:rPr>
              <a:t>Unrhyw</a:t>
            </a:r>
            <a:r>
              <a:rPr lang="en-GB" dirty="0">
                <a:solidFill>
                  <a:schemeClr val="bg1"/>
                </a:solidFill>
              </a:rPr>
              <a:t> </a:t>
            </a:r>
            <a:r>
              <a:rPr lang="en-GB" dirty="0" err="1">
                <a:solidFill>
                  <a:schemeClr val="bg1"/>
                </a:solidFill>
              </a:rPr>
              <a:t>bryderon</a:t>
            </a:r>
            <a:r>
              <a:rPr lang="en-GB" dirty="0">
                <a:solidFill>
                  <a:schemeClr val="bg1"/>
                </a:solidFill>
              </a:rPr>
              <a:t> - Any 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What are your initial concerns?</a:t>
            </a:r>
          </a:p>
          <a:p>
            <a:endParaRPr lang="en-GB"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2"/>
          <a:stretch>
            <a:fillRect/>
          </a:stretch>
        </p:blipFill>
        <p:spPr>
          <a:xfrm>
            <a:off x="4380738" y="2557462"/>
            <a:ext cx="4057883" cy="2700337"/>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a:solidFill>
                  <a:schemeClr val="bg1"/>
                </a:solidFill>
              </a:rPr>
              <a:t> dysgu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dirty="0"/>
              <a:t>Provide an overview of the dissertation module</a:t>
            </a:r>
          </a:p>
          <a:p>
            <a:r>
              <a:rPr lang="en-GB" dirty="0"/>
              <a:t>Explain the requirements of a ‘Dissertation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257038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endParaRPr lang="en-GB" dirty="0"/>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2163</Words>
  <Application>Microsoft Office PowerPoint</Application>
  <PresentationFormat>Widescreen</PresentationFormat>
  <Paragraphs>248</Paragraphs>
  <Slides>24</Slides>
  <Notes>13</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BSc Ymchwiliad Proffesiynol BSc Professional Investigation 26.10.2022 Cyflwyniad Modiwl Traethawd Hir Dissertation Module Introduction</vt:lpstr>
      <vt:lpstr>Deilliannau dysgu - Learning outcomes</vt:lpstr>
      <vt:lpstr>Cyflwyniad i'r modiwl - Module Introduction </vt:lpstr>
      <vt:lpstr>BSc Professional Investigation – dissertation/project</vt:lpstr>
      <vt:lpstr>Advantages of undertaking a project/dissertation</vt:lpstr>
      <vt:lpstr>The Assignment Brief</vt:lpstr>
      <vt:lpstr>Submission - dates</vt:lpstr>
      <vt:lpstr>Dissertation Support</vt:lpstr>
      <vt:lpstr>Presentation of work</vt:lpstr>
      <vt:lpstr>Dissertation</vt:lpstr>
      <vt:lpstr>“Where do I start?”</vt:lpstr>
      <vt:lpstr>Project/Dissertation proposal</vt:lpstr>
      <vt:lpstr>Project/Dissertation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Unrhyw bryderon - Any concerns?</vt:lpstr>
      <vt:lpstr>Deilliannau dysgu - 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49</cp:revision>
  <dcterms:created xsi:type="dcterms:W3CDTF">2021-10-13T07:56:41Z</dcterms:created>
  <dcterms:modified xsi:type="dcterms:W3CDTF">2022-10-26T16:23:20Z</dcterms:modified>
</cp:coreProperties>
</file>