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notesMasterIdLst>
    <p:notesMasterId r:id="rId14"/>
  </p:notesMasterIdLst>
  <p:sldIdLst>
    <p:sldId id="256" r:id="rId2"/>
    <p:sldId id="257" r:id="rId3"/>
    <p:sldId id="271" r:id="rId4"/>
    <p:sldId id="258" r:id="rId5"/>
    <p:sldId id="260" r:id="rId6"/>
    <p:sldId id="261" r:id="rId7"/>
    <p:sldId id="262" r:id="rId8"/>
    <p:sldId id="264" r:id="rId9"/>
    <p:sldId id="266" r:id="rId10"/>
    <p:sldId id="270" r:id="rId11"/>
    <p:sldId id="267"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19972" autoAdjust="0"/>
    <p:restoredTop sz="94660"/>
  </p:normalViewPr>
  <p:slideViewPr>
    <p:cSldViewPr snapToGrid="0">
      <p:cViewPr varScale="1">
        <p:scale>
          <a:sx n="85" d="100"/>
          <a:sy n="85" d="100"/>
        </p:scale>
        <p:origin x="156" y="84"/>
      </p:cViewPr>
      <p:guideLst/>
    </p:cSldViewPr>
  </p:slideViewPr>
  <p:notesTextViewPr>
    <p:cViewPr>
      <p:scale>
        <a:sx n="3" d="2"/>
        <a:sy n="3" d="2"/>
      </p:scale>
      <p:origin x="0" y="0"/>
    </p:cViewPr>
  </p:notesTextViewPr>
  <p:notesViewPr>
    <p:cSldViewPr snapToGrid="0">
      <p:cViewPr>
        <p:scale>
          <a:sx n="154" d="100"/>
          <a:sy n="154" d="100"/>
        </p:scale>
        <p:origin x="960" y="-32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1B5AFB-3F39-40F8-9D78-31C16C8829AC}" type="datetimeFigureOut">
              <a:t>5/19/2023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4BAD56-4560-4454-B243-03A9362B782A}" type="slidenum">
              <a:t>‹#›</a:t>
            </a:fld>
            <a:endParaRPr lang="en-GB"/>
          </a:p>
        </p:txBody>
      </p:sp>
    </p:spTree>
    <p:extLst>
      <p:ext uri="{BB962C8B-B14F-4D97-AF65-F5344CB8AC3E}">
        <p14:creationId xmlns:p14="http://schemas.microsoft.com/office/powerpoint/2010/main" val="3770828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Welcome to this short presentation which summarizes our proposal for developing an augmented vertical axis wind turbine (AVAWT)</a:t>
            </a:r>
          </a:p>
        </p:txBody>
      </p:sp>
      <p:sp>
        <p:nvSpPr>
          <p:cNvPr id="4" name="Slide Number Placeholder 3"/>
          <p:cNvSpPr>
            <a:spLocks noGrp="1"/>
          </p:cNvSpPr>
          <p:nvPr>
            <p:ph type="sldNum" sz="quarter" idx="5"/>
          </p:nvPr>
        </p:nvSpPr>
        <p:spPr/>
        <p:txBody>
          <a:bodyPr/>
          <a:lstStyle/>
          <a:p>
            <a:fld id="{D74BAD56-4560-4454-B243-03A9362B782A}" type="slidenum">
              <a:t>1</a:t>
            </a:fld>
            <a:endParaRPr lang="en-GB"/>
          </a:p>
        </p:txBody>
      </p:sp>
    </p:spTree>
    <p:extLst>
      <p:ext uri="{BB962C8B-B14F-4D97-AF65-F5344CB8AC3E}">
        <p14:creationId xmlns:p14="http://schemas.microsoft.com/office/powerpoint/2010/main" val="3659113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project relates to the ongoing development of the Wind-Grab into a marketable product.</a:t>
            </a:r>
          </a:p>
          <a:p>
            <a:r>
              <a:rPr lang="en-US" dirty="0">
                <a:cs typeface="Calibri"/>
              </a:rPr>
              <a:t>The augmentation is provided by a cylindrical frame with vertical stators channeling wind into the </a:t>
            </a:r>
            <a:r>
              <a:rPr lang="en-US" dirty="0" err="1">
                <a:cs typeface="Calibri"/>
              </a:rPr>
              <a:t>aerofoil</a:t>
            </a:r>
            <a:r>
              <a:rPr lang="en-US" dirty="0">
                <a:cs typeface="Calibri"/>
              </a:rPr>
              <a:t> chamber.</a:t>
            </a:r>
          </a:p>
        </p:txBody>
      </p:sp>
      <p:sp>
        <p:nvSpPr>
          <p:cNvPr id="4" name="Slide Number Placeholder 3"/>
          <p:cNvSpPr>
            <a:spLocks noGrp="1"/>
          </p:cNvSpPr>
          <p:nvPr>
            <p:ph type="sldNum" sz="quarter" idx="5"/>
          </p:nvPr>
        </p:nvSpPr>
        <p:spPr/>
        <p:txBody>
          <a:bodyPr/>
          <a:lstStyle/>
          <a:p>
            <a:fld id="{D74BAD56-4560-4454-B243-03A9362B782A}" type="slidenum">
              <a:t>2</a:t>
            </a:fld>
            <a:endParaRPr lang="en-GB"/>
          </a:p>
        </p:txBody>
      </p:sp>
    </p:spTree>
    <p:extLst>
      <p:ext uri="{BB962C8B-B14F-4D97-AF65-F5344CB8AC3E}">
        <p14:creationId xmlns:p14="http://schemas.microsoft.com/office/powerpoint/2010/main" val="2550831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features and benefits which the Wind-Grab offers include its stability, low noise, versatility and ease of deployment.</a:t>
            </a:r>
          </a:p>
          <a:p>
            <a:r>
              <a:rPr lang="en-US" dirty="0">
                <a:cs typeface="Calibri"/>
              </a:rPr>
              <a:t>Indeed, we believe this versatility opens the door to many applications.</a:t>
            </a:r>
            <a:r>
              <a:rPr lang="en-US" dirty="0"/>
              <a:t> Our technology roadmap will be market led and will deliberately include input from potential user groups together with supply chain partners. Our open innovation style is designed to stimulate ideas across the entire value chain, as we collectively address the requirements highlighted by our 'Voice of Customer' approach to product (and solution) development. Our initial market research will focus on the caravanning sector including static and touring caravans.</a:t>
            </a:r>
            <a:endParaRPr lang="en-US" dirty="0">
              <a:cs typeface="Calibri"/>
            </a:endParaRPr>
          </a:p>
        </p:txBody>
      </p:sp>
      <p:sp>
        <p:nvSpPr>
          <p:cNvPr id="4" name="Slide Number Placeholder 3"/>
          <p:cNvSpPr>
            <a:spLocks noGrp="1"/>
          </p:cNvSpPr>
          <p:nvPr>
            <p:ph type="sldNum" sz="quarter" idx="5"/>
          </p:nvPr>
        </p:nvSpPr>
        <p:spPr/>
        <p:txBody>
          <a:bodyPr/>
          <a:lstStyle/>
          <a:p>
            <a:fld id="{D74BAD56-4560-4454-B243-03A9362B782A}" type="slidenum">
              <a:rPr lang="en-GB"/>
              <a:t>3</a:t>
            </a:fld>
            <a:endParaRPr lang="en-GB"/>
          </a:p>
        </p:txBody>
      </p:sp>
    </p:spTree>
    <p:extLst>
      <p:ext uri="{BB962C8B-B14F-4D97-AF65-F5344CB8AC3E}">
        <p14:creationId xmlns:p14="http://schemas.microsoft.com/office/powerpoint/2010/main" val="4270337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Our customer research will look closely at offering solutions using the Wind-Grab which may include far infrared heating panels helping to prevent dampness during winter months, when wind is generally more prevalent. We will focus on building a robust and resilient supply chain with partners who share our ambition and vision.</a:t>
            </a:r>
          </a:p>
        </p:txBody>
      </p:sp>
      <p:sp>
        <p:nvSpPr>
          <p:cNvPr id="4" name="Slide Number Placeholder 3"/>
          <p:cNvSpPr>
            <a:spLocks noGrp="1"/>
          </p:cNvSpPr>
          <p:nvPr>
            <p:ph type="sldNum" sz="quarter" idx="5"/>
          </p:nvPr>
        </p:nvSpPr>
        <p:spPr/>
        <p:txBody>
          <a:bodyPr/>
          <a:lstStyle/>
          <a:p>
            <a:fld id="{D74BAD56-4560-4454-B243-03A9362B782A}" type="slidenum">
              <a:rPr lang="en-GB"/>
              <a:t>4</a:t>
            </a:fld>
            <a:endParaRPr lang="en-GB"/>
          </a:p>
        </p:txBody>
      </p:sp>
    </p:spTree>
    <p:extLst>
      <p:ext uri="{BB962C8B-B14F-4D97-AF65-F5344CB8AC3E}">
        <p14:creationId xmlns:p14="http://schemas.microsoft.com/office/powerpoint/2010/main" val="3493532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Looking at the project timetable and 5 year horizon, Year 1 will be a customer driven development program designed to address identifiable needs. </a:t>
            </a:r>
          </a:p>
          <a:p>
            <a:r>
              <a:rPr lang="en-US" dirty="0">
                <a:cs typeface="Calibri"/>
              </a:rPr>
              <a:t>The initial capital expenditure of £20,000 needed for the R&amp;D program includes: an electronic torque sensor; new design software and the construction of a purpose-built wind tunnel together with calibration equipment.</a:t>
            </a:r>
          </a:p>
        </p:txBody>
      </p:sp>
      <p:sp>
        <p:nvSpPr>
          <p:cNvPr id="4" name="Slide Number Placeholder 3"/>
          <p:cNvSpPr>
            <a:spLocks noGrp="1"/>
          </p:cNvSpPr>
          <p:nvPr>
            <p:ph type="sldNum" sz="quarter" idx="5"/>
          </p:nvPr>
        </p:nvSpPr>
        <p:spPr/>
        <p:txBody>
          <a:bodyPr/>
          <a:lstStyle/>
          <a:p>
            <a:fld id="{D74BAD56-4560-4454-B243-03A9362B782A}" type="slidenum">
              <a:rPr lang="en-GB"/>
              <a:t>5</a:t>
            </a:fld>
            <a:endParaRPr lang="en-GB"/>
          </a:p>
        </p:txBody>
      </p:sp>
    </p:spTree>
    <p:extLst>
      <p:ext uri="{BB962C8B-B14F-4D97-AF65-F5344CB8AC3E}">
        <p14:creationId xmlns:p14="http://schemas.microsoft.com/office/powerpoint/2010/main" val="4265776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project has been assessed over its first 5 years using conservative sales estimates. Year 1 will focus on developing and designing a minimum viable product (MVP).</a:t>
            </a:r>
          </a:p>
          <a:p>
            <a:r>
              <a:rPr lang="en-US" dirty="0">
                <a:cs typeface="Calibri"/>
              </a:rPr>
              <a:t>Our chosen analysis method used Discounted Cash Flow (DCF) techniques to provide a Net Present Value (NPV) for the project. We also employed a spreadsheet NPV model, enabling sensitivity analysis, by looking at changes in the key variables which drive the model's predictions. Essentially this analysis allowed us to ask a series of 'What if' questions.</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74BAD56-4560-4454-B243-03A9362B782A}" type="slidenum">
              <a:rPr lang="en-GB"/>
              <a:t>6</a:t>
            </a:fld>
            <a:endParaRPr lang="en-GB"/>
          </a:p>
        </p:txBody>
      </p:sp>
    </p:spTree>
    <p:extLst>
      <p:ext uri="{BB962C8B-B14F-4D97-AF65-F5344CB8AC3E}">
        <p14:creationId xmlns:p14="http://schemas.microsoft.com/office/powerpoint/2010/main" val="38678598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cash outflow in year 1 comprises £72,000 of opportunity cost together with an estimated £12,000 of expenditure for materials and overheads relating to the R&amp;D program.</a:t>
            </a:r>
          </a:p>
          <a:p>
            <a:r>
              <a:rPr lang="en-US" dirty="0">
                <a:cs typeface="Calibri"/>
              </a:rPr>
              <a:t>This 'opportunity cost' relates to the benefit foregone by diverting our R&amp;D team to an internal project. We have assumed that the R&amp;D team could reasonably generate £6,000 per month during year 1 if they were available for customer projects.</a:t>
            </a:r>
          </a:p>
        </p:txBody>
      </p:sp>
      <p:sp>
        <p:nvSpPr>
          <p:cNvPr id="4" name="Slide Number Placeholder 3"/>
          <p:cNvSpPr>
            <a:spLocks noGrp="1"/>
          </p:cNvSpPr>
          <p:nvPr>
            <p:ph type="sldNum" sz="quarter" idx="5"/>
          </p:nvPr>
        </p:nvSpPr>
        <p:spPr/>
        <p:txBody>
          <a:bodyPr/>
          <a:lstStyle/>
          <a:p>
            <a:fld id="{D74BAD56-4560-4454-B243-03A9362B782A}" type="slidenum">
              <a:rPr lang="en-GB"/>
              <a:t>7</a:t>
            </a:fld>
            <a:endParaRPr lang="en-GB"/>
          </a:p>
        </p:txBody>
      </p:sp>
    </p:spTree>
    <p:extLst>
      <p:ext uri="{BB962C8B-B14F-4D97-AF65-F5344CB8AC3E}">
        <p14:creationId xmlns:p14="http://schemas.microsoft.com/office/powerpoint/2010/main" val="1347965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Staff engagement and retention is connected to our corporate strategic purpose. Catalyzing the creation and adoption of low carbon technologies, through energy efficiency or renewable energy generation, is 'what Market Catalyst is all about'. Given the Wind-Grab's features and benefits, we believe it could make a positive contribution to energy generation, by utilizing building infrastructure that would otherwise remain redundant. Importantly, the financial returns are attractive too, even when based upon conservative sales forecasts.</a:t>
            </a:r>
          </a:p>
        </p:txBody>
      </p:sp>
      <p:sp>
        <p:nvSpPr>
          <p:cNvPr id="4" name="Slide Number Placeholder 3"/>
          <p:cNvSpPr>
            <a:spLocks noGrp="1"/>
          </p:cNvSpPr>
          <p:nvPr>
            <p:ph type="sldNum" sz="quarter" idx="5"/>
          </p:nvPr>
        </p:nvSpPr>
        <p:spPr/>
        <p:txBody>
          <a:bodyPr/>
          <a:lstStyle/>
          <a:p>
            <a:fld id="{D74BAD56-4560-4454-B243-03A9362B782A}" type="slidenum">
              <a:rPr lang="en-GB"/>
              <a:t>8</a:t>
            </a:fld>
            <a:endParaRPr lang="en-GB"/>
          </a:p>
        </p:txBody>
      </p:sp>
    </p:spTree>
    <p:extLst>
      <p:ext uri="{BB962C8B-B14F-4D97-AF65-F5344CB8AC3E}">
        <p14:creationId xmlns:p14="http://schemas.microsoft.com/office/powerpoint/2010/main" val="23227723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Our baseline variables include:</a:t>
            </a:r>
          </a:p>
          <a:p>
            <a:endParaRPr lang="en-US" dirty="0">
              <a:cs typeface="Calibri"/>
            </a:endParaRPr>
          </a:p>
          <a:p>
            <a:pPr marL="171450" indent="-171450">
              <a:buFont typeface="Wingdings" panose="05000000000000000000" pitchFamily="2" charset="2"/>
              <a:buChar char="Ø"/>
            </a:pPr>
            <a:r>
              <a:rPr lang="en-US" dirty="0">
                <a:cs typeface="Calibri"/>
              </a:rPr>
              <a:t>Discount Factor (representing the cost of capital) = 16%; </a:t>
            </a: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dirty="0">
                <a:cs typeface="Calibri"/>
              </a:rPr>
              <a:t>Cost of Sales = 54% of Sales Revenue</a:t>
            </a: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dirty="0">
                <a:cs typeface="Calibri"/>
              </a:rPr>
              <a:t>Variable project overheads = 10% of Sales Revenue</a:t>
            </a: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dirty="0">
                <a:cs typeface="Calibri"/>
              </a:rPr>
              <a:t>Initial capital costs for R&amp;D equipment = £20,000 incurred in Year 0 for NPV model</a:t>
            </a: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dirty="0">
                <a:cs typeface="Calibri"/>
              </a:rPr>
              <a:t>Year 1 R&amp;D operating costs = £84,000 comprising £72,000 of 'opportunity cost' and £12,000 for R&amp;D materials and overheads; </a:t>
            </a: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dirty="0">
                <a:cs typeface="Calibri"/>
              </a:rPr>
              <a:t>Conservative sales forecasts of £90,000 in year 2, £180,000 in year 3, £270,000 in year 4 and £360,000 in year 5</a:t>
            </a:r>
          </a:p>
          <a:p>
            <a:endParaRPr lang="en-US" dirty="0">
              <a:cs typeface="Calibri"/>
            </a:endParaRPr>
          </a:p>
          <a:p>
            <a:pPr marL="171450" indent="-171450">
              <a:buFont typeface="Wingdings" panose="05000000000000000000" pitchFamily="2" charset="2"/>
              <a:buChar char="Ø"/>
            </a:pPr>
            <a:r>
              <a:rPr lang="en-US" dirty="0">
                <a:cs typeface="Calibri"/>
              </a:rPr>
              <a:t>Using these assumptions, the model calculated a project NPV of £88,566 and a 45.61% Internal Rate of Return </a:t>
            </a:r>
          </a:p>
          <a:p>
            <a:pPr marL="171450" indent="-171450">
              <a:buFont typeface="Wingdings" panose="05000000000000000000" pitchFamily="2" charset="2"/>
              <a:buChar char="Ø"/>
            </a:pPr>
            <a:endParaRPr lang="en-US" sz="1000" dirty="0">
              <a:cs typeface="Calibri"/>
            </a:endParaRPr>
          </a:p>
        </p:txBody>
      </p:sp>
      <p:sp>
        <p:nvSpPr>
          <p:cNvPr id="4" name="Slide Number Placeholder 3"/>
          <p:cNvSpPr>
            <a:spLocks noGrp="1"/>
          </p:cNvSpPr>
          <p:nvPr>
            <p:ph type="sldNum" sz="quarter" idx="5"/>
          </p:nvPr>
        </p:nvSpPr>
        <p:spPr/>
        <p:txBody>
          <a:bodyPr/>
          <a:lstStyle/>
          <a:p>
            <a:fld id="{D74BAD56-4560-4454-B243-03A9362B782A}" type="slidenum">
              <a:rPr lang="en-GB"/>
              <a:t>9</a:t>
            </a:fld>
            <a:endParaRPr lang="en-GB"/>
          </a:p>
        </p:txBody>
      </p:sp>
    </p:spTree>
    <p:extLst>
      <p:ext uri="{BB962C8B-B14F-4D97-AF65-F5344CB8AC3E}">
        <p14:creationId xmlns:p14="http://schemas.microsoft.com/office/powerpoint/2010/main" val="33166904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Employing sensitivity analysis, the 'What if' questions might include: If the R&amp;D team was offered £150,000 for a 12 month contract, would that change our decision? In this case the NPV of the project would drop to £21,325 (using a 16% discount rate and conservative sales estimates).</a:t>
            </a:r>
          </a:p>
          <a:p>
            <a:r>
              <a:rPr lang="en-US" dirty="0">
                <a:cs typeface="Calibri"/>
              </a:rPr>
              <a:t>Another question might be: What if there is an increase in interest rates? The internal rate of return is estimated at 45.61% and the current model prediction is based upon a discount rate of 16%. The margin of safety here is very large and an increased Cost of Capital is therefore unlikely to change our decision.</a:t>
            </a:r>
          </a:p>
          <a:p>
            <a:r>
              <a:rPr lang="en-US" dirty="0">
                <a:cs typeface="Calibri"/>
              </a:rPr>
              <a:t>Finally, what would happen if our Cost of Sales % increased? The model enables us to see that we could tolerate an adverse movement of 17.6% before dropping to a nil NPV.</a:t>
            </a:r>
          </a:p>
        </p:txBody>
      </p:sp>
      <p:sp>
        <p:nvSpPr>
          <p:cNvPr id="4" name="Slide Number Placeholder 3"/>
          <p:cNvSpPr>
            <a:spLocks noGrp="1"/>
          </p:cNvSpPr>
          <p:nvPr>
            <p:ph type="sldNum" sz="quarter" idx="5"/>
          </p:nvPr>
        </p:nvSpPr>
        <p:spPr/>
        <p:txBody>
          <a:bodyPr/>
          <a:lstStyle/>
          <a:p>
            <a:fld id="{D74BAD56-4560-4454-B243-03A9362B782A}" type="slidenum">
              <a:rPr lang="en-GB"/>
              <a:t>10</a:t>
            </a:fld>
            <a:endParaRPr lang="en-GB"/>
          </a:p>
        </p:txBody>
      </p:sp>
    </p:spTree>
    <p:extLst>
      <p:ext uri="{BB962C8B-B14F-4D97-AF65-F5344CB8AC3E}">
        <p14:creationId xmlns:p14="http://schemas.microsoft.com/office/powerpoint/2010/main" val="19769282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a number of sources of funds to consider including: (1) Using both current and retained cash profits; (2) New injection of equity by current shareholders; (3) contributions in kind from supply chain partners who may assist in producing prototypes (thereby reducing R&amp;D material and overhead costs); (4) Potential EIS scheme registration for a Special Purpose Vehicle company, established to take the AVAWT forward; and (5) utilization of existing short-term working capital facilities</a:t>
            </a:r>
          </a:p>
        </p:txBody>
      </p:sp>
      <p:sp>
        <p:nvSpPr>
          <p:cNvPr id="4" name="Slide Number Placeholder 3"/>
          <p:cNvSpPr>
            <a:spLocks noGrp="1"/>
          </p:cNvSpPr>
          <p:nvPr>
            <p:ph type="sldNum" sz="quarter" idx="5"/>
          </p:nvPr>
        </p:nvSpPr>
        <p:spPr/>
        <p:txBody>
          <a:bodyPr/>
          <a:lstStyle/>
          <a:p>
            <a:fld id="{D74BAD56-4560-4454-B243-03A9362B782A}" type="slidenum">
              <a:rPr lang="en-GB"/>
              <a:t>11</a:t>
            </a:fld>
            <a:endParaRPr lang="en-GB"/>
          </a:p>
        </p:txBody>
      </p:sp>
    </p:spTree>
    <p:extLst>
      <p:ext uri="{BB962C8B-B14F-4D97-AF65-F5344CB8AC3E}">
        <p14:creationId xmlns:p14="http://schemas.microsoft.com/office/powerpoint/2010/main" val="22857325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model demonstrated good resilience to changes in its key variables.</a:t>
            </a:r>
          </a:p>
          <a:p>
            <a:r>
              <a:rPr lang="en-US" dirty="0">
                <a:ea typeface="Calibri"/>
                <a:cs typeface="Calibri"/>
              </a:rPr>
              <a:t>We looked at changes to the Cost of Capital%, the Internal Rate of Return, changes to the Cost of Sales%, and the impact of a jump in the opportunity cost relating to revenue foregone by our R&amp;D Team by switching from external to internal projects.</a:t>
            </a:r>
          </a:p>
          <a:p>
            <a:r>
              <a:rPr lang="en-US" dirty="0">
                <a:ea typeface="Calibri"/>
                <a:cs typeface="Calibri"/>
              </a:rPr>
              <a:t>Given this resilience and the Wind-Grab's alignment with our corporate strategic purpose, the decision is to proceed with the R&amp;D activity subject to the wind tunnel testing which is now in progress.</a:t>
            </a:r>
          </a:p>
          <a:p>
            <a:endParaRPr lang="en-US" dirty="0">
              <a:ea typeface="Calibri"/>
              <a:cs typeface="Calibri"/>
            </a:endParaRPr>
          </a:p>
          <a:p>
            <a:r>
              <a:rPr lang="en-US" dirty="0">
                <a:ea typeface="Calibri"/>
                <a:cs typeface="Calibri"/>
              </a:rPr>
              <a:t>Thanks for listening and please feel free to ask any questions that you may have.</a:t>
            </a:r>
          </a:p>
        </p:txBody>
      </p:sp>
      <p:sp>
        <p:nvSpPr>
          <p:cNvPr id="4" name="Slide Number Placeholder 3"/>
          <p:cNvSpPr>
            <a:spLocks noGrp="1"/>
          </p:cNvSpPr>
          <p:nvPr>
            <p:ph type="sldNum" sz="quarter" idx="5"/>
          </p:nvPr>
        </p:nvSpPr>
        <p:spPr/>
        <p:txBody>
          <a:bodyPr/>
          <a:lstStyle/>
          <a:p>
            <a:fld id="{D74BAD56-4560-4454-B243-03A9362B782A}" type="slidenum">
              <a:t>12</a:t>
            </a:fld>
            <a:endParaRPr lang="en-GB"/>
          </a:p>
        </p:txBody>
      </p:sp>
    </p:spTree>
    <p:extLst>
      <p:ext uri="{BB962C8B-B14F-4D97-AF65-F5344CB8AC3E}">
        <p14:creationId xmlns:p14="http://schemas.microsoft.com/office/powerpoint/2010/main" val="1863912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5/19/2023</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3874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5/19/2023</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095245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5/19/2023</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951604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5/19/2023</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34968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5/19/2023</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771329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5/19/2023</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304588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5/19/2023</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19593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5/19/2023</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765697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5/19/2023</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824775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5/19/2023</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682420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5/19/2023</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28781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5/19/2023</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63907647"/>
      </p:ext>
    </p:extLst>
  </p:cSld>
  <p:clrMap bg1="dk1" tx1="lt1" bg2="dk2" tx2="lt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74" r:id="rId6"/>
    <p:sldLayoutId id="2147483779" r:id="rId7"/>
    <p:sldLayoutId id="2147483775" r:id="rId8"/>
    <p:sldLayoutId id="2147483776" r:id="rId9"/>
    <p:sldLayoutId id="2147483777" r:id="rId10"/>
    <p:sldLayoutId id="2147483778"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3001" y="1181101"/>
            <a:ext cx="4953000" cy="2481974"/>
          </a:xfrm>
        </p:spPr>
        <p:txBody>
          <a:bodyPr>
            <a:normAutofit/>
          </a:bodyPr>
          <a:lstStyle/>
          <a:p>
            <a:r>
              <a:rPr lang="en-GB">
                <a:cs typeface="Calibri Light"/>
              </a:rPr>
              <a:t>Capital Investment Appraisal</a:t>
            </a:r>
            <a:endParaRPr lang="en-GB"/>
          </a:p>
        </p:txBody>
      </p:sp>
      <p:sp>
        <p:nvSpPr>
          <p:cNvPr id="3" name="Subtitle 2"/>
          <p:cNvSpPr>
            <a:spLocks noGrp="1"/>
          </p:cNvSpPr>
          <p:nvPr>
            <p:ph type="subTitle" idx="1"/>
          </p:nvPr>
        </p:nvSpPr>
        <p:spPr>
          <a:xfrm>
            <a:off x="1143001" y="4360719"/>
            <a:ext cx="2679356" cy="1465118"/>
          </a:xfrm>
        </p:spPr>
        <p:txBody>
          <a:bodyPr anchor="b">
            <a:normAutofit/>
          </a:bodyPr>
          <a:lstStyle/>
          <a:p>
            <a:r>
              <a:rPr lang="en-GB" dirty="0">
                <a:cs typeface="Calibri"/>
              </a:rPr>
              <a:t>MADE Level 7 </a:t>
            </a:r>
            <a:endParaRPr lang="en-US"/>
          </a:p>
          <a:p>
            <a:r>
              <a:rPr lang="en-GB" dirty="0">
                <a:cs typeface="Calibri"/>
              </a:rPr>
              <a:t>Student 2126255</a:t>
            </a:r>
          </a:p>
          <a:p>
            <a:r>
              <a:rPr lang="en-GB" dirty="0">
                <a:cs typeface="Calibri"/>
              </a:rPr>
              <a:t>Christopher Davies</a:t>
            </a:r>
            <a:endParaRPr lang="en-GB" dirty="0"/>
          </a:p>
        </p:txBody>
      </p:sp>
      <p:pic>
        <p:nvPicPr>
          <p:cNvPr id="5" name="Picture 5" descr="A picture containing person, indoor&#10;&#10;Description automatically generated">
            <a:extLst>
              <a:ext uri="{FF2B5EF4-FFF2-40B4-BE49-F238E27FC236}">
                <a16:creationId xmlns:a16="http://schemas.microsoft.com/office/drawing/2014/main" id="{B4A87C54-8A85-80F7-36DC-6C6C17DDC704}"/>
              </a:ext>
            </a:extLst>
          </p:cNvPr>
          <p:cNvPicPr>
            <a:picLocks noChangeAspect="1"/>
          </p:cNvPicPr>
          <p:nvPr/>
        </p:nvPicPr>
        <p:blipFill rotWithShape="1">
          <a:blip r:embed="rId5"/>
          <a:srcRect l="11441" r="-1" b="-1"/>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27" name="Freeform: Shape 26">
            <a:extLst>
              <a:ext uri="{FF2B5EF4-FFF2-40B4-BE49-F238E27FC236}">
                <a16:creationId xmlns:a16="http://schemas.microsoft.com/office/drawing/2014/main" id="{02E0C409-730D-455F-AA8F-0646ABDB1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8973" y="0"/>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Audio 42">
            <a:hlinkClick r:id="" action="ppaction://media"/>
            <a:extLst>
              <a:ext uri="{FF2B5EF4-FFF2-40B4-BE49-F238E27FC236}">
                <a16:creationId xmlns:a16="http://schemas.microsoft.com/office/drawing/2014/main" id="{9F0F4317-0945-CB84-0F85-83162F8938C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8550"/>
    </mc:Choice>
    <mc:Fallback>
      <p:transition spd="slow" advTm="18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2" name="Straight Connector 21">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4E5B79A0-69AD-4CBD-897F-32C7A2BA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3" descr="A picture containing person, indoor, table&#10;&#10;Description automatically generated">
            <a:extLst>
              <a:ext uri="{FF2B5EF4-FFF2-40B4-BE49-F238E27FC236}">
                <a16:creationId xmlns:a16="http://schemas.microsoft.com/office/drawing/2014/main" id="{C3A5EE4C-8694-7481-3EDC-4D59C0BAD898}"/>
              </a:ext>
            </a:extLst>
          </p:cNvPr>
          <p:cNvPicPr>
            <a:picLocks noChangeAspect="1"/>
          </p:cNvPicPr>
          <p:nvPr/>
        </p:nvPicPr>
        <p:blipFill rotWithShape="1">
          <a:blip r:embed="rId5"/>
          <a:srcRect t="45684" b="16769"/>
          <a:stretch/>
        </p:blipFill>
        <p:spPr>
          <a:xfrm>
            <a:off x="20" y="10"/>
            <a:ext cx="12191979" cy="6857989"/>
          </a:xfrm>
          <a:prstGeom prst="rect">
            <a:avLst/>
          </a:prstGeom>
        </p:spPr>
      </p:pic>
      <p:sp>
        <p:nvSpPr>
          <p:cNvPr id="26" name="Freeform: Shape 25">
            <a:extLst>
              <a:ext uri="{FF2B5EF4-FFF2-40B4-BE49-F238E27FC236}">
                <a16:creationId xmlns:a16="http://schemas.microsoft.com/office/drawing/2014/main" id="{3EE42C3D-9FF4-4A79-B1A6-8CD4E7A2F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custGeom>
            <a:avLst/>
            <a:gdLst>
              <a:gd name="connsiteX0" fmla="*/ 4657775 w 12192000"/>
              <a:gd name="connsiteY0" fmla="*/ 0 h 6858000"/>
              <a:gd name="connsiteX1" fmla="*/ 12192000 w 12192000"/>
              <a:gd name="connsiteY1" fmla="*/ 0 h 6858000"/>
              <a:gd name="connsiteX2" fmla="*/ 12192000 w 12192000"/>
              <a:gd name="connsiteY2" fmla="*/ 6858000 h 6858000"/>
              <a:gd name="connsiteX3" fmla="*/ 12191999 w 12192000"/>
              <a:gd name="connsiteY3" fmla="*/ 6858000 h 6858000"/>
              <a:gd name="connsiteX4" fmla="*/ 12191999 w 12192000"/>
              <a:gd name="connsiteY4" fmla="*/ 1526601 h 6858000"/>
              <a:gd name="connsiteX5" fmla="*/ 7524745 w 12192000"/>
              <a:gd name="connsiteY5" fmla="*/ 6856911 h 6858000"/>
              <a:gd name="connsiteX6" fmla="*/ 12191999 w 12192000"/>
              <a:gd name="connsiteY6" fmla="*/ 6858000 h 6858000"/>
              <a:gd name="connsiteX7" fmla="*/ 0 w 12192000"/>
              <a:gd name="connsiteY7" fmla="*/ 6858000 h 6858000"/>
              <a:gd name="connsiteX8" fmla="*/ 0 w 12192000"/>
              <a:gd name="connsiteY8" fmla="*/ 53144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6858000">
                <a:moveTo>
                  <a:pt x="4657775" y="0"/>
                </a:moveTo>
                <a:lnTo>
                  <a:pt x="12192000" y="0"/>
                </a:lnTo>
                <a:lnTo>
                  <a:pt x="12192000" y="6858000"/>
                </a:lnTo>
                <a:lnTo>
                  <a:pt x="12191999" y="6858000"/>
                </a:lnTo>
                <a:lnTo>
                  <a:pt x="12191999" y="1526601"/>
                </a:lnTo>
                <a:lnTo>
                  <a:pt x="7524745" y="6856911"/>
                </a:lnTo>
                <a:lnTo>
                  <a:pt x="12191999" y="6858000"/>
                </a:lnTo>
                <a:lnTo>
                  <a:pt x="0" y="6858000"/>
                </a:lnTo>
                <a:lnTo>
                  <a:pt x="0" y="5314455"/>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F0313F4-13C7-7695-7C8E-195457B47688}"/>
              </a:ext>
            </a:extLst>
          </p:cNvPr>
          <p:cNvSpPr>
            <a:spLocks noGrp="1"/>
          </p:cNvSpPr>
          <p:nvPr>
            <p:ph type="title"/>
          </p:nvPr>
        </p:nvSpPr>
        <p:spPr>
          <a:xfrm>
            <a:off x="4304210" y="1269997"/>
            <a:ext cx="6021979" cy="2159004"/>
          </a:xfrm>
        </p:spPr>
        <p:txBody>
          <a:bodyPr vert="horz" lIns="91440" tIns="45720" rIns="91440" bIns="45720" rtlCol="0" anchor="t">
            <a:normAutofit fontScale="90000"/>
          </a:bodyPr>
          <a:lstStyle/>
          <a:p>
            <a:pPr algn="r">
              <a:lnSpc>
                <a:spcPct val="90000"/>
              </a:lnSpc>
            </a:pPr>
            <a:r>
              <a:rPr lang="en-US" sz="4100" cap="all" spc="300" dirty="0">
                <a:solidFill>
                  <a:srgbClr val="FFFFFF"/>
                </a:solidFill>
              </a:rPr>
              <a:t>Evaluating a New Vertical Axis Wind Turbine</a:t>
            </a:r>
            <a:br>
              <a:rPr lang="en-US" sz="4100" cap="all" spc="300" dirty="0">
                <a:solidFill>
                  <a:srgbClr val="FFFFFF"/>
                </a:solidFill>
              </a:rPr>
            </a:br>
            <a:r>
              <a:rPr lang="en-US" sz="4100" cap="all" spc="300" dirty="0">
                <a:solidFill>
                  <a:srgbClr val="FFFFFF"/>
                </a:solidFill>
              </a:rPr>
              <a:t>'Wind-grab'</a:t>
            </a:r>
          </a:p>
        </p:txBody>
      </p:sp>
      <p:cxnSp>
        <p:nvCxnSpPr>
          <p:cNvPr id="28" name="Straight Connector 27">
            <a:extLst>
              <a:ext uri="{FF2B5EF4-FFF2-40B4-BE49-F238E27FC236}">
                <a16:creationId xmlns:a16="http://schemas.microsoft.com/office/drawing/2014/main" id="{83B828B0-F33B-4806-9D53-69C862A4C8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30829" y="4903471"/>
            <a:ext cx="6087291"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35" name="Audio 34">
            <a:hlinkClick r:id="" action="ppaction://media"/>
            <a:extLst>
              <a:ext uri="{FF2B5EF4-FFF2-40B4-BE49-F238E27FC236}">
                <a16:creationId xmlns:a16="http://schemas.microsoft.com/office/drawing/2014/main" id="{B15C2D30-9F2A-48DF-4214-D3EA01593E9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55220260"/>
      </p:ext>
    </p:extLst>
  </p:cSld>
  <p:clrMapOvr>
    <a:masterClrMapping/>
  </p:clrMapOvr>
  <mc:AlternateContent xmlns:mc="http://schemas.openxmlformats.org/markup-compatibility/2006">
    <mc:Choice xmlns:p14="http://schemas.microsoft.com/office/powerpoint/2010/main" Requires="p14">
      <p:transition spd="slow" p14:dur="2000" advTm="21944"/>
    </mc:Choice>
    <mc:Fallback>
      <p:transition spd="slow" advTm="21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E10D6CC1-E49B-46F5-B186-3458F335B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83" y="0"/>
            <a:ext cx="6899617" cy="6858000"/>
          </a:xfrm>
          <a:custGeom>
            <a:avLst/>
            <a:gdLst>
              <a:gd name="connsiteX0" fmla="*/ 6010592 w 6899617"/>
              <a:gd name="connsiteY0" fmla="*/ 0 h 6858000"/>
              <a:gd name="connsiteX1" fmla="*/ 6899617 w 6899617"/>
              <a:gd name="connsiteY1" fmla="*/ 0 h 6858000"/>
              <a:gd name="connsiteX2" fmla="*/ 6899617 w 6899617"/>
              <a:gd name="connsiteY2" fmla="*/ 1529274 h 6858000"/>
              <a:gd name="connsiteX3" fmla="*/ 2229334 w 6899617"/>
              <a:gd name="connsiteY3" fmla="*/ 6858000 h 6858000"/>
              <a:gd name="connsiteX4" fmla="*/ 0 w 6899617"/>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99617" h="6858000">
                <a:moveTo>
                  <a:pt x="6010592" y="0"/>
                </a:moveTo>
                <a:lnTo>
                  <a:pt x="6899617" y="0"/>
                </a:lnTo>
                <a:lnTo>
                  <a:pt x="6899617" y="1529274"/>
                </a:lnTo>
                <a:lnTo>
                  <a:pt x="2229334"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F0CDDE-EF3E-B62C-1CE5-66CF5AFA9293}"/>
              </a:ext>
            </a:extLst>
          </p:cNvPr>
          <p:cNvSpPr>
            <a:spLocks noGrp="1"/>
          </p:cNvSpPr>
          <p:nvPr>
            <p:ph type="title"/>
          </p:nvPr>
        </p:nvSpPr>
        <p:spPr>
          <a:xfrm>
            <a:off x="1143001" y="872937"/>
            <a:ext cx="8167744" cy="1360898"/>
          </a:xfrm>
        </p:spPr>
        <p:txBody>
          <a:bodyPr>
            <a:normAutofit/>
          </a:bodyPr>
          <a:lstStyle/>
          <a:p>
            <a:r>
              <a:rPr lang="en-GB" dirty="0"/>
              <a:t>Wind-Grab Features &amp; Benefits</a:t>
            </a:r>
          </a:p>
        </p:txBody>
      </p:sp>
      <p:sp>
        <p:nvSpPr>
          <p:cNvPr id="3" name="Content Placeholder 2">
            <a:extLst>
              <a:ext uri="{FF2B5EF4-FFF2-40B4-BE49-F238E27FC236}">
                <a16:creationId xmlns:a16="http://schemas.microsoft.com/office/drawing/2014/main" id="{545340DB-8403-2296-9666-E6AC16611112}"/>
              </a:ext>
            </a:extLst>
          </p:cNvPr>
          <p:cNvSpPr>
            <a:spLocks noGrp="1"/>
          </p:cNvSpPr>
          <p:nvPr>
            <p:ph idx="1"/>
          </p:nvPr>
        </p:nvSpPr>
        <p:spPr>
          <a:xfrm>
            <a:off x="1142999" y="2332029"/>
            <a:ext cx="5715001" cy="3382972"/>
          </a:xfrm>
        </p:spPr>
        <p:txBody>
          <a:bodyPr vert="horz" lIns="91440" tIns="45720" rIns="91440" bIns="45720" rtlCol="0" anchor="t">
            <a:normAutofit/>
          </a:bodyPr>
          <a:lstStyle/>
          <a:p>
            <a:pPr>
              <a:lnSpc>
                <a:spcPct val="110000"/>
              </a:lnSpc>
            </a:pPr>
            <a:r>
              <a:rPr lang="en-GB" sz="1700" dirty="0"/>
              <a:t>Unlike horizontal (propellor type) turbines with columns requiring a strong foundation our Wind-Grab is inherently stable and can be easily fixed to flat roofs</a:t>
            </a:r>
          </a:p>
          <a:p>
            <a:pPr>
              <a:lnSpc>
                <a:spcPct val="110000"/>
              </a:lnSpc>
            </a:pPr>
            <a:r>
              <a:rPr lang="en-GB" sz="1700" dirty="0"/>
              <a:t>Wind-Grab is quiet in operation with no vibration of the base, facilitating building integration</a:t>
            </a:r>
          </a:p>
          <a:p>
            <a:pPr>
              <a:lnSpc>
                <a:spcPct val="110000"/>
              </a:lnSpc>
            </a:pPr>
            <a:r>
              <a:rPr lang="en-GB" sz="1700" dirty="0"/>
              <a:t>In use maintenance and access will be simplified</a:t>
            </a:r>
          </a:p>
          <a:p>
            <a:pPr>
              <a:lnSpc>
                <a:spcPct val="110000"/>
              </a:lnSpc>
            </a:pPr>
            <a:r>
              <a:rPr lang="en-GB" sz="1700" dirty="0"/>
              <a:t>A portable, easily installable version of Wind-Grab will offer a versatile solution for the off-grid and leisure sector (including static caravans and park homes)</a:t>
            </a:r>
          </a:p>
          <a:p>
            <a:pPr>
              <a:lnSpc>
                <a:spcPct val="110000"/>
              </a:lnSpc>
            </a:pPr>
            <a:endParaRPr lang="en-GB" sz="1700"/>
          </a:p>
          <a:p>
            <a:pPr marL="0" indent="0">
              <a:lnSpc>
                <a:spcPct val="110000"/>
              </a:lnSpc>
              <a:buNone/>
            </a:pPr>
            <a:endParaRPr lang="en-GB" sz="1700"/>
          </a:p>
        </p:txBody>
      </p:sp>
      <p:pic>
        <p:nvPicPr>
          <p:cNvPr id="4" name="Picture 4" descr="A picture containing red, chair&#10;&#10;Description automatically generated">
            <a:extLst>
              <a:ext uri="{FF2B5EF4-FFF2-40B4-BE49-F238E27FC236}">
                <a16:creationId xmlns:a16="http://schemas.microsoft.com/office/drawing/2014/main" id="{56ACF137-B954-7052-E1AF-DF113F968643}"/>
              </a:ext>
            </a:extLst>
          </p:cNvPr>
          <p:cNvPicPr>
            <a:picLocks noChangeAspect="1"/>
          </p:cNvPicPr>
          <p:nvPr/>
        </p:nvPicPr>
        <p:blipFill rotWithShape="1">
          <a:blip r:embed="rId5"/>
          <a:srcRect l="24501" r="17038" b="2"/>
          <a:stretch/>
        </p:blipFill>
        <p:spPr>
          <a:xfrm>
            <a:off x="7520247" y="1524000"/>
            <a:ext cx="4671753" cy="5333999"/>
          </a:xfrm>
          <a:custGeom>
            <a:avLst/>
            <a:gdLst/>
            <a:ahLst/>
            <a:cxnLst/>
            <a:rect l="l" t="t" r="r" b="b"/>
            <a:pathLst>
              <a:path w="4650449" h="5306096">
                <a:moveTo>
                  <a:pt x="4650449" y="0"/>
                </a:moveTo>
                <a:lnTo>
                  <a:pt x="4650449" y="5306096"/>
                </a:lnTo>
                <a:lnTo>
                  <a:pt x="0" y="5306096"/>
                </a:lnTo>
                <a:close/>
              </a:path>
            </a:pathLst>
          </a:custGeom>
        </p:spPr>
      </p:pic>
      <p:pic>
        <p:nvPicPr>
          <p:cNvPr id="20" name="Audio 19">
            <a:hlinkClick r:id="" action="ppaction://media"/>
            <a:extLst>
              <a:ext uri="{FF2B5EF4-FFF2-40B4-BE49-F238E27FC236}">
                <a16:creationId xmlns:a16="http://schemas.microsoft.com/office/drawing/2014/main" id="{023F096F-9FBE-282A-34AD-2801E1339E4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87476445"/>
      </p:ext>
    </p:extLst>
  </p:cSld>
  <p:clrMapOvr>
    <a:masterClrMapping/>
  </p:clrMapOvr>
  <mc:AlternateContent xmlns:mc="http://schemas.openxmlformats.org/markup-compatibility/2006">
    <mc:Choice xmlns:p14="http://schemas.microsoft.com/office/powerpoint/2010/main" Requires="p14">
      <p:transition spd="slow" p14:dur="2000" advTm="63098"/>
    </mc:Choice>
    <mc:Fallback>
      <p:transition spd="slow" advTm="63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5">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7">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19">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0DA838-E33B-AD37-B02B-B435FD93EB44}"/>
              </a:ext>
            </a:extLst>
          </p:cNvPr>
          <p:cNvSpPr>
            <a:spLocks noGrp="1"/>
          </p:cNvSpPr>
          <p:nvPr>
            <p:ph type="title"/>
          </p:nvPr>
        </p:nvSpPr>
        <p:spPr>
          <a:xfrm>
            <a:off x="1143000" y="872937"/>
            <a:ext cx="7492285" cy="1360898"/>
          </a:xfrm>
        </p:spPr>
        <p:txBody>
          <a:bodyPr>
            <a:normAutofit/>
          </a:bodyPr>
          <a:lstStyle/>
          <a:p>
            <a:r>
              <a:rPr lang="en-GB" dirty="0"/>
              <a:t>Static &amp; Touring Caravans</a:t>
            </a:r>
          </a:p>
        </p:txBody>
      </p:sp>
      <p:sp>
        <p:nvSpPr>
          <p:cNvPr id="3" name="Content Placeholder 2">
            <a:extLst>
              <a:ext uri="{FF2B5EF4-FFF2-40B4-BE49-F238E27FC236}">
                <a16:creationId xmlns:a16="http://schemas.microsoft.com/office/drawing/2014/main" id="{8071326A-93B7-CF5A-DE7C-53580FDE05C4}"/>
              </a:ext>
            </a:extLst>
          </p:cNvPr>
          <p:cNvSpPr>
            <a:spLocks noGrp="1"/>
          </p:cNvSpPr>
          <p:nvPr>
            <p:ph idx="1"/>
          </p:nvPr>
        </p:nvSpPr>
        <p:spPr>
          <a:xfrm>
            <a:off x="1143001" y="2332028"/>
            <a:ext cx="5115812" cy="3653035"/>
          </a:xfrm>
        </p:spPr>
        <p:txBody>
          <a:bodyPr vert="horz" lIns="91440" tIns="45720" rIns="91440" bIns="45720" rtlCol="0">
            <a:normAutofit/>
          </a:bodyPr>
          <a:lstStyle/>
          <a:p>
            <a:pPr>
              <a:lnSpc>
                <a:spcPct val="110000"/>
              </a:lnSpc>
            </a:pPr>
            <a:r>
              <a:rPr lang="en-GB" sz="1700"/>
              <a:t>Our proposed AVAWT (Augmented Vertical Axis Wind Turbine) is aligned to our strategic corporate purpose which is to deliver clean technology solutions including energy generation, management and efficiency</a:t>
            </a:r>
          </a:p>
          <a:p>
            <a:pPr>
              <a:lnSpc>
                <a:spcPct val="110000"/>
              </a:lnSpc>
            </a:pPr>
            <a:r>
              <a:rPr lang="en-GB" sz="1700"/>
              <a:t>Our AVAWT can be mounted on flat roofs and is inherently stable by design</a:t>
            </a:r>
          </a:p>
          <a:p>
            <a:pPr>
              <a:lnSpc>
                <a:spcPct val="110000"/>
              </a:lnSpc>
            </a:pPr>
            <a:r>
              <a:rPr lang="en-GB" sz="1700"/>
              <a:t>Initial market research suggests strong demand from the off-grid sector together with owners of static and touring caravans</a:t>
            </a:r>
          </a:p>
          <a:p>
            <a:pPr>
              <a:lnSpc>
                <a:spcPct val="110000"/>
              </a:lnSpc>
            </a:pPr>
            <a:endParaRPr lang="en-GB" sz="1700"/>
          </a:p>
          <a:p>
            <a:pPr>
              <a:lnSpc>
                <a:spcPct val="110000"/>
              </a:lnSpc>
            </a:pPr>
            <a:endParaRPr lang="en-GB" sz="1700"/>
          </a:p>
        </p:txBody>
      </p:sp>
      <p:pic>
        <p:nvPicPr>
          <p:cNvPr id="5" name="Picture 4" descr="Reflection of a sunset on a mirror">
            <a:extLst>
              <a:ext uri="{FF2B5EF4-FFF2-40B4-BE49-F238E27FC236}">
                <a16:creationId xmlns:a16="http://schemas.microsoft.com/office/drawing/2014/main" id="{208DA1F6-083D-311E-C234-03D2631B7A0F}"/>
              </a:ext>
            </a:extLst>
          </p:cNvPr>
          <p:cNvPicPr>
            <a:picLocks noChangeAspect="1"/>
          </p:cNvPicPr>
          <p:nvPr/>
        </p:nvPicPr>
        <p:blipFill rotWithShape="1">
          <a:blip r:embed="rId5"/>
          <a:srcRect l="10723" r="724" b="4"/>
          <a:stretch/>
        </p:blipFill>
        <p:spPr>
          <a:xfrm>
            <a:off x="8353486" y="3621914"/>
            <a:ext cx="3183661" cy="2399702"/>
          </a:xfrm>
          <a:prstGeom prst="rect">
            <a:avLst/>
          </a:prstGeom>
        </p:spPr>
      </p:pic>
      <p:pic>
        <p:nvPicPr>
          <p:cNvPr id="20" name="Audio 19">
            <a:hlinkClick r:id="" action="ppaction://media"/>
            <a:extLst>
              <a:ext uri="{FF2B5EF4-FFF2-40B4-BE49-F238E27FC236}">
                <a16:creationId xmlns:a16="http://schemas.microsoft.com/office/drawing/2014/main" id="{F7A5C520-8E67-DE59-8EDE-648E46A1667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8417976"/>
      </p:ext>
    </p:extLst>
  </p:cSld>
  <p:clrMapOvr>
    <a:masterClrMapping/>
  </p:clrMapOvr>
  <mc:AlternateContent xmlns:mc="http://schemas.openxmlformats.org/markup-compatibility/2006">
    <mc:Choice xmlns:p14="http://schemas.microsoft.com/office/powerpoint/2010/main" Requires="p14">
      <p:transition spd="slow" p14:dur="2000" advTm="31286"/>
    </mc:Choice>
    <mc:Fallback>
      <p:transition spd="slow" advTm="31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51">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53">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55">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D200DD-98D6-D836-52DF-466A090FA6E9}"/>
              </a:ext>
            </a:extLst>
          </p:cNvPr>
          <p:cNvSpPr>
            <a:spLocks noGrp="1"/>
          </p:cNvSpPr>
          <p:nvPr>
            <p:ph type="title"/>
          </p:nvPr>
        </p:nvSpPr>
        <p:spPr>
          <a:xfrm>
            <a:off x="1143000" y="872937"/>
            <a:ext cx="7492285" cy="1360898"/>
          </a:xfrm>
        </p:spPr>
        <p:txBody>
          <a:bodyPr>
            <a:normAutofit/>
          </a:bodyPr>
          <a:lstStyle/>
          <a:p>
            <a:r>
              <a:rPr lang="en-GB" dirty="0"/>
              <a:t>Timetable &amp; Project Cost</a:t>
            </a:r>
          </a:p>
        </p:txBody>
      </p:sp>
      <p:sp>
        <p:nvSpPr>
          <p:cNvPr id="3" name="Content Placeholder 2">
            <a:extLst>
              <a:ext uri="{FF2B5EF4-FFF2-40B4-BE49-F238E27FC236}">
                <a16:creationId xmlns:a16="http://schemas.microsoft.com/office/drawing/2014/main" id="{6692B751-ED9C-A616-0542-1BCF681DE3BC}"/>
              </a:ext>
            </a:extLst>
          </p:cNvPr>
          <p:cNvSpPr>
            <a:spLocks noGrp="1"/>
          </p:cNvSpPr>
          <p:nvPr>
            <p:ph idx="1"/>
          </p:nvPr>
        </p:nvSpPr>
        <p:spPr>
          <a:xfrm>
            <a:off x="1143001" y="2332028"/>
            <a:ext cx="5115812" cy="3653035"/>
          </a:xfrm>
        </p:spPr>
        <p:txBody>
          <a:bodyPr vert="horz" lIns="91440" tIns="45720" rIns="91440" bIns="45720" rtlCol="0">
            <a:normAutofit/>
          </a:bodyPr>
          <a:lstStyle/>
          <a:p>
            <a:pPr>
              <a:lnSpc>
                <a:spcPct val="110000"/>
              </a:lnSpc>
            </a:pPr>
            <a:r>
              <a:rPr lang="en-GB" sz="1700" dirty="0"/>
              <a:t>Year 0 – Capital Expenditure for R&amp;D programme = £20,000  to be amortised over 4 years from year 2 (at £5,000 p.a.)</a:t>
            </a:r>
          </a:p>
          <a:p>
            <a:pPr>
              <a:lnSpc>
                <a:spcPct val="110000"/>
              </a:lnSpc>
            </a:pPr>
            <a:r>
              <a:rPr lang="en-GB" sz="1700" dirty="0"/>
              <a:t>Year 1 – Working capital required to complete R&amp;D programme = £84,000 </a:t>
            </a:r>
          </a:p>
          <a:p>
            <a:pPr>
              <a:lnSpc>
                <a:spcPct val="110000"/>
              </a:lnSpc>
            </a:pPr>
            <a:r>
              <a:rPr lang="en-GB" sz="1700" dirty="0"/>
              <a:t>Years 2, 3, 4 &amp; 5 – Net positive cashflows arising from trade activity</a:t>
            </a:r>
          </a:p>
          <a:p>
            <a:pPr>
              <a:lnSpc>
                <a:spcPct val="110000"/>
              </a:lnSpc>
            </a:pPr>
            <a:r>
              <a:rPr lang="en-GB" sz="1700" dirty="0"/>
              <a:t>Ongoing development of the AVAWT will be undertaken concurrently in collaborative partnerships with Cardiff University and UWTSD, which will be appraised separately</a:t>
            </a:r>
          </a:p>
        </p:txBody>
      </p:sp>
      <p:pic>
        <p:nvPicPr>
          <p:cNvPr id="4" name="Picture 4" descr="A picture containing person, indoor, table&#10;&#10;Description automatically generated">
            <a:extLst>
              <a:ext uri="{FF2B5EF4-FFF2-40B4-BE49-F238E27FC236}">
                <a16:creationId xmlns:a16="http://schemas.microsoft.com/office/drawing/2014/main" id="{83E8BBA8-B47A-5B9F-090B-1403D2958FE4}"/>
              </a:ext>
            </a:extLst>
          </p:cNvPr>
          <p:cNvPicPr>
            <a:picLocks noChangeAspect="1"/>
          </p:cNvPicPr>
          <p:nvPr/>
        </p:nvPicPr>
        <p:blipFill>
          <a:blip r:embed="rId5"/>
          <a:stretch>
            <a:fillRect/>
          </a:stretch>
        </p:blipFill>
        <p:spPr>
          <a:xfrm>
            <a:off x="9015645" y="3428999"/>
            <a:ext cx="1859343" cy="2785533"/>
          </a:xfrm>
          <a:prstGeom prst="rect">
            <a:avLst/>
          </a:prstGeom>
        </p:spPr>
      </p:pic>
      <p:pic>
        <p:nvPicPr>
          <p:cNvPr id="20" name="Audio 19">
            <a:hlinkClick r:id="" action="ppaction://media"/>
            <a:extLst>
              <a:ext uri="{FF2B5EF4-FFF2-40B4-BE49-F238E27FC236}">
                <a16:creationId xmlns:a16="http://schemas.microsoft.com/office/drawing/2014/main" id="{9FB2F897-7FBD-A733-FFDA-E2CBAF0FF09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3742673"/>
      </p:ext>
    </p:extLst>
  </p:cSld>
  <p:clrMapOvr>
    <a:masterClrMapping/>
  </p:clrMapOvr>
  <mc:AlternateContent xmlns:mc="http://schemas.openxmlformats.org/markup-compatibility/2006">
    <mc:Choice xmlns:p14="http://schemas.microsoft.com/office/powerpoint/2010/main" Requires="p14">
      <p:transition spd="slow" p14:dur="2000" advTm="38759"/>
    </mc:Choice>
    <mc:Fallback>
      <p:transition spd="slow" advTm="38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6" name="Rectangle 147">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7" name="Freeform: Shape 149">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8" name="Freeform: Shape 151">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43BACC-8E66-6810-6D63-B0D63C374871}"/>
              </a:ext>
            </a:extLst>
          </p:cNvPr>
          <p:cNvSpPr>
            <a:spLocks noGrp="1"/>
          </p:cNvSpPr>
          <p:nvPr>
            <p:ph type="title"/>
          </p:nvPr>
        </p:nvSpPr>
        <p:spPr>
          <a:xfrm>
            <a:off x="1143000" y="872937"/>
            <a:ext cx="7492285" cy="1360898"/>
          </a:xfrm>
        </p:spPr>
        <p:txBody>
          <a:bodyPr vert="horz" lIns="91440" tIns="45720" rIns="91440" bIns="45720" rtlCol="0" anchor="ctr">
            <a:normAutofit/>
          </a:bodyPr>
          <a:lstStyle/>
          <a:p>
            <a:pPr>
              <a:lnSpc>
                <a:spcPct val="90000"/>
              </a:lnSpc>
            </a:pPr>
            <a:r>
              <a:rPr lang="en-US" sz="2200" kern="1200" cap="all" spc="300" dirty="0">
                <a:latin typeface="+mj-lt"/>
                <a:ea typeface="+mj-ea"/>
                <a:cs typeface="+mj-cs"/>
              </a:rPr>
              <a:t>Project Lifespan for appraisal</a:t>
            </a:r>
            <a:r>
              <a:rPr lang="en-US" sz="2200" cap="all" spc="300" dirty="0"/>
              <a:t>:</a:t>
            </a:r>
            <a:br>
              <a:rPr lang="en-US" sz="2200" kern="1200" cap="all" spc="300" dirty="0"/>
            </a:br>
            <a:br>
              <a:rPr lang="en-US" sz="2200" kern="1200" cap="all" spc="300" dirty="0"/>
            </a:br>
            <a:r>
              <a:rPr lang="en-US" sz="2200" kern="1200" cap="all" spc="300" dirty="0">
                <a:latin typeface="+mj-lt"/>
                <a:ea typeface="+mj-ea"/>
                <a:cs typeface="+mj-cs"/>
              </a:rPr>
              <a:t>5 years</a:t>
            </a:r>
            <a:br>
              <a:rPr lang="en-US" sz="2200" kern="1200" cap="all" spc="300" dirty="0"/>
            </a:br>
            <a:endParaRPr lang="en-US" sz="2200" kern="1200" cap="all" spc="300">
              <a:solidFill>
                <a:schemeClr val="tx1"/>
              </a:solidFill>
              <a:latin typeface="+mj-lt"/>
              <a:ea typeface="+mj-ea"/>
              <a:cs typeface="+mj-cs"/>
            </a:endParaRPr>
          </a:p>
        </p:txBody>
      </p:sp>
      <p:sp>
        <p:nvSpPr>
          <p:cNvPr id="5" name="TextBox 4">
            <a:extLst>
              <a:ext uri="{FF2B5EF4-FFF2-40B4-BE49-F238E27FC236}">
                <a16:creationId xmlns:a16="http://schemas.microsoft.com/office/drawing/2014/main" id="{0D9F406D-908C-C21B-4933-F696405AF0D1}"/>
              </a:ext>
            </a:extLst>
          </p:cNvPr>
          <p:cNvSpPr txBox="1"/>
          <p:nvPr/>
        </p:nvSpPr>
        <p:spPr>
          <a:xfrm>
            <a:off x="1143001" y="2332028"/>
            <a:ext cx="5115812" cy="365303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20000"/>
              </a:lnSpc>
              <a:spcAft>
                <a:spcPts val="600"/>
              </a:spcAft>
            </a:pPr>
            <a:r>
              <a:rPr lang="en-US"/>
              <a:t>Year 0 – Capital Expenditure for R&amp;D program = £20,000  </a:t>
            </a:r>
          </a:p>
          <a:p>
            <a:pPr>
              <a:lnSpc>
                <a:spcPct val="120000"/>
              </a:lnSpc>
              <a:spcAft>
                <a:spcPts val="600"/>
              </a:spcAft>
            </a:pPr>
            <a:r>
              <a:rPr lang="en-US"/>
              <a:t>Year 1 – Working capital required to complete R&amp;D program = £84,000 ​</a:t>
            </a:r>
          </a:p>
          <a:p>
            <a:pPr>
              <a:lnSpc>
                <a:spcPct val="120000"/>
              </a:lnSpc>
              <a:spcAft>
                <a:spcPts val="600"/>
              </a:spcAft>
            </a:pPr>
            <a:r>
              <a:rPr lang="en-US"/>
              <a:t>Years 2, 3, 4 &amp; 5 – Net positive cashflows arising from trade activity​</a:t>
            </a:r>
          </a:p>
          <a:p>
            <a:pPr>
              <a:lnSpc>
                <a:spcPct val="120000"/>
              </a:lnSpc>
              <a:spcAft>
                <a:spcPts val="600"/>
              </a:spcAft>
            </a:pPr>
            <a:r>
              <a:rPr lang="en-US"/>
              <a:t>Ongoing development of the AVAWT will be undertaken concurrently in collaborative partnerships with Cardiff University and UWTSD, which will be appraised separately</a:t>
            </a:r>
          </a:p>
        </p:txBody>
      </p:sp>
      <p:pic>
        <p:nvPicPr>
          <p:cNvPr id="3" name="Picture 4" descr="A picture containing table, floor, red, chair&#10;&#10;Description automatically generated">
            <a:extLst>
              <a:ext uri="{FF2B5EF4-FFF2-40B4-BE49-F238E27FC236}">
                <a16:creationId xmlns:a16="http://schemas.microsoft.com/office/drawing/2014/main" id="{CB299709-8C30-E0A7-5697-D2996ECE5F9C}"/>
              </a:ext>
            </a:extLst>
          </p:cNvPr>
          <p:cNvPicPr>
            <a:picLocks noChangeAspect="1"/>
          </p:cNvPicPr>
          <p:nvPr/>
        </p:nvPicPr>
        <p:blipFill rotWithShape="1">
          <a:blip r:embed="rId5"/>
          <a:srcRect l="8155" r="3247" b="-1"/>
          <a:stretch/>
        </p:blipFill>
        <p:spPr>
          <a:xfrm>
            <a:off x="8353486" y="3622464"/>
            <a:ext cx="3183661" cy="2398603"/>
          </a:xfrm>
          <a:prstGeom prst="rect">
            <a:avLst/>
          </a:prstGeom>
        </p:spPr>
      </p:pic>
      <p:sp>
        <p:nvSpPr>
          <p:cNvPr id="4" name="TextBox 3">
            <a:extLst>
              <a:ext uri="{FF2B5EF4-FFF2-40B4-BE49-F238E27FC236}">
                <a16:creationId xmlns:a16="http://schemas.microsoft.com/office/drawing/2014/main" id="{39C04A65-E310-DF76-EC4E-9330FC4C8B4B}"/>
              </a:ext>
            </a:extLst>
          </p:cNvPr>
          <p:cNvSpPr txBox="1"/>
          <p:nvPr/>
        </p:nvSpPr>
        <p:spPr>
          <a:xfrm>
            <a:off x="8261906" y="1842274"/>
            <a:ext cx="3406306" cy="24776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21" name="Audio 20">
            <a:hlinkClick r:id="" action="ppaction://media"/>
            <a:extLst>
              <a:ext uri="{FF2B5EF4-FFF2-40B4-BE49-F238E27FC236}">
                <a16:creationId xmlns:a16="http://schemas.microsoft.com/office/drawing/2014/main" id="{63089C19-F992-4AA8-812A-2DA0EADB310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42283606"/>
      </p:ext>
    </p:extLst>
  </p:cSld>
  <p:clrMapOvr>
    <a:masterClrMapping/>
  </p:clrMapOvr>
  <mc:AlternateContent xmlns:mc="http://schemas.openxmlformats.org/markup-compatibility/2006">
    <mc:Choice xmlns:p14="http://schemas.microsoft.com/office/powerpoint/2010/main" Requires="p14">
      <p:transition spd="slow" p14:dur="2000" advTm="44730"/>
    </mc:Choice>
    <mc:Fallback>
      <p:transition spd="slow" advTm="44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1"/>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1">
            <a:extLst>
              <a:ext uri="{FF2B5EF4-FFF2-40B4-BE49-F238E27FC236}">
                <a16:creationId xmlns:a16="http://schemas.microsoft.com/office/drawing/2014/main" id="{20CC10FC-6518-423B-A972-3E4F7A4A8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3">
            <a:extLst>
              <a:ext uri="{FF2B5EF4-FFF2-40B4-BE49-F238E27FC236}">
                <a16:creationId xmlns:a16="http://schemas.microsoft.com/office/drawing/2014/main" id="{95D2D844-708E-4EAC-BF72-D7CE20B9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8972" y="0"/>
            <a:ext cx="9103027" cy="6858000"/>
          </a:xfrm>
          <a:custGeom>
            <a:avLst/>
            <a:gdLst>
              <a:gd name="connsiteX0" fmla="*/ 6311486 w 9403920"/>
              <a:gd name="connsiteY0" fmla="*/ 0 h 6858000"/>
              <a:gd name="connsiteX1" fmla="*/ 8540820 w 9403920"/>
              <a:gd name="connsiteY1" fmla="*/ 0 h 6858000"/>
              <a:gd name="connsiteX2" fmla="*/ 8540819 w 9403920"/>
              <a:gd name="connsiteY2" fmla="*/ 1 h 6858000"/>
              <a:gd name="connsiteX3" fmla="*/ 8968550 w 9403920"/>
              <a:gd name="connsiteY3" fmla="*/ 1 h 6858000"/>
              <a:gd name="connsiteX4" fmla="*/ 9403920 w 9403920"/>
              <a:gd name="connsiteY4" fmla="*/ 1 h 6858000"/>
              <a:gd name="connsiteX5" fmla="*/ 9403920 w 9403920"/>
              <a:gd name="connsiteY5" fmla="*/ 6858000 h 6858000"/>
              <a:gd name="connsiteX6" fmla="*/ 6787053 w 9403920"/>
              <a:gd name="connsiteY6" fmla="*/ 6858000 h 6858000"/>
              <a:gd name="connsiteX7" fmla="*/ 6787053 w 9403920"/>
              <a:gd name="connsiteY7" fmla="*/ 6857999 h 6858000"/>
              <a:gd name="connsiteX8" fmla="*/ 2530229 w 9403920"/>
              <a:gd name="connsiteY8" fmla="*/ 6857999 h 6858000"/>
              <a:gd name="connsiteX9" fmla="*/ 2530228 w 9403920"/>
              <a:gd name="connsiteY9" fmla="*/ 6858000 h 6858000"/>
              <a:gd name="connsiteX10" fmla="*/ 300893 w 9403920"/>
              <a:gd name="connsiteY10" fmla="*/ 6858000 h 6858000"/>
              <a:gd name="connsiteX11" fmla="*/ 300894 w 9403920"/>
              <a:gd name="connsiteY11" fmla="*/ 6857999 h 6858000"/>
              <a:gd name="connsiteX12" fmla="*/ 0 w 9403920"/>
              <a:gd name="connsiteY12" fmla="*/ 6857999 h 6858000"/>
              <a:gd name="connsiteX13" fmla="*/ 300896 w 9403920"/>
              <a:gd name="connsiteY13" fmla="*/ 6857997 h 6858000"/>
              <a:gd name="connsiteX14" fmla="*/ 4740458 w 9403920"/>
              <a:gd name="connsiteY14" fmla="*/ 1792521 h 6858000"/>
              <a:gd name="connsiteX15" fmla="*/ 6304967 w 9403920"/>
              <a:gd name="connsiteY15" fmla="*/ 1 h 6858000"/>
              <a:gd name="connsiteX16" fmla="*/ 6311485 w 9403920"/>
              <a:gd name="connsiteY16" fmla="*/ 1 h 6858000"/>
              <a:gd name="connsiteX0" fmla="*/ 6311486 w 9403920"/>
              <a:gd name="connsiteY0" fmla="*/ 0 h 6858000"/>
              <a:gd name="connsiteX1" fmla="*/ 8540820 w 9403920"/>
              <a:gd name="connsiteY1" fmla="*/ 0 h 6858000"/>
              <a:gd name="connsiteX2" fmla="*/ 8968550 w 9403920"/>
              <a:gd name="connsiteY2" fmla="*/ 1 h 6858000"/>
              <a:gd name="connsiteX3" fmla="*/ 9403920 w 9403920"/>
              <a:gd name="connsiteY3" fmla="*/ 1 h 6858000"/>
              <a:gd name="connsiteX4" fmla="*/ 9403920 w 9403920"/>
              <a:gd name="connsiteY4" fmla="*/ 6858000 h 6858000"/>
              <a:gd name="connsiteX5" fmla="*/ 6787053 w 9403920"/>
              <a:gd name="connsiteY5" fmla="*/ 6858000 h 6858000"/>
              <a:gd name="connsiteX6" fmla="*/ 6787053 w 9403920"/>
              <a:gd name="connsiteY6" fmla="*/ 6857999 h 6858000"/>
              <a:gd name="connsiteX7" fmla="*/ 2530229 w 9403920"/>
              <a:gd name="connsiteY7" fmla="*/ 6857999 h 6858000"/>
              <a:gd name="connsiteX8" fmla="*/ 2530228 w 9403920"/>
              <a:gd name="connsiteY8" fmla="*/ 6858000 h 6858000"/>
              <a:gd name="connsiteX9" fmla="*/ 300893 w 9403920"/>
              <a:gd name="connsiteY9" fmla="*/ 6858000 h 6858000"/>
              <a:gd name="connsiteX10" fmla="*/ 300894 w 9403920"/>
              <a:gd name="connsiteY10" fmla="*/ 6857999 h 6858000"/>
              <a:gd name="connsiteX11" fmla="*/ 0 w 9403920"/>
              <a:gd name="connsiteY11" fmla="*/ 6857999 h 6858000"/>
              <a:gd name="connsiteX12" fmla="*/ 300896 w 9403920"/>
              <a:gd name="connsiteY12" fmla="*/ 6857997 h 6858000"/>
              <a:gd name="connsiteX13" fmla="*/ 4740458 w 9403920"/>
              <a:gd name="connsiteY13" fmla="*/ 1792521 h 6858000"/>
              <a:gd name="connsiteX14" fmla="*/ 6304967 w 9403920"/>
              <a:gd name="connsiteY14" fmla="*/ 1 h 6858000"/>
              <a:gd name="connsiteX15" fmla="*/ 6311485 w 9403920"/>
              <a:gd name="connsiteY15" fmla="*/ 1 h 6858000"/>
              <a:gd name="connsiteX16" fmla="*/ 6311486 w 9403920"/>
              <a:gd name="connsiteY16" fmla="*/ 0 h 6858000"/>
              <a:gd name="connsiteX0" fmla="*/ 6311486 w 9403920"/>
              <a:gd name="connsiteY0" fmla="*/ 0 h 6858000"/>
              <a:gd name="connsiteX1" fmla="*/ 8540820 w 9403920"/>
              <a:gd name="connsiteY1" fmla="*/ 0 h 6858000"/>
              <a:gd name="connsiteX2" fmla="*/ 9403920 w 9403920"/>
              <a:gd name="connsiteY2" fmla="*/ 1 h 6858000"/>
              <a:gd name="connsiteX3" fmla="*/ 9403920 w 9403920"/>
              <a:gd name="connsiteY3" fmla="*/ 6858000 h 6858000"/>
              <a:gd name="connsiteX4" fmla="*/ 6787053 w 9403920"/>
              <a:gd name="connsiteY4" fmla="*/ 6858000 h 6858000"/>
              <a:gd name="connsiteX5" fmla="*/ 6787053 w 9403920"/>
              <a:gd name="connsiteY5" fmla="*/ 6857999 h 6858000"/>
              <a:gd name="connsiteX6" fmla="*/ 2530229 w 9403920"/>
              <a:gd name="connsiteY6" fmla="*/ 6857999 h 6858000"/>
              <a:gd name="connsiteX7" fmla="*/ 2530228 w 9403920"/>
              <a:gd name="connsiteY7" fmla="*/ 6858000 h 6858000"/>
              <a:gd name="connsiteX8" fmla="*/ 300893 w 9403920"/>
              <a:gd name="connsiteY8" fmla="*/ 6858000 h 6858000"/>
              <a:gd name="connsiteX9" fmla="*/ 300894 w 9403920"/>
              <a:gd name="connsiteY9" fmla="*/ 6857999 h 6858000"/>
              <a:gd name="connsiteX10" fmla="*/ 0 w 9403920"/>
              <a:gd name="connsiteY10" fmla="*/ 6857999 h 6858000"/>
              <a:gd name="connsiteX11" fmla="*/ 300896 w 9403920"/>
              <a:gd name="connsiteY11" fmla="*/ 6857997 h 6858000"/>
              <a:gd name="connsiteX12" fmla="*/ 4740458 w 9403920"/>
              <a:gd name="connsiteY12" fmla="*/ 1792521 h 6858000"/>
              <a:gd name="connsiteX13" fmla="*/ 6304967 w 9403920"/>
              <a:gd name="connsiteY13" fmla="*/ 1 h 6858000"/>
              <a:gd name="connsiteX14" fmla="*/ 6311485 w 9403920"/>
              <a:gd name="connsiteY14" fmla="*/ 1 h 6858000"/>
              <a:gd name="connsiteX15" fmla="*/ 6311486 w 9403920"/>
              <a:gd name="connsiteY15" fmla="*/ 0 h 6858000"/>
              <a:gd name="connsiteX0" fmla="*/ 6311486 w 9403920"/>
              <a:gd name="connsiteY0" fmla="*/ 0 h 6858000"/>
              <a:gd name="connsiteX1" fmla="*/ 9403920 w 9403920"/>
              <a:gd name="connsiteY1" fmla="*/ 1 h 6858000"/>
              <a:gd name="connsiteX2" fmla="*/ 9403920 w 9403920"/>
              <a:gd name="connsiteY2" fmla="*/ 6858000 h 6858000"/>
              <a:gd name="connsiteX3" fmla="*/ 6787053 w 9403920"/>
              <a:gd name="connsiteY3" fmla="*/ 6858000 h 6858000"/>
              <a:gd name="connsiteX4" fmla="*/ 6787053 w 9403920"/>
              <a:gd name="connsiteY4" fmla="*/ 6857999 h 6858000"/>
              <a:gd name="connsiteX5" fmla="*/ 2530229 w 9403920"/>
              <a:gd name="connsiteY5" fmla="*/ 6857999 h 6858000"/>
              <a:gd name="connsiteX6" fmla="*/ 2530228 w 9403920"/>
              <a:gd name="connsiteY6" fmla="*/ 6858000 h 6858000"/>
              <a:gd name="connsiteX7" fmla="*/ 300893 w 9403920"/>
              <a:gd name="connsiteY7" fmla="*/ 6858000 h 6858000"/>
              <a:gd name="connsiteX8" fmla="*/ 300894 w 9403920"/>
              <a:gd name="connsiteY8" fmla="*/ 6857999 h 6858000"/>
              <a:gd name="connsiteX9" fmla="*/ 0 w 9403920"/>
              <a:gd name="connsiteY9" fmla="*/ 6857999 h 6858000"/>
              <a:gd name="connsiteX10" fmla="*/ 300896 w 9403920"/>
              <a:gd name="connsiteY10" fmla="*/ 6857997 h 6858000"/>
              <a:gd name="connsiteX11" fmla="*/ 4740458 w 9403920"/>
              <a:gd name="connsiteY11" fmla="*/ 1792521 h 6858000"/>
              <a:gd name="connsiteX12" fmla="*/ 6304967 w 9403920"/>
              <a:gd name="connsiteY12" fmla="*/ 1 h 6858000"/>
              <a:gd name="connsiteX13" fmla="*/ 6311485 w 9403920"/>
              <a:gd name="connsiteY13" fmla="*/ 1 h 6858000"/>
              <a:gd name="connsiteX14" fmla="*/ 6311486 w 9403920"/>
              <a:gd name="connsiteY14" fmla="*/ 0 h 6858000"/>
              <a:gd name="connsiteX0" fmla="*/ 6311486 w 9403920"/>
              <a:gd name="connsiteY0" fmla="*/ 0 h 6858000"/>
              <a:gd name="connsiteX1" fmla="*/ 9403920 w 9403920"/>
              <a:gd name="connsiteY1" fmla="*/ 1 h 6858000"/>
              <a:gd name="connsiteX2" fmla="*/ 9403920 w 9403920"/>
              <a:gd name="connsiteY2" fmla="*/ 6858000 h 6858000"/>
              <a:gd name="connsiteX3" fmla="*/ 6787053 w 9403920"/>
              <a:gd name="connsiteY3" fmla="*/ 6858000 h 6858000"/>
              <a:gd name="connsiteX4" fmla="*/ 6787053 w 9403920"/>
              <a:gd name="connsiteY4" fmla="*/ 6857999 h 6858000"/>
              <a:gd name="connsiteX5" fmla="*/ 2530229 w 9403920"/>
              <a:gd name="connsiteY5" fmla="*/ 6857999 h 6858000"/>
              <a:gd name="connsiteX6" fmla="*/ 2530228 w 9403920"/>
              <a:gd name="connsiteY6" fmla="*/ 6858000 h 6858000"/>
              <a:gd name="connsiteX7" fmla="*/ 300893 w 9403920"/>
              <a:gd name="connsiteY7" fmla="*/ 6858000 h 6858000"/>
              <a:gd name="connsiteX8" fmla="*/ 300894 w 9403920"/>
              <a:gd name="connsiteY8" fmla="*/ 6857999 h 6858000"/>
              <a:gd name="connsiteX9" fmla="*/ 0 w 9403920"/>
              <a:gd name="connsiteY9" fmla="*/ 6857999 h 6858000"/>
              <a:gd name="connsiteX10" fmla="*/ 300896 w 9403920"/>
              <a:gd name="connsiteY10" fmla="*/ 6857997 h 6858000"/>
              <a:gd name="connsiteX11" fmla="*/ 6304967 w 9403920"/>
              <a:gd name="connsiteY11" fmla="*/ 1 h 6858000"/>
              <a:gd name="connsiteX12" fmla="*/ 6311485 w 9403920"/>
              <a:gd name="connsiteY12" fmla="*/ 1 h 6858000"/>
              <a:gd name="connsiteX13" fmla="*/ 6311486 w 9403920"/>
              <a:gd name="connsiteY13" fmla="*/ 0 h 6858000"/>
              <a:gd name="connsiteX0" fmla="*/ 6010593 w 9103027"/>
              <a:gd name="connsiteY0" fmla="*/ 0 h 6858000"/>
              <a:gd name="connsiteX1" fmla="*/ 9103027 w 9103027"/>
              <a:gd name="connsiteY1" fmla="*/ 1 h 6858000"/>
              <a:gd name="connsiteX2" fmla="*/ 9103027 w 9103027"/>
              <a:gd name="connsiteY2" fmla="*/ 6858000 h 6858000"/>
              <a:gd name="connsiteX3" fmla="*/ 6486160 w 9103027"/>
              <a:gd name="connsiteY3" fmla="*/ 6858000 h 6858000"/>
              <a:gd name="connsiteX4" fmla="*/ 6486160 w 9103027"/>
              <a:gd name="connsiteY4" fmla="*/ 6857999 h 6858000"/>
              <a:gd name="connsiteX5" fmla="*/ 2229336 w 9103027"/>
              <a:gd name="connsiteY5" fmla="*/ 6857999 h 6858000"/>
              <a:gd name="connsiteX6" fmla="*/ 2229335 w 9103027"/>
              <a:gd name="connsiteY6" fmla="*/ 6858000 h 6858000"/>
              <a:gd name="connsiteX7" fmla="*/ 0 w 9103027"/>
              <a:gd name="connsiteY7" fmla="*/ 6858000 h 6858000"/>
              <a:gd name="connsiteX8" fmla="*/ 1 w 9103027"/>
              <a:gd name="connsiteY8" fmla="*/ 6857999 h 6858000"/>
              <a:gd name="connsiteX9" fmla="*/ 3 w 9103027"/>
              <a:gd name="connsiteY9" fmla="*/ 6857997 h 6858000"/>
              <a:gd name="connsiteX10" fmla="*/ 6004074 w 9103027"/>
              <a:gd name="connsiteY10" fmla="*/ 1 h 6858000"/>
              <a:gd name="connsiteX11" fmla="*/ 6010592 w 9103027"/>
              <a:gd name="connsiteY11" fmla="*/ 1 h 6858000"/>
              <a:gd name="connsiteX12" fmla="*/ 6010593 w 9103027"/>
              <a:gd name="connsiteY12" fmla="*/ 0 h 6858000"/>
              <a:gd name="connsiteX0" fmla="*/ 6010593 w 9103027"/>
              <a:gd name="connsiteY0" fmla="*/ 0 h 6858000"/>
              <a:gd name="connsiteX1" fmla="*/ 9103027 w 9103027"/>
              <a:gd name="connsiteY1" fmla="*/ 1 h 6858000"/>
              <a:gd name="connsiteX2" fmla="*/ 9103027 w 9103027"/>
              <a:gd name="connsiteY2" fmla="*/ 6858000 h 6858000"/>
              <a:gd name="connsiteX3" fmla="*/ 6486160 w 9103027"/>
              <a:gd name="connsiteY3" fmla="*/ 6858000 h 6858000"/>
              <a:gd name="connsiteX4" fmla="*/ 6486160 w 9103027"/>
              <a:gd name="connsiteY4" fmla="*/ 6857999 h 6858000"/>
              <a:gd name="connsiteX5" fmla="*/ 2229336 w 9103027"/>
              <a:gd name="connsiteY5" fmla="*/ 6857999 h 6858000"/>
              <a:gd name="connsiteX6" fmla="*/ 0 w 9103027"/>
              <a:gd name="connsiteY6" fmla="*/ 6858000 h 6858000"/>
              <a:gd name="connsiteX7" fmla="*/ 1 w 9103027"/>
              <a:gd name="connsiteY7" fmla="*/ 6857999 h 6858000"/>
              <a:gd name="connsiteX8" fmla="*/ 3 w 9103027"/>
              <a:gd name="connsiteY8" fmla="*/ 6857997 h 6858000"/>
              <a:gd name="connsiteX9" fmla="*/ 6004074 w 9103027"/>
              <a:gd name="connsiteY9" fmla="*/ 1 h 6858000"/>
              <a:gd name="connsiteX10" fmla="*/ 6010592 w 9103027"/>
              <a:gd name="connsiteY10" fmla="*/ 1 h 6858000"/>
              <a:gd name="connsiteX11" fmla="*/ 6010593 w 9103027"/>
              <a:gd name="connsiteY11" fmla="*/ 0 h 6858000"/>
              <a:gd name="connsiteX0" fmla="*/ 6010593 w 9103027"/>
              <a:gd name="connsiteY0" fmla="*/ 0 h 6858000"/>
              <a:gd name="connsiteX1" fmla="*/ 9103027 w 9103027"/>
              <a:gd name="connsiteY1" fmla="*/ 1 h 6858000"/>
              <a:gd name="connsiteX2" fmla="*/ 9103027 w 9103027"/>
              <a:gd name="connsiteY2" fmla="*/ 6858000 h 6858000"/>
              <a:gd name="connsiteX3" fmla="*/ 6486160 w 9103027"/>
              <a:gd name="connsiteY3" fmla="*/ 6858000 h 6858000"/>
              <a:gd name="connsiteX4" fmla="*/ 2229336 w 9103027"/>
              <a:gd name="connsiteY4" fmla="*/ 6857999 h 6858000"/>
              <a:gd name="connsiteX5" fmla="*/ 0 w 9103027"/>
              <a:gd name="connsiteY5" fmla="*/ 6858000 h 6858000"/>
              <a:gd name="connsiteX6" fmla="*/ 1 w 9103027"/>
              <a:gd name="connsiteY6" fmla="*/ 6857999 h 6858000"/>
              <a:gd name="connsiteX7" fmla="*/ 3 w 9103027"/>
              <a:gd name="connsiteY7" fmla="*/ 6857997 h 6858000"/>
              <a:gd name="connsiteX8" fmla="*/ 6004074 w 9103027"/>
              <a:gd name="connsiteY8" fmla="*/ 1 h 6858000"/>
              <a:gd name="connsiteX9" fmla="*/ 6010592 w 9103027"/>
              <a:gd name="connsiteY9" fmla="*/ 1 h 6858000"/>
              <a:gd name="connsiteX10" fmla="*/ 6010593 w 9103027"/>
              <a:gd name="connsiteY10" fmla="*/ 0 h 6858000"/>
              <a:gd name="connsiteX0" fmla="*/ 6010593 w 9103027"/>
              <a:gd name="connsiteY0" fmla="*/ 0 h 6858000"/>
              <a:gd name="connsiteX1" fmla="*/ 9103027 w 9103027"/>
              <a:gd name="connsiteY1" fmla="*/ 1 h 6858000"/>
              <a:gd name="connsiteX2" fmla="*/ 9103027 w 9103027"/>
              <a:gd name="connsiteY2" fmla="*/ 6858000 h 6858000"/>
              <a:gd name="connsiteX3" fmla="*/ 2229336 w 9103027"/>
              <a:gd name="connsiteY3" fmla="*/ 6857999 h 6858000"/>
              <a:gd name="connsiteX4" fmla="*/ 0 w 9103027"/>
              <a:gd name="connsiteY4" fmla="*/ 6858000 h 6858000"/>
              <a:gd name="connsiteX5" fmla="*/ 1 w 9103027"/>
              <a:gd name="connsiteY5" fmla="*/ 6857999 h 6858000"/>
              <a:gd name="connsiteX6" fmla="*/ 3 w 9103027"/>
              <a:gd name="connsiteY6" fmla="*/ 6857997 h 6858000"/>
              <a:gd name="connsiteX7" fmla="*/ 6004074 w 9103027"/>
              <a:gd name="connsiteY7" fmla="*/ 1 h 6858000"/>
              <a:gd name="connsiteX8" fmla="*/ 6010592 w 9103027"/>
              <a:gd name="connsiteY8" fmla="*/ 1 h 6858000"/>
              <a:gd name="connsiteX9" fmla="*/ 6010593 w 9103027"/>
              <a:gd name="connsiteY9" fmla="*/ 0 h 6858000"/>
              <a:gd name="connsiteX0" fmla="*/ 6010593 w 9103027"/>
              <a:gd name="connsiteY0" fmla="*/ 0 h 6858000"/>
              <a:gd name="connsiteX1" fmla="*/ 9103027 w 9103027"/>
              <a:gd name="connsiteY1" fmla="*/ 1 h 6858000"/>
              <a:gd name="connsiteX2" fmla="*/ 9103027 w 9103027"/>
              <a:gd name="connsiteY2" fmla="*/ 6858000 h 6858000"/>
              <a:gd name="connsiteX3" fmla="*/ 0 w 9103027"/>
              <a:gd name="connsiteY3" fmla="*/ 6858000 h 6858000"/>
              <a:gd name="connsiteX4" fmla="*/ 1 w 9103027"/>
              <a:gd name="connsiteY4" fmla="*/ 6857999 h 6858000"/>
              <a:gd name="connsiteX5" fmla="*/ 3 w 9103027"/>
              <a:gd name="connsiteY5" fmla="*/ 6857997 h 6858000"/>
              <a:gd name="connsiteX6" fmla="*/ 6004074 w 9103027"/>
              <a:gd name="connsiteY6" fmla="*/ 1 h 6858000"/>
              <a:gd name="connsiteX7" fmla="*/ 6010592 w 9103027"/>
              <a:gd name="connsiteY7" fmla="*/ 1 h 6858000"/>
              <a:gd name="connsiteX8" fmla="*/ 6010593 w 9103027"/>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03027" h="6858000">
                <a:moveTo>
                  <a:pt x="6010593" y="0"/>
                </a:moveTo>
                <a:lnTo>
                  <a:pt x="9103027" y="1"/>
                </a:lnTo>
                <a:lnTo>
                  <a:pt x="9103027" y="6858000"/>
                </a:lnTo>
                <a:lnTo>
                  <a:pt x="0" y="6858000"/>
                </a:lnTo>
                <a:lnTo>
                  <a:pt x="1" y="6857999"/>
                </a:lnTo>
                <a:lnTo>
                  <a:pt x="3" y="6857997"/>
                </a:lnTo>
                <a:lnTo>
                  <a:pt x="6004074" y="1"/>
                </a:lnTo>
                <a:lnTo>
                  <a:pt x="6010592" y="1"/>
                </a:lnTo>
                <a:lnTo>
                  <a:pt x="6010593"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a:extLst>
              <a:ext uri="{FF2B5EF4-FFF2-40B4-BE49-F238E27FC236}">
                <a16:creationId xmlns:a16="http://schemas.microsoft.com/office/drawing/2014/main" id="{E511EFD9-9E8C-5C74-51C6-96098C2EFB3A}"/>
              </a:ext>
            </a:extLst>
          </p:cNvPr>
          <p:cNvPicPr>
            <a:picLocks noChangeAspect="1"/>
          </p:cNvPicPr>
          <p:nvPr/>
        </p:nvPicPr>
        <p:blipFill rotWithShape="1">
          <a:blip r:embed="rId5">
            <a:alphaModFix/>
          </a:blip>
          <a:srcRect l="11404" r="-1" b="-1"/>
          <a:stretch/>
        </p:blipFill>
        <p:spPr>
          <a:xfrm>
            <a:off x="20" y="10"/>
            <a:ext cx="9102514" cy="6857990"/>
          </a:xfrm>
          <a:custGeom>
            <a:avLst/>
            <a:gdLst/>
            <a:ahLst/>
            <a:cxnLst/>
            <a:rect l="l" t="t" r="r" b="b"/>
            <a:pathLst>
              <a:path w="9102534" h="6858000">
                <a:moveTo>
                  <a:pt x="0" y="0"/>
                </a:moveTo>
                <a:lnTo>
                  <a:pt x="9102534" y="0"/>
                </a:lnTo>
                <a:lnTo>
                  <a:pt x="9102532" y="2"/>
                </a:lnTo>
                <a:cubicBezTo>
                  <a:pt x="9102532" y="3"/>
                  <a:pt x="9102531" y="3"/>
                  <a:pt x="9102531" y="4"/>
                </a:cubicBezTo>
                <a:lnTo>
                  <a:pt x="3091942" y="6858000"/>
                </a:lnTo>
                <a:lnTo>
                  <a:pt x="0" y="6858000"/>
                </a:lnTo>
                <a:close/>
              </a:path>
            </a:pathLst>
          </a:custGeom>
        </p:spPr>
      </p:pic>
      <p:sp>
        <p:nvSpPr>
          <p:cNvPr id="51" name="Freeform: Shape 45">
            <a:extLst>
              <a:ext uri="{FF2B5EF4-FFF2-40B4-BE49-F238E27FC236}">
                <a16:creationId xmlns:a16="http://schemas.microsoft.com/office/drawing/2014/main" id="{BFB227E1-F100-4CF9-9797-1E2001BBE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6C255B-4EAD-B5FB-7C14-E741043721E7}"/>
              </a:ext>
            </a:extLst>
          </p:cNvPr>
          <p:cNvSpPr>
            <a:spLocks noGrp="1"/>
          </p:cNvSpPr>
          <p:nvPr>
            <p:ph type="title"/>
          </p:nvPr>
        </p:nvSpPr>
        <p:spPr>
          <a:xfrm>
            <a:off x="1143001" y="1203866"/>
            <a:ext cx="3813888" cy="1958340"/>
          </a:xfrm>
        </p:spPr>
        <p:txBody>
          <a:bodyPr anchor="t">
            <a:normAutofit/>
          </a:bodyPr>
          <a:lstStyle/>
          <a:p>
            <a:r>
              <a:rPr lang="en-GB">
                <a:solidFill>
                  <a:srgbClr val="FFFFFF"/>
                </a:solidFill>
              </a:rPr>
              <a:t>Opportunity Costs Incurred</a:t>
            </a:r>
          </a:p>
        </p:txBody>
      </p:sp>
      <p:sp>
        <p:nvSpPr>
          <p:cNvPr id="3" name="Content Placeholder 2">
            <a:extLst>
              <a:ext uri="{FF2B5EF4-FFF2-40B4-BE49-F238E27FC236}">
                <a16:creationId xmlns:a16="http://schemas.microsoft.com/office/drawing/2014/main" id="{6C866144-E7A5-204E-B7CB-C8A64104994B}"/>
              </a:ext>
            </a:extLst>
          </p:cNvPr>
          <p:cNvSpPr>
            <a:spLocks noGrp="1"/>
          </p:cNvSpPr>
          <p:nvPr>
            <p:ph idx="1"/>
          </p:nvPr>
        </p:nvSpPr>
        <p:spPr>
          <a:xfrm>
            <a:off x="6335907" y="2603922"/>
            <a:ext cx="4713092" cy="3111078"/>
          </a:xfrm>
        </p:spPr>
        <p:txBody>
          <a:bodyPr vert="horz" lIns="91440" tIns="45720" rIns="91440" bIns="45720" rtlCol="0" anchor="b">
            <a:normAutofit/>
          </a:bodyPr>
          <a:lstStyle/>
          <a:p>
            <a:pPr algn="r"/>
            <a:r>
              <a:rPr lang="en-GB" dirty="0"/>
              <a:t>The R&amp;D Team will be fully occupied on AVAWT in Year 1</a:t>
            </a:r>
            <a:endParaRPr lang="en-GB"/>
          </a:p>
          <a:p>
            <a:pPr algn="r"/>
            <a:r>
              <a:rPr lang="en-GB" dirty="0"/>
              <a:t>This will result in revenue foregone of £72,000 which is the opportunity cost of  focusing on the AVAWT project</a:t>
            </a:r>
            <a:endParaRPr lang="en-GB"/>
          </a:p>
        </p:txBody>
      </p:sp>
      <p:cxnSp>
        <p:nvCxnSpPr>
          <p:cNvPr id="48" name="Straight Connector 47">
            <a:extLst>
              <a:ext uri="{FF2B5EF4-FFF2-40B4-BE49-F238E27FC236}">
                <a16:creationId xmlns:a16="http://schemas.microsoft.com/office/drawing/2014/main" id="{A06758A3-C4A6-479A-8755-3BEC631429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3" name="Audio 22">
            <a:hlinkClick r:id="" action="ppaction://media"/>
            <a:extLst>
              <a:ext uri="{FF2B5EF4-FFF2-40B4-BE49-F238E27FC236}">
                <a16:creationId xmlns:a16="http://schemas.microsoft.com/office/drawing/2014/main" id="{D510837D-BA06-0325-4C03-67FE1C7BE14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75145099"/>
      </p:ext>
    </p:extLst>
  </p:cSld>
  <p:clrMapOvr>
    <a:masterClrMapping/>
  </p:clrMapOvr>
  <mc:AlternateContent xmlns:mc="http://schemas.openxmlformats.org/markup-compatibility/2006">
    <mc:Choice xmlns:p14="http://schemas.microsoft.com/office/powerpoint/2010/main" Requires="p14">
      <p:transition spd="slow" p14:dur="2000" advTm="40312"/>
    </mc:Choice>
    <mc:Fallback>
      <p:transition spd="slow" advTm="40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55">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57">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61395-E7BC-1E41-CA35-CC24562CBBF9}"/>
              </a:ext>
            </a:extLst>
          </p:cNvPr>
          <p:cNvSpPr>
            <a:spLocks noGrp="1"/>
          </p:cNvSpPr>
          <p:nvPr>
            <p:ph type="title"/>
          </p:nvPr>
        </p:nvSpPr>
        <p:spPr>
          <a:xfrm>
            <a:off x="1143001" y="872937"/>
            <a:ext cx="5920740" cy="1360898"/>
          </a:xfrm>
        </p:spPr>
        <p:txBody>
          <a:bodyPr>
            <a:normAutofit/>
          </a:bodyPr>
          <a:lstStyle/>
          <a:p>
            <a:r>
              <a:rPr lang="en-GB" dirty="0"/>
              <a:t>Our rationale for considering Wind-Grab</a:t>
            </a:r>
          </a:p>
        </p:txBody>
      </p:sp>
      <p:sp>
        <p:nvSpPr>
          <p:cNvPr id="3" name="Content Placeholder 2">
            <a:extLst>
              <a:ext uri="{FF2B5EF4-FFF2-40B4-BE49-F238E27FC236}">
                <a16:creationId xmlns:a16="http://schemas.microsoft.com/office/drawing/2014/main" id="{E1B3B3C1-8E28-A5D4-22AD-00E1F0D77E2E}"/>
              </a:ext>
            </a:extLst>
          </p:cNvPr>
          <p:cNvSpPr>
            <a:spLocks noGrp="1"/>
          </p:cNvSpPr>
          <p:nvPr>
            <p:ph idx="1"/>
          </p:nvPr>
        </p:nvSpPr>
        <p:spPr>
          <a:xfrm>
            <a:off x="1143000" y="2332028"/>
            <a:ext cx="3769468" cy="3840171"/>
          </a:xfrm>
        </p:spPr>
        <p:txBody>
          <a:bodyPr vert="horz" lIns="91440" tIns="45720" rIns="91440" bIns="45720" rtlCol="0" anchor="t">
            <a:normAutofit lnSpcReduction="10000"/>
          </a:bodyPr>
          <a:lstStyle/>
          <a:p>
            <a:pPr>
              <a:lnSpc>
                <a:spcPct val="110000"/>
              </a:lnSpc>
            </a:pPr>
            <a:r>
              <a:rPr lang="en-GB" dirty="0"/>
              <a:t>It aligns fully with our strategic purpose</a:t>
            </a:r>
          </a:p>
          <a:p>
            <a:pPr>
              <a:lnSpc>
                <a:spcPct val="110000"/>
              </a:lnSpc>
            </a:pPr>
            <a:r>
              <a:rPr lang="en-GB" dirty="0"/>
              <a:t>It has the potential for widespread customer adoption across several market sectors, thereby reducing emissions</a:t>
            </a:r>
          </a:p>
          <a:p>
            <a:pPr>
              <a:lnSpc>
                <a:spcPct val="110000"/>
              </a:lnSpc>
            </a:pPr>
            <a:r>
              <a:rPr lang="en-GB" dirty="0"/>
              <a:t>The project offers an attractive NPV using a discounting rate of 16% and conservative sales forecasts</a:t>
            </a:r>
          </a:p>
        </p:txBody>
      </p:sp>
      <p:pic>
        <p:nvPicPr>
          <p:cNvPr id="4" name="Picture 5" descr="A picture containing projectile&#10;&#10;Description automatically generated">
            <a:extLst>
              <a:ext uri="{FF2B5EF4-FFF2-40B4-BE49-F238E27FC236}">
                <a16:creationId xmlns:a16="http://schemas.microsoft.com/office/drawing/2014/main" id="{9E38F8E9-D5D3-5BF2-4FA5-65B9DCD5C78B}"/>
              </a:ext>
            </a:extLst>
          </p:cNvPr>
          <p:cNvPicPr>
            <a:picLocks noChangeAspect="1"/>
          </p:cNvPicPr>
          <p:nvPr/>
        </p:nvPicPr>
        <p:blipFill rotWithShape="1">
          <a:blip r:embed="rId5">
            <a:alphaModFix/>
          </a:blip>
          <a:srcRect l="14077" r="18649" b="-1"/>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pic>
        <p:nvPicPr>
          <p:cNvPr id="19" name="Audio 18">
            <a:hlinkClick r:id="" action="ppaction://media"/>
            <a:extLst>
              <a:ext uri="{FF2B5EF4-FFF2-40B4-BE49-F238E27FC236}">
                <a16:creationId xmlns:a16="http://schemas.microsoft.com/office/drawing/2014/main" id="{8510F3F7-EF8C-B6A7-4EF3-5639A1CB338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22162897"/>
      </p:ext>
    </p:extLst>
  </p:cSld>
  <p:clrMapOvr>
    <a:masterClrMapping/>
  </p:clrMapOvr>
  <mc:AlternateContent xmlns:mc="http://schemas.openxmlformats.org/markup-compatibility/2006">
    <mc:Choice xmlns:p14="http://schemas.microsoft.com/office/powerpoint/2010/main" Requires="p14">
      <p:transition spd="slow" p14:dur="2000" advTm="46381"/>
    </mc:Choice>
    <mc:Fallback>
      <p:transition spd="slow" advTm="46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29C46D4-C4CB-5508-28DF-62B8BFFEB4EF}"/>
              </a:ext>
            </a:extLst>
          </p:cNvPr>
          <p:cNvSpPr>
            <a:spLocks noGrp="1"/>
          </p:cNvSpPr>
          <p:nvPr>
            <p:ph type="title"/>
          </p:nvPr>
        </p:nvSpPr>
        <p:spPr>
          <a:xfrm>
            <a:off x="1143000" y="872937"/>
            <a:ext cx="7492285" cy="1360898"/>
          </a:xfrm>
        </p:spPr>
        <p:txBody>
          <a:bodyPr>
            <a:normAutofit/>
          </a:bodyPr>
          <a:lstStyle/>
          <a:p>
            <a:r>
              <a:rPr lang="en-GB" dirty="0"/>
              <a:t>Financial Model Summary</a:t>
            </a:r>
          </a:p>
        </p:txBody>
      </p:sp>
      <p:sp>
        <p:nvSpPr>
          <p:cNvPr id="3" name="Content Placeholder 2">
            <a:extLst>
              <a:ext uri="{FF2B5EF4-FFF2-40B4-BE49-F238E27FC236}">
                <a16:creationId xmlns:a16="http://schemas.microsoft.com/office/drawing/2014/main" id="{1E17BA53-8CF7-E764-E6F3-BCA7ECBB5A36}"/>
              </a:ext>
            </a:extLst>
          </p:cNvPr>
          <p:cNvSpPr>
            <a:spLocks noGrp="1"/>
          </p:cNvSpPr>
          <p:nvPr>
            <p:ph idx="1"/>
          </p:nvPr>
        </p:nvSpPr>
        <p:spPr>
          <a:xfrm>
            <a:off x="1143001" y="2332028"/>
            <a:ext cx="5115812" cy="3653035"/>
          </a:xfrm>
        </p:spPr>
        <p:txBody>
          <a:bodyPr vert="horz" lIns="91440" tIns="45720" rIns="91440" bIns="45720" rtlCol="0" anchor="t">
            <a:normAutofit/>
          </a:bodyPr>
          <a:lstStyle/>
          <a:p>
            <a:pPr>
              <a:lnSpc>
                <a:spcPct val="110000"/>
              </a:lnSpc>
            </a:pPr>
            <a:r>
              <a:rPr lang="en-GB" sz="1400" dirty="0"/>
              <a:t>Appraisal over 5 years with year 1 being taken up with concluding R&amp;D </a:t>
            </a:r>
          </a:p>
          <a:p>
            <a:pPr>
              <a:lnSpc>
                <a:spcPct val="110000"/>
              </a:lnSpc>
            </a:pPr>
            <a:r>
              <a:rPr lang="en-GB" sz="1400" dirty="0"/>
              <a:t>Cost of Sales = 54% of sales &amp; Project overheads 10% of sales</a:t>
            </a:r>
          </a:p>
          <a:p>
            <a:pPr>
              <a:lnSpc>
                <a:spcPct val="110000"/>
              </a:lnSpc>
            </a:pPr>
            <a:r>
              <a:rPr lang="en-GB" sz="1400" dirty="0"/>
              <a:t>Revenues commencing in Year 2 = £90,000 increasing by £90,000 annually</a:t>
            </a:r>
          </a:p>
          <a:p>
            <a:pPr>
              <a:lnSpc>
                <a:spcPct val="110000"/>
              </a:lnSpc>
            </a:pPr>
            <a:r>
              <a:rPr lang="en-GB" sz="1400" dirty="0"/>
              <a:t>Yr0 Capital Costs £20,000</a:t>
            </a:r>
          </a:p>
          <a:p>
            <a:pPr>
              <a:lnSpc>
                <a:spcPct val="110000"/>
              </a:lnSpc>
            </a:pPr>
            <a:r>
              <a:rPr lang="en-GB" sz="1400" dirty="0"/>
              <a:t>Yr1 Working Capital needed for concluding R&amp;D programme = £84.000 (including £12K for materials and overheads</a:t>
            </a:r>
          </a:p>
          <a:p>
            <a:pPr>
              <a:lnSpc>
                <a:spcPct val="110000"/>
              </a:lnSpc>
            </a:pPr>
            <a:r>
              <a:rPr lang="en-GB" sz="1400" dirty="0"/>
              <a:t>Simple Payback Period = 3 years and 1 month</a:t>
            </a:r>
          </a:p>
          <a:p>
            <a:pPr>
              <a:lnSpc>
                <a:spcPct val="110000"/>
              </a:lnSpc>
            </a:pPr>
            <a:r>
              <a:rPr lang="en-GB" sz="1400" dirty="0"/>
              <a:t>NPV @ 16% discount rate = £88,566</a:t>
            </a:r>
          </a:p>
          <a:p>
            <a:pPr>
              <a:lnSpc>
                <a:spcPct val="110000"/>
              </a:lnSpc>
            </a:pPr>
            <a:r>
              <a:rPr lang="en-GB" sz="1400" dirty="0"/>
              <a:t>Internal Rate of Return (IRR) = 45.61%</a:t>
            </a:r>
          </a:p>
        </p:txBody>
      </p:sp>
      <p:pic>
        <p:nvPicPr>
          <p:cNvPr id="7" name="Picture 4" descr="White percentage symbol on red background">
            <a:extLst>
              <a:ext uri="{FF2B5EF4-FFF2-40B4-BE49-F238E27FC236}">
                <a16:creationId xmlns:a16="http://schemas.microsoft.com/office/drawing/2014/main" id="{046D01DB-BCCC-6247-7693-74070EDA3375}"/>
              </a:ext>
            </a:extLst>
          </p:cNvPr>
          <p:cNvPicPr>
            <a:picLocks noChangeAspect="1"/>
          </p:cNvPicPr>
          <p:nvPr/>
        </p:nvPicPr>
        <p:blipFill rotWithShape="1">
          <a:blip r:embed="rId5"/>
          <a:srcRect l="11573" r="-3" b="-3"/>
          <a:stretch/>
        </p:blipFill>
        <p:spPr>
          <a:xfrm>
            <a:off x="8353486" y="3620161"/>
            <a:ext cx="3183661" cy="2403208"/>
          </a:xfrm>
          <a:prstGeom prst="rect">
            <a:avLst/>
          </a:prstGeom>
        </p:spPr>
      </p:pic>
      <p:pic>
        <p:nvPicPr>
          <p:cNvPr id="18" name="Audio 17">
            <a:hlinkClick r:id="" action="ppaction://media"/>
            <a:extLst>
              <a:ext uri="{FF2B5EF4-FFF2-40B4-BE49-F238E27FC236}">
                <a16:creationId xmlns:a16="http://schemas.microsoft.com/office/drawing/2014/main" id="{3D295946-201F-6A5B-D46B-B8346DAB57A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5483856"/>
      </p:ext>
    </p:extLst>
  </p:cSld>
  <p:clrMapOvr>
    <a:masterClrMapping/>
  </p:clrMapOvr>
  <mc:AlternateContent xmlns:mc="http://schemas.openxmlformats.org/markup-compatibility/2006">
    <mc:Choice xmlns:p14="http://schemas.microsoft.com/office/powerpoint/2010/main" Requires="p14">
      <p:transition spd="slow" p14:dur="2000" advTm="84796"/>
    </mc:Choice>
    <mc:Fallback>
      <p:transition spd="slow" advTm="84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2357D2-71AF-2608-3B5D-EA40A03BB493}"/>
              </a:ext>
            </a:extLst>
          </p:cNvPr>
          <p:cNvSpPr>
            <a:spLocks noGrp="1"/>
          </p:cNvSpPr>
          <p:nvPr>
            <p:ph type="title"/>
          </p:nvPr>
        </p:nvSpPr>
        <p:spPr>
          <a:xfrm>
            <a:off x="1143000" y="872937"/>
            <a:ext cx="7810169" cy="1360898"/>
          </a:xfrm>
        </p:spPr>
        <p:txBody>
          <a:bodyPr>
            <a:normAutofit/>
          </a:bodyPr>
          <a:lstStyle/>
          <a:p>
            <a:r>
              <a:rPr lang="en-GB" dirty="0"/>
              <a:t>Sensitivity Analysis using Model</a:t>
            </a:r>
          </a:p>
        </p:txBody>
      </p:sp>
      <p:sp>
        <p:nvSpPr>
          <p:cNvPr id="3" name="Content Placeholder 2">
            <a:extLst>
              <a:ext uri="{FF2B5EF4-FFF2-40B4-BE49-F238E27FC236}">
                <a16:creationId xmlns:a16="http://schemas.microsoft.com/office/drawing/2014/main" id="{C9F3AF23-53B4-185D-40FB-0D0A16A4F478}"/>
              </a:ext>
            </a:extLst>
          </p:cNvPr>
          <p:cNvSpPr>
            <a:spLocks noGrp="1"/>
          </p:cNvSpPr>
          <p:nvPr>
            <p:ph idx="1"/>
          </p:nvPr>
        </p:nvSpPr>
        <p:spPr>
          <a:xfrm>
            <a:off x="1142999" y="2332029"/>
            <a:ext cx="5435302" cy="3382972"/>
          </a:xfrm>
        </p:spPr>
        <p:txBody>
          <a:bodyPr vert="horz" lIns="91440" tIns="45720" rIns="91440" bIns="45720" rtlCol="0" anchor="t">
            <a:normAutofit lnSpcReduction="10000"/>
          </a:bodyPr>
          <a:lstStyle/>
          <a:p>
            <a:pPr marL="0" indent="0">
              <a:lnSpc>
                <a:spcPct val="110000"/>
              </a:lnSpc>
              <a:buNone/>
            </a:pPr>
            <a:r>
              <a:rPr lang="en-GB" sz="1900" dirty="0"/>
              <a:t>The calculated NPV is resilient to changes in the following key variables:</a:t>
            </a:r>
            <a:endParaRPr lang="en-US" sz="1900" dirty="0"/>
          </a:p>
          <a:p>
            <a:pPr>
              <a:lnSpc>
                <a:spcPct val="110000"/>
              </a:lnSpc>
            </a:pPr>
            <a:r>
              <a:rPr lang="en-GB" sz="1900" dirty="0"/>
              <a:t>Opportunity Cost (an increase of 108% in revenue foregone to £150,000 still returns a NPV of £21,325)</a:t>
            </a:r>
          </a:p>
          <a:p>
            <a:pPr>
              <a:lnSpc>
                <a:spcPct val="110000"/>
              </a:lnSpc>
            </a:pPr>
            <a:r>
              <a:rPr lang="en-GB" sz="1900" dirty="0"/>
              <a:t>Cost of Capital% (with an IRR of 45.61% the project has a good margin of safety</a:t>
            </a:r>
          </a:p>
          <a:p>
            <a:pPr>
              <a:lnSpc>
                <a:spcPct val="110000"/>
              </a:lnSpc>
            </a:pPr>
            <a:r>
              <a:rPr lang="en-GB" sz="1900" dirty="0"/>
              <a:t>Cost of Sales% (the model tolerates an adverse movement of 17.6% before reducing NPV to nil with a discount rate of 16% </a:t>
            </a:r>
          </a:p>
        </p:txBody>
      </p:sp>
      <p:pic>
        <p:nvPicPr>
          <p:cNvPr id="5" name="Picture 4" descr="Graph on document with pen">
            <a:extLst>
              <a:ext uri="{FF2B5EF4-FFF2-40B4-BE49-F238E27FC236}">
                <a16:creationId xmlns:a16="http://schemas.microsoft.com/office/drawing/2014/main" id="{128850CF-2A2A-57A2-57BF-DF19F8E4E18F}"/>
              </a:ext>
            </a:extLst>
          </p:cNvPr>
          <p:cNvPicPr>
            <a:picLocks noChangeAspect="1"/>
          </p:cNvPicPr>
          <p:nvPr/>
        </p:nvPicPr>
        <p:blipFill rotWithShape="1">
          <a:blip r:embed="rId5">
            <a:alphaModFix/>
          </a:blip>
          <a:srcRect l="20301" r="6249" b="-3"/>
          <a:stretch/>
        </p:blipFill>
        <p:spPr>
          <a:xfrm>
            <a:off x="4634621" y="10"/>
            <a:ext cx="7557379" cy="6857990"/>
          </a:xfrm>
          <a:custGeom>
            <a:avLst/>
            <a:gdLst/>
            <a:ahLst/>
            <a:cxnLst/>
            <a:rect l="l" t="t" r="r" b="b"/>
            <a:pathLst>
              <a:path w="7557379" h="6858000">
                <a:moveTo>
                  <a:pt x="62130" y="0"/>
                </a:moveTo>
                <a:lnTo>
                  <a:pt x="7557379" y="0"/>
                </a:lnTo>
                <a:lnTo>
                  <a:pt x="7557379" y="6858000"/>
                </a:lnTo>
                <a:lnTo>
                  <a:pt x="0" y="6858000"/>
                </a:lnTo>
                <a:lnTo>
                  <a:pt x="0" y="6857999"/>
                </a:lnTo>
                <a:lnTo>
                  <a:pt x="736812" y="6857999"/>
                </a:lnTo>
                <a:lnTo>
                  <a:pt x="6722464" y="3"/>
                </a:lnTo>
                <a:lnTo>
                  <a:pt x="7041779" y="1"/>
                </a:lnTo>
                <a:lnTo>
                  <a:pt x="62130" y="1"/>
                </a:lnTo>
                <a:close/>
              </a:path>
            </a:pathLst>
          </a:custGeom>
        </p:spPr>
      </p:pic>
      <p:sp>
        <p:nvSpPr>
          <p:cNvPr id="11" name="Freeform: Shape 10">
            <a:extLst>
              <a:ext uri="{FF2B5EF4-FFF2-40B4-BE49-F238E27FC236}">
                <a16:creationId xmlns:a16="http://schemas.microsoft.com/office/drawing/2014/main" id="{6D6B3702-19B7-471C-974D-4A163151E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6547" y="0"/>
            <a:ext cx="6812757" cy="6858000"/>
          </a:xfrm>
          <a:custGeom>
            <a:avLst/>
            <a:gdLst>
              <a:gd name="connsiteX0" fmla="*/ 6010592 w 6899617"/>
              <a:gd name="connsiteY0" fmla="*/ 0 h 6858000"/>
              <a:gd name="connsiteX1" fmla="*/ 6899617 w 6899617"/>
              <a:gd name="connsiteY1" fmla="*/ 0 h 6858000"/>
              <a:gd name="connsiteX2" fmla="*/ 6899617 w 6899617"/>
              <a:gd name="connsiteY2" fmla="*/ 1529274 h 6858000"/>
              <a:gd name="connsiteX3" fmla="*/ 2229334 w 6899617"/>
              <a:gd name="connsiteY3" fmla="*/ 6858000 h 6858000"/>
              <a:gd name="connsiteX4" fmla="*/ 0 w 6899617"/>
              <a:gd name="connsiteY4" fmla="*/ 6858000 h 6858000"/>
              <a:gd name="connsiteX0" fmla="*/ 5966258 w 6855283"/>
              <a:gd name="connsiteY0" fmla="*/ 0 h 6858000"/>
              <a:gd name="connsiteX1" fmla="*/ 6855283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55283"/>
              <a:gd name="connsiteY0" fmla="*/ 0 h 6858000"/>
              <a:gd name="connsiteX1" fmla="*/ 6810948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10948"/>
              <a:gd name="connsiteY0" fmla="*/ 0 h 6858000"/>
              <a:gd name="connsiteX1" fmla="*/ 6810948 w 6810948"/>
              <a:gd name="connsiteY1" fmla="*/ 0 h 6858000"/>
              <a:gd name="connsiteX2" fmla="*/ 6799865 w 6810948"/>
              <a:gd name="connsiteY2" fmla="*/ 1562525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0948"/>
              <a:gd name="connsiteY0" fmla="*/ 0 h 6858000"/>
              <a:gd name="connsiteX1" fmla="*/ 6810948 w 6810948"/>
              <a:gd name="connsiteY1" fmla="*/ 0 h 6858000"/>
              <a:gd name="connsiteX2" fmla="*/ 6799865 w 6810948"/>
              <a:gd name="connsiteY2" fmla="*/ 1551442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2757" h="6858000">
                <a:moveTo>
                  <a:pt x="5966258" y="0"/>
                </a:moveTo>
                <a:lnTo>
                  <a:pt x="6810948" y="0"/>
                </a:lnTo>
                <a:cubicBezTo>
                  <a:pt x="6807254" y="520842"/>
                  <a:pt x="6815473" y="1006772"/>
                  <a:pt x="6811779" y="1527614"/>
                </a:cubicBezTo>
                <a:lnTo>
                  <a:pt x="2185000" y="6858000"/>
                </a:lnTo>
                <a:lnTo>
                  <a:pt x="0" y="6858000"/>
                </a:lnTo>
                <a:lnTo>
                  <a:pt x="5966258" y="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3" name="Straight Connector 12">
            <a:extLst>
              <a:ext uri="{FF2B5EF4-FFF2-40B4-BE49-F238E27FC236}">
                <a16:creationId xmlns:a16="http://schemas.microsoft.com/office/drawing/2014/main" id="{50D86B0D-0E25-49AC-8123-2522E0A76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0" name="Audio 19">
            <a:hlinkClick r:id="" action="ppaction://media"/>
            <a:extLst>
              <a:ext uri="{FF2B5EF4-FFF2-40B4-BE49-F238E27FC236}">
                <a16:creationId xmlns:a16="http://schemas.microsoft.com/office/drawing/2014/main" id="{708DCF82-7975-CA67-85CB-B91B91B753B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4757609"/>
      </p:ext>
    </p:extLst>
  </p:cSld>
  <p:clrMapOvr>
    <a:masterClrMapping/>
  </p:clrMapOvr>
  <mc:AlternateContent xmlns:mc="http://schemas.openxmlformats.org/markup-compatibility/2006">
    <mc:Choice xmlns:p14="http://schemas.microsoft.com/office/powerpoint/2010/main" Requires="p14">
      <p:transition spd="slow" p14:dur="2000" advTm="81818"/>
    </mc:Choice>
    <mc:Fallback>
      <p:transition spd="slow" advTm="81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2BE0EA-983D-4D02-E7E2-BDF6BC100355}"/>
              </a:ext>
            </a:extLst>
          </p:cNvPr>
          <p:cNvSpPr>
            <a:spLocks noGrp="1"/>
          </p:cNvSpPr>
          <p:nvPr>
            <p:ph type="title"/>
          </p:nvPr>
        </p:nvSpPr>
        <p:spPr>
          <a:xfrm>
            <a:off x="1143000" y="872937"/>
            <a:ext cx="7810169" cy="1360898"/>
          </a:xfrm>
        </p:spPr>
        <p:txBody>
          <a:bodyPr>
            <a:normAutofit/>
          </a:bodyPr>
          <a:lstStyle/>
          <a:p>
            <a:r>
              <a:rPr lang="en-GB" dirty="0"/>
              <a:t>Funding Options</a:t>
            </a:r>
          </a:p>
        </p:txBody>
      </p:sp>
      <p:sp>
        <p:nvSpPr>
          <p:cNvPr id="42" name="Content Placeholder 2">
            <a:extLst>
              <a:ext uri="{FF2B5EF4-FFF2-40B4-BE49-F238E27FC236}">
                <a16:creationId xmlns:a16="http://schemas.microsoft.com/office/drawing/2014/main" id="{82625743-657A-50D2-4CA2-B820D4043C98}"/>
              </a:ext>
            </a:extLst>
          </p:cNvPr>
          <p:cNvSpPr>
            <a:spLocks noGrp="1"/>
          </p:cNvSpPr>
          <p:nvPr>
            <p:ph idx="1"/>
          </p:nvPr>
        </p:nvSpPr>
        <p:spPr>
          <a:xfrm>
            <a:off x="1143001" y="2332028"/>
            <a:ext cx="5115812" cy="3653035"/>
          </a:xfrm>
        </p:spPr>
        <p:txBody>
          <a:bodyPr vert="horz" lIns="91440" tIns="45720" rIns="91440" bIns="45720" rtlCol="0" anchor="t">
            <a:normAutofit/>
          </a:bodyPr>
          <a:lstStyle/>
          <a:p>
            <a:pPr>
              <a:lnSpc>
                <a:spcPct val="110000"/>
              </a:lnSpc>
            </a:pPr>
            <a:r>
              <a:rPr lang="en-GB" sz="1700" dirty="0"/>
              <a:t>Internal cash generated from channel partnerships = £72,000 (£6K per month)</a:t>
            </a:r>
          </a:p>
          <a:p>
            <a:pPr>
              <a:lnSpc>
                <a:spcPct val="110000"/>
              </a:lnSpc>
            </a:pPr>
            <a:r>
              <a:rPr lang="en-GB" sz="1700" dirty="0"/>
              <a:t>New equity injection from shareholders = £12,000 will cover R&amp;D material and overheads</a:t>
            </a:r>
          </a:p>
          <a:p>
            <a:pPr>
              <a:lnSpc>
                <a:spcPct val="110000"/>
              </a:lnSpc>
            </a:pPr>
            <a:r>
              <a:rPr lang="en-GB" sz="1700" dirty="0">
                <a:ea typeface="+mn-lt"/>
                <a:cs typeface="+mn-lt"/>
              </a:rPr>
              <a:t>Potential investment through an EIS company vehicle (subject to independent valuation of IP after verification of </a:t>
            </a:r>
            <a:r>
              <a:rPr lang="en-GB" sz="1700">
                <a:ea typeface="+mn-lt"/>
                <a:cs typeface="+mn-lt"/>
              </a:rPr>
              <a:t>the Wind-Grab</a:t>
            </a:r>
            <a:r>
              <a:rPr lang="en-GB" sz="1700" dirty="0">
                <a:ea typeface="+mn-lt"/>
                <a:cs typeface="+mn-lt"/>
              </a:rPr>
              <a:t> Power Curve)</a:t>
            </a:r>
          </a:p>
          <a:p>
            <a:pPr>
              <a:lnSpc>
                <a:spcPct val="110000"/>
              </a:lnSpc>
            </a:pPr>
            <a:r>
              <a:rPr lang="en-GB" sz="1700" dirty="0"/>
              <a:t>A small bank loan may be possible however utilising existing short-term facilities of circa £25,000 is an option albeit at a higher APR</a:t>
            </a:r>
          </a:p>
        </p:txBody>
      </p:sp>
      <p:pic>
        <p:nvPicPr>
          <p:cNvPr id="43" name="Picture 24" descr="Stock exchange numbers">
            <a:extLst>
              <a:ext uri="{FF2B5EF4-FFF2-40B4-BE49-F238E27FC236}">
                <a16:creationId xmlns:a16="http://schemas.microsoft.com/office/drawing/2014/main" id="{307CD507-6633-AF3B-B179-87853CBE4B75}"/>
              </a:ext>
            </a:extLst>
          </p:cNvPr>
          <p:cNvPicPr>
            <a:picLocks noChangeAspect="1"/>
          </p:cNvPicPr>
          <p:nvPr/>
        </p:nvPicPr>
        <p:blipFill rotWithShape="1">
          <a:blip r:embed="rId5"/>
          <a:srcRect l="19799" r="6751" b="-3"/>
          <a:stretch/>
        </p:blipFill>
        <p:spPr>
          <a:xfrm>
            <a:off x="8412798" y="3428999"/>
            <a:ext cx="3065037" cy="2785533"/>
          </a:xfrm>
          <a:prstGeom prst="rect">
            <a:avLst/>
          </a:prstGeom>
        </p:spPr>
      </p:pic>
      <p:pic>
        <p:nvPicPr>
          <p:cNvPr id="14" name="Audio 13">
            <a:hlinkClick r:id="" action="ppaction://media"/>
            <a:extLst>
              <a:ext uri="{FF2B5EF4-FFF2-40B4-BE49-F238E27FC236}">
                <a16:creationId xmlns:a16="http://schemas.microsoft.com/office/drawing/2014/main" id="{81059958-2185-182C-E6A2-DD5C09BB07A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4119231"/>
      </p:ext>
    </p:extLst>
  </p:cSld>
  <p:clrMapOvr>
    <a:masterClrMapping/>
  </p:clrMapOvr>
  <mc:AlternateContent xmlns:mc="http://schemas.openxmlformats.org/markup-compatibility/2006">
    <mc:Choice xmlns:p14="http://schemas.microsoft.com/office/powerpoint/2010/main" Requires="p14">
      <p:transition spd="slow" p14:dur="2000" advTm="62048"/>
    </mc:Choice>
    <mc:Fallback>
      <p:transition spd="slow" advTm="62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45">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47">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49">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2BE0EA-983D-4D02-E7E2-BDF6BC100355}"/>
              </a:ext>
            </a:extLst>
          </p:cNvPr>
          <p:cNvSpPr>
            <a:spLocks noGrp="1"/>
          </p:cNvSpPr>
          <p:nvPr>
            <p:ph type="title"/>
          </p:nvPr>
        </p:nvSpPr>
        <p:spPr>
          <a:xfrm>
            <a:off x="1143000" y="872937"/>
            <a:ext cx="7492285" cy="1360898"/>
          </a:xfrm>
        </p:spPr>
        <p:txBody>
          <a:bodyPr>
            <a:normAutofit/>
          </a:bodyPr>
          <a:lstStyle/>
          <a:p>
            <a:r>
              <a:rPr lang="en-GB" dirty="0"/>
              <a:t>Conclusion</a:t>
            </a:r>
          </a:p>
        </p:txBody>
      </p:sp>
      <p:sp>
        <p:nvSpPr>
          <p:cNvPr id="20" name="Content Placeholder 2">
            <a:extLst>
              <a:ext uri="{FF2B5EF4-FFF2-40B4-BE49-F238E27FC236}">
                <a16:creationId xmlns:a16="http://schemas.microsoft.com/office/drawing/2014/main" id="{82625743-657A-50D2-4CA2-B820D4043C98}"/>
              </a:ext>
            </a:extLst>
          </p:cNvPr>
          <p:cNvSpPr>
            <a:spLocks noGrp="1"/>
          </p:cNvSpPr>
          <p:nvPr>
            <p:ph idx="1"/>
          </p:nvPr>
        </p:nvSpPr>
        <p:spPr>
          <a:xfrm>
            <a:off x="1143001" y="2332028"/>
            <a:ext cx="5115812" cy="3653035"/>
          </a:xfrm>
        </p:spPr>
        <p:txBody>
          <a:bodyPr vert="horz" lIns="91440" tIns="45720" rIns="91440" bIns="45720" rtlCol="0" anchor="t">
            <a:normAutofit/>
          </a:bodyPr>
          <a:lstStyle/>
          <a:p>
            <a:pPr marL="0" indent="0">
              <a:lnSpc>
                <a:spcPct val="110000"/>
              </a:lnSpc>
              <a:buNone/>
            </a:pPr>
            <a:r>
              <a:rPr lang="en-GB" sz="1900" dirty="0"/>
              <a:t>Based upon a projected IRR of 45.61 % and a positive result on the Power Curve tests, it is highly likely that investors will be attracted to the </a:t>
            </a:r>
            <a:r>
              <a:rPr lang="en-GB" sz="1900"/>
              <a:t>Wind-Grab</a:t>
            </a:r>
            <a:r>
              <a:rPr lang="en-GB" sz="1900" dirty="0"/>
              <a:t> project.</a:t>
            </a:r>
          </a:p>
          <a:p>
            <a:pPr marL="0" indent="0">
              <a:lnSpc>
                <a:spcPct val="110000"/>
              </a:lnSpc>
              <a:buNone/>
            </a:pPr>
            <a:r>
              <a:rPr lang="en-GB" sz="1900" dirty="0"/>
              <a:t>The conclusion is therefore to proceed with the project, using internally generated working capital together with a new injection of capital (from the owners). </a:t>
            </a:r>
          </a:p>
        </p:txBody>
      </p:sp>
      <p:pic>
        <p:nvPicPr>
          <p:cNvPr id="3" name="Picture 3" descr="A picture containing red, chair&#10;&#10;Description automatically generated">
            <a:extLst>
              <a:ext uri="{FF2B5EF4-FFF2-40B4-BE49-F238E27FC236}">
                <a16:creationId xmlns:a16="http://schemas.microsoft.com/office/drawing/2014/main" id="{7CA2A439-FD28-BC93-0236-9E2E38E9435E}"/>
              </a:ext>
            </a:extLst>
          </p:cNvPr>
          <p:cNvPicPr>
            <a:picLocks noChangeAspect="1"/>
          </p:cNvPicPr>
          <p:nvPr/>
        </p:nvPicPr>
        <p:blipFill>
          <a:blip r:embed="rId5"/>
          <a:stretch>
            <a:fillRect/>
          </a:stretch>
        </p:blipFill>
        <p:spPr>
          <a:xfrm>
            <a:off x="8353486" y="3759219"/>
            <a:ext cx="3183661" cy="2125093"/>
          </a:xfrm>
          <a:prstGeom prst="rect">
            <a:avLst/>
          </a:prstGeom>
        </p:spPr>
      </p:pic>
      <p:pic>
        <p:nvPicPr>
          <p:cNvPr id="13" name="Audio 12">
            <a:hlinkClick r:id="" action="ppaction://media"/>
            <a:extLst>
              <a:ext uri="{FF2B5EF4-FFF2-40B4-BE49-F238E27FC236}">
                <a16:creationId xmlns:a16="http://schemas.microsoft.com/office/drawing/2014/main" id="{47583E13-2C61-E9DA-DA63-DB899822F36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46508705"/>
      </p:ext>
    </p:extLst>
  </p:cSld>
  <p:clrMapOvr>
    <a:masterClrMapping/>
  </p:clrMapOvr>
  <mc:AlternateContent xmlns:mc="http://schemas.openxmlformats.org/markup-compatibility/2006">
    <mc:Choice xmlns:p14="http://schemas.microsoft.com/office/powerpoint/2010/main" Requires="p14">
      <p:transition spd="slow" p14:dur="2000" advTm="57368"/>
    </mc:Choice>
    <mc:Fallback>
      <p:transition spd="slow" advTm="57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387</TotalTime>
  <Words>1781</Words>
  <Application>Microsoft Office PowerPoint</Application>
  <PresentationFormat>Widescreen</PresentationFormat>
  <Paragraphs>102</Paragraphs>
  <Slides>12</Slides>
  <Notes>12</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Walbaum Display</vt:lpstr>
      <vt:lpstr>Wingdings</vt:lpstr>
      <vt:lpstr>RegattaVTI</vt:lpstr>
      <vt:lpstr>Capital Investment Appraisal</vt:lpstr>
      <vt:lpstr>Evaluating a New Vertical Axis Wind Turbine 'Wind-grab'</vt:lpstr>
      <vt:lpstr>Wind-Grab Features &amp; Benefits</vt:lpstr>
      <vt:lpstr>Static &amp; Touring Caravans</vt:lpstr>
      <vt:lpstr>Timetable &amp; Project Cost</vt:lpstr>
      <vt:lpstr>Project Lifespan for appraisal:  5 years </vt:lpstr>
      <vt:lpstr>Opportunity Costs Incurred</vt:lpstr>
      <vt:lpstr>Our rationale for considering Wind-Grab</vt:lpstr>
      <vt:lpstr>Financial Model Summary</vt:lpstr>
      <vt:lpstr>Sensitivity Analysis using Model</vt:lpstr>
      <vt:lpstr>Funding Options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Christopher Davies (2126255)</cp:lastModifiedBy>
  <cp:revision>1779</cp:revision>
  <dcterms:created xsi:type="dcterms:W3CDTF">2023-05-08T11:47:11Z</dcterms:created>
  <dcterms:modified xsi:type="dcterms:W3CDTF">2023-05-19T13:12:42Z</dcterms:modified>
</cp:coreProperties>
</file>