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DF9AB-1E46-4CEC-AAD0-F54C3B8004EB}" v="16" dt="2022-03-17T12:35:40.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na Bolboceanu" userId="193650ceda9e67ea" providerId="LiveId" clId="{6FADF9AB-1E46-4CEC-AAD0-F54C3B8004EB}"/>
    <pc:docChg chg="undo custSel addSld delSld modSld">
      <pc:chgData name="Liliana Bolboceanu" userId="193650ceda9e67ea" providerId="LiveId" clId="{6FADF9AB-1E46-4CEC-AAD0-F54C3B8004EB}" dt="2022-03-17T12:40:52.901" v="162" actId="20577"/>
      <pc:docMkLst>
        <pc:docMk/>
      </pc:docMkLst>
      <pc:sldChg chg="addSp delSp modSp mod">
        <pc:chgData name="Liliana Bolboceanu" userId="193650ceda9e67ea" providerId="LiveId" clId="{6FADF9AB-1E46-4CEC-AAD0-F54C3B8004EB}" dt="2022-03-17T12:40:52.901" v="162" actId="20577"/>
        <pc:sldMkLst>
          <pc:docMk/>
          <pc:sldMk cId="871981142" sldId="257"/>
        </pc:sldMkLst>
        <pc:spChg chg="mod">
          <ac:chgData name="Liliana Bolboceanu" userId="193650ceda9e67ea" providerId="LiveId" clId="{6FADF9AB-1E46-4CEC-AAD0-F54C3B8004EB}" dt="2022-03-16T17:07:37.565" v="42" actId="20577"/>
          <ac:spMkLst>
            <pc:docMk/>
            <pc:sldMk cId="871981142" sldId="257"/>
            <ac:spMk id="2" creationId="{C9E8FD62-B817-4158-B298-84D32D85ACAD}"/>
          </ac:spMkLst>
        </pc:spChg>
        <pc:spChg chg="mod">
          <ac:chgData name="Liliana Bolboceanu" userId="193650ceda9e67ea" providerId="LiveId" clId="{6FADF9AB-1E46-4CEC-AAD0-F54C3B8004EB}" dt="2022-03-17T12:36:49.500" v="134" actId="20577"/>
          <ac:spMkLst>
            <pc:docMk/>
            <pc:sldMk cId="871981142" sldId="257"/>
            <ac:spMk id="3" creationId="{F61CEFB3-BF53-471A-A315-568BE06904C9}"/>
          </ac:spMkLst>
        </pc:spChg>
        <pc:spChg chg="mod">
          <ac:chgData name="Liliana Bolboceanu" userId="193650ceda9e67ea" providerId="LiveId" clId="{6FADF9AB-1E46-4CEC-AAD0-F54C3B8004EB}" dt="2022-03-17T12:40:52.901" v="162" actId="20577"/>
          <ac:spMkLst>
            <pc:docMk/>
            <pc:sldMk cId="871981142" sldId="257"/>
            <ac:spMk id="4" creationId="{76A71941-D10A-42A9-899B-AC7817D6C6DC}"/>
          </ac:spMkLst>
        </pc:spChg>
        <pc:spChg chg="mod">
          <ac:chgData name="Liliana Bolboceanu" userId="193650ceda9e67ea" providerId="LiveId" clId="{6FADF9AB-1E46-4CEC-AAD0-F54C3B8004EB}" dt="2022-03-17T12:40:21.674" v="158" actId="20577"/>
          <ac:spMkLst>
            <pc:docMk/>
            <pc:sldMk cId="871981142" sldId="257"/>
            <ac:spMk id="5" creationId="{577EFAF1-67CE-42C7-956D-1E49431CB74B}"/>
          </ac:spMkLst>
        </pc:spChg>
        <pc:spChg chg="mod">
          <ac:chgData name="Liliana Bolboceanu" userId="193650ceda9e67ea" providerId="LiveId" clId="{6FADF9AB-1E46-4CEC-AAD0-F54C3B8004EB}" dt="2022-03-16T17:11:27.199" v="66" actId="255"/>
          <ac:spMkLst>
            <pc:docMk/>
            <pc:sldMk cId="871981142" sldId="257"/>
            <ac:spMk id="6" creationId="{EBD0E104-CC48-4B09-9C2B-5B3CD9FF44A0}"/>
          </ac:spMkLst>
        </pc:spChg>
        <pc:picChg chg="add mod">
          <ac:chgData name="Liliana Bolboceanu" userId="193650ceda9e67ea" providerId="LiveId" clId="{6FADF9AB-1E46-4CEC-AAD0-F54C3B8004EB}" dt="2022-03-17T12:35:40.066" v="124" actId="14100"/>
          <ac:picMkLst>
            <pc:docMk/>
            <pc:sldMk cId="871981142" sldId="257"/>
            <ac:picMk id="10" creationId="{29453F0D-86FA-4CCC-AED1-05A0FA826FF3}"/>
          </ac:picMkLst>
        </pc:picChg>
        <pc:picChg chg="del mod">
          <ac:chgData name="Liliana Bolboceanu" userId="193650ceda9e67ea" providerId="LiveId" clId="{6FADF9AB-1E46-4CEC-AAD0-F54C3B8004EB}" dt="2022-03-16T17:02:21.259" v="11" actId="21"/>
          <ac:picMkLst>
            <pc:docMk/>
            <pc:sldMk cId="871981142" sldId="257"/>
            <ac:picMk id="1026" creationId="{B4F18DCF-69B7-473F-9353-26D25C9CBA6D}"/>
          </ac:picMkLst>
        </pc:picChg>
        <pc:picChg chg="mod">
          <ac:chgData name="Liliana Bolboceanu" userId="193650ceda9e67ea" providerId="LiveId" clId="{6FADF9AB-1E46-4CEC-AAD0-F54C3B8004EB}" dt="2022-03-16T17:06:24.589" v="37" actId="14100"/>
          <ac:picMkLst>
            <pc:docMk/>
            <pc:sldMk cId="871981142" sldId="257"/>
            <ac:picMk id="1030" creationId="{5C2235BE-BF47-41A5-B902-3D85CF0A90DF}"/>
          </ac:picMkLst>
        </pc:picChg>
      </pc:sldChg>
      <pc:sldChg chg="new del">
        <pc:chgData name="Liliana Bolboceanu" userId="193650ceda9e67ea" providerId="LiveId" clId="{6FADF9AB-1E46-4CEC-AAD0-F54C3B8004EB}" dt="2022-03-17T11:50:51.032" v="77" actId="2696"/>
        <pc:sldMkLst>
          <pc:docMk/>
          <pc:sldMk cId="1011433437" sldId="258"/>
        </pc:sldMkLst>
      </pc:sldChg>
      <pc:sldChg chg="new del">
        <pc:chgData name="Liliana Bolboceanu" userId="193650ceda9e67ea" providerId="LiveId" clId="{6FADF9AB-1E46-4CEC-AAD0-F54C3B8004EB}" dt="2022-03-17T12:24:10.528" v="91" actId="2696"/>
        <pc:sldMkLst>
          <pc:docMk/>
          <pc:sldMk cId="1181401247" sldId="258"/>
        </pc:sldMkLst>
      </pc:sldChg>
      <pc:sldChg chg="addSp modSp new del mod">
        <pc:chgData name="Liliana Bolboceanu" userId="193650ceda9e67ea" providerId="LiveId" clId="{6FADF9AB-1E46-4CEC-AAD0-F54C3B8004EB}" dt="2022-03-17T12:21:00.013" v="82" actId="2696"/>
        <pc:sldMkLst>
          <pc:docMk/>
          <pc:sldMk cId="2084945038" sldId="258"/>
        </pc:sldMkLst>
        <pc:spChg chg="add mod">
          <ac:chgData name="Liliana Bolboceanu" userId="193650ceda9e67ea" providerId="LiveId" clId="{6FADF9AB-1E46-4CEC-AAD0-F54C3B8004EB}" dt="2022-03-17T12:20:17.250" v="81" actId="1076"/>
          <ac:spMkLst>
            <pc:docMk/>
            <pc:sldMk cId="2084945038" sldId="258"/>
            <ac:spMk id="3" creationId="{2F119CB8-9C64-4930-B96B-E0B9F76CE075}"/>
          </ac:spMkLst>
        </pc:spChg>
      </pc:sldChg>
      <pc:sldChg chg="addSp modSp new mod">
        <pc:chgData name="Liliana Bolboceanu" userId="193650ceda9e67ea" providerId="LiveId" clId="{6FADF9AB-1E46-4CEC-AAD0-F54C3B8004EB}" dt="2022-03-17T12:31:52.275" v="115" actId="14100"/>
        <pc:sldMkLst>
          <pc:docMk/>
          <pc:sldMk cId="3116134296" sldId="258"/>
        </pc:sldMkLst>
        <pc:spChg chg="add mod">
          <ac:chgData name="Liliana Bolboceanu" userId="193650ceda9e67ea" providerId="LiveId" clId="{6FADF9AB-1E46-4CEC-AAD0-F54C3B8004EB}" dt="2022-03-17T12:31:52.275" v="115" actId="14100"/>
          <ac:spMkLst>
            <pc:docMk/>
            <pc:sldMk cId="3116134296" sldId="258"/>
            <ac:spMk id="3" creationId="{52C4B9BE-D154-4F38-9EDB-5718B937E928}"/>
          </ac:spMkLst>
        </pc:spChg>
      </pc:sldChg>
      <pc:sldChg chg="addSp modSp new del mod">
        <pc:chgData name="Liliana Bolboceanu" userId="193650ceda9e67ea" providerId="LiveId" clId="{6FADF9AB-1E46-4CEC-AAD0-F54C3B8004EB}" dt="2022-03-17T12:28:51.379" v="105" actId="2696"/>
        <pc:sldMkLst>
          <pc:docMk/>
          <pc:sldMk cId="3262299570" sldId="258"/>
        </pc:sldMkLst>
        <pc:spChg chg="add mod">
          <ac:chgData name="Liliana Bolboceanu" userId="193650ceda9e67ea" providerId="LiveId" clId="{6FADF9AB-1E46-4CEC-AAD0-F54C3B8004EB}" dt="2022-03-17T12:27:19.796" v="104" actId="14100"/>
          <ac:spMkLst>
            <pc:docMk/>
            <pc:sldMk cId="3262299570" sldId="258"/>
            <ac:spMk id="3" creationId="{01CE7CD7-6E79-467F-8928-52DA6B291EAC}"/>
          </ac:spMkLst>
        </pc:spChg>
      </pc:sldChg>
      <pc:sldChg chg="addSp modSp new del mod">
        <pc:chgData name="Liliana Bolboceanu" userId="193650ceda9e67ea" providerId="LiveId" clId="{6FADF9AB-1E46-4CEC-AAD0-F54C3B8004EB}" dt="2022-03-17T12:25:39.894" v="98" actId="2696"/>
        <pc:sldMkLst>
          <pc:docMk/>
          <pc:sldMk cId="3297968323" sldId="258"/>
        </pc:sldMkLst>
        <pc:spChg chg="add mod">
          <ac:chgData name="Liliana Bolboceanu" userId="193650ceda9e67ea" providerId="LiveId" clId="{6FADF9AB-1E46-4CEC-AAD0-F54C3B8004EB}" dt="2022-03-17T12:25:10.695" v="97" actId="14100"/>
          <ac:spMkLst>
            <pc:docMk/>
            <pc:sldMk cId="3297968323" sldId="258"/>
            <ac:spMk id="3" creationId="{A0613F71-687F-4E04-AFB3-B45E5649538E}"/>
          </ac:spMkLst>
        </pc:spChg>
      </pc:sldChg>
      <pc:sldChg chg="new del">
        <pc:chgData name="Liliana Bolboceanu" userId="193650ceda9e67ea" providerId="LiveId" clId="{6FADF9AB-1E46-4CEC-AAD0-F54C3B8004EB}" dt="2022-03-17T12:23:55.837" v="89" actId="2696"/>
        <pc:sldMkLst>
          <pc:docMk/>
          <pc:sldMk cId="3679980069" sldId="258"/>
        </pc:sldMkLst>
      </pc:sldChg>
      <pc:sldChg chg="addSp modSp new del mod">
        <pc:chgData name="Liliana Bolboceanu" userId="193650ceda9e67ea" providerId="LiveId" clId="{6FADF9AB-1E46-4CEC-AAD0-F54C3B8004EB}" dt="2022-03-17T12:23:18.230" v="87" actId="2696"/>
        <pc:sldMkLst>
          <pc:docMk/>
          <pc:sldMk cId="3854096417" sldId="258"/>
        </pc:sldMkLst>
        <pc:spChg chg="add mod">
          <ac:chgData name="Liliana Bolboceanu" userId="193650ceda9e67ea" providerId="LiveId" clId="{6FADF9AB-1E46-4CEC-AAD0-F54C3B8004EB}" dt="2022-03-17T12:22:50.795" v="86" actId="14100"/>
          <ac:spMkLst>
            <pc:docMk/>
            <pc:sldMk cId="3854096417" sldId="258"/>
            <ac:spMk id="3" creationId="{64E223E9-EA31-4F81-A894-0F953F74AF6F}"/>
          </ac:spMkLst>
        </pc:spChg>
      </pc:sldChg>
      <pc:sldChg chg="add del">
        <pc:chgData name="Liliana Bolboceanu" userId="193650ceda9e67ea" providerId="LiveId" clId="{6FADF9AB-1E46-4CEC-AAD0-F54C3B8004EB}" dt="2022-03-17T12:24:39.689" v="94" actId="2696"/>
        <pc:sldMkLst>
          <pc:docMk/>
          <pc:sldMk cId="4156666240"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BC32-6E7B-44A0-966F-24E9320346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69566A-50E5-42DE-B50E-19D987A18A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33088F-E47D-4028-8565-55C487414220}"/>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5889E9A5-A346-442C-83F0-80AB9D497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38125-0435-4FF9-983D-13AC450A1253}"/>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29289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8E51-D3BA-4C12-9E7C-4D77B5A223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93F049-332A-49D3-B62B-3DDA941D75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30F66-121B-4531-921E-D8819207AFBE}"/>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83B9ABA4-4C66-4323-ADF7-062C0CFF3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48EED-FD27-4CA9-9B69-5B91F37C4D90}"/>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256353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5F265-2A96-471C-8F37-55998AA884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BA394B-F5E9-48FB-8BBE-24D54F4A57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278CCE-54CC-4294-A26E-CAAAC93153EE}"/>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69CDC185-980E-4E43-93AC-24C53E67A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C2926-D840-474C-AA40-E19F652E43B6}"/>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325552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C34A-9BA4-467D-906D-4CF5608BF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70B286-B205-4CFA-896F-5C47DCE52E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06C61F-4D12-4041-BFCC-83069D4A69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FCD090-5D6B-4ECA-A07E-2137241B49FC}"/>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6" name="Footer Placeholder 5">
            <a:extLst>
              <a:ext uri="{FF2B5EF4-FFF2-40B4-BE49-F238E27FC236}">
                <a16:creationId xmlns:a16="http://schemas.microsoft.com/office/drawing/2014/main" id="{B8B59613-DB5D-480A-9764-EEF9A75FE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3D0E5-D459-48E3-B320-6B696F1B3E2C}"/>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40152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43105-CE2E-4ADE-8AB1-E0015A3908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88042E-F957-4D83-BC07-A8760AE264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9EAFF0-14ED-4840-925E-A242C4FF66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2BA0F5-D4AE-49B9-B074-7A6E14BCE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1D02B7-2E5B-4388-BB20-6A8D0F1AC9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BAD11-0984-4F53-B3E3-F79C3DA3DB64}"/>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8" name="Footer Placeholder 7">
            <a:extLst>
              <a:ext uri="{FF2B5EF4-FFF2-40B4-BE49-F238E27FC236}">
                <a16:creationId xmlns:a16="http://schemas.microsoft.com/office/drawing/2014/main" id="{7E993C75-6B03-4249-9299-CBB0B896D0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7E223E-B12A-4542-8CFB-8EF5C1F4EF72}"/>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337224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A2D0-1755-48A0-8787-E6E7C38F09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3AC8FA-423C-4D4E-88C9-EC2CF1F03763}"/>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4" name="Footer Placeholder 3">
            <a:extLst>
              <a:ext uri="{FF2B5EF4-FFF2-40B4-BE49-F238E27FC236}">
                <a16:creationId xmlns:a16="http://schemas.microsoft.com/office/drawing/2014/main" id="{A1301788-3DB7-4C2A-99B8-CCD2E8BDAA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C858E1-E4B7-473F-AE04-37B412841B9A}"/>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4058193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92AE90-29C8-4E51-89F7-7FEFE840DFC0}"/>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3" name="Footer Placeholder 2">
            <a:extLst>
              <a:ext uri="{FF2B5EF4-FFF2-40B4-BE49-F238E27FC236}">
                <a16:creationId xmlns:a16="http://schemas.microsoft.com/office/drawing/2014/main" id="{2A7BD8B3-C87F-45A5-9142-D6199D809E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428B8A-3CA2-43FF-8E6A-1C416ADF4EEE}"/>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2047232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696C-4070-430F-BBAD-4171BA35D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39902E-8301-4774-8B63-7CD4B80B29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E51357-6880-49AF-85FC-98E660714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4D60EC-D098-490E-BCFD-CC8A09D336A2}"/>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6" name="Footer Placeholder 5">
            <a:extLst>
              <a:ext uri="{FF2B5EF4-FFF2-40B4-BE49-F238E27FC236}">
                <a16:creationId xmlns:a16="http://schemas.microsoft.com/office/drawing/2014/main" id="{952E1C2D-A371-4974-A069-9B395F6650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D8244-0721-4DF2-8BF7-20F02E9F8AA1}"/>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10311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F210B-BBCF-45D3-A0B1-7E7E81274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EA4491-84BD-4097-BE0F-4090B8A487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54EEE3-0730-42E6-9579-4E0D7F77C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F6BAC1-ABB4-49FA-A8A1-76F5C71CD9CF}"/>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6" name="Footer Placeholder 5">
            <a:extLst>
              <a:ext uri="{FF2B5EF4-FFF2-40B4-BE49-F238E27FC236}">
                <a16:creationId xmlns:a16="http://schemas.microsoft.com/office/drawing/2014/main" id="{C4B6D92A-04CC-46C3-A5A2-0DE23E817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A84B84-F8E6-4D29-A98E-ABB4A7976257}"/>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548467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1F7DB-DCCF-409D-BDD8-B57E0A50A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81131-237F-4CFB-977F-7A1373A61C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3AD83-4E9C-4E5B-97FB-0C59C2E494BF}"/>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0BDE3FAE-DB14-416B-AD6F-8AFC25BDF7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13690-71F7-46CE-A7E2-A85266647945}"/>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33361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0C38F8-F252-4E63-8ED0-C58D311D56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DC0ACE-FECB-46A2-B520-E139E59DF5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BDC84E-B570-45BE-B675-F3E64B6AAC58}"/>
              </a:ext>
            </a:extLst>
          </p:cNvPr>
          <p:cNvSpPr>
            <a:spLocks noGrp="1"/>
          </p:cNvSpPr>
          <p:nvPr>
            <p:ph type="dt" sz="half" idx="10"/>
          </p:nvPr>
        </p:nvSpPr>
        <p:spPr/>
        <p:txBody>
          <a:body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4FE3E9E6-B5F1-467F-B5DB-9B00EE4C6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B56E3-6595-4F65-BAC9-EC7FED072DEB}"/>
              </a:ext>
            </a:extLst>
          </p:cNvPr>
          <p:cNvSpPr>
            <a:spLocks noGrp="1"/>
          </p:cNvSpPr>
          <p:nvPr>
            <p:ph type="sldNum" sz="quarter" idx="12"/>
          </p:nvPr>
        </p:nvSpPr>
        <p:spPr/>
        <p:txBody>
          <a:bodyPr/>
          <a:lstStyle/>
          <a:p>
            <a:fld id="{076A7FF5-91B6-458D-B0FE-8F4A75FFA7BC}" type="slidenum">
              <a:rPr lang="en-GB" smtClean="0"/>
              <a:t>‹#›</a:t>
            </a:fld>
            <a:endParaRPr lang="en-GB"/>
          </a:p>
        </p:txBody>
      </p:sp>
    </p:spTree>
    <p:extLst>
      <p:ext uri="{BB962C8B-B14F-4D97-AF65-F5344CB8AC3E}">
        <p14:creationId xmlns:p14="http://schemas.microsoft.com/office/powerpoint/2010/main" val="150457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26DF47-17D7-4E96-9650-74B09B9F96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0CAC89-4B32-4B53-815E-4D8609B5F9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C5F30-CBE0-4970-9349-BD5E0EBBE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118379-71D5-47C9-8034-60D699DC0B20}" type="datetimeFigureOut">
              <a:rPr lang="en-GB" smtClean="0"/>
              <a:t>17/03/2022</a:t>
            </a:fld>
            <a:endParaRPr lang="en-GB"/>
          </a:p>
        </p:txBody>
      </p:sp>
      <p:sp>
        <p:nvSpPr>
          <p:cNvPr id="5" name="Footer Placeholder 4">
            <a:extLst>
              <a:ext uri="{FF2B5EF4-FFF2-40B4-BE49-F238E27FC236}">
                <a16:creationId xmlns:a16="http://schemas.microsoft.com/office/drawing/2014/main" id="{BCF5A007-39EB-442D-BC1A-9F8A40D9C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BA9DC7-7F5D-41F8-8D7E-4D037B8472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6A7FF5-91B6-458D-B0FE-8F4A75FFA7BC}" type="slidenum">
              <a:rPr lang="en-GB" smtClean="0"/>
              <a:t>‹#›</a:t>
            </a:fld>
            <a:endParaRPr lang="en-GB"/>
          </a:p>
        </p:txBody>
      </p:sp>
    </p:spTree>
    <p:extLst>
      <p:ext uri="{BB962C8B-B14F-4D97-AF65-F5344CB8AC3E}">
        <p14:creationId xmlns:p14="http://schemas.microsoft.com/office/powerpoint/2010/main" val="1837203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gov.uk/government/publications/dementia-applying-all-our-health/" TargetMode="External"/><Relationship Id="rId13" Type="http://schemas.openxmlformats.org/officeDocument/2006/relationships/hyperlink" Target="https://www.ncbi.nlm.nih.gov/pmc/articles/PMC3181916/" TargetMode="External"/><Relationship Id="rId18" Type="http://schemas.openxmlformats.org/officeDocument/2006/relationships/hyperlink" Target="https://www.alzheimers.org.uk/sites/default/files/migrate/downloads/dementia_uk_update.pdf" TargetMode="External"/><Relationship Id="rId26" Type="http://schemas.openxmlformats.org/officeDocument/2006/relationships/hyperlink" Target="https://www.google.com/url?sa=i&amp;url=https%3A%2F%2Fwww.alzint.org%2Fresource%2Fwarning-signs-of-dementia-infographic%2F&amp;psig=AOvVaw2Oymp3S4KIgU5R6QM6GME_&amp;ust=1647605788109000&amp;source=images&amp;cd=vfe&amp;ved=0CAsQjRxqFwoTCMCR-4CQzfYCFQAAAAAdAAAAABAD" TargetMode="External"/><Relationship Id="rId3" Type="http://schemas.openxmlformats.org/officeDocument/2006/relationships/hyperlink" Target="https://www.alzint.org/resource/world-alzheimer-report-2012/" TargetMode="External"/><Relationship Id="rId21" Type="http://schemas.openxmlformats.org/officeDocument/2006/relationships/hyperlink" Target="https://www.skillsforhealth.org.uk/images/projects/dementia/Dementia%20Core%20Skills%20Education%20and%20Training%20Framework.pdf" TargetMode="External"/><Relationship Id="rId7" Type="http://schemas.openxmlformats.org/officeDocument/2006/relationships/hyperlink" Target="https://www.dementiacarecentral.com/caregiverinfo/brain-changes/" TargetMode="External"/><Relationship Id="rId12" Type="http://schemas.openxmlformats.org/officeDocument/2006/relationships/hyperlink" Target="https://www.legislation.gov.uk/ukpga/2010/15/contents" TargetMode="External"/><Relationship Id="rId17" Type="http://schemas.openxmlformats.org/officeDocument/2006/relationships/hyperlink" Target="https://www.nice.org.uk/guidance/ng97" TargetMode="External"/><Relationship Id="rId25" Type="http://schemas.openxmlformats.org/officeDocument/2006/relationships/hyperlink" Target="https://www.alz.org/media/HomeOffice/Inline%20Image/what-is-dementia-causes-symptoms-inlineimage.jpg" TargetMode="External"/><Relationship Id="rId2" Type="http://schemas.openxmlformats.org/officeDocument/2006/relationships/hyperlink" Target="https://www.nhs.uk/conditions/dementia/about/" TargetMode="External"/><Relationship Id="rId16" Type="http://schemas.openxmlformats.org/officeDocument/2006/relationships/hyperlink" Target="https://doi.org/10.1002/alz.039804" TargetMode="External"/><Relationship Id="rId20" Type="http://schemas.openxmlformats.org/officeDocument/2006/relationships/hyperlink" Target="https://doi.org/10.1177/1471301214548143" TargetMode="External"/><Relationship Id="rId1" Type="http://schemas.openxmlformats.org/officeDocument/2006/relationships/slideLayout" Target="../slideLayouts/slideLayout7.xml"/><Relationship Id="rId6" Type="http://schemas.openxmlformats.org/officeDocument/2006/relationships/hyperlink" Target="https://doi.org/10.1177/1178224219826579" TargetMode="External"/><Relationship Id="rId11" Type="http://schemas.openxmlformats.org/officeDocument/2006/relationships/hyperlink" Target="https://www.gov.uk/government/publications/prime-ministers-challenge-on-dementia-2020" TargetMode="External"/><Relationship Id="rId24" Type="http://schemas.openxmlformats.org/officeDocument/2006/relationships/hyperlink" Target="https://www.alzheimers.org.uk/about-us/policy-and-influencing/dementia-scale-impact-numbers" TargetMode="External"/><Relationship Id="rId5" Type="http://schemas.openxmlformats.org/officeDocument/2006/relationships/hyperlink" Target="https://www.ncbi.nlm.nih.gov/pmc/articles/PMC5989306/" TargetMode="External"/><Relationship Id="rId15" Type="http://schemas.openxmlformats.org/officeDocument/2006/relationships/hyperlink" Target="https://bmjopen.bmj.com/content/9/1/e024983" TargetMode="External"/><Relationship Id="rId23" Type="http://schemas.openxmlformats.org/officeDocument/2006/relationships/hyperlink" Target="https://www.nhs.uk/conditions/dementia/treatment" TargetMode="External"/><Relationship Id="rId10" Type="http://schemas.openxmlformats.org/officeDocument/2006/relationships/hyperlink" Target="https://www.dementiaaction.org.uk/nationaldementiadeclaration" TargetMode="External"/><Relationship Id="rId19" Type="http://schemas.openxmlformats.org/officeDocument/2006/relationships/hyperlink" Target="https://www.crossroadshospice.com/hospice-resources/end-of-life-signs/dementia/" TargetMode="External"/><Relationship Id="rId4" Type="http://schemas.openxmlformats.org/officeDocument/2006/relationships/hyperlink" Target="https://doi.org/10.1002/alz.12068" TargetMode="External"/><Relationship Id="rId9" Type="http://schemas.openxmlformats.org/officeDocument/2006/relationships/hyperlink" Target="https://www.who.int/news-room/fact-sheets/detail/dementia" TargetMode="External"/><Relationship Id="rId14" Type="http://schemas.openxmlformats.org/officeDocument/2006/relationships/hyperlink" Target="https://www.nationalelfservices.net/mental-health/dementia/dementia-caregiver-burden/" TargetMode="External"/><Relationship Id="rId22" Type="http://schemas.openxmlformats.org/officeDocument/2006/relationships/hyperlink" Target="https://www.dementiauk.org/about-dementia/types-of-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8FD62-B817-4158-B298-84D32D85ACAD}"/>
              </a:ext>
            </a:extLst>
          </p:cNvPr>
          <p:cNvSpPr>
            <a:spLocks noGrp="1"/>
          </p:cNvSpPr>
          <p:nvPr>
            <p:ph type="title"/>
          </p:nvPr>
        </p:nvSpPr>
        <p:spPr>
          <a:xfrm>
            <a:off x="836612" y="219076"/>
            <a:ext cx="10518776" cy="361431"/>
          </a:xfrm>
        </p:spPr>
        <p:txBody>
          <a:bodyPr>
            <a:normAutofit fontScale="90000"/>
          </a:bodyPr>
          <a:lstStyle/>
          <a:p>
            <a:r>
              <a:rPr lang="en-GB" sz="1800" dirty="0">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UNDERSTANDING DEMENTIA</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F61CEFB3-BF53-471A-A315-568BE06904C9}"/>
              </a:ext>
            </a:extLst>
          </p:cNvPr>
          <p:cNvSpPr>
            <a:spLocks noGrp="1"/>
          </p:cNvSpPr>
          <p:nvPr>
            <p:ph type="body" idx="1"/>
          </p:nvPr>
        </p:nvSpPr>
        <p:spPr>
          <a:xfrm>
            <a:off x="288926" y="495299"/>
            <a:ext cx="5930899" cy="3543301"/>
          </a:xfrm>
        </p:spPr>
        <p:txBody>
          <a:bodyPr>
            <a:noAutofit/>
          </a:bodyPr>
          <a:lstStyle/>
          <a:p>
            <a:pPr algn="ctr"/>
            <a:r>
              <a:rPr lang="en-GB" sz="1000"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r>
              <a:rPr lang="en-GB" sz="10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Dementia is an umbrella term for a range of progressive conditions that affect </a:t>
            </a:r>
            <a:r>
              <a:rPr lang="en-GB" sz="8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the</a:t>
            </a:r>
            <a:r>
              <a:rPr lang="en-GB" sz="1000" dirty="0">
                <a:ln>
                  <a:noFill/>
                </a:ln>
                <a:solidFill>
                  <a:srgbClr val="4472C4"/>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rPr>
              <a:t> brain.</a:t>
            </a:r>
            <a:br>
              <a:rPr lang="en-GB" sz="1000" dirty="0">
                <a:effectLst/>
                <a:latin typeface="Times New Roman" panose="02020603050405020304" pitchFamily="18" charset="0"/>
                <a:ea typeface="Times New Roman" panose="02020603050405020304" pitchFamily="18" charset="0"/>
              </a:rPr>
            </a:br>
            <a:endParaRPr lang="en-GB" sz="1000" dirty="0">
              <a:latin typeface="Arial" panose="020B0604020202020204" pitchFamily="34" charset="0"/>
              <a:cs typeface="Arial" panose="020B0604020202020204" pitchFamily="34" charset="0"/>
            </a:endParaRPr>
          </a:p>
          <a:p>
            <a:r>
              <a:rPr lang="en-GB" sz="600" dirty="0">
                <a:solidFill>
                  <a:schemeClr val="accent1">
                    <a:lumMod val="75000"/>
                  </a:schemeClr>
                </a:solidFill>
                <a:latin typeface="Arial" panose="020B0604020202020204" pitchFamily="34" charset="0"/>
                <a:cs typeface="Arial" panose="020B0604020202020204" pitchFamily="34" charset="0"/>
              </a:rPr>
              <a:t>Types of Dementia </a:t>
            </a:r>
          </a:p>
          <a:p>
            <a:pPr algn="just">
              <a:lnSpc>
                <a:spcPct val="107000"/>
              </a:lnSpc>
              <a:spcAft>
                <a:spcPts val="800"/>
              </a:spcAft>
            </a:pPr>
            <a:r>
              <a:rPr lang="en-GB" sz="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Alzheimer's disease is the most common cause of dementia in the United Kingdom.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Vascular dementia is the second most common type of dementia, responsible for about 17% of cases in the United Kingdom</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Lewy body dementia affects the</a:t>
            </a:r>
            <a:r>
              <a:rPr lang="en-GB" sz="600" dirty="0">
                <a:solidFill>
                  <a:srgbClr val="353535"/>
                </a:solidFill>
                <a:effectLst/>
                <a:latin typeface="Arial" panose="020B0604020202020204" pitchFamily="34" charset="0"/>
                <a:ea typeface="Times New Roman" panose="02020603050405020304" pitchFamily="18" charset="0"/>
              </a:rPr>
              <a:t> nerves and cells are affected in areas of the brain that control our thinking, memory, and body movement.</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Parkinson's.</a:t>
            </a:r>
            <a:r>
              <a:rPr lang="en-GB" sz="600" dirty="0">
                <a:solidFill>
                  <a:srgbClr val="212B32"/>
                </a:solidFill>
                <a:effectLst/>
                <a:latin typeface="Arial" panose="020B0604020202020204" pitchFamily="34" charset="0"/>
                <a:ea typeface="Times New Roman" panose="02020603050405020304" pitchFamily="18" charset="0"/>
              </a:rPr>
              <a:t> disease is a condition in which parts of the brain become progressively damaged over the years.</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Frontotemporal dementia i</a:t>
            </a:r>
            <a:r>
              <a:rPr lang="en-GB" sz="600" spc="10" dirty="0">
                <a:solidFill>
                  <a:srgbClr val="414042"/>
                </a:solidFill>
                <a:effectLst/>
                <a:latin typeface="Arial" panose="020B0604020202020204" pitchFamily="34" charset="0"/>
                <a:ea typeface="Times New Roman" panose="02020603050405020304" pitchFamily="18" charset="0"/>
              </a:rPr>
              <a:t>t is sometimes called Pick's disease or frontal lobe dementia and is one of the less common types of dementia.</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Creutzfeldt-Jakob </a:t>
            </a:r>
            <a:r>
              <a:rPr lang="en-GB" sz="600" dirty="0">
                <a:solidFill>
                  <a:srgbClr val="4D5156"/>
                </a:solidFill>
                <a:effectLst/>
                <a:latin typeface="Arial" panose="020B0604020202020204" pitchFamily="34" charset="0"/>
                <a:ea typeface="Times New Roman" panose="02020603050405020304" pitchFamily="18" charset="0"/>
              </a:rPr>
              <a:t>is a rare and fatal condition that affects the brain and causes brain damage </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Wernicke-Korsakoff dementia is in the majority of cases caused by alcohol, and it is alcohol-related</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Normal Pressure Hydrocephalus very rare and it is characterized by mild memory impairment and apathy.</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Huntington’s dementia it is a genetic condition that causes a slow but progressive decline in a person's movement, memory, thinking and emotional state.</a:t>
            </a:r>
            <a:endParaRPr lang="en-GB" sz="600" dirty="0">
              <a:effectLst/>
              <a:latin typeface="Times New Roman" panose="02020603050405020304" pitchFamily="18" charset="0"/>
              <a:ea typeface="Times New Roman" panose="02020603050405020304" pitchFamily="18" charset="0"/>
            </a:endParaRPr>
          </a:p>
          <a:p>
            <a:pPr algn="just">
              <a:spcAft>
                <a:spcPts val="300"/>
              </a:spcAft>
            </a:pPr>
            <a:r>
              <a:rPr lang="en-GB" sz="600" dirty="0">
                <a:solidFill>
                  <a:srgbClr val="202124"/>
                </a:solidFill>
                <a:effectLst/>
                <a:latin typeface="Arial" panose="020B0604020202020204" pitchFamily="34" charset="0"/>
                <a:ea typeface="Times New Roman" panose="02020603050405020304" pitchFamily="18" charset="0"/>
              </a:rPr>
              <a:t>Mixed dementia</a:t>
            </a:r>
            <a:r>
              <a:rPr lang="en-GB" sz="600" spc="10" dirty="0">
                <a:solidFill>
                  <a:srgbClr val="414042"/>
                </a:solidFill>
                <a:effectLst/>
                <a:latin typeface="Arial" panose="020B0604020202020204" pitchFamily="34" charset="0"/>
                <a:ea typeface="Times New Roman" panose="02020603050405020304" pitchFamily="18" charset="0"/>
              </a:rPr>
              <a:t> is a condition in which a person has more than one type of dementia. Alzheimer’s disease and vascular dementia is the most common type. </a:t>
            </a:r>
            <a:r>
              <a:rPr lang="en-GB" sz="600" spc="10" dirty="0">
                <a:solidFill>
                  <a:srgbClr val="414042"/>
                </a:solidFill>
                <a:latin typeface="Arial" panose="020B0604020202020204" pitchFamily="34" charset="0"/>
                <a:ea typeface="Times New Roman" panose="02020603050405020304" pitchFamily="18" charset="0"/>
              </a:rPr>
              <a:t>[21]</a:t>
            </a:r>
            <a:endParaRPr lang="en-GB" sz="600" spc="10" dirty="0">
              <a:solidFill>
                <a:srgbClr val="414042"/>
              </a:solidFill>
              <a:effectLst/>
              <a:latin typeface="Arial" panose="020B0604020202020204" pitchFamily="34" charset="0"/>
              <a:ea typeface="Times New Roman" panose="02020603050405020304" pitchFamily="18" charset="0"/>
            </a:endParaRPr>
          </a:p>
          <a:p>
            <a:pPr algn="just">
              <a:spcAft>
                <a:spcPts val="300"/>
              </a:spcAft>
            </a:pPr>
            <a:endParaRPr lang="en-GB" sz="600" dirty="0">
              <a:effectLst/>
              <a:latin typeface="Times New Roman" panose="02020603050405020304" pitchFamily="18" charset="0"/>
              <a:ea typeface="Times New Roman" panose="02020603050405020304" pitchFamily="18" charset="0"/>
            </a:endParaRPr>
          </a:p>
          <a:p>
            <a:endParaRPr lang="en-GB" sz="1000" b="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6A71941-D10A-42A9-899B-AC7817D6C6DC}"/>
              </a:ext>
            </a:extLst>
          </p:cNvPr>
          <p:cNvSpPr>
            <a:spLocks noGrp="1"/>
          </p:cNvSpPr>
          <p:nvPr>
            <p:ph sz="half" idx="2"/>
          </p:nvPr>
        </p:nvSpPr>
        <p:spPr>
          <a:xfrm>
            <a:off x="628650" y="3838574"/>
            <a:ext cx="5565773" cy="3031577"/>
          </a:xfrm>
        </p:spPr>
        <p:txBody>
          <a:bodyPr>
            <a:normAutofit fontScale="25000" lnSpcReduction="20000"/>
          </a:bodyPr>
          <a:lstStyle/>
          <a:p>
            <a:pPr marL="0" indent="0">
              <a:buNone/>
            </a:pPr>
            <a:endParaRPr lang="en-GB" sz="8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000" b="1" dirty="0">
                <a:solidFill>
                  <a:schemeClr val="accent1">
                    <a:lumMod val="75000"/>
                  </a:schemeClr>
                </a:solidFill>
                <a:latin typeface="Arial" panose="020B0604020202020204" pitchFamily="34" charset="0"/>
                <a:cs typeface="Arial" panose="020B0604020202020204" pitchFamily="34" charset="0"/>
              </a:rPr>
              <a:t>Diagnosis and treatment for dementia</a:t>
            </a:r>
          </a:p>
          <a:p>
            <a:r>
              <a:rPr lang="en-GB" sz="2000" b="1" dirty="0">
                <a:solidFill>
                  <a:schemeClr val="accent1">
                    <a:lumMod val="75000"/>
                  </a:schemeClr>
                </a:solidFill>
                <a:latin typeface="Arial" panose="020B0604020202020204" pitchFamily="34" charset="0"/>
                <a:cs typeface="Arial" panose="020B0604020202020204" pitchFamily="34" charset="0"/>
              </a:rPr>
              <a:t>The Mini Mental State Examination (MMSE)</a:t>
            </a:r>
          </a:p>
          <a:p>
            <a:r>
              <a:rPr lang="en-GB" sz="2000" b="1" dirty="0">
                <a:solidFill>
                  <a:schemeClr val="accent1">
                    <a:lumMod val="75000"/>
                  </a:schemeClr>
                </a:solidFill>
                <a:latin typeface="Arial" panose="020B0604020202020204" pitchFamily="34" charset="0"/>
                <a:cs typeface="Arial" panose="020B0604020202020204" pitchFamily="34" charset="0"/>
              </a:rPr>
              <a:t>General Practitioner Assessment of Cognition (GPCOG)</a:t>
            </a:r>
          </a:p>
          <a:p>
            <a:r>
              <a:rPr lang="en-GB" sz="2000" b="1" dirty="0">
                <a:solidFill>
                  <a:schemeClr val="accent1">
                    <a:lumMod val="75000"/>
                  </a:schemeClr>
                </a:solidFill>
                <a:latin typeface="Arial" panose="020B0604020202020204" pitchFamily="34" charset="0"/>
                <a:cs typeface="Arial" panose="020B0604020202020204" pitchFamily="34" charset="0"/>
              </a:rPr>
              <a:t>Scans as CT, CAT and MRI all show structural changes to brain tissue</a:t>
            </a:r>
          </a:p>
          <a:p>
            <a:r>
              <a:rPr lang="en-GB" sz="2000" b="1" dirty="0">
                <a:solidFill>
                  <a:schemeClr val="accent1">
                    <a:lumMod val="75000"/>
                  </a:schemeClr>
                </a:solidFill>
                <a:latin typeface="Arial" panose="020B0604020202020204" pitchFamily="34" charset="0"/>
                <a:cs typeface="Arial" panose="020B0604020202020204" pitchFamily="34" charset="0"/>
              </a:rPr>
              <a:t>SPECT Scan show changes in brain activity</a:t>
            </a:r>
          </a:p>
          <a:p>
            <a:r>
              <a:rPr lang="en-GB" sz="2000" b="1" dirty="0">
                <a:solidFill>
                  <a:schemeClr val="accent1">
                    <a:lumMod val="75000"/>
                  </a:schemeClr>
                </a:solidFill>
                <a:latin typeface="Arial" panose="020B0604020202020204" pitchFamily="34" charset="0"/>
                <a:cs typeface="Arial" panose="020B0604020202020204" pitchFamily="34" charset="0"/>
              </a:rPr>
              <a:t>6-Item Cognitive Impairment Test (6-CIT)</a:t>
            </a:r>
          </a:p>
          <a:p>
            <a:r>
              <a:rPr lang="en-GB" sz="2000" b="1" dirty="0">
                <a:solidFill>
                  <a:schemeClr val="accent1">
                    <a:lumMod val="75000"/>
                  </a:schemeClr>
                </a:solidFill>
                <a:latin typeface="Arial" panose="020B0604020202020204" pitchFamily="34" charset="0"/>
                <a:cs typeface="Arial" panose="020B0604020202020204" pitchFamily="34" charset="0"/>
              </a:rPr>
              <a:t>Assessment by a GP</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[22] [24]</a:t>
            </a:r>
          </a:p>
          <a:p>
            <a:pPr marL="0" indent="0">
              <a:buNone/>
            </a:pPr>
            <a:r>
              <a:rPr lang="en-GB" sz="2000" dirty="0">
                <a:solidFill>
                  <a:schemeClr val="accent1">
                    <a:lumMod val="75000"/>
                  </a:schemeClr>
                </a:solidFill>
                <a:latin typeface="Arial" panose="020B0604020202020204" pitchFamily="34" charset="0"/>
                <a:cs typeface="Arial" panose="020B0604020202020204" pitchFamily="34" charset="0"/>
              </a:rPr>
              <a:t>There is no cure for dementia but there are medication and treatments that can help people with dementia. Medication, cognitive stimulation therapy and cognitive rehabilitation can also temporarily reduce symptoms of dementia.</a:t>
            </a:r>
          </a:p>
          <a:p>
            <a:pPr marL="0" indent="0">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Dementia can affect a person at any age but it’s more common in people over the age of 65.</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Each type of dementia stops a person’s brain cells (neurones) working properly in specific areas, affecting their ability to remember, think and speak.</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kern="1200" dirty="0">
                <a:solidFill>
                  <a:srgbClr val="4472C4"/>
                </a:solidFill>
                <a:effectLst/>
                <a:latin typeface="Arial" panose="020B0604020202020204" pitchFamily="34" charset="0"/>
                <a:ea typeface="Times New Roman" panose="02020603050405020304" pitchFamily="18" charset="0"/>
                <a:cs typeface="Arial" panose="020B0604020202020204" pitchFamily="34" charset="0"/>
              </a:rPr>
              <a:t>Dementia is a syndrome – usually of a chronic or progressive nature- in which there is deterioration in cognitive function(the ability to process thought) beyond what might be expected from normal ageing.(WHO, 2017)</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000" dirty="0">
                <a:solidFill>
                  <a:schemeClr val="accent1"/>
                </a:solidFill>
                <a:latin typeface="Arial" panose="020B0604020202020204" pitchFamily="34" charset="0"/>
                <a:cs typeface="Arial" panose="020B0604020202020204" pitchFamily="34" charset="0"/>
              </a:rPr>
              <a:t>Dementia is a national health priority</a:t>
            </a:r>
          </a:p>
          <a:p>
            <a:pPr marL="0" indent="0">
              <a:buNone/>
            </a:pPr>
            <a:r>
              <a:rPr lang="en-GB" sz="2000" dirty="0">
                <a:solidFill>
                  <a:schemeClr val="accent1"/>
                </a:solidFill>
                <a:latin typeface="Arial" panose="020B0604020202020204" pitchFamily="34" charset="0"/>
                <a:cs typeface="Arial" panose="020B0604020202020204" pitchFamily="34" charset="0"/>
              </a:rPr>
              <a:t>Patients with dementia are at greater risk of harm</a:t>
            </a:r>
          </a:p>
          <a:p>
            <a:pPr marL="0" indent="0">
              <a:buNone/>
            </a:pPr>
            <a:r>
              <a:rPr lang="en-GB" sz="2000" dirty="0">
                <a:solidFill>
                  <a:schemeClr val="accent1"/>
                </a:solidFill>
                <a:latin typeface="Arial" panose="020B0604020202020204" pitchFamily="34" charset="0"/>
                <a:cs typeface="Arial" panose="020B0604020202020204" pitchFamily="34" charset="0"/>
              </a:rPr>
              <a:t>We can improve hospital care of patients </a:t>
            </a:r>
            <a:r>
              <a:rPr lang="en-GB" sz="2000">
                <a:solidFill>
                  <a:schemeClr val="accent1"/>
                </a:solidFill>
                <a:latin typeface="Arial" panose="020B0604020202020204" pitchFamily="34" charset="0"/>
                <a:cs typeface="Arial" panose="020B0604020202020204" pitchFamily="34" charset="0"/>
              </a:rPr>
              <a:t>with dementia [8]</a:t>
            </a:r>
            <a:endParaRPr lang="en-GB" sz="2000" dirty="0">
              <a:solidFill>
                <a:schemeClr val="accent1"/>
              </a:solidFill>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77EFAF1-67CE-42C7-956D-1E49431CB74B}"/>
              </a:ext>
            </a:extLst>
          </p:cNvPr>
          <p:cNvSpPr>
            <a:spLocks noGrp="1"/>
          </p:cNvSpPr>
          <p:nvPr>
            <p:ph type="body" sz="quarter" idx="3"/>
          </p:nvPr>
        </p:nvSpPr>
        <p:spPr>
          <a:xfrm>
            <a:off x="6792913" y="580507"/>
            <a:ext cx="5110161" cy="2334143"/>
          </a:xfrm>
        </p:spPr>
        <p:txBody>
          <a:bodyPr>
            <a:normAutofit fontScale="32500" lnSpcReduction="20000"/>
          </a:bodyPr>
          <a:lstStyle/>
          <a:p>
            <a:r>
              <a:rPr lang="en-GB" sz="1800" kern="1200" dirty="0">
                <a:solidFill>
                  <a:schemeClr val="accent1">
                    <a:lumMod val="75000"/>
                  </a:schemeClr>
                </a:solidFill>
                <a:effectLst/>
                <a:latin typeface="Arial" panose="020B0604020202020204" pitchFamily="34" charset="0"/>
                <a:ea typeface="Times New Roman" panose="02020603050405020304" pitchFamily="18" charset="0"/>
              </a:rPr>
              <a:t>SYMPTOMS OF DEMENTIA</a:t>
            </a:r>
            <a:br>
              <a:rPr lang="en-GB" sz="180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Memory problems</a:t>
            </a:r>
            <a:br>
              <a:rPr lang="en-GB" sz="250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increasing forgetfulness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difficulty to retain new information</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getting lost in places that used to be familiar</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misplacing items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forgetting names</a:t>
            </a:r>
            <a:br>
              <a:rPr lang="en-GB" sz="2500" b="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Cognitive ability</a:t>
            </a:r>
            <a:br>
              <a:rPr lang="en-GB" sz="2500" kern="1200" dirty="0">
                <a:solidFill>
                  <a:srgbClr val="2F5597"/>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difficulty understanding time and place</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loss of interest in activity</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struggling with decision-making and reasoning</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restlessness</a:t>
            </a:r>
            <a:br>
              <a:rPr lang="en-GB" sz="2500" kern="1200" dirty="0">
                <a:solidFill>
                  <a:srgbClr val="000000"/>
                </a:solidFill>
                <a:effectLst/>
                <a:latin typeface="Arial" panose="020B0604020202020204" pitchFamily="34" charset="0"/>
                <a:ea typeface="Times New Roman" panose="02020603050405020304" pitchFamily="18" charset="0"/>
              </a:rPr>
            </a:br>
            <a:br>
              <a:rPr lang="en-GB" sz="2500" kern="1200" dirty="0">
                <a:solidFill>
                  <a:srgbClr val="000000"/>
                </a:solidFill>
                <a:effectLst/>
                <a:latin typeface="Arial" panose="020B0604020202020204" pitchFamily="34" charset="0"/>
                <a:ea typeface="Times New Roman" panose="02020603050405020304" pitchFamily="18" charset="0"/>
              </a:rPr>
            </a:br>
            <a:r>
              <a:rPr lang="en-GB" sz="2500" kern="1200" dirty="0">
                <a:solidFill>
                  <a:srgbClr val="2F5597"/>
                </a:solidFill>
                <a:effectLst/>
                <a:latin typeface="Arial" panose="020B0604020202020204" pitchFamily="34" charset="0"/>
                <a:ea typeface="Times New Roman" panose="02020603050405020304" pitchFamily="18" charset="0"/>
              </a:rPr>
              <a:t>Communication</a:t>
            </a:r>
            <a:br>
              <a:rPr lang="en-GB" sz="250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struggling to find the right words</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loss of confidence</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changes in personality and behaviour</a:t>
            </a:r>
            <a:br>
              <a:rPr lang="en-GB" sz="2500" b="0" kern="1200" dirty="0">
                <a:solidFill>
                  <a:srgbClr val="000000"/>
                </a:solidFill>
                <a:effectLst/>
                <a:latin typeface="Arial" panose="020B0604020202020204" pitchFamily="34" charset="0"/>
                <a:ea typeface="Times New Roman" panose="02020603050405020304" pitchFamily="18" charset="0"/>
              </a:rPr>
            </a:br>
            <a:r>
              <a:rPr lang="en-GB" sz="2500" b="0" kern="1200" dirty="0">
                <a:solidFill>
                  <a:srgbClr val="000000"/>
                </a:solidFill>
                <a:effectLst/>
                <a:latin typeface="Arial" panose="020B0604020202020204" pitchFamily="34" charset="0"/>
                <a:ea typeface="Times New Roman" panose="02020603050405020304" pitchFamily="18" charset="0"/>
              </a:rPr>
              <a:t>mood swings, anxiety and depression</a:t>
            </a:r>
            <a:endParaRPr lang="en-GB" sz="2500" b="0" dirty="0">
              <a:effectLst/>
              <a:latin typeface="Times New Roman" panose="02020603050405020304" pitchFamily="18" charset="0"/>
              <a:ea typeface="Times New Roman" panose="02020603050405020304" pitchFamily="18" charset="0"/>
            </a:endParaRPr>
          </a:p>
          <a:p>
            <a:r>
              <a:rPr lang="en-GB" dirty="0"/>
              <a:t>[25] [1]</a:t>
            </a:r>
          </a:p>
        </p:txBody>
      </p:sp>
      <p:sp>
        <p:nvSpPr>
          <p:cNvPr id="6" name="Content Placeholder 5">
            <a:extLst>
              <a:ext uri="{FF2B5EF4-FFF2-40B4-BE49-F238E27FC236}">
                <a16:creationId xmlns:a16="http://schemas.microsoft.com/office/drawing/2014/main" id="{EBD0E104-CC48-4B09-9C2B-5B3CD9FF44A0}"/>
              </a:ext>
            </a:extLst>
          </p:cNvPr>
          <p:cNvSpPr>
            <a:spLocks noGrp="1"/>
          </p:cNvSpPr>
          <p:nvPr>
            <p:ph sz="quarter" idx="4"/>
          </p:nvPr>
        </p:nvSpPr>
        <p:spPr>
          <a:xfrm>
            <a:off x="6194423" y="3009898"/>
            <a:ext cx="5778502" cy="3629023"/>
          </a:xfrm>
        </p:spPr>
        <p:txBody>
          <a:bodyPr>
            <a:normAutofit fontScale="25000" lnSpcReduction="20000"/>
          </a:bodyPr>
          <a:lstStyle/>
          <a:p>
            <a:pPr marL="0" indent="0">
              <a:buNone/>
            </a:pPr>
            <a:r>
              <a:rPr lang="en-GB" sz="1000" b="1" dirty="0">
                <a:solidFill>
                  <a:schemeClr val="accent1">
                    <a:lumMod val="75000"/>
                  </a:schemeClr>
                </a:solidFill>
                <a:latin typeface="Arial" panose="020B0604020202020204" pitchFamily="34" charset="0"/>
                <a:cs typeface="Arial" panose="020B0604020202020204" pitchFamily="34" charset="0"/>
              </a:rPr>
              <a:t>                          </a:t>
            </a:r>
          </a:p>
          <a:p>
            <a:pPr marL="0" indent="0" algn="l">
              <a:buNone/>
            </a:pPr>
            <a:r>
              <a:rPr lang="en-GB" sz="3200" b="1" i="0" dirty="0">
                <a:solidFill>
                  <a:schemeClr val="accent1">
                    <a:lumMod val="75000"/>
                  </a:schemeClr>
                </a:solidFill>
                <a:effectLst/>
                <a:latin typeface="Arial" panose="020B0604020202020204" pitchFamily="34" charset="0"/>
                <a:cs typeface="Arial" panose="020B0604020202020204" pitchFamily="34" charset="0"/>
              </a:rPr>
              <a:t>                                            Risk Factors for Dementia</a:t>
            </a:r>
            <a:endParaRPr lang="en-GB" sz="3200" b="0" i="0" dirty="0">
              <a:solidFill>
                <a:schemeClr val="accent1">
                  <a:lumMod val="75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Age. The risk of Alzheimer's disease, vascular dementia, and several other dementias goes up significantly with advancing age.</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Genetics/family history.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Smoking and alcohol use.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Atherosclerosis.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Cholesterol.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Plasma homocysteine.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Diabetes. ...</a:t>
            </a:r>
          </a:p>
          <a:p>
            <a:pPr algn="l">
              <a:buFont typeface="Arial" panose="020B0604020202020204" pitchFamily="34" charset="0"/>
              <a:buChar char="•"/>
            </a:pPr>
            <a:r>
              <a:rPr lang="en-GB" sz="3200" b="0" i="0" dirty="0">
                <a:solidFill>
                  <a:schemeClr val="accent1">
                    <a:lumMod val="75000"/>
                  </a:schemeClr>
                </a:solidFill>
                <a:effectLst/>
                <a:latin typeface="Arial" panose="020B0604020202020204" pitchFamily="34" charset="0"/>
                <a:cs typeface="Arial" panose="020B0604020202020204" pitchFamily="34" charset="0"/>
              </a:rPr>
              <a:t>Mild cognitive impairment.</a:t>
            </a:r>
            <a:endParaRPr lang="en-GB" sz="32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                                   HOW TO HELP PEOPLE WITH DEMENTIA</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Memory Book for Dementia ( close family and friends, special events and milestones, hobbies, pets, previous home and many more).</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Give them help and support in their everyday life and activities.</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Community and voluntary organisations can provide help and support to people affected by a dementia, their family and friends.</a:t>
            </a:r>
          </a:p>
          <a:p>
            <a:pPr marL="0" indent="0">
              <a:buNone/>
            </a:pPr>
            <a:r>
              <a:rPr lang="en-GB" sz="3200" b="1" dirty="0">
                <a:solidFill>
                  <a:schemeClr val="accent1">
                    <a:lumMod val="75000"/>
                  </a:schemeClr>
                </a:solidFill>
                <a:latin typeface="Arial" panose="020B0604020202020204" pitchFamily="34" charset="0"/>
                <a:cs typeface="Arial" panose="020B0604020202020204" pitchFamily="34" charset="0"/>
              </a:rPr>
              <a:t>Dementia Awareness Training for staff and family caregiver.</a:t>
            </a:r>
          </a:p>
        </p:txBody>
      </p:sp>
      <p:pic>
        <p:nvPicPr>
          <p:cNvPr id="1030" name="Picture 6" descr="Skip to content England Wales Menu English Cymraeg About Business  Resilience COVID-19: Business Resilience Animal welfare Brexit Contingency  planning Family &amp; Staffing Legal and regulatory Staying Connected Strategy  and Finance Technical ...">
            <a:extLst>
              <a:ext uri="{FF2B5EF4-FFF2-40B4-BE49-F238E27FC236}">
                <a16:creationId xmlns:a16="http://schemas.microsoft.com/office/drawing/2014/main" id="{5C2235BE-BF47-41A5-B902-3D85CF0A90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1211" y="941938"/>
            <a:ext cx="2371863" cy="18367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What is Dementia? Symptoms, Causes &amp; Treatment | alz.org">
            <a:extLst>
              <a:ext uri="{FF2B5EF4-FFF2-40B4-BE49-F238E27FC236}">
                <a16:creationId xmlns:a16="http://schemas.microsoft.com/office/drawing/2014/main" id="{29453F0D-86FA-4CCC-AED1-05A0FA826F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9539" y="4038600"/>
            <a:ext cx="1676831" cy="887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98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C4B9BE-D154-4F38-9EDB-5718B937E928}"/>
              </a:ext>
            </a:extLst>
          </p:cNvPr>
          <p:cNvSpPr txBox="1"/>
          <p:nvPr/>
        </p:nvSpPr>
        <p:spPr>
          <a:xfrm>
            <a:off x="66675" y="0"/>
            <a:ext cx="11915775" cy="6868099"/>
          </a:xfrm>
          <a:prstGeom prst="rect">
            <a:avLst/>
          </a:prstGeom>
          <a:noFill/>
        </p:spPr>
        <p:txBody>
          <a:bodyPr wrap="square">
            <a:spAutoFit/>
          </a:bodyPr>
          <a:lstStyle/>
          <a:p>
            <a:pPr algn="ct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Reference List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About Dementia. Dementia guide.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https://www.nhs.uk/conditions/dementia/about/</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Alzheimer’s Disease International. World Alzheimer Report 2012: </a:t>
            </a:r>
            <a:r>
              <a:rPr lang="en-GB" sz="1000" i="1" dirty="0">
                <a:effectLst/>
                <a:latin typeface="Arial" panose="020B0604020202020204" pitchFamily="34" charset="0"/>
                <a:ea typeface="Calibri" panose="020F0502020204030204" pitchFamily="34" charset="0"/>
                <a:cs typeface="Arial" panose="020B0604020202020204" pitchFamily="34" charset="0"/>
              </a:rPr>
              <a:t>Overcoming the stigma of dementia.</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https://www.alzint.org/resource/world-alzheimer-report-2012/</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Alzheimer's disease facts and figures. (2020),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16</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(3), 391-460.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https://doi.org/10.1002/alz.12068</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(Accessed on 09 March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Buckner S, Mattocks C, </a:t>
            </a:r>
            <a:r>
              <a:rPr lang="en-GB" sz="1000" dirty="0" err="1">
                <a:effectLst/>
                <a:latin typeface="Arial" panose="020B0604020202020204" pitchFamily="34" charset="0"/>
                <a:ea typeface="Calibri" panose="020F0502020204030204" pitchFamily="34" charset="0"/>
                <a:cs typeface="Arial" panose="020B0604020202020204" pitchFamily="34" charset="0"/>
              </a:rPr>
              <a:t>Rimmer</a:t>
            </a:r>
            <a:r>
              <a:rPr lang="en-GB" sz="1000" dirty="0">
                <a:effectLst/>
                <a:latin typeface="Arial" panose="020B0604020202020204" pitchFamily="34" charset="0"/>
                <a:ea typeface="Calibri" panose="020F0502020204030204" pitchFamily="34" charset="0"/>
                <a:cs typeface="Arial" panose="020B0604020202020204" pitchFamily="34" charset="0"/>
              </a:rPr>
              <a:t> M et al. </a:t>
            </a:r>
            <a:r>
              <a:rPr lang="en-GB" sz="1000" i="1" dirty="0">
                <a:effectLst/>
                <a:latin typeface="Arial" panose="020B0604020202020204" pitchFamily="34" charset="0"/>
                <a:ea typeface="Calibri" panose="020F0502020204030204" pitchFamily="34" charset="0"/>
                <a:cs typeface="Arial" panose="020B0604020202020204" pitchFamily="34" charset="0"/>
              </a:rPr>
              <a:t>An evaluation tool for Age-Friendly and Dementia Friendly Communities.</a:t>
            </a:r>
            <a:r>
              <a:rPr lang="en-GB" sz="1000" dirty="0">
                <a:effectLst/>
                <a:latin typeface="Arial" panose="020B0604020202020204" pitchFamily="34" charset="0"/>
                <a:ea typeface="Calibri" panose="020F0502020204030204" pitchFamily="34" charset="0"/>
                <a:cs typeface="Arial" panose="020B0604020202020204" pitchFamily="34" charset="0"/>
              </a:rPr>
              <a:t> Work Older People 2018; 22:48-58.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https://www.ncbi.nlm.nih.gov/pmc/articles/PMC5989306/</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Harrison </a:t>
            </a: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Dening</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Sampson, E., &amp; De Vries, K. (2019). Advance care planning in dementia: recommendations for healthcare professionals.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Palliative Care: Research And Treatment</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117822421982657.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https://doi.org/10.1177/1178224219826579</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(Accessed on 09 March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How Structural &amp;Chemical Changes in a Brain with Alzheimer’s Affects Level of Functioning (2021). </a:t>
            </a:r>
            <a:r>
              <a:rPr lang="en-GB" sz="1000" i="1" dirty="0">
                <a:effectLst/>
                <a:latin typeface="Arial" panose="020B0604020202020204" pitchFamily="34" charset="0"/>
                <a:ea typeface="Calibri" panose="020F0502020204030204" pitchFamily="34" charset="0"/>
                <a:cs typeface="Arial" panose="020B0604020202020204" pitchFamily="34" charset="0"/>
              </a:rPr>
              <a:t>Changes in the Brain Stemming from Dementia</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https://www.dementiacarecentral.com/caregiverinfo/brain-changes/</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Dementia: applying All Our Health.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https://www.gov.uk/government/publications/dementia-applying-all-our-health/</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Dementia WHO.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https://www.who.int/news-room/fact-sheets/detail/dementia</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Dementia Action Alliance. </a:t>
            </a:r>
            <a:r>
              <a:rPr lang="en-GB" sz="1000" i="1" dirty="0">
                <a:effectLst/>
                <a:latin typeface="Arial" panose="020B0604020202020204" pitchFamily="34" charset="0"/>
                <a:ea typeface="Calibri" panose="020F0502020204030204" pitchFamily="34" charset="0"/>
                <a:cs typeface="Arial" panose="020B0604020202020204" pitchFamily="34" charset="0"/>
              </a:rPr>
              <a:t>Dementia statements.</a:t>
            </a:r>
            <a:r>
              <a:rPr lang="en-GB" sz="1000" dirty="0">
                <a:effectLst/>
                <a:latin typeface="Arial" panose="020B0604020202020204" pitchFamily="34" charset="0"/>
                <a:ea typeface="Calibri" panose="020F0502020204030204" pitchFamily="34" charset="0"/>
                <a:cs typeface="Arial" panose="020B0604020202020204" pitchFamily="34" charset="0"/>
              </a:rPr>
              <a:t> DAA, 2017.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https://www.dementiaaction.org.uk/nationaldementiadeclaration</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Department of Health</a:t>
            </a:r>
            <a:r>
              <a:rPr lang="en-GB" sz="1000" i="1" dirty="0">
                <a:effectLst/>
                <a:latin typeface="Arial" panose="020B0604020202020204" pitchFamily="34" charset="0"/>
                <a:ea typeface="Calibri" panose="020F0502020204030204" pitchFamily="34" charset="0"/>
                <a:cs typeface="Arial" panose="020B0604020202020204" pitchFamily="34" charset="0"/>
              </a:rPr>
              <a:t>. Prime Minister’s Challenge on Dementia 2020</a:t>
            </a:r>
            <a:r>
              <a:rPr lang="en-GB" sz="1000" dirty="0">
                <a:effectLst/>
                <a:latin typeface="Arial" panose="020B0604020202020204" pitchFamily="34" charset="0"/>
                <a:ea typeface="Calibri" panose="020F0502020204030204" pitchFamily="34" charset="0"/>
                <a:cs typeface="Arial" panose="020B0604020202020204" pitchFamily="34" charset="0"/>
              </a:rPr>
              <a:t>. London: Department of Health, 2015.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https://www.gov.uk/government/publications/prime-ministers-challenge-on-dementia-2020</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Equality Act 2010. London: HMSO, 2010. Chapter 2(15)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https://www.legislation.gov.uk/ukpga/2010/15/contents</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Family caregivers of people with dementia.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https://www.ncbi.nlm.nih.gov/pmc/articles/PMC3181916/</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err="1">
                <a:effectLst/>
                <a:latin typeface="Arial" panose="020B0604020202020204" pitchFamily="34" charset="0"/>
                <a:ea typeface="Calibri" panose="020F0502020204030204" pitchFamily="34" charset="0"/>
                <a:cs typeface="Arial" panose="020B0604020202020204" pitchFamily="34" charset="0"/>
              </a:rPr>
              <a:t>Frisira</a:t>
            </a:r>
            <a:r>
              <a:rPr lang="en-GB" sz="1000" dirty="0">
                <a:effectLst/>
                <a:latin typeface="Arial" panose="020B0604020202020204" pitchFamily="34" charset="0"/>
                <a:ea typeface="Calibri" panose="020F0502020204030204" pitchFamily="34" charset="0"/>
                <a:cs typeface="Arial" panose="020B0604020202020204" pitchFamily="34" charset="0"/>
              </a:rPr>
              <a:t> , E.(2021). Dementia care: </a:t>
            </a:r>
            <a:r>
              <a:rPr lang="en-GB" sz="1000" i="1" dirty="0">
                <a:effectLst/>
                <a:latin typeface="Arial" panose="020B0604020202020204" pitchFamily="34" charset="0"/>
                <a:ea typeface="Calibri" panose="020F0502020204030204" pitchFamily="34" charset="0"/>
                <a:cs typeface="Arial" panose="020B0604020202020204" pitchFamily="34" charset="0"/>
              </a:rPr>
              <a:t>What increases caregiver burden? </a:t>
            </a:r>
            <a:r>
              <a:rPr lang="en-GB" sz="1000" dirty="0">
                <a:effectLst/>
                <a:latin typeface="Arial" panose="020B0604020202020204" pitchFamily="34" charset="0"/>
                <a:ea typeface="Calibri" panose="020F0502020204030204" pitchFamily="34" charset="0"/>
                <a:cs typeface="Arial" panose="020B0604020202020204" pitchFamily="34" charset="0"/>
              </a:rPr>
              <a:t>National Elf Service.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https://www.nationalelfservices.net/mental-health/dementia/dementia-caregiver-burden/</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Larsson V, </a:t>
            </a:r>
            <a:r>
              <a:rPr lang="en-GB" sz="1000" dirty="0" err="1">
                <a:effectLst/>
                <a:latin typeface="Arial" panose="020B0604020202020204" pitchFamily="34" charset="0"/>
                <a:ea typeface="Calibri" panose="020F0502020204030204" pitchFamily="34" charset="0"/>
                <a:cs typeface="Arial" panose="020B0604020202020204" pitchFamily="34" charset="0"/>
              </a:rPr>
              <a:t>Holmbom</a:t>
            </a:r>
            <a:r>
              <a:rPr lang="en-GB" sz="1000" dirty="0">
                <a:effectLst/>
                <a:latin typeface="Arial" panose="020B0604020202020204" pitchFamily="34" charset="0"/>
                <a:ea typeface="Calibri" panose="020F0502020204030204" pitchFamily="34" charset="0"/>
                <a:cs typeface="Arial" panose="020B0604020202020204" pitchFamily="34" charset="0"/>
              </a:rPr>
              <a:t>-Larsen A, </a:t>
            </a:r>
            <a:r>
              <a:rPr lang="en-GB" sz="1000" dirty="0" err="1">
                <a:effectLst/>
                <a:latin typeface="Arial" panose="020B0604020202020204" pitchFamily="34" charset="0"/>
                <a:ea typeface="Calibri" panose="020F0502020204030204" pitchFamily="34" charset="0"/>
                <a:cs typeface="Arial" panose="020B0604020202020204" pitchFamily="34" charset="0"/>
              </a:rPr>
              <a:t>Torisson</a:t>
            </a:r>
            <a:r>
              <a:rPr lang="en-GB" sz="1000" dirty="0">
                <a:effectLst/>
                <a:latin typeface="Arial" panose="020B0604020202020204" pitchFamily="34" charset="0"/>
                <a:ea typeface="Calibri" panose="020F0502020204030204" pitchFamily="34" charset="0"/>
                <a:cs typeface="Arial" panose="020B0604020202020204" pitchFamily="34" charset="0"/>
              </a:rPr>
              <a:t> G et al. Living with dementia with Lewy bodies:</a:t>
            </a:r>
            <a:r>
              <a:rPr lang="en-GB" sz="1000" i="1" dirty="0">
                <a:effectLst/>
                <a:latin typeface="Arial" panose="020B0604020202020204" pitchFamily="34" charset="0"/>
                <a:ea typeface="Calibri" panose="020F0502020204030204" pitchFamily="34" charset="0"/>
                <a:cs typeface="Arial" panose="020B0604020202020204" pitchFamily="34" charset="0"/>
              </a:rPr>
              <a:t> an interpretative phenomenological analysis. </a:t>
            </a:r>
            <a:r>
              <a:rPr lang="en-GB" sz="1000" dirty="0">
                <a:effectLst/>
                <a:latin typeface="Arial" panose="020B0604020202020204" pitchFamily="34" charset="0"/>
                <a:ea typeface="Calibri" panose="020F0502020204030204" pitchFamily="34" charset="0"/>
                <a:cs typeface="Arial" panose="020B0604020202020204" pitchFamily="34" charset="0"/>
              </a:rPr>
              <a:t>BMJ Open 2019;9:e024983.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https://bmjopen.bmj.com/content/9/1/e024983</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Lawlor, B., Pertl, M., Brennan, S., &amp; Robertson, I. (2020). Predictors of </a:t>
            </a: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behavioral</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psychological symptoms and caregiver burden in spousal caregivers of people with dementia: A longitudinal study.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Alzheimer's &amp; Dementia</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16</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(S7).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6"/>
              </a:rPr>
              <a:t>https://doi.org/10.1002/alz.039804</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(Accessed on 09 March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National Institute for Health and Care Excellence. NICE guideline 97. Dementia: </a:t>
            </a:r>
            <a:r>
              <a:rPr lang="en-GB" sz="1000" i="1" dirty="0">
                <a:effectLst/>
                <a:latin typeface="Arial" panose="020B0604020202020204" pitchFamily="34" charset="0"/>
                <a:ea typeface="Calibri" panose="020F0502020204030204" pitchFamily="34" charset="0"/>
                <a:cs typeface="Arial" panose="020B0604020202020204" pitchFamily="34" charset="0"/>
              </a:rPr>
              <a:t>assessment, management and support for people living with dementia and their carers. </a:t>
            </a:r>
            <a:r>
              <a:rPr lang="en-GB" sz="1000" dirty="0">
                <a:effectLst/>
                <a:latin typeface="Arial" panose="020B0604020202020204" pitchFamily="34" charset="0"/>
                <a:ea typeface="Calibri" panose="020F0502020204030204" pitchFamily="34" charset="0"/>
                <a:cs typeface="Arial" panose="020B0604020202020204" pitchFamily="34" charset="0"/>
              </a:rPr>
              <a:t>2018; London: NICE.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7"/>
              </a:rPr>
              <a:t>https://www.nice.org.uk/guidance/ng97</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Prince M, Knapp M, </a:t>
            </a:r>
            <a:r>
              <a:rPr lang="en-GB" sz="1000" dirty="0" err="1">
                <a:effectLst/>
                <a:latin typeface="Arial" panose="020B0604020202020204" pitchFamily="34" charset="0"/>
                <a:ea typeface="Calibri" panose="020F0502020204030204" pitchFamily="34" charset="0"/>
                <a:cs typeface="Arial" panose="020B0604020202020204" pitchFamily="34" charset="0"/>
              </a:rPr>
              <a:t>Guerchet</a:t>
            </a:r>
            <a:r>
              <a:rPr lang="en-GB" sz="1000" dirty="0">
                <a:effectLst/>
                <a:latin typeface="Arial" panose="020B0604020202020204" pitchFamily="34" charset="0"/>
                <a:ea typeface="Calibri" panose="020F0502020204030204" pitchFamily="34" charset="0"/>
                <a:cs typeface="Arial" panose="020B0604020202020204" pitchFamily="34" charset="0"/>
              </a:rPr>
              <a:t> M et al. Dementia </a:t>
            </a:r>
            <a:r>
              <a:rPr lang="en-GB" sz="1000" dirty="0" err="1">
                <a:effectLst/>
                <a:latin typeface="Arial" panose="020B0604020202020204" pitchFamily="34" charset="0"/>
                <a:ea typeface="Calibri" panose="020F0502020204030204" pitchFamily="34" charset="0"/>
                <a:cs typeface="Arial" panose="020B0604020202020204" pitchFamily="34" charset="0"/>
              </a:rPr>
              <a:t>UK:update</a:t>
            </a:r>
            <a:r>
              <a:rPr lang="en-GB" sz="1000" dirty="0">
                <a:effectLst/>
                <a:latin typeface="Arial" panose="020B0604020202020204" pitchFamily="34" charset="0"/>
                <a:ea typeface="Calibri" panose="020F0502020204030204" pitchFamily="34" charset="0"/>
                <a:cs typeface="Arial" panose="020B0604020202020204" pitchFamily="34" charset="0"/>
              </a:rPr>
              <a:t>. 2</a:t>
            </a:r>
            <a:r>
              <a:rPr lang="en-GB" sz="1000" baseline="30000" dirty="0">
                <a:effectLst/>
                <a:latin typeface="Arial" panose="020B0604020202020204" pitchFamily="34" charset="0"/>
                <a:ea typeface="Calibri" panose="020F0502020204030204" pitchFamily="34" charset="0"/>
                <a:cs typeface="Arial" panose="020B0604020202020204" pitchFamily="34" charset="0"/>
              </a:rPr>
              <a:t>nd</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err="1">
                <a:effectLst/>
                <a:latin typeface="Arial" panose="020B0604020202020204" pitchFamily="34" charset="0"/>
                <a:ea typeface="Calibri" panose="020F0502020204030204" pitchFamily="34" charset="0"/>
                <a:cs typeface="Arial" panose="020B0604020202020204" pitchFamily="34" charset="0"/>
              </a:rPr>
              <a:t>edn</a:t>
            </a:r>
            <a:r>
              <a:rPr lang="en-GB" sz="1000" dirty="0">
                <a:effectLst/>
                <a:latin typeface="Arial" panose="020B0604020202020204" pitchFamily="34" charset="0"/>
                <a:ea typeface="Calibri" panose="020F0502020204030204" pitchFamily="34" charset="0"/>
                <a:cs typeface="Arial" panose="020B0604020202020204" pitchFamily="34" charset="0"/>
              </a:rPr>
              <a:t>. London: Alzheimer’s Society, 2014.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8"/>
              </a:rPr>
              <a:t>https://www.alzheimers.org.uk/sites/default/files/migrate/downloads/dementia_uk_update.pdf</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Signs of Dying in the Elderly with Dementia: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End-Stage</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Crossroadshospice.com. (2021).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9"/>
              </a:rPr>
              <a:t>https://www.crossroadshospice.com/hospice-resources/end-of-life-signs/dementia/</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09 March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Swaffer</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(2014). Dementia: Stigma, Language, and Dementia-friendly.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Dementia</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13</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(6), 709-716.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0"/>
              </a:rPr>
              <a:t>https://doi.org/10.1177/1471301214548143</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09 March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Skills for Health, Health Education England and Skills for Care. Dementia Training Standards Framework. London: Department of Health, 2018.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1"/>
              </a:rPr>
              <a:t>https://www.skillsforhealth.org.uk/images/projects/dementia/Dementia%20Core%20Skills%20Education%20and%20Training%20Framework.pdf</a:t>
            </a:r>
            <a:r>
              <a:rPr lang="en-GB" sz="1000" dirty="0">
                <a:effectLst/>
                <a:latin typeface="Arial" panose="020B0604020202020204" pitchFamily="34" charset="0"/>
                <a:ea typeface="Calibri" panose="020F0502020204030204" pitchFamily="34" charset="0"/>
                <a:cs typeface="Arial" panose="020B0604020202020204" pitchFamily="34" charset="0"/>
              </a:rPr>
              <a:t> (Accessed on 10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Types of dementia.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2"/>
              </a:rPr>
              <a:t>https://www.dementiauk.org/about-dementia/types-of-dementia/</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What are the treatments for dementia?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3"/>
              </a:rPr>
              <a:t>https://www.nhs.uk/conditions/dementia/treatment</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What are the costs of dementia care in the UK?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4"/>
              </a:rPr>
              <a:t>https://www.alzheimers.org.uk/about-us/policy-and-influencing/dementia-scale-impact-numbers</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 Picture 1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5"/>
              </a:rPr>
              <a:t>https://www.alz.org/media/HomeOffice/Inline%20Image/what-is-dementia-causes-symptoms-inlineimage.jpg</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a:p>
            <a:pPr marL="342900" lvl="0" indent="-342900">
              <a:lnSpc>
                <a:spcPct val="107000"/>
              </a:lnSpc>
              <a:spcAft>
                <a:spcPts val="800"/>
              </a:spcAft>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Picture 2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6"/>
              </a:rPr>
              <a:t>https://www.google.com/url?sa=i&amp;url=https%3A%2F%2Fwww.alzint.org%2Fresource%2Fwarning-signs-of-dementia-infographic%2F&amp;psig=AOvVaw2Oymp3S4KIgU5R6QM6GME_&amp;ust=1647605788109000&amp;source=images&amp;cd=vfe&amp;ved=0CAsQjRxqFwoTCMCR-4CQzfYCFQAAAAAdAAAAABAD</a:t>
            </a:r>
            <a:r>
              <a:rPr lang="en-GB" sz="1000" dirty="0">
                <a:effectLst/>
                <a:latin typeface="Arial" panose="020B0604020202020204" pitchFamily="34" charset="0"/>
                <a:ea typeface="Calibri" panose="020F0502020204030204" pitchFamily="34" charset="0"/>
                <a:cs typeface="Arial" panose="020B0604020202020204" pitchFamily="34" charset="0"/>
              </a:rPr>
              <a:t>  (Accessed on 09 March 2022).</a:t>
            </a:r>
          </a:p>
        </p:txBody>
      </p:sp>
    </p:spTree>
    <p:extLst>
      <p:ext uri="{BB962C8B-B14F-4D97-AF65-F5344CB8AC3E}">
        <p14:creationId xmlns:p14="http://schemas.microsoft.com/office/powerpoint/2010/main" val="3116134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1724</Words>
  <Application>Microsoft Office PowerPoint</Application>
  <PresentationFormat>Widescreen</PresentationFormat>
  <Paragraphs>75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UNDERSTANDING DEMENTIA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DEMENTIA </dc:title>
  <dc:creator>Liliana Bolboceanu</dc:creator>
  <cp:lastModifiedBy>Liliana Bolboceanu</cp:lastModifiedBy>
  <cp:revision>1</cp:revision>
  <cp:lastPrinted>2022-03-17T12:33:14Z</cp:lastPrinted>
  <dcterms:created xsi:type="dcterms:W3CDTF">2022-03-16T15:11:14Z</dcterms:created>
  <dcterms:modified xsi:type="dcterms:W3CDTF">2022-03-17T12:40:58Z</dcterms:modified>
</cp:coreProperties>
</file>