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1"/>
  </p:notesMasterIdLst>
  <p:sldIdLst>
    <p:sldId id="256" r:id="rId2"/>
    <p:sldId id="257" r:id="rId3"/>
    <p:sldId id="259" r:id="rId4"/>
    <p:sldId id="261" r:id="rId5"/>
    <p:sldId id="260" r:id="rId6"/>
    <p:sldId id="290" r:id="rId7"/>
    <p:sldId id="264" r:id="rId8"/>
    <p:sldId id="268" r:id="rId9"/>
    <p:sldId id="286" r:id="rId10"/>
    <p:sldId id="293" r:id="rId11"/>
    <p:sldId id="295" r:id="rId12"/>
    <p:sldId id="296" r:id="rId13"/>
    <p:sldId id="294" r:id="rId14"/>
    <p:sldId id="297" r:id="rId15"/>
    <p:sldId id="263" r:id="rId16"/>
    <p:sldId id="298" r:id="rId17"/>
    <p:sldId id="265" r:id="rId18"/>
    <p:sldId id="291" r:id="rId19"/>
    <p:sldId id="29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d5cf11c5-e56a-49df-a769-678840f2ac78" providerId="ADAL" clId="{90555EC1-7563-41C8-8547-497F32BBE6F0}"/>
    <pc:docChg chg="modSld">
      <pc:chgData name="Jessica Keady" userId="d5cf11c5-e56a-49df-a769-678840f2ac78" providerId="ADAL" clId="{90555EC1-7563-41C8-8547-497F32BBE6F0}" dt="2026-02-25T10:57:53.225" v="0" actId="20577"/>
      <pc:docMkLst>
        <pc:docMk/>
      </pc:docMkLst>
      <pc:sldChg chg="modSp mod">
        <pc:chgData name="Jessica Keady" userId="d5cf11c5-e56a-49df-a769-678840f2ac78" providerId="ADAL" clId="{90555EC1-7563-41C8-8547-497F32BBE6F0}" dt="2026-02-25T10:57:53.225" v="0" actId="20577"/>
        <pc:sldMkLst>
          <pc:docMk/>
          <pc:sldMk cId="2355839498" sldId="299"/>
        </pc:sldMkLst>
        <pc:spChg chg="mod">
          <ac:chgData name="Jessica Keady" userId="d5cf11c5-e56a-49df-a769-678840f2ac78" providerId="ADAL" clId="{90555EC1-7563-41C8-8547-497F32BBE6F0}" dt="2026-02-25T10:57:53.225" v="0" actId="20577"/>
          <ac:spMkLst>
            <pc:docMk/>
            <pc:sldMk cId="2355839498" sldId="299"/>
            <ac:spMk id="3" creationId="{CAB9E715-0B09-4E90-AF38-23F02F6743B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59D150-F15F-4908-A86E-5C090E5CA16B}"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05CD36-2CDC-4346-80C8-1E1F570B15AF}" type="slidenum">
              <a:rPr lang="en-GB" smtClean="0"/>
              <a:t>‹#›</a:t>
            </a:fld>
            <a:endParaRPr lang="en-GB"/>
          </a:p>
        </p:txBody>
      </p:sp>
    </p:spTree>
    <p:extLst>
      <p:ext uri="{BB962C8B-B14F-4D97-AF65-F5344CB8AC3E}">
        <p14:creationId xmlns:p14="http://schemas.microsoft.com/office/powerpoint/2010/main" val="20760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dirty="0"/>
          </a:p>
        </p:txBody>
      </p:sp>
    </p:spTree>
    <p:extLst>
      <p:ext uri="{BB962C8B-B14F-4D97-AF65-F5344CB8AC3E}">
        <p14:creationId xmlns:p14="http://schemas.microsoft.com/office/powerpoint/2010/main" val="2482613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7</a:t>
            </a:fld>
            <a:endParaRPr lang="en-US" dirty="0"/>
          </a:p>
        </p:txBody>
      </p:sp>
    </p:spTree>
    <p:extLst>
      <p:ext uri="{BB962C8B-B14F-4D97-AF65-F5344CB8AC3E}">
        <p14:creationId xmlns:p14="http://schemas.microsoft.com/office/powerpoint/2010/main" val="2769560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8</a:t>
            </a:fld>
            <a:endParaRPr lang="en-US" dirty="0"/>
          </a:p>
        </p:txBody>
      </p:sp>
    </p:spTree>
    <p:extLst>
      <p:ext uri="{BB962C8B-B14F-4D97-AF65-F5344CB8AC3E}">
        <p14:creationId xmlns:p14="http://schemas.microsoft.com/office/powerpoint/2010/main" val="510226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9</a:t>
            </a:fld>
            <a:endParaRPr lang="en-US" dirty="0"/>
          </a:p>
        </p:txBody>
      </p:sp>
    </p:spTree>
    <p:extLst>
      <p:ext uri="{BB962C8B-B14F-4D97-AF65-F5344CB8AC3E}">
        <p14:creationId xmlns:p14="http://schemas.microsoft.com/office/powerpoint/2010/main" val="2909667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5.svg"/><Relationship Id="rId7" Type="http://schemas.openxmlformats.org/officeDocument/2006/relationships/image" Target="../media/image17.svg"/><Relationship Id="rId2" Type="http://schemas.openxmlformats.org/officeDocument/2006/relationships/image" Target="../media/image14.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8.svg"/><Relationship Id="rId4" Type="http://schemas.openxmlformats.org/officeDocument/2006/relationships/image" Target="../media/image7.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2/24/2026</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36174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2/24/2026</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32978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2/24/2026</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78633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2/24/2026</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10995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2/24/2026</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83087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2/24/2026</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274594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2/24/2026</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34239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2/24/2026</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556381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2/24/2026</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697350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2/24/2026</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857566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2/24/2026</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902131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514606585"/>
      </p:ext>
    </p:extLst>
  </p:cSld>
  <p:clrMapOvr>
    <a:masterClrMapping/>
  </p:clrMapOvr>
  <p:extLst>
    <p:ext uri="{DCECCB84-F9BA-43D5-87BE-67443E8EF086}">
      <p15:sldGuideLst xmlns:p15="http://schemas.microsoft.com/office/powerpoint/2012/main">
        <p15:guide id="1" orient="horz" pos="1080">
          <p15:clr>
            <a:srgbClr val="FBAE40"/>
          </p15:clr>
        </p15:guide>
        <p15:guide id="2" orient="horz" pos="2160">
          <p15:clr>
            <a:srgbClr val="FBAE40"/>
          </p15:clr>
        </p15:guide>
        <p15:guide id="3" orient="horz" pos="3240">
          <p15:clr>
            <a:srgbClr val="FBAE40"/>
          </p15:clr>
        </p15:guide>
        <p15:guide id="4" orient="horz" pos="2260">
          <p15:clr>
            <a:srgbClr val="FBAE40"/>
          </p15:clr>
        </p15:guide>
        <p15:guide id="5" pos="7296">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02717366"/>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guide id="4" pos="576">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752269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355242069"/>
      </p:ext>
    </p:extLst>
  </p:cSld>
  <p:clrMapOvr>
    <a:masterClrMapping/>
  </p:clrMapOvr>
  <p:extLst>
    <p:ext uri="{DCECCB84-F9BA-43D5-87BE-67443E8EF086}">
      <p15:sldGuideLst xmlns:p15="http://schemas.microsoft.com/office/powerpoint/2012/main">
        <p15:guide id="1" orient="horz" pos="552">
          <p15:clr>
            <a:srgbClr val="FBAE40"/>
          </p15:clr>
        </p15:guide>
        <p15:guide id="2" pos="7104">
          <p15:clr>
            <a:srgbClr val="FBAE40"/>
          </p15:clr>
        </p15:guide>
        <p15:guide id="3" pos="7392">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7">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2/24/2026</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4017780657"/>
      </p:ext>
    </p:extLst>
  </p:cSld>
  <p:clrMap bg1="dk1" tx1="lt1" bg2="dk2" tx2="lt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2" r:id="rId12"/>
    <p:sldLayoutId id="2147483753" r:id="rId13"/>
    <p:sldLayoutId id="2147483754" r:id="rId14"/>
    <p:sldLayoutId id="214748375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deadseascrolls.org.il/explore-the-archive/manuscript/1Q20-1"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hyperlink" Target="https://www.pen-and-sword.co.uk/The-Reception-and-Remembrance-of-Abraham-Hardback/p/27429"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library.oapen.org/bitstream/handle/20.500.12657/45801/9780567675538.pdf?sequence=10&amp;isAllowed=y"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hyperlink" Target="https://www.biblegateway.com/passage/?search=Genesis%2027&amp;version=NRSVUE"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hyperlink" Target="https://www.biblegateway.com/passage/?search=Genesis%2028&amp;version=NIV#fen-NIV-788d" TargetMode="External"/><Relationship Id="rId2" Type="http://schemas.openxmlformats.org/officeDocument/2006/relationships/hyperlink" Target="https://www.biblegateway.com/passage/?search=Genesis%2028&amp;version=NIV#fen-NIV-787c"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permalink/44WHELF_UWTSD/1ir6fgh/cdi_crossref_citationtrail_10_1177_1476993X221104182"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5"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13"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9537DF2-313C-4E2C-8446-6BEAAF802037}"/>
              </a:ext>
            </a:extLst>
          </p:cNvPr>
          <p:cNvSpPr>
            <a:spLocks noGrp="1"/>
          </p:cNvSpPr>
          <p:nvPr>
            <p:ph type="ctrTitle"/>
          </p:nvPr>
        </p:nvSpPr>
        <p:spPr>
          <a:xfrm>
            <a:off x="457200" y="676656"/>
            <a:ext cx="3277432" cy="3063240"/>
          </a:xfrm>
        </p:spPr>
        <p:txBody>
          <a:bodyPr>
            <a:normAutofit/>
          </a:bodyPr>
          <a:lstStyle/>
          <a:p>
            <a:r>
              <a:rPr lang="en-GB" sz="4200" dirty="0"/>
              <a:t>Patriarchs and Matriarchs in the Hebrew Bible</a:t>
            </a:r>
          </a:p>
        </p:txBody>
      </p:sp>
      <p:sp>
        <p:nvSpPr>
          <p:cNvPr id="3" name="Subtitle 2">
            <a:extLst>
              <a:ext uri="{FF2B5EF4-FFF2-40B4-BE49-F238E27FC236}">
                <a16:creationId xmlns:a16="http://schemas.microsoft.com/office/drawing/2014/main" id="{004AD32F-FA50-4771-B37E-F1350245E993}"/>
              </a:ext>
            </a:extLst>
          </p:cNvPr>
          <p:cNvSpPr>
            <a:spLocks noGrp="1"/>
          </p:cNvSpPr>
          <p:nvPr>
            <p:ph type="subTitle" idx="1"/>
          </p:nvPr>
        </p:nvSpPr>
        <p:spPr>
          <a:xfrm>
            <a:off x="457200" y="3840481"/>
            <a:ext cx="3277432" cy="2347272"/>
          </a:xfrm>
        </p:spPr>
        <p:txBody>
          <a:bodyPr>
            <a:normAutofit/>
          </a:bodyPr>
          <a:lstStyle/>
          <a:p>
            <a:r>
              <a:rPr lang="en-GB" dirty="0"/>
              <a:t>Week 4</a:t>
            </a:r>
          </a:p>
        </p:txBody>
      </p:sp>
      <p:pic>
        <p:nvPicPr>
          <p:cNvPr id="16" name="Picture 3">
            <a:extLst>
              <a:ext uri="{FF2B5EF4-FFF2-40B4-BE49-F238E27FC236}">
                <a16:creationId xmlns:a16="http://schemas.microsoft.com/office/drawing/2014/main" id="{6E47BF10-1AD3-3311-2F0B-8836FDCF6293}"/>
              </a:ext>
            </a:extLst>
          </p:cNvPr>
          <p:cNvPicPr>
            <a:picLocks noChangeAspect="1"/>
          </p:cNvPicPr>
          <p:nvPr/>
        </p:nvPicPr>
        <p:blipFill>
          <a:blip r:embed="rId3"/>
          <a:srcRect l="4574" r="15274" b="-1"/>
          <a:stretch>
            <a:fillRect/>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2948208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B1BB1-90A0-4E1E-8A38-B1BB6EF5F63D}"/>
              </a:ext>
            </a:extLst>
          </p:cNvPr>
          <p:cNvSpPr>
            <a:spLocks noGrp="1"/>
          </p:cNvSpPr>
          <p:nvPr>
            <p:ph type="title"/>
          </p:nvPr>
        </p:nvSpPr>
        <p:spPr/>
        <p:txBody>
          <a:bodyPr/>
          <a:lstStyle/>
          <a:p>
            <a:r>
              <a:rPr lang="en-GB" dirty="0"/>
              <a:t>Today’s Class	</a:t>
            </a:r>
          </a:p>
        </p:txBody>
      </p:sp>
      <p:sp>
        <p:nvSpPr>
          <p:cNvPr id="3" name="Content Placeholder 2">
            <a:extLst>
              <a:ext uri="{FF2B5EF4-FFF2-40B4-BE49-F238E27FC236}">
                <a16:creationId xmlns:a16="http://schemas.microsoft.com/office/drawing/2014/main" id="{CAAD3294-7A9A-4A9E-96A0-C18A15E09847}"/>
              </a:ext>
            </a:extLst>
          </p:cNvPr>
          <p:cNvSpPr>
            <a:spLocks noGrp="1"/>
          </p:cNvSpPr>
          <p:nvPr>
            <p:ph idx="1"/>
          </p:nvPr>
        </p:nvSpPr>
        <p:spPr/>
        <p:txBody>
          <a:bodyPr/>
          <a:lstStyle/>
          <a:p>
            <a:r>
              <a:rPr lang="en-GB" dirty="0"/>
              <a:t>Introduce you to key figures of Patriarchs and Matriarchs in the Hebrew Bible</a:t>
            </a:r>
          </a:p>
          <a:p>
            <a:r>
              <a:rPr lang="en-GB" dirty="0"/>
              <a:t>Patriarchs - Abraham, Isaac and Jacob </a:t>
            </a:r>
          </a:p>
          <a:p>
            <a:r>
              <a:rPr lang="en-GB" dirty="0"/>
              <a:t>Matriarchs – Sarah, Rebekah and Leah</a:t>
            </a:r>
          </a:p>
          <a:p>
            <a:r>
              <a:rPr lang="en-GB" dirty="0"/>
              <a:t>Assessment 1 Reminder and Key dates</a:t>
            </a:r>
          </a:p>
          <a:p>
            <a:r>
              <a:rPr lang="en-GB" dirty="0"/>
              <a:t>Questions</a:t>
            </a:r>
          </a:p>
          <a:p>
            <a:r>
              <a:rPr lang="en-GB" dirty="0"/>
              <a:t>Tutorials Offer</a:t>
            </a:r>
          </a:p>
          <a:p>
            <a:endParaRPr lang="en-GB" dirty="0"/>
          </a:p>
        </p:txBody>
      </p:sp>
    </p:spTree>
    <p:extLst>
      <p:ext uri="{BB962C8B-B14F-4D97-AF65-F5344CB8AC3E}">
        <p14:creationId xmlns:p14="http://schemas.microsoft.com/office/powerpoint/2010/main" val="1523486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5" name="Oval 14">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7"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23" name="Oval 17">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24" name="Freeform: Shape 18">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5"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DD42DC-1268-43D1-810A-1CBB6FAC8F4A}"/>
              </a:ext>
            </a:extLst>
          </p:cNvPr>
          <p:cNvSpPr>
            <a:spLocks noGrp="1"/>
          </p:cNvSpPr>
          <p:nvPr>
            <p:ph type="title"/>
          </p:nvPr>
        </p:nvSpPr>
        <p:spPr>
          <a:xfrm>
            <a:off x="457200" y="668049"/>
            <a:ext cx="5895581" cy="1325563"/>
          </a:xfrm>
        </p:spPr>
        <p:txBody>
          <a:bodyPr>
            <a:normAutofit/>
          </a:bodyPr>
          <a:lstStyle/>
          <a:p>
            <a:r>
              <a:rPr lang="en-GB" sz="4100"/>
              <a:t>Abraham in the Hebrew Bible and Jewish Tradition</a:t>
            </a:r>
          </a:p>
        </p:txBody>
      </p:sp>
      <p:sp>
        <p:nvSpPr>
          <p:cNvPr id="4" name="Rectangle 1">
            <a:extLst>
              <a:ext uri="{FF2B5EF4-FFF2-40B4-BE49-F238E27FC236}">
                <a16:creationId xmlns:a16="http://schemas.microsoft.com/office/drawing/2014/main" id="{3465F71E-33E4-4DEE-9C52-C66D022CC91D}"/>
              </a:ext>
            </a:extLst>
          </p:cNvPr>
          <p:cNvSpPr>
            <a:spLocks noGrp="1" noChangeArrowheads="1"/>
          </p:cNvSpPr>
          <p:nvPr>
            <p:ph idx="1"/>
          </p:nvPr>
        </p:nvSpPr>
        <p:spPr bwMode="auto">
          <a:xfrm>
            <a:off x="457200" y="2096712"/>
            <a:ext cx="6284377" cy="451793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None/>
              <a:tabLst/>
            </a:pPr>
            <a:r>
              <a:rPr kumimoji="0" lang="en-US" altLang="en-US" sz="1800" b="0" i="0" u="none" strike="noStrike" cap="none" normalizeH="0" baseline="0" dirty="0">
                <a:ln>
                  <a:noFill/>
                </a:ln>
                <a:effectLst/>
                <a:latin typeface="Arial" panose="020B0604020202020204" pitchFamily="34" charset="0"/>
              </a:rPr>
              <a:t>Biblical portrayal: Patriarch, covenant, promises (land, descendants, blessing)</a:t>
            </a:r>
          </a:p>
          <a:p>
            <a:pPr marL="0" marR="0" lvl="0" indent="0" defTabSz="914400" rtl="0" eaLnBrk="0" fontAlgn="base" latinLnBrk="0" hangingPunct="0">
              <a:spcBef>
                <a:spcPct val="0"/>
              </a:spcBef>
              <a:spcAft>
                <a:spcPts val="600"/>
              </a:spcAft>
              <a:buClrTx/>
              <a:buSzTx/>
              <a:buNone/>
              <a:tabLst/>
            </a:pPr>
            <a:endParaRPr kumimoji="0" lang="en-US" altLang="en-US" sz="18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18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800" b="0" i="0" u="none" strike="noStrike" cap="none" normalizeH="0" baseline="0" dirty="0">
                <a:ln>
                  <a:noFill/>
                </a:ln>
                <a:effectLst/>
                <a:latin typeface="Arial" panose="020B0604020202020204" pitchFamily="34" charset="0"/>
              </a:rPr>
              <a:t>Key episode in the Hebrew Bible: </a:t>
            </a:r>
          </a:p>
          <a:p>
            <a:pPr marL="0" marR="0" lvl="0" indent="0" defTabSz="914400" rtl="0" eaLnBrk="0" fontAlgn="base" latinLnBrk="0" hangingPunct="0">
              <a:spcBef>
                <a:spcPct val="0"/>
              </a:spcBef>
              <a:spcAft>
                <a:spcPts val="600"/>
              </a:spcAft>
              <a:buClrTx/>
              <a:buSzTx/>
              <a:buNone/>
              <a:tabLst/>
            </a:pPr>
            <a:endParaRPr lang="en-US" altLang="en-US" sz="1800" dirty="0">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800" b="0" i="0" u="none" strike="noStrike" cap="none" normalizeH="0" baseline="0" dirty="0">
                <a:ln>
                  <a:noFill/>
                </a:ln>
                <a:effectLst/>
                <a:latin typeface="Arial" panose="020B0604020202020204" pitchFamily="34" charset="0"/>
              </a:rPr>
              <a:t>Call of Abraham (Genesis 12)</a:t>
            </a:r>
          </a:p>
          <a:p>
            <a:pPr marL="0" marR="0" lvl="0" indent="0" defTabSz="914400" rtl="0" eaLnBrk="0" fontAlgn="base" latinLnBrk="0" hangingPunct="0">
              <a:spcBef>
                <a:spcPct val="0"/>
              </a:spcBef>
              <a:spcAft>
                <a:spcPts val="600"/>
              </a:spcAft>
              <a:buClrTx/>
              <a:buSzTx/>
              <a:buNone/>
              <a:tabLst/>
            </a:pPr>
            <a:endParaRPr kumimoji="0" lang="en-US" altLang="en-US" sz="18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lang="en-US" altLang="en-US" sz="1800" dirty="0">
                <a:latin typeface="Arial" panose="020B0604020202020204" pitchFamily="34" charset="0"/>
              </a:rPr>
              <a:t>C</a:t>
            </a:r>
            <a:r>
              <a:rPr kumimoji="0" lang="en-US" altLang="en-US" sz="1800" b="0" i="0" u="none" strike="noStrike" cap="none" normalizeH="0" baseline="0" dirty="0">
                <a:ln>
                  <a:noFill/>
                </a:ln>
                <a:effectLst/>
                <a:latin typeface="Arial" panose="020B0604020202020204" pitchFamily="34" charset="0"/>
              </a:rPr>
              <a:t>ovenant (Genesis 15, 17)</a:t>
            </a:r>
          </a:p>
          <a:p>
            <a:pPr marL="0" marR="0" lvl="0" indent="0" defTabSz="914400" rtl="0" eaLnBrk="0" fontAlgn="base" latinLnBrk="0" hangingPunct="0">
              <a:spcBef>
                <a:spcPct val="0"/>
              </a:spcBef>
              <a:spcAft>
                <a:spcPts val="600"/>
              </a:spcAft>
              <a:buClrTx/>
              <a:buSzTx/>
              <a:buNone/>
              <a:tabLst/>
            </a:pPr>
            <a:endParaRPr kumimoji="0" lang="en-US" altLang="en-US" sz="18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lang="en-US" altLang="en-US" sz="1800" dirty="0">
                <a:latin typeface="Arial" panose="020B0604020202020204" pitchFamily="34" charset="0"/>
              </a:rPr>
              <a:t>B</a:t>
            </a:r>
            <a:r>
              <a:rPr kumimoji="0" lang="en-US" altLang="en-US" sz="1800" b="0" i="0" u="none" strike="noStrike" cap="none" normalizeH="0" baseline="0" dirty="0">
                <a:ln>
                  <a:noFill/>
                </a:ln>
                <a:effectLst/>
                <a:latin typeface="Arial" panose="020B0604020202020204" pitchFamily="34" charset="0"/>
              </a:rPr>
              <a:t>inding of Isaac (Genesis 22)</a:t>
            </a:r>
          </a:p>
          <a:p>
            <a:pPr marL="0" marR="0" lvl="0" indent="0" defTabSz="914400" rtl="0" eaLnBrk="0" fontAlgn="base" latinLnBrk="0" hangingPunct="0">
              <a:spcBef>
                <a:spcPct val="0"/>
              </a:spcBef>
              <a:spcAft>
                <a:spcPts val="600"/>
              </a:spcAft>
              <a:buClrTx/>
              <a:buSzTx/>
              <a:buNone/>
              <a:tabLst/>
            </a:pPr>
            <a:endParaRPr kumimoji="0" lang="en-US" altLang="en-US" sz="18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1800" b="0" i="0" u="none" strike="noStrike" cap="none" normalizeH="0" baseline="0" dirty="0">
                <a:ln>
                  <a:noFill/>
                </a:ln>
                <a:effectLst/>
                <a:latin typeface="Arial" panose="020B0604020202020204" pitchFamily="34" charset="0"/>
              </a:rPr>
              <a:t>Memory &amp; Identity: Abraham as founder of Israel, as exemplar of faith and obedience</a:t>
            </a:r>
          </a:p>
        </p:txBody>
      </p:sp>
      <p:pic>
        <p:nvPicPr>
          <p:cNvPr id="5" name="Picture 4">
            <a:extLst>
              <a:ext uri="{FF2B5EF4-FFF2-40B4-BE49-F238E27FC236}">
                <a16:creationId xmlns:a16="http://schemas.microsoft.com/office/drawing/2014/main" id="{E58549DD-D3FF-419E-A5A0-0C0B0970E0FC}"/>
              </a:ext>
            </a:extLst>
          </p:cNvPr>
          <p:cNvPicPr>
            <a:picLocks noChangeAspect="1"/>
          </p:cNvPicPr>
          <p:nvPr/>
        </p:nvPicPr>
        <p:blipFill>
          <a:blip r:embed="rId3"/>
          <a:srcRect l="10040" r="12709" b="-2"/>
          <a:stretch>
            <a:fillRect/>
          </a:stretch>
        </p:blipFill>
        <p:spPr>
          <a:xfrm>
            <a:off x="6744625" y="824389"/>
            <a:ext cx="5444327" cy="5444327"/>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Tree>
    <p:extLst>
      <p:ext uri="{BB962C8B-B14F-4D97-AF65-F5344CB8AC3E}">
        <p14:creationId xmlns:p14="http://schemas.microsoft.com/office/powerpoint/2010/main" val="3163384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23"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24"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98430C2-08D5-48AD-AF38-CF863A22E20A}"/>
              </a:ext>
            </a:extLst>
          </p:cNvPr>
          <p:cNvSpPr>
            <a:spLocks noGrp="1"/>
          </p:cNvSpPr>
          <p:nvPr>
            <p:ph type="title"/>
          </p:nvPr>
        </p:nvSpPr>
        <p:spPr>
          <a:xfrm>
            <a:off x="457200" y="758952"/>
            <a:ext cx="4640729" cy="1325563"/>
          </a:xfrm>
        </p:spPr>
        <p:txBody>
          <a:bodyPr anchor="b">
            <a:normAutofit/>
          </a:bodyPr>
          <a:lstStyle/>
          <a:p>
            <a:r>
              <a:rPr lang="en-GB" sz="3700"/>
              <a:t>Abraham in Post-Biblical Jewish Writings</a:t>
            </a:r>
          </a:p>
        </p:txBody>
      </p:sp>
      <p:sp>
        <p:nvSpPr>
          <p:cNvPr id="3" name="Content Placeholder 2">
            <a:extLst>
              <a:ext uri="{FF2B5EF4-FFF2-40B4-BE49-F238E27FC236}">
                <a16:creationId xmlns:a16="http://schemas.microsoft.com/office/drawing/2014/main" id="{BF248470-D118-432B-8842-BCE029BB4F7A}"/>
              </a:ext>
            </a:extLst>
          </p:cNvPr>
          <p:cNvSpPr>
            <a:spLocks noGrp="1"/>
          </p:cNvSpPr>
          <p:nvPr>
            <p:ph idx="1"/>
          </p:nvPr>
        </p:nvSpPr>
        <p:spPr>
          <a:xfrm>
            <a:off x="457200" y="2286000"/>
            <a:ext cx="4640729" cy="3887585"/>
          </a:xfrm>
        </p:spPr>
        <p:txBody>
          <a:bodyPr>
            <a:normAutofit/>
          </a:bodyPr>
          <a:lstStyle/>
          <a:p>
            <a:r>
              <a:rPr lang="en-GB" sz="1900" dirty="0"/>
              <a:t>Midrashim, Apocrypha, Pseudepigrapha: expansions on his life – Genesis Apocrypha in the Dead Sea Scrolls (1Q20 / 1Q </a:t>
            </a:r>
            <a:r>
              <a:rPr lang="en-GB" sz="1900" dirty="0" err="1"/>
              <a:t>apGen</a:t>
            </a:r>
            <a:r>
              <a:rPr lang="en-GB" sz="1900" dirty="0"/>
              <a:t> A - </a:t>
            </a:r>
            <a:r>
              <a:rPr lang="en-GB" sz="1900" dirty="0">
                <a:hlinkClick r:id="rId3"/>
              </a:rPr>
              <a:t>The Dead Sea Scrolls - 1Q Genesis Apocryphon</a:t>
            </a:r>
            <a:r>
              <a:rPr lang="en-GB" sz="1900" dirty="0"/>
              <a:t>)</a:t>
            </a:r>
          </a:p>
          <a:p>
            <a:endParaRPr lang="en-GB" sz="1900" dirty="0"/>
          </a:p>
          <a:p>
            <a:r>
              <a:rPr lang="en-GB" sz="1900" dirty="0"/>
              <a:t>Abraham in Hellenistic and Persian-period writings: how he is used as a figure of authority, memory, identity for Jewish communities under foreign rule -</a:t>
            </a:r>
            <a:r>
              <a:rPr lang="en-GB" sz="1900" dirty="0">
                <a:hlinkClick r:id="rId4"/>
              </a:rPr>
              <a:t> Pen and Sword Books: The Reception and Remembrance of Abraham - Hardback</a:t>
            </a:r>
            <a:endParaRPr lang="en-GB" sz="1900" dirty="0"/>
          </a:p>
        </p:txBody>
      </p:sp>
      <p:pic>
        <p:nvPicPr>
          <p:cNvPr id="4" name="Picture 3">
            <a:extLst>
              <a:ext uri="{FF2B5EF4-FFF2-40B4-BE49-F238E27FC236}">
                <a16:creationId xmlns:a16="http://schemas.microsoft.com/office/drawing/2014/main" id="{8980AD22-4E61-4002-BED4-315346617A3D}"/>
              </a:ext>
            </a:extLst>
          </p:cNvPr>
          <p:cNvPicPr>
            <a:picLocks noChangeAspect="1"/>
          </p:cNvPicPr>
          <p:nvPr/>
        </p:nvPicPr>
        <p:blipFill>
          <a:blip r:embed="rId5"/>
          <a:stretch>
            <a:fillRect/>
          </a:stretch>
        </p:blipFill>
        <p:spPr>
          <a:xfrm>
            <a:off x="6566913" y="2024309"/>
            <a:ext cx="4593771" cy="2940013"/>
          </a:xfrm>
          <a:prstGeom prst="rect">
            <a:avLst/>
          </a:prstGeom>
        </p:spPr>
      </p:pic>
    </p:spTree>
    <p:extLst>
      <p:ext uri="{BB962C8B-B14F-4D97-AF65-F5344CB8AC3E}">
        <p14:creationId xmlns:p14="http://schemas.microsoft.com/office/powerpoint/2010/main" val="2108597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0"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32" name="Group 31">
            <a:extLst>
              <a:ext uri="{FF2B5EF4-FFF2-40B4-BE49-F238E27FC236}">
                <a16:creationId xmlns:a16="http://schemas.microsoft.com/office/drawing/2014/main" id="{233A0095-071E-4529-B5B5-54F49D6003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31143" y="0"/>
            <a:ext cx="10002420" cy="6858000"/>
            <a:chOff x="2189580" y="0"/>
            <a:chExt cx="10002420" cy="6858000"/>
          </a:xfrm>
        </p:grpSpPr>
        <p:sp>
          <p:nvSpPr>
            <p:cNvPr id="33" name="Graphic 9">
              <a:extLst>
                <a:ext uri="{FF2B5EF4-FFF2-40B4-BE49-F238E27FC236}">
                  <a16:creationId xmlns:a16="http://schemas.microsoft.com/office/drawing/2014/main" id="{271F3265-C5EC-426F-B233-113CD5C6C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36861" y="1744424"/>
              <a:ext cx="5113576" cy="5113576"/>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lumMod val="75000"/>
                <a:alpha val="80000"/>
              </a:schemeClr>
            </a:solidFill>
            <a:ln w="9331" cap="flat">
              <a:noFill/>
              <a:prstDash val="solid"/>
              <a:miter/>
            </a:ln>
          </p:spPr>
          <p:txBody>
            <a:bodyPr rtlCol="0" anchor="ctr"/>
            <a:lstStyle/>
            <a:p>
              <a:endParaRPr lang="en-US" dirty="0"/>
            </a:p>
          </p:txBody>
        </p:sp>
        <p:sp>
          <p:nvSpPr>
            <p:cNvPr id="34" name="Graphic 18">
              <a:extLst>
                <a:ext uri="{FF2B5EF4-FFF2-40B4-BE49-F238E27FC236}">
                  <a16:creationId xmlns:a16="http://schemas.microsoft.com/office/drawing/2014/main" id="{7F7F2196-8CA3-4F6F-9E1B-4A5793014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007460">
              <a:off x="8912226" y="21507"/>
              <a:ext cx="958174" cy="146030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5" name="Oval 34">
              <a:extLst>
                <a:ext uri="{FF2B5EF4-FFF2-40B4-BE49-F238E27FC236}">
                  <a16:creationId xmlns:a16="http://schemas.microsoft.com/office/drawing/2014/main" id="{00C34A90-F598-47C8-BC1A-AC7C0F456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46265" y="1054209"/>
              <a:ext cx="296462" cy="29646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5BAA0364-5B9F-46E3-9FC6-8902B0B05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81889" y="0"/>
              <a:ext cx="1610111" cy="2327087"/>
            </a:xfrm>
            <a:custGeom>
              <a:avLst/>
              <a:gdLst>
                <a:gd name="connsiteX0" fmla="*/ 0 w 1610111"/>
                <a:gd name="connsiteY0" fmla="*/ 0 h 2327087"/>
                <a:gd name="connsiteX1" fmla="*/ 1610111 w 1610111"/>
                <a:gd name="connsiteY1" fmla="*/ 0 h 2327087"/>
                <a:gd name="connsiteX2" fmla="*/ 1610111 w 1610111"/>
                <a:gd name="connsiteY2" fmla="*/ 2324325 h 2327087"/>
                <a:gd name="connsiteX3" fmla="*/ 1606169 w 1610111"/>
                <a:gd name="connsiteY3" fmla="*/ 2327087 h 2327087"/>
                <a:gd name="connsiteX4" fmla="*/ 8368 w 1610111"/>
                <a:gd name="connsiteY4" fmla="*/ 116098 h 2327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0111" h="2327087">
                  <a:moveTo>
                    <a:pt x="0" y="0"/>
                  </a:moveTo>
                  <a:lnTo>
                    <a:pt x="1610111" y="0"/>
                  </a:lnTo>
                  <a:lnTo>
                    <a:pt x="1610111" y="2324325"/>
                  </a:lnTo>
                  <a:lnTo>
                    <a:pt x="1606169" y="2327087"/>
                  </a:lnTo>
                  <a:cubicBezTo>
                    <a:pt x="1606169" y="2327087"/>
                    <a:pt x="185901" y="1357961"/>
                    <a:pt x="8368" y="116098"/>
                  </a:cubicBezTo>
                  <a:close/>
                </a:path>
              </a:pathLst>
            </a:custGeom>
            <a:blipFill dpi="0" rotWithShape="1">
              <a:blip r:embed="rId2">
                <a:alphaModFix amt="6000"/>
              </a:blip>
              <a:srcRect/>
              <a:tile tx="0" ty="0" sx="100000" sy="100000" flip="none" algn="tl"/>
            </a:blipFill>
            <a:ln w="9525" cap="flat">
              <a:noFill/>
              <a:prstDash val="solid"/>
              <a:miter/>
            </a:ln>
          </p:spPr>
          <p:txBody>
            <a:bodyPr wrap="square" rtlCol="0" anchor="ctr">
              <a:noAutofit/>
            </a:bodyPr>
            <a:lstStyle/>
            <a:p>
              <a:endParaRPr lang="en-US" dirty="0"/>
            </a:p>
          </p:txBody>
        </p:sp>
        <p:sp>
          <p:nvSpPr>
            <p:cNvPr id="37" name="Freeform: Shape 36">
              <a:extLst>
                <a:ext uri="{FF2B5EF4-FFF2-40B4-BE49-F238E27FC236}">
                  <a16:creationId xmlns:a16="http://schemas.microsoft.com/office/drawing/2014/main" id="{DAED7D77-9CB3-4945-9151-1E17DFB76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9580" y="0"/>
              <a:ext cx="4776075" cy="1569643"/>
            </a:xfrm>
            <a:custGeom>
              <a:avLst/>
              <a:gdLst>
                <a:gd name="connsiteX0" fmla="*/ 0 w 4776075"/>
                <a:gd name="connsiteY0" fmla="*/ 0 h 1569643"/>
                <a:gd name="connsiteX1" fmla="*/ 4776075 w 4776075"/>
                <a:gd name="connsiteY1" fmla="*/ 0 h 1569643"/>
                <a:gd name="connsiteX2" fmla="*/ 4776075 w 4776075"/>
                <a:gd name="connsiteY2" fmla="*/ 1569643 h 1569643"/>
                <a:gd name="connsiteX3" fmla="*/ 2319291 w 4776075"/>
                <a:gd name="connsiteY3" fmla="*/ 1569643 h 1569643"/>
                <a:gd name="connsiteX4" fmla="*/ 48913 w 4776075"/>
                <a:gd name="connsiteY4" fmla="*/ 128022 h 15696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76075" h="1569643">
                  <a:moveTo>
                    <a:pt x="0" y="0"/>
                  </a:moveTo>
                  <a:lnTo>
                    <a:pt x="4776075" y="0"/>
                  </a:lnTo>
                  <a:lnTo>
                    <a:pt x="4776075" y="1569643"/>
                  </a:lnTo>
                  <a:lnTo>
                    <a:pt x="2319291" y="1569643"/>
                  </a:lnTo>
                  <a:cubicBezTo>
                    <a:pt x="1298654" y="1569643"/>
                    <a:pt x="422966" y="975207"/>
                    <a:pt x="48913" y="128022"/>
                  </a:cubicBezTo>
                  <a:close/>
                </a:path>
              </a:pathLst>
            </a:custGeom>
            <a:solidFill>
              <a:schemeClr val="accent4">
                <a:lumMod val="75000"/>
                <a:alpha val="28000"/>
              </a:schemeClr>
            </a:solidFill>
            <a:ln w="9525" cap="flat">
              <a:noFill/>
              <a:prstDash val="solid"/>
              <a:miter/>
            </a:ln>
          </p:spPr>
          <p:txBody>
            <a:bodyPr wrap="square" rtlCol="0" anchor="ctr">
              <a:noAutofit/>
            </a:bodyPr>
            <a:lstStyle/>
            <a:p>
              <a:endParaRPr lang="en-US" dirty="0"/>
            </a:p>
          </p:txBody>
        </p:sp>
      </p:grpSp>
      <p:sp>
        <p:nvSpPr>
          <p:cNvPr id="39" name="Texture">
            <a:extLst>
              <a:ext uri="{FF2B5EF4-FFF2-40B4-BE49-F238E27FC236}">
                <a16:creationId xmlns:a16="http://schemas.microsoft.com/office/drawing/2014/main" id="{C1B458B9-B65B-41B6-AFBC-A208EA4655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9405C0D-5796-41FF-98FD-FC5C0557BEBF}"/>
              </a:ext>
            </a:extLst>
          </p:cNvPr>
          <p:cNvSpPr>
            <a:spLocks noGrp="1"/>
          </p:cNvSpPr>
          <p:nvPr>
            <p:ph type="title"/>
          </p:nvPr>
        </p:nvSpPr>
        <p:spPr>
          <a:xfrm>
            <a:off x="359494" y="276022"/>
            <a:ext cx="6158753" cy="1325563"/>
          </a:xfrm>
        </p:spPr>
        <p:txBody>
          <a:bodyPr anchor="b">
            <a:normAutofit/>
          </a:bodyPr>
          <a:lstStyle/>
          <a:p>
            <a:r>
              <a:rPr lang="en-GB" dirty="0"/>
              <a:t>Abraham in Christianity</a:t>
            </a:r>
          </a:p>
        </p:txBody>
      </p:sp>
      <p:sp>
        <p:nvSpPr>
          <p:cNvPr id="3" name="Content Placeholder 2">
            <a:extLst>
              <a:ext uri="{FF2B5EF4-FFF2-40B4-BE49-F238E27FC236}">
                <a16:creationId xmlns:a16="http://schemas.microsoft.com/office/drawing/2014/main" id="{FFA56E96-9805-4DE9-AF44-3BAB26B626F0}"/>
              </a:ext>
            </a:extLst>
          </p:cNvPr>
          <p:cNvSpPr>
            <a:spLocks noGrp="1"/>
          </p:cNvSpPr>
          <p:nvPr>
            <p:ph idx="1"/>
          </p:nvPr>
        </p:nvSpPr>
        <p:spPr>
          <a:xfrm>
            <a:off x="359494" y="2064774"/>
            <a:ext cx="6158753" cy="3887585"/>
          </a:xfrm>
        </p:spPr>
        <p:txBody>
          <a:bodyPr>
            <a:noAutofit/>
          </a:bodyPr>
          <a:lstStyle/>
          <a:p>
            <a:r>
              <a:rPr lang="en-GB" dirty="0"/>
              <a:t>Patristic (Early Church Father’s 1</a:t>
            </a:r>
            <a:r>
              <a:rPr lang="en-GB" baseline="30000" dirty="0"/>
              <a:t>st</a:t>
            </a:r>
            <a:r>
              <a:rPr lang="en-GB" dirty="0"/>
              <a:t>-8</a:t>
            </a:r>
            <a:r>
              <a:rPr lang="en-GB" baseline="30000" dirty="0"/>
              <a:t>th</a:t>
            </a:r>
            <a:r>
              <a:rPr lang="en-GB" dirty="0"/>
              <a:t> Century CE) interpretations: allegorical, moral, typological readings (Abraham as “type” of faith, prefiguration of Christian ideals)</a:t>
            </a:r>
          </a:p>
          <a:p>
            <a:endParaRPr lang="en-GB" dirty="0"/>
          </a:p>
          <a:p>
            <a:r>
              <a:rPr lang="en-GB" dirty="0"/>
              <a:t>New Testament: Paul’s use (e.g. Romans, Galatians) of Abraham’s faith/justification (e.g. belief counted as righteousness) Book Link: </a:t>
            </a:r>
            <a:r>
              <a:rPr lang="en-GB" dirty="0">
                <a:hlinkClick r:id="rId3"/>
              </a:rPr>
              <a:t>36075.indb</a:t>
            </a:r>
            <a:endParaRPr lang="en-GB" dirty="0"/>
          </a:p>
          <a:p>
            <a:endParaRPr lang="en-GB" dirty="0"/>
          </a:p>
          <a:p>
            <a:r>
              <a:rPr lang="en-GB" dirty="0"/>
              <a:t>Bosom of Abraham – Luke in reference to Lazarus </a:t>
            </a:r>
          </a:p>
          <a:p>
            <a:endParaRPr lang="en-GB" dirty="0"/>
          </a:p>
          <a:p>
            <a:r>
              <a:rPr lang="en-GB" dirty="0"/>
              <a:t>Christian art, hymns, liturgy referencing Abraham (e.g. sacrifice, faith, obedience) </a:t>
            </a:r>
          </a:p>
        </p:txBody>
      </p:sp>
      <p:pic>
        <p:nvPicPr>
          <p:cNvPr id="5" name="Picture 4">
            <a:extLst>
              <a:ext uri="{FF2B5EF4-FFF2-40B4-BE49-F238E27FC236}">
                <a16:creationId xmlns:a16="http://schemas.microsoft.com/office/drawing/2014/main" id="{FF4B703C-B88C-4CB1-84EB-2BEDB8782E31}"/>
              </a:ext>
            </a:extLst>
          </p:cNvPr>
          <p:cNvPicPr>
            <a:picLocks noChangeAspect="1"/>
          </p:cNvPicPr>
          <p:nvPr/>
        </p:nvPicPr>
        <p:blipFill>
          <a:blip r:embed="rId4"/>
          <a:stretch>
            <a:fillRect/>
          </a:stretch>
        </p:blipFill>
        <p:spPr>
          <a:xfrm>
            <a:off x="7661773" y="747718"/>
            <a:ext cx="3485665" cy="5362564"/>
          </a:xfrm>
          <a:prstGeom prst="rect">
            <a:avLst/>
          </a:prstGeom>
        </p:spPr>
      </p:pic>
    </p:spTree>
    <p:extLst>
      <p:ext uri="{BB962C8B-B14F-4D97-AF65-F5344CB8AC3E}">
        <p14:creationId xmlns:p14="http://schemas.microsoft.com/office/powerpoint/2010/main" val="2764741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448381" y="-837276"/>
            <a:ext cx="6594768" cy="3445329"/>
          </a:xfrm>
        </p:spPr>
        <p:txBody>
          <a:bodyPr>
            <a:normAutofit/>
          </a:bodyPr>
          <a:lstStyle/>
          <a:p>
            <a:r>
              <a:rPr lang="en-US" dirty="0" err="1"/>
              <a:t>iSaac’s</a:t>
            </a:r>
            <a:r>
              <a:rPr lang="en-US" dirty="0"/>
              <a:t> importance in the bible</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4392716" y="2955984"/>
            <a:ext cx="7229939" cy="2469975"/>
          </a:xfrm>
        </p:spPr>
        <p:txBody>
          <a:bodyPr>
            <a:normAutofit fontScale="92500" lnSpcReduction="20000"/>
          </a:bodyPr>
          <a:lstStyle/>
          <a:p>
            <a:pPr marL="342900" indent="-342900">
              <a:buFontTx/>
              <a:buChar char="-"/>
            </a:pPr>
            <a:r>
              <a:rPr lang="en-US" sz="2600" dirty="0"/>
              <a:t>Represents the continuation of God’s covenantal promise with Abraham</a:t>
            </a:r>
          </a:p>
          <a:p>
            <a:pPr marL="342900" indent="-342900">
              <a:buFontTx/>
              <a:buChar char="-"/>
            </a:pPr>
            <a:r>
              <a:rPr lang="en-US" sz="2600" dirty="0"/>
              <a:t>Symbol of obedience (cf. Gen. 22)</a:t>
            </a:r>
          </a:p>
          <a:p>
            <a:pPr marL="342900" indent="-342900">
              <a:buFontTx/>
              <a:buChar char="-"/>
            </a:pPr>
            <a:r>
              <a:rPr lang="en-US" sz="2600" dirty="0"/>
              <a:t>Passes the blessing to the next generation (cf. Gen. 27)</a:t>
            </a:r>
          </a:p>
          <a:p>
            <a:endParaRPr lang="en-US" dirty="0"/>
          </a:p>
        </p:txBody>
      </p:sp>
      <p:pic>
        <p:nvPicPr>
          <p:cNvPr id="13" name="Picture Placeholder 12" descr="Low angle view of tall buildings">
            <a:extLst>
              <a:ext uri="{FF2B5EF4-FFF2-40B4-BE49-F238E27FC236}">
                <a16:creationId xmlns:a16="http://schemas.microsoft.com/office/drawing/2014/main" id="{1DFE730E-30E7-DA99-A3EE-ACB889D161E9}"/>
              </a:ext>
            </a:extLst>
          </p:cNvPr>
          <p:cNvPicPr>
            <a:picLocks noGrp="1" noChangeAspect="1"/>
          </p:cNvPicPr>
          <p:nvPr>
            <p:ph type="pic" sz="quarter" idx="13"/>
          </p:nvPr>
        </p:nvPicPr>
        <p:blipFill>
          <a:blip r:embed="rId3"/>
          <a:srcRect l="43" r="43"/>
          <a:stretch/>
        </p:blipFill>
        <p:spPr/>
      </p:pic>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903349" y="5895479"/>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752FDA21-768F-9929-E6D6-D78CD4F8EA24}"/>
              </a:ext>
              <a:ext uri="{C183D7F6-B498-43B3-948B-1728B52AA6E4}">
                <adec:decorative xmlns:adec="http://schemas.microsoft.com/office/drawing/2017/decorative" val="1"/>
              </a:ext>
            </a:extLst>
          </p:cNvPr>
          <p:cNvCxnSpPr>
            <a:cxnSpLocks/>
          </p:cNvCxnSpPr>
          <p:nvPr/>
        </p:nvCxnSpPr>
        <p:spPr>
          <a:xfrm>
            <a:off x="-97971" y="1909602"/>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EC9DFEEC-7CE1-4CCE-A927-8A6C1E686DA8}"/>
              </a:ext>
            </a:extLst>
          </p:cNvPr>
          <p:cNvPicPr>
            <a:picLocks noChangeAspect="1"/>
          </p:cNvPicPr>
          <p:nvPr/>
        </p:nvPicPr>
        <p:blipFill>
          <a:blip r:embed="rId4"/>
          <a:stretch>
            <a:fillRect/>
          </a:stretch>
        </p:blipFill>
        <p:spPr>
          <a:xfrm>
            <a:off x="0" y="-1"/>
            <a:ext cx="4076118" cy="6003986"/>
          </a:xfrm>
          <a:prstGeom prst="rect">
            <a:avLst/>
          </a:prstGeom>
        </p:spPr>
      </p:pic>
    </p:spTree>
    <p:extLst>
      <p:ext uri="{BB962C8B-B14F-4D97-AF65-F5344CB8AC3E}">
        <p14:creationId xmlns:p14="http://schemas.microsoft.com/office/powerpoint/2010/main" val="1329539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762001" y="896111"/>
            <a:ext cx="6938512" cy="2611963"/>
          </a:xfrm>
        </p:spPr>
        <p:txBody>
          <a:bodyPr/>
          <a:lstStyle/>
          <a:p>
            <a:r>
              <a:rPr lang="en-US" sz="4000" b="1" dirty="0">
                <a:solidFill>
                  <a:schemeClr val="tx1"/>
                </a:solidFill>
              </a:rPr>
              <a:t>Genesis 27 - </a:t>
            </a:r>
            <a:r>
              <a:rPr lang="en-GB" sz="2000" dirty="0">
                <a:hlinkClick r:id="rId3"/>
              </a:rPr>
              <a:t>Genesis 27 NRSVUE - Isaac Blesses Jacob - When Isaac was - Bible Gateway</a:t>
            </a:r>
            <a:endParaRPr lang="en-US" sz="4000" b="1" dirty="0">
              <a:solidFill>
                <a:schemeClr val="tx1"/>
              </a:solidFill>
            </a:endParaRPr>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7</a:t>
            </a:fld>
            <a:endParaRPr lang="en-US" dirty="0"/>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609600" y="2593675"/>
            <a:ext cx="6749773" cy="3761405"/>
          </a:xfrm>
        </p:spPr>
        <p:txBody>
          <a:bodyPr vert="horz" lIns="91440" tIns="45720" rIns="91440" bIns="45720" rtlCol="0" anchor="t">
            <a:normAutofit/>
          </a:bodyPr>
          <a:lstStyle/>
          <a:p>
            <a:pPr marL="285750" indent="-285750">
              <a:buFontTx/>
              <a:buChar char="-"/>
            </a:pPr>
            <a:r>
              <a:rPr lang="en-US" sz="3200" dirty="0">
                <a:solidFill>
                  <a:schemeClr val="tx1"/>
                </a:solidFill>
              </a:rPr>
              <a:t>Isaac is old and nearly blind</a:t>
            </a:r>
          </a:p>
          <a:p>
            <a:endParaRPr lang="en-US" sz="3200" dirty="0">
              <a:solidFill>
                <a:schemeClr val="tx1"/>
              </a:solidFill>
            </a:endParaRPr>
          </a:p>
          <a:p>
            <a:pPr marL="285750" indent="-285750">
              <a:buFontTx/>
              <a:buChar char="-"/>
            </a:pPr>
            <a:r>
              <a:rPr lang="en-US" sz="3200" dirty="0">
                <a:solidFill>
                  <a:schemeClr val="tx1"/>
                </a:solidFill>
              </a:rPr>
              <a:t>Plans to bless his eldest son Esau</a:t>
            </a:r>
          </a:p>
          <a:p>
            <a:endParaRPr lang="en-US" sz="3200" dirty="0">
              <a:solidFill>
                <a:schemeClr val="tx1"/>
              </a:solidFill>
            </a:endParaRPr>
          </a:p>
          <a:p>
            <a:pPr marL="285750" indent="-285750">
              <a:buFontTx/>
              <a:buChar char="-"/>
            </a:pPr>
            <a:r>
              <a:rPr lang="en-US" sz="3200" dirty="0">
                <a:solidFill>
                  <a:schemeClr val="tx1"/>
                </a:solidFill>
              </a:rPr>
              <a:t>Scholarly debate: Do Rebekah</a:t>
            </a:r>
          </a:p>
          <a:p>
            <a:r>
              <a:rPr lang="en-US" sz="3200" dirty="0">
                <a:solidFill>
                  <a:schemeClr val="tx1"/>
                </a:solidFill>
              </a:rPr>
              <a:t> and Jacob deceive Isaac so</a:t>
            </a:r>
          </a:p>
          <a:p>
            <a:r>
              <a:rPr lang="en-US" sz="3200" dirty="0">
                <a:solidFill>
                  <a:schemeClr val="tx1"/>
                </a:solidFill>
              </a:rPr>
              <a:t> that Jacob can receive the</a:t>
            </a:r>
          </a:p>
          <a:p>
            <a:r>
              <a:rPr lang="en-US" sz="3200" dirty="0">
                <a:solidFill>
                  <a:schemeClr val="tx1"/>
                </a:solidFill>
              </a:rPr>
              <a:t> blessing instead of Esau?</a:t>
            </a:r>
          </a:p>
        </p:txBody>
      </p:sp>
    </p:spTree>
    <p:extLst>
      <p:ext uri="{BB962C8B-B14F-4D97-AF65-F5344CB8AC3E}">
        <p14:creationId xmlns:p14="http://schemas.microsoft.com/office/powerpoint/2010/main" val="1346372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p:txBody>
          <a:bodyPr/>
          <a:lstStyle/>
          <a:p>
            <a:r>
              <a:rPr lang="en-US" dirty="0"/>
              <a:t>Long lasting consequences of genesis 27</a:t>
            </a:r>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US" smtClean="0"/>
              <a:pPr/>
              <a:t>8</a:t>
            </a:fld>
            <a:endParaRPr lang="en-US" dirty="0"/>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14"/>
          </p:nvPr>
        </p:nvSpPr>
        <p:spPr>
          <a:xfrm>
            <a:off x="771734" y="2590799"/>
            <a:ext cx="10281579" cy="4523117"/>
          </a:xfrm>
        </p:spPr>
        <p:txBody>
          <a:bodyPr vert="horz" lIns="91440" tIns="45720" rIns="91440" bIns="45720" rtlCol="0" anchor="t">
            <a:normAutofit/>
          </a:bodyPr>
          <a:lstStyle/>
          <a:p>
            <a:pPr lvl="1"/>
            <a:r>
              <a:rPr lang="en-US" sz="3600" dirty="0"/>
              <a:t>Esau becomes angry and plans to kill Jacob</a:t>
            </a:r>
          </a:p>
          <a:p>
            <a:pPr lvl="1"/>
            <a:endParaRPr lang="en-US" sz="3600" dirty="0"/>
          </a:p>
          <a:p>
            <a:pPr lvl="1"/>
            <a:r>
              <a:rPr lang="en-US" sz="3600" dirty="0"/>
              <a:t>Jacob is forced to flee</a:t>
            </a:r>
          </a:p>
          <a:p>
            <a:pPr marL="228600" lvl="1" indent="0">
              <a:buNone/>
            </a:pPr>
            <a:endParaRPr lang="en-US" sz="3600" dirty="0"/>
          </a:p>
          <a:p>
            <a:pPr lvl="1"/>
            <a:r>
              <a:rPr lang="en-US" sz="3600" dirty="0"/>
              <a:t>Family is divided </a:t>
            </a:r>
          </a:p>
          <a:p>
            <a:pPr marL="228600" lvl="1" indent="0">
              <a:buNone/>
            </a:pPr>
            <a:endParaRPr lang="en-US" sz="3600" dirty="0"/>
          </a:p>
          <a:p>
            <a:pPr lvl="1"/>
            <a:r>
              <a:rPr lang="en-US" sz="3600" dirty="0"/>
              <a:t>Jacob becomes the next patriarch </a:t>
            </a:r>
          </a:p>
          <a:p>
            <a:pPr marL="228600" lvl="1" indent="0">
              <a:buNone/>
            </a:pPr>
            <a:endParaRPr lang="en-US" sz="3600" dirty="0"/>
          </a:p>
          <a:p>
            <a:pPr lvl="1"/>
            <a:r>
              <a:rPr lang="en-US" sz="3600" dirty="0"/>
              <a:t>Isaac fades away after Genesis 27</a:t>
            </a:r>
          </a:p>
          <a:p>
            <a:pPr marL="228600" lvl="1" indent="0">
              <a:buNone/>
            </a:pPr>
            <a:endParaRPr lang="en-US" sz="3600" dirty="0"/>
          </a:p>
          <a:p>
            <a:pPr lvl="1"/>
            <a:r>
              <a:rPr lang="en-US" sz="3600" dirty="0"/>
              <a:t>Isaac is portrayed as a patriarch and is able to pass on the covenantal promise</a:t>
            </a:r>
          </a:p>
        </p:txBody>
      </p:sp>
    </p:spTree>
    <p:extLst>
      <p:ext uri="{BB962C8B-B14F-4D97-AF65-F5344CB8AC3E}">
        <p14:creationId xmlns:p14="http://schemas.microsoft.com/office/powerpoint/2010/main" val="4151694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18">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44"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45" name="Group 2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46" name="Oval 23">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7" name="Freeform: Shape 24">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8" name="Freeform: Shape 25">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49" name="Freeform: Shape 26">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5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5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useBgFill="1">
        <p:nvSpPr>
          <p:cNvPr id="5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3"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4" name="Group 35">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37" name="Oval 36">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9"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40" name="Oval 39">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41" name="Freeform: Shape 40">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4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457200" y="668049"/>
            <a:ext cx="5895581" cy="1325563"/>
          </a:xfrm>
        </p:spPr>
        <p:txBody>
          <a:bodyPr vert="horz" lIns="91440" tIns="45720" rIns="91440" bIns="45720" rtlCol="0" anchor="b">
            <a:normAutofit/>
          </a:bodyPr>
          <a:lstStyle/>
          <a:p>
            <a:br>
              <a:rPr lang="en-US" sz="2800">
                <a:solidFill>
                  <a:schemeClr val="tx1"/>
                </a:solidFill>
              </a:rPr>
            </a:br>
            <a:r>
              <a:rPr lang="en-US" sz="2800">
                <a:solidFill>
                  <a:schemeClr val="tx1"/>
                </a:solidFill>
              </a:rPr>
              <a:t>Rabbinic and Midrashic</a:t>
            </a:r>
            <a:br>
              <a:rPr lang="en-US" sz="2800">
                <a:solidFill>
                  <a:schemeClr val="tx1"/>
                </a:solidFill>
              </a:rPr>
            </a:br>
            <a:r>
              <a:rPr lang="en-US" sz="2800">
                <a:solidFill>
                  <a:schemeClr val="tx1"/>
                </a:solidFill>
              </a:rPr>
              <a:t>Material</a:t>
            </a:r>
          </a:p>
        </p:txBody>
      </p:sp>
      <p:sp>
        <p:nvSpPr>
          <p:cNvPr id="12" name="Text Placeholder 11">
            <a:extLst>
              <a:ext uri="{FF2B5EF4-FFF2-40B4-BE49-F238E27FC236}">
                <a16:creationId xmlns:a16="http://schemas.microsoft.com/office/drawing/2014/main" id="{D3251268-42B4-3B45-A59B-740E2DB97A00}"/>
              </a:ext>
            </a:extLst>
          </p:cNvPr>
          <p:cNvSpPr>
            <a:spLocks noGrp="1"/>
          </p:cNvSpPr>
          <p:nvPr>
            <p:ph sz="half" idx="14"/>
          </p:nvPr>
        </p:nvSpPr>
        <p:spPr>
          <a:xfrm>
            <a:off x="457200" y="2096713"/>
            <a:ext cx="5895581" cy="4080250"/>
          </a:xfrm>
        </p:spPr>
        <p:txBody>
          <a:bodyPr vert="horz" lIns="91440" tIns="45720" rIns="91440" bIns="45720" rtlCol="0">
            <a:normAutofit/>
          </a:bodyPr>
          <a:lstStyle/>
          <a:p>
            <a:pPr indent="-228600">
              <a:lnSpc>
                <a:spcPct val="90000"/>
              </a:lnSpc>
            </a:pPr>
            <a:r>
              <a:rPr lang="en-US" sz="2000" dirty="0"/>
              <a:t>Isaac as a willing participant in the Akedah (Genesis Rabbah 56:8)</a:t>
            </a:r>
          </a:p>
          <a:p>
            <a:pPr indent="-228600">
              <a:lnSpc>
                <a:spcPct val="90000"/>
              </a:lnSpc>
            </a:pPr>
            <a:endParaRPr lang="en-US" sz="2000" dirty="0"/>
          </a:p>
          <a:p>
            <a:pPr indent="-228600">
              <a:lnSpc>
                <a:spcPct val="90000"/>
              </a:lnSpc>
            </a:pPr>
            <a:r>
              <a:rPr lang="en-US" sz="2000" dirty="0"/>
              <a:t>Isaac’s blindness come to be seen as symbolic – judgement clouded by favoritism </a:t>
            </a:r>
          </a:p>
        </p:txBody>
      </p:sp>
      <p:pic>
        <p:nvPicPr>
          <p:cNvPr id="3" name="Content Placeholder 2">
            <a:extLst>
              <a:ext uri="{FF2B5EF4-FFF2-40B4-BE49-F238E27FC236}">
                <a16:creationId xmlns:a16="http://schemas.microsoft.com/office/drawing/2014/main" id="{8C1FCD30-FD46-4E3C-AEF4-39090E7E19FC}"/>
              </a:ext>
            </a:extLst>
          </p:cNvPr>
          <p:cNvPicPr>
            <a:picLocks noGrp="1" noChangeAspect="1"/>
          </p:cNvPicPr>
          <p:nvPr>
            <p:ph sz="half" idx="1"/>
          </p:nvPr>
        </p:nvPicPr>
        <p:blipFill>
          <a:blip r:embed="rId4"/>
          <a:srcRect l="19605" r="21895"/>
          <a:stretch>
            <a:fillRect/>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
        <p:nvSpPr>
          <p:cNvPr id="14" name="Slide Number Placeholder 13">
            <a:extLst>
              <a:ext uri="{FF2B5EF4-FFF2-40B4-BE49-F238E27FC236}">
                <a16:creationId xmlns:a16="http://schemas.microsoft.com/office/drawing/2014/main" id="{F3DE1AA4-0AE6-C6D5-E252-BBD5ED259E32}"/>
              </a:ext>
            </a:extLst>
          </p:cNvPr>
          <p:cNvSpPr>
            <a:spLocks noGrp="1"/>
          </p:cNvSpPr>
          <p:nvPr>
            <p:ph type="sldNum" sz="quarter" idx="12"/>
          </p:nvPr>
        </p:nvSpPr>
        <p:spPr>
          <a:xfrm>
            <a:off x="10954512" y="6355080"/>
            <a:ext cx="795528" cy="365760"/>
          </a:xfrm>
        </p:spPr>
        <p:txBody>
          <a:bodyPr vert="horz" lIns="91440" tIns="45720" rIns="91440" bIns="45720" rtlCol="0" anchor="ctr">
            <a:normAutofit/>
          </a:bodyPr>
          <a:lstStyle/>
          <a:p>
            <a:pPr>
              <a:spcAft>
                <a:spcPts val="600"/>
              </a:spcAft>
            </a:pPr>
            <a:fld id="{B5CEABB6-07DC-46E8-9B57-56EC44A396E5}" type="slidenum">
              <a:rPr lang="en-US" smtClean="0">
                <a:solidFill>
                  <a:schemeClr val="tx1">
                    <a:tint val="75000"/>
                  </a:schemeClr>
                </a:solidFill>
              </a:rPr>
              <a:pPr>
                <a:spcAft>
                  <a:spcPts val="600"/>
                </a:spcAft>
              </a:pPr>
              <a:t>9</a:t>
            </a:fld>
            <a:endParaRPr lang="en-US">
              <a:solidFill>
                <a:schemeClr val="tx1">
                  <a:tint val="75000"/>
                </a:schemeClr>
              </a:solidFill>
            </a:endParaRPr>
          </a:p>
        </p:txBody>
      </p:sp>
    </p:spTree>
    <p:extLst>
      <p:ext uri="{BB962C8B-B14F-4D97-AF65-F5344CB8AC3E}">
        <p14:creationId xmlns:p14="http://schemas.microsoft.com/office/powerpoint/2010/main" val="1418789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5486A-6885-4314-A6E4-16DC5F23E012}"/>
              </a:ext>
            </a:extLst>
          </p:cNvPr>
          <p:cNvSpPr>
            <a:spLocks noGrp="1"/>
          </p:cNvSpPr>
          <p:nvPr>
            <p:ph type="title"/>
          </p:nvPr>
        </p:nvSpPr>
        <p:spPr>
          <a:xfrm>
            <a:off x="1651384" y="1118320"/>
            <a:ext cx="7889768" cy="2039341"/>
          </a:xfrm>
        </p:spPr>
        <p:txBody>
          <a:bodyPr/>
          <a:lstStyle/>
          <a:p>
            <a:r>
              <a:rPr lang="en-GB" dirty="0"/>
              <a:t>Christian INTERPRETATIONS</a:t>
            </a:r>
          </a:p>
        </p:txBody>
      </p:sp>
      <p:sp>
        <p:nvSpPr>
          <p:cNvPr id="3" name="Content Placeholder 2">
            <a:extLst>
              <a:ext uri="{FF2B5EF4-FFF2-40B4-BE49-F238E27FC236}">
                <a16:creationId xmlns:a16="http://schemas.microsoft.com/office/drawing/2014/main" id="{FC77B25A-F23F-4BBC-8DD3-66A8D05B97E7}"/>
              </a:ext>
            </a:extLst>
          </p:cNvPr>
          <p:cNvSpPr>
            <a:spLocks noGrp="1"/>
          </p:cNvSpPr>
          <p:nvPr>
            <p:ph sz="half" idx="14"/>
          </p:nvPr>
        </p:nvSpPr>
        <p:spPr/>
        <p:txBody>
          <a:bodyPr/>
          <a:lstStyle/>
          <a:p>
            <a:r>
              <a:rPr lang="en-GB" dirty="0"/>
              <a:t>Isaac as a Christ figure, especially in the Aqedah (cf. Hebrews 11: 17-19)</a:t>
            </a:r>
          </a:p>
          <a:p>
            <a:r>
              <a:rPr lang="en-GB" dirty="0"/>
              <a:t>Augustine – Isaac’s blessing as prefiguration of divine election </a:t>
            </a:r>
          </a:p>
        </p:txBody>
      </p:sp>
      <p:sp>
        <p:nvSpPr>
          <p:cNvPr id="4" name="Content Placeholder 3">
            <a:extLst>
              <a:ext uri="{FF2B5EF4-FFF2-40B4-BE49-F238E27FC236}">
                <a16:creationId xmlns:a16="http://schemas.microsoft.com/office/drawing/2014/main" id="{F923A0F0-7460-47AC-86BE-9238E13D40B1}"/>
              </a:ext>
            </a:extLst>
          </p:cNvPr>
          <p:cNvSpPr>
            <a:spLocks noGrp="1"/>
          </p:cNvSpPr>
          <p:nvPr>
            <p:ph sz="half" idx="1"/>
          </p:nvPr>
        </p:nvSpPr>
        <p:spPr/>
        <p:txBody>
          <a:bodyPr/>
          <a:lstStyle/>
          <a:p>
            <a:pPr marL="285750" indent="-285750">
              <a:buFontTx/>
              <a:buChar char="-"/>
            </a:pPr>
            <a:r>
              <a:rPr lang="en-GB" dirty="0"/>
              <a:t>Allegorical readings – Isaac as faith / Rebekah as the Church / Jacob as the elect </a:t>
            </a:r>
          </a:p>
          <a:p>
            <a:pPr marL="285750" indent="-285750">
              <a:buFontTx/>
              <a:buChar char="-"/>
            </a:pPr>
            <a:r>
              <a:rPr lang="en-GB" dirty="0"/>
              <a:t>Luther – Empathy for Isaac, focuses on God’s sovereignty in elections</a:t>
            </a:r>
          </a:p>
        </p:txBody>
      </p:sp>
      <p:sp>
        <p:nvSpPr>
          <p:cNvPr id="5" name="Slide Number Placeholder 4">
            <a:extLst>
              <a:ext uri="{FF2B5EF4-FFF2-40B4-BE49-F238E27FC236}">
                <a16:creationId xmlns:a16="http://schemas.microsoft.com/office/drawing/2014/main" id="{8E0D94B4-9344-475A-86AA-F432A15BDF7D}"/>
              </a:ext>
            </a:extLst>
          </p:cNvPr>
          <p:cNvSpPr>
            <a:spLocks noGrp="1"/>
          </p:cNvSpPr>
          <p:nvPr>
            <p:ph type="sldNum" sz="quarter" idx="12"/>
          </p:nvPr>
        </p:nvSpPr>
        <p:spPr/>
        <p:txBody>
          <a:bodyPr/>
          <a:lstStyle/>
          <a:p>
            <a:fld id="{B5CEABB6-07DC-46E8-9B57-56EC44A396E5}" type="slidenum">
              <a:rPr lang="en-US" smtClean="0"/>
              <a:pPr/>
              <a:t>10</a:t>
            </a:fld>
            <a:endParaRPr lang="en-US" dirty="0"/>
          </a:p>
        </p:txBody>
      </p:sp>
    </p:spTree>
    <p:extLst>
      <p:ext uri="{BB962C8B-B14F-4D97-AF65-F5344CB8AC3E}">
        <p14:creationId xmlns:p14="http://schemas.microsoft.com/office/powerpoint/2010/main" val="439425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D7C3E-E2E6-4AF1-8A8C-19D2011BC02A}"/>
              </a:ext>
            </a:extLst>
          </p:cNvPr>
          <p:cNvSpPr>
            <a:spLocks noGrp="1"/>
          </p:cNvSpPr>
          <p:nvPr>
            <p:ph type="title"/>
          </p:nvPr>
        </p:nvSpPr>
        <p:spPr>
          <a:xfrm>
            <a:off x="264582" y="742346"/>
            <a:ext cx="8959893" cy="1004836"/>
          </a:xfrm>
        </p:spPr>
        <p:txBody>
          <a:bodyPr anchor="ctr">
            <a:normAutofit/>
          </a:bodyPr>
          <a:lstStyle/>
          <a:p>
            <a:pPr algn="ctr"/>
            <a:r>
              <a:rPr lang="en-GB" sz="4000" b="1" dirty="0">
                <a:solidFill>
                  <a:schemeClr val="bg1"/>
                </a:solidFill>
              </a:rPr>
              <a:t>Jacob’s Prophetic Identity</a:t>
            </a:r>
          </a:p>
        </p:txBody>
      </p:sp>
      <p:sp>
        <p:nvSpPr>
          <p:cNvPr id="4" name="Rectangle 1">
            <a:extLst>
              <a:ext uri="{FF2B5EF4-FFF2-40B4-BE49-F238E27FC236}">
                <a16:creationId xmlns:a16="http://schemas.microsoft.com/office/drawing/2014/main" id="{6C78628E-8962-4A6F-B4A6-488C10DEF8D1}"/>
              </a:ext>
            </a:extLst>
          </p:cNvPr>
          <p:cNvSpPr>
            <a:spLocks noGrp="1" noChangeArrowheads="1"/>
          </p:cNvSpPr>
          <p:nvPr>
            <p:ph idx="1"/>
          </p:nvPr>
        </p:nvSpPr>
        <p:spPr bwMode="auto">
          <a:xfrm>
            <a:off x="569343" y="2087592"/>
            <a:ext cx="10006604" cy="287666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None/>
              <a:tabLst/>
            </a:pPr>
            <a:r>
              <a:rPr kumimoji="0" lang="en-US" altLang="en-US" sz="2000" b="0" i="0" u="none" strike="noStrike" cap="none" normalizeH="0" baseline="0" dirty="0">
                <a:ln>
                  <a:noFill/>
                </a:ln>
                <a:solidFill>
                  <a:schemeClr val="tx1">
                    <a:lumMod val="65000"/>
                    <a:lumOff val="35000"/>
                  </a:schemeClr>
                </a:solidFill>
                <a:effectLst/>
                <a:latin typeface="Arial" panose="020B0604020202020204" pitchFamily="34" charset="0"/>
              </a:rPr>
              <a:t>Genesis portrays Jacob as </a:t>
            </a:r>
            <a:r>
              <a:rPr kumimoji="0" lang="en-US" altLang="en-US" sz="2000" b="1" i="0" u="none" strike="noStrike" cap="none" normalizeH="0" baseline="0" dirty="0">
                <a:ln>
                  <a:noFill/>
                </a:ln>
                <a:solidFill>
                  <a:schemeClr val="tx1">
                    <a:lumMod val="65000"/>
                    <a:lumOff val="35000"/>
                  </a:schemeClr>
                </a:solidFill>
                <a:effectLst/>
                <a:latin typeface="Arial" panose="020B0604020202020204" pitchFamily="34" charset="0"/>
              </a:rPr>
              <a:t>chosen by God</a:t>
            </a:r>
            <a:r>
              <a:rPr kumimoji="0" lang="en-US" altLang="en-US" sz="2000" b="0" i="0" u="none" strike="noStrike" cap="none" normalizeH="0" baseline="0" dirty="0">
                <a:ln>
                  <a:noFill/>
                </a:ln>
                <a:solidFill>
                  <a:schemeClr val="tx1">
                    <a:lumMod val="65000"/>
                    <a:lumOff val="35000"/>
                  </a:schemeClr>
                </a:solidFill>
                <a:effectLst/>
                <a:latin typeface="Arial" panose="020B0604020202020204" pitchFamily="34" charset="0"/>
              </a:rPr>
              <a:t> (Gen 28:13–15; </a:t>
            </a:r>
          </a:p>
          <a:p>
            <a:pPr marL="0" marR="0" lvl="0" indent="0" defTabSz="914400" rtl="0" eaLnBrk="0" fontAlgn="base" latinLnBrk="0" hangingPunct="0">
              <a:spcBef>
                <a:spcPct val="0"/>
              </a:spcBef>
              <a:spcAft>
                <a:spcPts val="600"/>
              </a:spcAft>
              <a:buClrTx/>
              <a:buSzTx/>
              <a:buNone/>
              <a:tabLst/>
            </a:pPr>
            <a:r>
              <a:rPr kumimoji="0" lang="en-US" altLang="en-US" sz="2000" b="0" i="0" u="none" strike="noStrike" cap="none" normalizeH="0" baseline="0" dirty="0">
                <a:ln>
                  <a:noFill/>
                </a:ln>
                <a:solidFill>
                  <a:schemeClr val="tx1">
                    <a:lumMod val="65000"/>
                    <a:lumOff val="35000"/>
                  </a:schemeClr>
                </a:solidFill>
                <a:effectLst/>
                <a:latin typeface="Arial" panose="020B0604020202020204" pitchFamily="34" charset="0"/>
              </a:rPr>
              <a:t>35:9–12) - </a:t>
            </a:r>
            <a:r>
              <a:rPr lang="en-GB" sz="1400" b="1" i="0" baseline="30000" dirty="0">
                <a:solidFill>
                  <a:srgbClr val="000000"/>
                </a:solidFill>
                <a:effectLst/>
                <a:latin typeface="system-ui"/>
              </a:rPr>
              <a:t>13 </a:t>
            </a:r>
            <a:r>
              <a:rPr lang="en-GB" sz="1400" b="0" i="0" dirty="0">
                <a:solidFill>
                  <a:srgbClr val="000000"/>
                </a:solidFill>
                <a:effectLst/>
                <a:latin typeface="system-ui"/>
              </a:rPr>
              <a:t>There above it</a:t>
            </a:r>
            <a:r>
              <a:rPr lang="en-GB" sz="1400" b="0" i="0" baseline="30000" dirty="0">
                <a:solidFill>
                  <a:srgbClr val="000000"/>
                </a:solidFill>
                <a:effectLst/>
                <a:latin typeface="system-ui"/>
              </a:rPr>
              <a:t>[</a:t>
            </a:r>
            <a:r>
              <a:rPr lang="en-GB" sz="1400" b="0" i="0" baseline="30000" dirty="0">
                <a:solidFill>
                  <a:srgbClr val="4A4A4A"/>
                </a:solidFill>
                <a:effectLst/>
                <a:latin typeface="system-ui"/>
                <a:hlinkClick r:id="rId2" tooltip="See footnote c"/>
              </a:rPr>
              <a:t>c</a:t>
            </a:r>
            <a:r>
              <a:rPr lang="en-GB" sz="1400" b="0" i="0" baseline="30000" dirty="0">
                <a:solidFill>
                  <a:srgbClr val="000000"/>
                </a:solidFill>
                <a:effectLst/>
                <a:latin typeface="system-ui"/>
              </a:rPr>
              <a:t>]</a:t>
            </a:r>
            <a:r>
              <a:rPr lang="en-GB" sz="1400" b="0" i="0" dirty="0">
                <a:solidFill>
                  <a:srgbClr val="000000"/>
                </a:solidFill>
                <a:effectLst/>
                <a:latin typeface="system-ui"/>
              </a:rPr>
              <a:t> stood the </a:t>
            </a:r>
            <a:r>
              <a:rPr lang="en-GB" sz="1400" b="0" i="0" cap="small" dirty="0">
                <a:solidFill>
                  <a:srgbClr val="000000"/>
                </a:solidFill>
                <a:effectLst/>
                <a:latin typeface="system-ui"/>
              </a:rPr>
              <a:t>Lord</a:t>
            </a:r>
            <a:r>
              <a:rPr lang="en-GB" sz="1400" b="0" i="0" dirty="0">
                <a:solidFill>
                  <a:srgbClr val="000000"/>
                </a:solidFill>
                <a:effectLst/>
                <a:latin typeface="system-ui"/>
              </a:rPr>
              <a:t>, and he said: “I am the </a:t>
            </a:r>
            <a:r>
              <a:rPr lang="en-GB" sz="1400" b="0" i="0" cap="small" dirty="0">
                <a:solidFill>
                  <a:srgbClr val="000000"/>
                </a:solidFill>
                <a:effectLst/>
                <a:latin typeface="system-ui"/>
              </a:rPr>
              <a:t>Lord</a:t>
            </a:r>
            <a:r>
              <a:rPr lang="en-GB" sz="1400" b="0" i="0" dirty="0">
                <a:solidFill>
                  <a:srgbClr val="000000"/>
                </a:solidFill>
                <a:effectLst/>
                <a:latin typeface="system-ui"/>
              </a:rPr>
              <a:t>, the God of your father Abraham and the God of Isaac. I will give you and your descendants the land on which you are lying. </a:t>
            </a:r>
            <a:r>
              <a:rPr lang="en-GB" sz="1400" b="1" i="0" baseline="30000" dirty="0">
                <a:solidFill>
                  <a:srgbClr val="000000"/>
                </a:solidFill>
                <a:effectLst/>
                <a:latin typeface="system-ui"/>
              </a:rPr>
              <a:t>14 </a:t>
            </a:r>
            <a:r>
              <a:rPr lang="en-GB" sz="1400" b="0" i="0" dirty="0">
                <a:solidFill>
                  <a:srgbClr val="000000"/>
                </a:solidFill>
                <a:effectLst/>
                <a:latin typeface="system-ui"/>
              </a:rPr>
              <a:t>Your descendants will be like the dust of the earth, and you will spread out to the west and to the east, to the north and to the south. All peoples on earth will be blessed through you and your offspring.</a:t>
            </a:r>
            <a:r>
              <a:rPr lang="en-GB" sz="1400" b="0" i="0" baseline="30000" dirty="0">
                <a:solidFill>
                  <a:srgbClr val="000000"/>
                </a:solidFill>
                <a:effectLst/>
                <a:latin typeface="system-ui"/>
              </a:rPr>
              <a:t>[</a:t>
            </a:r>
            <a:r>
              <a:rPr lang="en-GB" sz="1400" b="0" i="0" baseline="30000" dirty="0">
                <a:solidFill>
                  <a:srgbClr val="4A4A4A"/>
                </a:solidFill>
                <a:effectLst/>
                <a:latin typeface="system-ui"/>
                <a:hlinkClick r:id="rId3" tooltip="See footnote d"/>
              </a:rPr>
              <a:t>d</a:t>
            </a:r>
            <a:r>
              <a:rPr lang="en-GB" sz="1400" b="0" i="0" baseline="30000" dirty="0">
                <a:solidFill>
                  <a:srgbClr val="000000"/>
                </a:solidFill>
                <a:effectLst/>
                <a:latin typeface="system-ui"/>
              </a:rPr>
              <a:t>]</a:t>
            </a:r>
            <a:r>
              <a:rPr lang="en-GB" sz="1400" b="0" i="0" dirty="0">
                <a:solidFill>
                  <a:srgbClr val="000000"/>
                </a:solidFill>
                <a:effectLst/>
                <a:latin typeface="system-ui"/>
              </a:rPr>
              <a:t> </a:t>
            </a:r>
            <a:r>
              <a:rPr lang="en-GB" sz="1400" b="1" i="0" baseline="30000" dirty="0">
                <a:solidFill>
                  <a:srgbClr val="000000"/>
                </a:solidFill>
                <a:effectLst/>
                <a:latin typeface="system-ui"/>
              </a:rPr>
              <a:t>15 </a:t>
            </a:r>
            <a:r>
              <a:rPr lang="en-GB" sz="1400" b="0" i="0" dirty="0">
                <a:solidFill>
                  <a:srgbClr val="000000"/>
                </a:solidFill>
                <a:effectLst/>
                <a:latin typeface="system-ui"/>
              </a:rPr>
              <a:t>I am with you and will watch over you wherever you go, and I will bring you back to this land. I will not leave you until I have done what I have promised you.”</a:t>
            </a:r>
            <a:endParaRPr kumimoji="0" lang="en-US" altLang="en-US" sz="2000" b="0" i="0" u="none" strike="noStrike" cap="none" normalizeH="0" baseline="0" dirty="0">
              <a:ln>
                <a:noFill/>
              </a:ln>
              <a:solidFill>
                <a:schemeClr val="tx1">
                  <a:lumMod val="65000"/>
                  <a:lumOff val="35000"/>
                </a:schemeClr>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endParaRPr kumimoji="0" lang="en-US" altLang="en-US" sz="2000" b="0" i="0" u="none" strike="noStrike" cap="none" normalizeH="0" baseline="0" dirty="0">
              <a:ln>
                <a:noFill/>
              </a:ln>
              <a:solidFill>
                <a:schemeClr val="tx1">
                  <a:lumMod val="65000"/>
                  <a:lumOff val="35000"/>
                </a:schemeClr>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2000" b="0" i="0" u="none" strike="noStrike" cap="none" normalizeH="0" baseline="0" dirty="0">
                <a:ln>
                  <a:noFill/>
                </a:ln>
                <a:solidFill>
                  <a:schemeClr val="tx1">
                    <a:lumMod val="65000"/>
                    <a:lumOff val="35000"/>
                  </a:schemeClr>
                </a:solidFill>
                <a:effectLst/>
                <a:latin typeface="Arial" panose="020B0604020202020204" pitchFamily="34" charset="0"/>
              </a:rPr>
              <a:t>His prophetic dimension: encounters with God in visions, renaming (Israel – “he who wrestles with God” Genesis 32)</a:t>
            </a:r>
          </a:p>
          <a:p>
            <a:pPr marL="0" marR="0" lvl="0" indent="0" defTabSz="914400" rtl="0" eaLnBrk="0" fontAlgn="base" latinLnBrk="0" hangingPunct="0">
              <a:spcBef>
                <a:spcPct val="0"/>
              </a:spcBef>
              <a:spcAft>
                <a:spcPts val="600"/>
              </a:spcAft>
              <a:buClrTx/>
              <a:buSzTx/>
              <a:buFontTx/>
              <a:buChar char="•"/>
              <a:tabLst/>
            </a:pPr>
            <a:endParaRPr lang="en-US" altLang="en-US" sz="2000" dirty="0">
              <a:solidFill>
                <a:schemeClr val="tx1">
                  <a:lumMod val="65000"/>
                  <a:lumOff val="35000"/>
                </a:schemeClr>
              </a:solidFill>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2000" b="0" i="0" u="none" strike="noStrike" cap="none" normalizeH="0" baseline="0" dirty="0">
                <a:ln>
                  <a:noFill/>
                </a:ln>
                <a:solidFill>
                  <a:schemeClr val="tx1">
                    <a:lumMod val="65000"/>
                    <a:lumOff val="35000"/>
                  </a:schemeClr>
                </a:solidFill>
                <a:effectLst/>
                <a:latin typeface="Arial" panose="020B0604020202020204" pitchFamily="34" charset="0"/>
              </a:rPr>
              <a:t>Contrast: prophetic insight vs. moral indecision – Jacob’s ladder </a:t>
            </a:r>
          </a:p>
          <a:p>
            <a:pPr marL="0" marR="0" lvl="0" indent="0" defTabSz="914400" rtl="0" eaLnBrk="0" fontAlgn="base" latinLnBrk="0" hangingPunct="0">
              <a:spcBef>
                <a:spcPct val="0"/>
              </a:spcBef>
              <a:spcAft>
                <a:spcPts val="600"/>
              </a:spcAft>
              <a:buClrTx/>
              <a:buSzTx/>
              <a:buNone/>
              <a:tabLst/>
            </a:pPr>
            <a:r>
              <a:rPr kumimoji="0" lang="en-US" altLang="en-US" sz="2000" b="0" i="0" u="none" strike="noStrike" cap="none" normalizeH="0" baseline="0" dirty="0">
                <a:ln>
                  <a:noFill/>
                </a:ln>
                <a:solidFill>
                  <a:schemeClr val="tx1">
                    <a:lumMod val="65000"/>
                    <a:lumOff val="35000"/>
                  </a:schemeClr>
                </a:solidFill>
                <a:effectLst/>
                <a:latin typeface="Arial" panose="020B0604020202020204" pitchFamily="34" charset="0"/>
              </a:rPr>
              <a:t>(Genesis 28: 10-22)</a:t>
            </a:r>
          </a:p>
        </p:txBody>
      </p:sp>
    </p:spTree>
    <p:extLst>
      <p:ext uri="{BB962C8B-B14F-4D97-AF65-F5344CB8AC3E}">
        <p14:creationId xmlns:p14="http://schemas.microsoft.com/office/powerpoint/2010/main" val="3059195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F1A48-4C84-4279-BFE1-E5974AF7CBB7}"/>
              </a:ext>
            </a:extLst>
          </p:cNvPr>
          <p:cNvSpPr>
            <a:spLocks noGrp="1"/>
          </p:cNvSpPr>
          <p:nvPr>
            <p:ph type="title"/>
          </p:nvPr>
        </p:nvSpPr>
        <p:spPr>
          <a:xfrm>
            <a:off x="1616054" y="1070149"/>
            <a:ext cx="8959893" cy="1004836"/>
          </a:xfrm>
        </p:spPr>
        <p:txBody>
          <a:bodyPr anchor="ctr">
            <a:normAutofit/>
          </a:bodyPr>
          <a:lstStyle/>
          <a:p>
            <a:pPr algn="ctr"/>
            <a:r>
              <a:rPr lang="en-GB" sz="3200" dirty="0">
                <a:solidFill>
                  <a:schemeClr val="bg1"/>
                </a:solidFill>
              </a:rPr>
              <a:t>Jacob and Genesis 34</a:t>
            </a:r>
          </a:p>
        </p:txBody>
      </p:sp>
      <p:sp>
        <p:nvSpPr>
          <p:cNvPr id="4" name="Rectangle 1">
            <a:extLst>
              <a:ext uri="{FF2B5EF4-FFF2-40B4-BE49-F238E27FC236}">
                <a16:creationId xmlns:a16="http://schemas.microsoft.com/office/drawing/2014/main" id="{A877DA0C-446E-4459-A06C-3A02BA6937ED}"/>
              </a:ext>
            </a:extLst>
          </p:cNvPr>
          <p:cNvSpPr>
            <a:spLocks noGrp="1" noChangeArrowheads="1"/>
          </p:cNvSpPr>
          <p:nvPr>
            <p:ph idx="1"/>
          </p:nvPr>
        </p:nvSpPr>
        <p:spPr bwMode="auto">
          <a:xfrm>
            <a:off x="632643" y="2434766"/>
            <a:ext cx="8959892" cy="282854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chemeClr val="tx1">
                    <a:lumMod val="65000"/>
                    <a:lumOff val="35000"/>
                  </a:schemeClr>
                </a:solidFill>
                <a:effectLst/>
                <a:latin typeface="Arial" panose="020B0604020202020204" pitchFamily="34" charset="0"/>
              </a:rPr>
              <a:t>  Genesis 34 reveals a </a:t>
            </a:r>
            <a:r>
              <a:rPr kumimoji="0" lang="en-US" altLang="en-US" b="1" i="0" u="none" strike="noStrike" cap="none" normalizeH="0" baseline="0" dirty="0">
                <a:ln>
                  <a:noFill/>
                </a:ln>
                <a:solidFill>
                  <a:schemeClr val="tx1">
                    <a:lumMod val="65000"/>
                    <a:lumOff val="35000"/>
                  </a:schemeClr>
                </a:solidFill>
                <a:effectLst/>
                <a:latin typeface="Arial" panose="020B0604020202020204" pitchFamily="34" charset="0"/>
              </a:rPr>
              <a:t>paradoxical patriarch</a:t>
            </a:r>
            <a:r>
              <a:rPr kumimoji="0" lang="en-US" altLang="en-US" b="0" i="0" u="none" strike="noStrike" cap="none" normalizeH="0" baseline="0" dirty="0">
                <a:ln>
                  <a:noFill/>
                </a:ln>
                <a:solidFill>
                  <a:schemeClr val="tx1">
                    <a:lumMod val="65000"/>
                    <a:lumOff val="35000"/>
                  </a:schemeClr>
                </a:solidFill>
                <a:effectLst/>
                <a:latin typeface="Arial" panose="020B0604020202020204" pitchFamily="34" charset="0"/>
              </a:rPr>
              <a:t>: chosen by God but morally hesitant.</a:t>
            </a:r>
          </a:p>
          <a:p>
            <a:pPr marL="0" marR="0" lvl="0" indent="0" defTabSz="914400" rtl="0" eaLnBrk="0" fontAlgn="base" latinLnBrk="0" hangingPunct="0">
              <a:spcBef>
                <a:spcPct val="0"/>
              </a:spcBef>
              <a:spcAft>
                <a:spcPts val="600"/>
              </a:spcAft>
              <a:buClrTx/>
              <a:buSzTx/>
              <a:buNone/>
              <a:tabLst/>
            </a:pPr>
            <a:endParaRPr kumimoji="0" lang="en-US" altLang="en-US" b="0" i="0" u="none" strike="noStrike" cap="none" normalizeH="0" baseline="0" dirty="0">
              <a:ln>
                <a:noFill/>
              </a:ln>
              <a:solidFill>
                <a:schemeClr val="tx1">
                  <a:lumMod val="65000"/>
                  <a:lumOff val="35000"/>
                </a:schemeClr>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chemeClr val="tx1">
                    <a:lumMod val="65000"/>
                    <a:lumOff val="35000"/>
                  </a:schemeClr>
                </a:solidFill>
                <a:effectLst/>
                <a:latin typeface="Arial" panose="020B0604020202020204" pitchFamily="34" charset="0"/>
              </a:rPr>
              <a:t> Prophetic vocation entails not only divine encounter but ethical responsibility.</a:t>
            </a:r>
          </a:p>
          <a:p>
            <a:pPr marL="0" marR="0" lvl="0" indent="0" defTabSz="914400" rtl="0" eaLnBrk="0" fontAlgn="base" latinLnBrk="0" hangingPunct="0">
              <a:spcBef>
                <a:spcPct val="0"/>
              </a:spcBef>
              <a:spcAft>
                <a:spcPts val="600"/>
              </a:spcAft>
              <a:buClrTx/>
              <a:buSzTx/>
              <a:buNone/>
              <a:tabLst/>
            </a:pPr>
            <a:endParaRPr kumimoji="0" lang="en-US" altLang="en-US" b="0" i="0" u="none" strike="noStrike" cap="none" normalizeH="0" baseline="0" dirty="0">
              <a:ln>
                <a:noFill/>
              </a:ln>
              <a:solidFill>
                <a:schemeClr val="tx1">
                  <a:lumMod val="65000"/>
                  <a:lumOff val="35000"/>
                </a:schemeClr>
              </a:solidFill>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solidFill>
                  <a:schemeClr val="tx1">
                    <a:lumMod val="65000"/>
                    <a:lumOff val="35000"/>
                  </a:schemeClr>
                </a:solidFill>
                <a:effectLst/>
                <a:latin typeface="Arial" panose="020B0604020202020204" pitchFamily="34" charset="0"/>
              </a:rPr>
              <a:t> Jacob’s story invites reflection on the </a:t>
            </a:r>
            <a:r>
              <a:rPr kumimoji="0" lang="en-US" altLang="en-US" b="1" i="0" u="none" strike="noStrike" cap="none" normalizeH="0" baseline="0" dirty="0">
                <a:ln>
                  <a:noFill/>
                </a:ln>
                <a:solidFill>
                  <a:schemeClr val="tx1">
                    <a:lumMod val="65000"/>
                    <a:lumOff val="35000"/>
                  </a:schemeClr>
                </a:solidFill>
                <a:effectLst/>
                <a:latin typeface="Arial" panose="020B0604020202020204" pitchFamily="34" charset="0"/>
              </a:rPr>
              <a:t>limits of patriarchal authority</a:t>
            </a:r>
            <a:r>
              <a:rPr kumimoji="0" lang="en-US" altLang="en-US" b="0" i="0" u="none" strike="noStrike" cap="none" normalizeH="0" baseline="0" dirty="0">
                <a:ln>
                  <a:noFill/>
                </a:ln>
                <a:solidFill>
                  <a:schemeClr val="tx1">
                    <a:lumMod val="65000"/>
                    <a:lumOff val="35000"/>
                  </a:schemeClr>
                </a:solidFill>
                <a:effectLst/>
                <a:latin typeface="Arial" panose="020B0604020202020204" pitchFamily="34" charset="0"/>
              </a:rPr>
              <a:t> and the </a:t>
            </a:r>
            <a:r>
              <a:rPr kumimoji="0" lang="en-US" altLang="en-US" b="1" i="0" u="none" strike="noStrike" cap="none" normalizeH="0" baseline="0" dirty="0">
                <a:ln>
                  <a:noFill/>
                </a:ln>
                <a:solidFill>
                  <a:schemeClr val="tx1">
                    <a:lumMod val="65000"/>
                    <a:lumOff val="35000"/>
                  </a:schemeClr>
                </a:solidFill>
                <a:effectLst/>
                <a:latin typeface="Arial" panose="020B0604020202020204" pitchFamily="34" charset="0"/>
              </a:rPr>
              <a:t>necessity of divine speech</a:t>
            </a:r>
            <a:r>
              <a:rPr kumimoji="0" lang="en-US" altLang="en-US" b="0" i="0" u="none" strike="noStrike" cap="none" normalizeH="0" baseline="0" dirty="0">
                <a:ln>
                  <a:noFill/>
                </a:ln>
                <a:solidFill>
                  <a:schemeClr val="tx1">
                    <a:lumMod val="65000"/>
                    <a:lumOff val="35000"/>
                  </a:schemeClr>
                </a:solidFill>
                <a:effectLst/>
                <a:latin typeface="Arial" panose="020B0604020202020204" pitchFamily="34" charset="0"/>
              </a:rPr>
              <a:t> (God’s voice noticeably absent in Genesis 34).</a:t>
            </a:r>
          </a:p>
        </p:txBody>
      </p:sp>
    </p:spTree>
    <p:extLst>
      <p:ext uri="{BB962C8B-B14F-4D97-AF65-F5344CB8AC3E}">
        <p14:creationId xmlns:p14="http://schemas.microsoft.com/office/powerpoint/2010/main" val="2225389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5" name="Group 14">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6" name="Oval 15">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7" name="Freeform: Shape 16">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 name="Freeform: Shape 17">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9" name="Freeform: Shape 18">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2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4"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6"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28"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BD3E7B1-12BD-4027-8A40-2BC01127CA39}"/>
              </a:ext>
            </a:extLst>
          </p:cNvPr>
          <p:cNvSpPr>
            <a:spLocks noGrp="1"/>
          </p:cNvSpPr>
          <p:nvPr>
            <p:ph type="title"/>
          </p:nvPr>
        </p:nvSpPr>
        <p:spPr>
          <a:xfrm>
            <a:off x="457200" y="676656"/>
            <a:ext cx="3277432" cy="3063240"/>
          </a:xfrm>
        </p:spPr>
        <p:txBody>
          <a:bodyPr vert="horz" lIns="91440" tIns="45720" rIns="91440" bIns="45720" rtlCol="0" anchor="b">
            <a:normAutofit/>
          </a:bodyPr>
          <a:lstStyle/>
          <a:p>
            <a:r>
              <a:rPr lang="en-US" sz="3800">
                <a:solidFill>
                  <a:schemeClr val="tx1"/>
                </a:solidFill>
              </a:rPr>
              <a:t>Biblical Matriarchs</a:t>
            </a:r>
          </a:p>
        </p:txBody>
      </p:sp>
      <p:pic>
        <p:nvPicPr>
          <p:cNvPr id="6" name="Content Placeholder 5" descr="A blue background with white text&#10;&#10;Description automatically generated">
            <a:extLst>
              <a:ext uri="{FF2B5EF4-FFF2-40B4-BE49-F238E27FC236}">
                <a16:creationId xmlns:a16="http://schemas.microsoft.com/office/drawing/2014/main" id="{9E4198BD-CD0D-4826-9FEA-B11D3FE258DD}"/>
              </a:ext>
            </a:extLst>
          </p:cNvPr>
          <p:cNvPicPr>
            <a:picLocks noGrp="1" noChangeAspect="1"/>
          </p:cNvPicPr>
          <p:nvPr>
            <p:ph sz="half" idx="1"/>
          </p:nvPr>
        </p:nvPicPr>
        <p:blipFill>
          <a:blip r:embed="rId3"/>
          <a:srcRect r="9943"/>
          <a:stretch>
            <a:fillRect/>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2749942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4A092800-F6D5-4165-B70F-C722C14484B9}"/>
              </a:ext>
            </a:extLst>
          </p:cNvPr>
          <p:cNvSpPr>
            <a:spLocks noGrp="1" noChangeArrowheads="1"/>
          </p:cNvSpPr>
          <p:nvPr>
            <p:ph type="title"/>
          </p:nvPr>
        </p:nvSpPr>
        <p:spPr/>
        <p:txBody>
          <a:bodyPr/>
          <a:lstStyle/>
          <a:p>
            <a:pPr eaLnBrk="1" hangingPunct="1">
              <a:defRPr/>
            </a:pPr>
            <a:r>
              <a:rPr lang="en-US">
                <a:ea typeface="+mj-ea"/>
              </a:rPr>
              <a:t>Women as Mothers</a:t>
            </a:r>
          </a:p>
        </p:txBody>
      </p:sp>
      <p:sp>
        <p:nvSpPr>
          <p:cNvPr id="5123" name="Rectangle 3">
            <a:extLst>
              <a:ext uri="{FF2B5EF4-FFF2-40B4-BE49-F238E27FC236}">
                <a16:creationId xmlns:a16="http://schemas.microsoft.com/office/drawing/2014/main" id="{E58C2E0A-6A30-42C3-A621-709EFB9BB7B4}"/>
              </a:ext>
            </a:extLst>
          </p:cNvPr>
          <p:cNvSpPr>
            <a:spLocks noGrp="1" noChangeArrowheads="1"/>
          </p:cNvSpPr>
          <p:nvPr>
            <p:ph type="body" idx="1"/>
          </p:nvPr>
        </p:nvSpPr>
        <p:spPr/>
        <p:txBody>
          <a:bodyPr/>
          <a:lstStyle/>
          <a:p>
            <a:pPr eaLnBrk="1" hangingPunct="1">
              <a:defRPr/>
            </a:pPr>
            <a:r>
              <a:rPr lang="en-US" altLang="en-US" dirty="0"/>
              <a:t>Ancient Israelite women were expected to conceive and bear many children. </a:t>
            </a:r>
          </a:p>
          <a:p>
            <a:pPr marL="0" indent="0" eaLnBrk="1" hangingPunct="1">
              <a:buNone/>
              <a:defRPr/>
            </a:pPr>
            <a:endParaRPr lang="en-US" altLang="en-US" dirty="0"/>
          </a:p>
          <a:p>
            <a:pPr eaLnBrk="1" hangingPunct="1">
              <a:defRPr/>
            </a:pPr>
            <a:r>
              <a:rPr lang="en-US" altLang="en-US" dirty="0"/>
              <a:t>Women as Mothers in Genesis 12-50: Sarah, Hagar, the daughters of Lot, Rebekah, Leah, Rachel, </a:t>
            </a:r>
            <a:r>
              <a:rPr lang="en-US" altLang="en-US" dirty="0" err="1"/>
              <a:t>Zilpah</a:t>
            </a:r>
            <a:r>
              <a:rPr lang="en-US" altLang="en-US" dirty="0"/>
              <a:t>, Bilhah, Tamar), only exceptions are Dinah (Gen. 34) and Potiphar</a:t>
            </a:r>
            <a:r>
              <a:rPr lang="ja-JP" altLang="en-US" dirty="0"/>
              <a:t>’</a:t>
            </a:r>
            <a:r>
              <a:rPr lang="en-US" altLang="ja-JP" dirty="0"/>
              <a:t>s wife (Gen. 39).</a:t>
            </a:r>
            <a:endParaRPr lang="en-US"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27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274"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1276" name="Group 11275">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1277" name="Oval 11276">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8"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1279"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1280" name="Oval 11279">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1281" name="Freeform: Shape 11280">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11283"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11266" name="Rectangle 2">
            <a:extLst>
              <a:ext uri="{FF2B5EF4-FFF2-40B4-BE49-F238E27FC236}">
                <a16:creationId xmlns:a16="http://schemas.microsoft.com/office/drawing/2014/main" id="{66A0E1AF-8F8A-4C2B-95C0-FED0425450D0}"/>
              </a:ext>
            </a:extLst>
          </p:cNvPr>
          <p:cNvSpPr>
            <a:spLocks noGrp="1" noChangeArrowheads="1"/>
          </p:cNvSpPr>
          <p:nvPr>
            <p:ph type="title"/>
          </p:nvPr>
        </p:nvSpPr>
        <p:spPr>
          <a:xfrm>
            <a:off x="457200" y="668049"/>
            <a:ext cx="5895581" cy="1325563"/>
          </a:xfrm>
        </p:spPr>
        <p:txBody>
          <a:bodyPr>
            <a:normAutofit/>
          </a:bodyPr>
          <a:lstStyle/>
          <a:p>
            <a:pPr eaLnBrk="1" hangingPunct="1">
              <a:defRPr/>
            </a:pPr>
            <a:r>
              <a:rPr lang="en-US" dirty="0">
                <a:ea typeface="+mj-ea"/>
              </a:rPr>
              <a:t>The Motif of Barrenness</a:t>
            </a:r>
          </a:p>
        </p:txBody>
      </p:sp>
      <p:sp>
        <p:nvSpPr>
          <p:cNvPr id="11267" name="Rectangle 3">
            <a:extLst>
              <a:ext uri="{FF2B5EF4-FFF2-40B4-BE49-F238E27FC236}">
                <a16:creationId xmlns:a16="http://schemas.microsoft.com/office/drawing/2014/main" id="{402C9249-E52F-4F11-8BB4-978F141C1608}"/>
              </a:ext>
            </a:extLst>
          </p:cNvPr>
          <p:cNvSpPr>
            <a:spLocks noGrp="1" noChangeArrowheads="1"/>
          </p:cNvSpPr>
          <p:nvPr>
            <p:ph type="body" idx="1"/>
          </p:nvPr>
        </p:nvSpPr>
        <p:spPr>
          <a:xfrm>
            <a:off x="457200" y="2096713"/>
            <a:ext cx="5895581" cy="4080250"/>
          </a:xfrm>
        </p:spPr>
        <p:txBody>
          <a:bodyPr>
            <a:normAutofit/>
          </a:bodyPr>
          <a:lstStyle/>
          <a:p>
            <a:pPr eaLnBrk="1" hangingPunct="1">
              <a:defRPr/>
            </a:pPr>
            <a:r>
              <a:rPr lang="en-US" altLang="en-US" dirty="0"/>
              <a:t>Barren women was regarded as a source of shame/ social stigmatization</a:t>
            </a:r>
            <a:r>
              <a:rPr lang="ja-JP" altLang="en-US" dirty="0"/>
              <a:t>‘</a:t>
            </a:r>
            <a:r>
              <a:rPr lang="en-US" altLang="ja-JP" dirty="0"/>
              <a:t>God has taken away my reproach</a:t>
            </a:r>
            <a:r>
              <a:rPr lang="ja-JP" altLang="en-US" dirty="0"/>
              <a:t>’</a:t>
            </a:r>
            <a:r>
              <a:rPr lang="en-US" altLang="ja-JP" dirty="0"/>
              <a:t> (Rachel in Gen. 30:23).</a:t>
            </a:r>
          </a:p>
          <a:p>
            <a:pPr eaLnBrk="1" hangingPunct="1">
              <a:defRPr/>
            </a:pPr>
            <a:endParaRPr lang="en-US" altLang="ja-JP" dirty="0"/>
          </a:p>
          <a:p>
            <a:pPr eaLnBrk="1" hangingPunct="1">
              <a:defRPr/>
            </a:pPr>
            <a:r>
              <a:rPr lang="en-US" altLang="en-US" dirty="0"/>
              <a:t>A sign of divine punishment or social ostracization: </a:t>
            </a:r>
            <a:r>
              <a:rPr lang="ja-JP" altLang="en-US" dirty="0"/>
              <a:t>‘</a:t>
            </a:r>
            <a:r>
              <a:rPr lang="en-US" altLang="ja-JP" dirty="0"/>
              <a:t>Give me children, or I shall die</a:t>
            </a:r>
            <a:r>
              <a:rPr lang="ja-JP" altLang="en-US" dirty="0"/>
              <a:t>’</a:t>
            </a:r>
            <a:r>
              <a:rPr lang="en-US" altLang="ja-JP" dirty="0"/>
              <a:t> (Gen. 30:26)</a:t>
            </a:r>
          </a:p>
          <a:p>
            <a:pPr eaLnBrk="1" hangingPunct="1">
              <a:defRPr/>
            </a:pPr>
            <a:endParaRPr lang="en-US" altLang="ja-JP" dirty="0"/>
          </a:p>
          <a:p>
            <a:pPr eaLnBrk="1" hangingPunct="1">
              <a:defRPr/>
            </a:pPr>
            <a:r>
              <a:rPr lang="en-US" altLang="ja-JP" dirty="0">
                <a:hlinkClick r:id="rId3"/>
              </a:rPr>
              <a:t>https://librarysearch.uwtsd.ac.uk/permalink/44WHELF_UWTSD/1ir6fgh/cdi_crossref_citationtrail_10_1177_1476993X221104182</a:t>
            </a:r>
            <a:endParaRPr lang="en-US" altLang="ja-JP" dirty="0"/>
          </a:p>
          <a:p>
            <a:pPr eaLnBrk="1" hangingPunct="1">
              <a:defRPr/>
            </a:pPr>
            <a:endParaRPr lang="en-US" altLang="ja-JP" dirty="0"/>
          </a:p>
          <a:p>
            <a:pPr eaLnBrk="1" hangingPunct="1">
              <a:defRPr/>
            </a:pPr>
            <a:endParaRPr lang="en-US" altLang="ja-JP" dirty="0"/>
          </a:p>
          <a:p>
            <a:pPr eaLnBrk="1" hangingPunct="1">
              <a:defRPr/>
            </a:pPr>
            <a:endParaRPr lang="en-US" altLang="en-US" dirty="0"/>
          </a:p>
          <a:p>
            <a:pPr eaLnBrk="1" hangingPunct="1">
              <a:defRPr/>
            </a:pPr>
            <a:endParaRPr lang="en-US" altLang="en-US" dirty="0"/>
          </a:p>
        </p:txBody>
      </p:sp>
      <p:pic>
        <p:nvPicPr>
          <p:cNvPr id="2" name="Picture 1" descr="A painting of flowers and leaves&#10;&#10;Description automatically generated">
            <a:extLst>
              <a:ext uri="{FF2B5EF4-FFF2-40B4-BE49-F238E27FC236}">
                <a16:creationId xmlns:a16="http://schemas.microsoft.com/office/drawing/2014/main" id="{31F9E1A7-C9ED-45E1-BC25-FD9DA2D0B6C9}"/>
              </a:ext>
            </a:extLst>
          </p:cNvPr>
          <p:cNvPicPr>
            <a:picLocks noChangeAspect="1"/>
          </p:cNvPicPr>
          <p:nvPr/>
        </p:nvPicPr>
        <p:blipFill>
          <a:blip r:embed="rId4"/>
          <a:srcRect l="7045" r="9957" b="3"/>
          <a:stretch>
            <a:fillRect/>
          </a:stretch>
        </p:blipFill>
        <p:spPr>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p:spPr>
      </p:pic>
      <p:sp>
        <p:nvSpPr>
          <p:cNvPr id="4" name="AutoShape 4" descr="Image result for infertility abstract art">
            <a:extLst>
              <a:ext uri="{FF2B5EF4-FFF2-40B4-BE49-F238E27FC236}">
                <a16:creationId xmlns:a16="http://schemas.microsoft.com/office/drawing/2014/main" id="{21722AD9-521B-4BEF-8660-A9C2E9C9C99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Image result for infertility abstract art">
            <a:extLst>
              <a:ext uri="{FF2B5EF4-FFF2-40B4-BE49-F238E27FC236}">
                <a16:creationId xmlns:a16="http://schemas.microsoft.com/office/drawing/2014/main" id="{8E4216E9-2D6F-4B87-A012-9B0BF07B85AD}"/>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7B7CED16-3343-49B9-938C-9EBFDE560590}"/>
              </a:ext>
            </a:extLst>
          </p:cNvPr>
          <p:cNvSpPr>
            <a:spLocks noGrp="1" noChangeArrowheads="1"/>
          </p:cNvSpPr>
          <p:nvPr>
            <p:ph type="title"/>
          </p:nvPr>
        </p:nvSpPr>
        <p:spPr/>
        <p:txBody>
          <a:bodyPr/>
          <a:lstStyle/>
          <a:p>
            <a:pPr eaLnBrk="1" hangingPunct="1">
              <a:defRPr/>
            </a:pPr>
            <a:r>
              <a:rPr lang="en-US">
                <a:ea typeface="+mj-ea"/>
              </a:rPr>
              <a:t>Transformation of Barrenness into Fertility</a:t>
            </a:r>
          </a:p>
        </p:txBody>
      </p:sp>
      <p:sp>
        <p:nvSpPr>
          <p:cNvPr id="12291" name="Rectangle 3">
            <a:extLst>
              <a:ext uri="{FF2B5EF4-FFF2-40B4-BE49-F238E27FC236}">
                <a16:creationId xmlns:a16="http://schemas.microsoft.com/office/drawing/2014/main" id="{C57026A9-93A2-4970-B20A-E9888FA2B90F}"/>
              </a:ext>
            </a:extLst>
          </p:cNvPr>
          <p:cNvSpPr>
            <a:spLocks noGrp="1" noChangeArrowheads="1"/>
          </p:cNvSpPr>
          <p:nvPr>
            <p:ph type="body" idx="1"/>
          </p:nvPr>
        </p:nvSpPr>
        <p:spPr/>
        <p:txBody>
          <a:bodyPr>
            <a:normAutofit/>
          </a:bodyPr>
          <a:lstStyle/>
          <a:p>
            <a:pPr eaLnBrk="1" hangingPunct="1">
              <a:lnSpc>
                <a:spcPct val="90000"/>
              </a:lnSpc>
              <a:buFont typeface="Wingdings" charset="0"/>
              <a:buNone/>
              <a:defRPr/>
            </a:pPr>
            <a:r>
              <a:rPr lang="en-US" sz="2600" dirty="0">
                <a:ea typeface="+mn-ea"/>
              </a:rPr>
              <a:t>	Women are promised the birth of a son who will become a national hero:</a:t>
            </a:r>
          </a:p>
          <a:p>
            <a:pPr eaLnBrk="1" hangingPunct="1">
              <a:lnSpc>
                <a:spcPct val="90000"/>
              </a:lnSpc>
              <a:buFont typeface="Wingdings" charset="0"/>
              <a:buNone/>
              <a:defRPr/>
            </a:pPr>
            <a:r>
              <a:rPr lang="en-US" sz="2600" dirty="0">
                <a:ea typeface="+mn-ea"/>
              </a:rPr>
              <a:t>	</a:t>
            </a:r>
            <a:r>
              <a:rPr lang="en-US" sz="2600" dirty="0">
                <a:solidFill>
                  <a:schemeClr val="folHlink"/>
                </a:solidFill>
                <a:ea typeface="+mn-ea"/>
              </a:rPr>
              <a:t>Sarah</a:t>
            </a:r>
            <a:r>
              <a:rPr lang="en-US" sz="2600" dirty="0">
                <a:ea typeface="+mn-ea"/>
              </a:rPr>
              <a:t> - mother of Isaac</a:t>
            </a:r>
          </a:p>
          <a:p>
            <a:pPr eaLnBrk="1" hangingPunct="1">
              <a:lnSpc>
                <a:spcPct val="90000"/>
              </a:lnSpc>
              <a:buFont typeface="Wingdings" charset="0"/>
              <a:buNone/>
              <a:defRPr/>
            </a:pPr>
            <a:r>
              <a:rPr lang="en-US" sz="2600" dirty="0">
                <a:ea typeface="+mn-ea"/>
              </a:rPr>
              <a:t>	</a:t>
            </a:r>
            <a:r>
              <a:rPr lang="en-US" sz="2600" dirty="0">
                <a:solidFill>
                  <a:schemeClr val="folHlink"/>
                </a:solidFill>
                <a:ea typeface="+mn-ea"/>
              </a:rPr>
              <a:t>Rebekah</a:t>
            </a:r>
            <a:r>
              <a:rPr lang="en-US" sz="2600" dirty="0">
                <a:ea typeface="+mn-ea"/>
              </a:rPr>
              <a:t> - mother of Jacob</a:t>
            </a:r>
          </a:p>
          <a:p>
            <a:pPr eaLnBrk="1" hangingPunct="1">
              <a:lnSpc>
                <a:spcPct val="90000"/>
              </a:lnSpc>
              <a:buFont typeface="Wingdings" charset="0"/>
              <a:buNone/>
              <a:defRPr/>
            </a:pPr>
            <a:r>
              <a:rPr lang="en-US" sz="2600" dirty="0">
                <a:ea typeface="+mn-ea"/>
              </a:rPr>
              <a:t>	</a:t>
            </a:r>
            <a:r>
              <a:rPr lang="en-US" sz="2600" dirty="0">
                <a:solidFill>
                  <a:schemeClr val="folHlink"/>
                </a:solidFill>
                <a:ea typeface="+mn-ea"/>
              </a:rPr>
              <a:t>Rachel</a:t>
            </a:r>
            <a:r>
              <a:rPr lang="en-US" sz="2600" dirty="0">
                <a:ea typeface="+mn-ea"/>
              </a:rPr>
              <a:t> - mother of Joseph</a:t>
            </a:r>
          </a:p>
          <a:p>
            <a:pPr eaLnBrk="1" hangingPunct="1">
              <a:lnSpc>
                <a:spcPct val="90000"/>
              </a:lnSpc>
              <a:buFont typeface="Wingdings" charset="0"/>
              <a:buNone/>
              <a:defRPr/>
            </a:pPr>
            <a:r>
              <a:rPr lang="en-US" sz="2600" dirty="0">
                <a:ea typeface="+mn-ea"/>
              </a:rPr>
              <a:t>	</a:t>
            </a:r>
            <a:r>
              <a:rPr lang="en-US" sz="2600" dirty="0">
                <a:solidFill>
                  <a:schemeClr val="folHlink"/>
                </a:solidFill>
                <a:ea typeface="+mn-ea"/>
              </a:rPr>
              <a:t>the wife of Manoah</a:t>
            </a:r>
            <a:r>
              <a:rPr lang="en-US" sz="2600" dirty="0">
                <a:ea typeface="+mn-ea"/>
              </a:rPr>
              <a:t> - the mother of Samson</a:t>
            </a:r>
          </a:p>
          <a:p>
            <a:pPr eaLnBrk="1" hangingPunct="1">
              <a:lnSpc>
                <a:spcPct val="90000"/>
              </a:lnSpc>
              <a:buFont typeface="Wingdings" charset="0"/>
              <a:buNone/>
              <a:defRPr/>
            </a:pPr>
            <a:r>
              <a:rPr lang="en-US" sz="2600" dirty="0">
                <a:ea typeface="+mn-ea"/>
              </a:rPr>
              <a:t>	</a:t>
            </a:r>
            <a:r>
              <a:rPr lang="en-US" sz="2600" dirty="0">
                <a:solidFill>
                  <a:schemeClr val="folHlink"/>
                </a:solidFill>
                <a:ea typeface="+mn-ea"/>
              </a:rPr>
              <a:t>Hannah</a:t>
            </a:r>
            <a:r>
              <a:rPr lang="en-US" sz="2600" dirty="0">
                <a:ea typeface="+mn-ea"/>
              </a:rPr>
              <a:t> - the mother of Samuel</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2CE5331-50BE-4AAE-900F-AE1C39C775D8}"/>
              </a:ext>
            </a:extLst>
          </p:cNvPr>
          <p:cNvSpPr>
            <a:spLocks noGrp="1" noChangeArrowheads="1"/>
          </p:cNvSpPr>
          <p:nvPr>
            <p:ph type="title"/>
          </p:nvPr>
        </p:nvSpPr>
        <p:spPr/>
        <p:txBody>
          <a:bodyPr/>
          <a:lstStyle/>
          <a:p>
            <a:pPr eaLnBrk="1" hangingPunct="1">
              <a:defRPr/>
            </a:pPr>
            <a:r>
              <a:rPr lang="en-US">
                <a:ea typeface="+mj-ea"/>
              </a:rPr>
              <a:t>The Transformation of Sara(i)</a:t>
            </a:r>
          </a:p>
        </p:txBody>
      </p:sp>
      <p:sp>
        <p:nvSpPr>
          <p:cNvPr id="13315" name="Rectangle 3">
            <a:extLst>
              <a:ext uri="{FF2B5EF4-FFF2-40B4-BE49-F238E27FC236}">
                <a16:creationId xmlns:a16="http://schemas.microsoft.com/office/drawing/2014/main" id="{9DF38DBE-2539-40DC-B6EC-C3E338E154F1}"/>
              </a:ext>
            </a:extLst>
          </p:cNvPr>
          <p:cNvSpPr>
            <a:spLocks noGrp="1" noChangeArrowheads="1"/>
          </p:cNvSpPr>
          <p:nvPr>
            <p:ph type="body" idx="1"/>
          </p:nvPr>
        </p:nvSpPr>
        <p:spPr/>
        <p:txBody>
          <a:bodyPr>
            <a:normAutofit fontScale="92500" lnSpcReduction="10000"/>
          </a:bodyPr>
          <a:lstStyle/>
          <a:p>
            <a:pPr eaLnBrk="1" hangingPunct="1">
              <a:lnSpc>
                <a:spcPct val="90000"/>
              </a:lnSpc>
              <a:buFont typeface="Wingdings" panose="05000000000000000000" pitchFamily="2" charset="2"/>
              <a:buNone/>
              <a:defRPr/>
            </a:pPr>
            <a:r>
              <a:rPr lang="en-US" altLang="en-US" sz="2800" dirty="0">
                <a:solidFill>
                  <a:schemeClr val="folHlink"/>
                </a:solidFill>
              </a:rPr>
              <a:t>	</a:t>
            </a:r>
            <a:r>
              <a:rPr lang="ja-JP" altLang="en-US" sz="2800" dirty="0">
                <a:solidFill>
                  <a:schemeClr val="folHlink"/>
                </a:solidFill>
              </a:rPr>
              <a:t>‘</a:t>
            </a:r>
            <a:r>
              <a:rPr lang="en-US" altLang="ja-JP" sz="2800" dirty="0">
                <a:solidFill>
                  <a:schemeClr val="folHlink"/>
                </a:solidFill>
              </a:rPr>
              <a:t>Now Sarai was barren; she had no child</a:t>
            </a:r>
            <a:r>
              <a:rPr lang="ja-JP" altLang="en-US" sz="2800" dirty="0">
                <a:solidFill>
                  <a:schemeClr val="folHlink"/>
                </a:solidFill>
              </a:rPr>
              <a:t>’</a:t>
            </a:r>
            <a:r>
              <a:rPr lang="en-US" altLang="ja-JP" sz="2800" dirty="0"/>
              <a:t> (Gen. 11:30)</a:t>
            </a:r>
          </a:p>
          <a:p>
            <a:pPr eaLnBrk="1" hangingPunct="1">
              <a:lnSpc>
                <a:spcPct val="90000"/>
              </a:lnSpc>
              <a:buFont typeface="Wingdings" panose="05000000000000000000" pitchFamily="2" charset="2"/>
              <a:buNone/>
              <a:defRPr/>
            </a:pPr>
            <a:r>
              <a:rPr lang="en-US" altLang="en-US" sz="2800" dirty="0"/>
              <a:t>	</a:t>
            </a:r>
            <a:r>
              <a:rPr lang="ja-JP" altLang="en-US" sz="2800" dirty="0">
                <a:solidFill>
                  <a:schemeClr val="folHlink"/>
                </a:solidFill>
              </a:rPr>
              <a:t>‘</a:t>
            </a:r>
            <a:r>
              <a:rPr lang="en-US" altLang="ja-JP" sz="2800" dirty="0">
                <a:solidFill>
                  <a:schemeClr val="folHlink"/>
                </a:solidFill>
              </a:rPr>
              <a:t>Now Sarai, Abram</a:t>
            </a:r>
            <a:r>
              <a:rPr lang="ja-JP" altLang="en-US" sz="2800" dirty="0">
                <a:solidFill>
                  <a:schemeClr val="folHlink"/>
                </a:solidFill>
              </a:rPr>
              <a:t>’</a:t>
            </a:r>
            <a:r>
              <a:rPr lang="en-US" altLang="ja-JP" sz="2800" dirty="0">
                <a:solidFill>
                  <a:schemeClr val="folHlink"/>
                </a:solidFill>
              </a:rPr>
              <a:t>s wife, bore him no children</a:t>
            </a:r>
            <a:r>
              <a:rPr lang="ja-JP" altLang="en-US" sz="2800" dirty="0">
                <a:solidFill>
                  <a:schemeClr val="folHlink"/>
                </a:solidFill>
              </a:rPr>
              <a:t>’</a:t>
            </a:r>
            <a:r>
              <a:rPr lang="en-US" altLang="ja-JP" sz="2800" dirty="0"/>
              <a:t> (Gen. 16:1)</a:t>
            </a:r>
          </a:p>
          <a:p>
            <a:pPr eaLnBrk="1" hangingPunct="1">
              <a:lnSpc>
                <a:spcPct val="90000"/>
              </a:lnSpc>
              <a:buFont typeface="Wingdings" panose="05000000000000000000" pitchFamily="2" charset="2"/>
              <a:buNone/>
              <a:defRPr/>
            </a:pPr>
            <a:r>
              <a:rPr lang="en-US" altLang="en-US" sz="2800" dirty="0"/>
              <a:t>	Abraham receives the promise that his descendants will be like </a:t>
            </a:r>
            <a:r>
              <a:rPr lang="ja-JP" altLang="en-US" sz="2800" dirty="0"/>
              <a:t>‘</a:t>
            </a:r>
            <a:r>
              <a:rPr lang="en-US" altLang="ja-JP" sz="2800" dirty="0"/>
              <a:t>the dust of the earth</a:t>
            </a:r>
            <a:r>
              <a:rPr lang="ja-JP" altLang="en-US" sz="2800" dirty="0"/>
              <a:t>’</a:t>
            </a:r>
            <a:r>
              <a:rPr lang="en-US" altLang="ja-JP" sz="2800" dirty="0"/>
              <a:t> (Gen. 12:7; 13:15-16; 15) and that his elderly wife will bear a child (17:15-22).</a:t>
            </a:r>
          </a:p>
          <a:p>
            <a:pPr eaLnBrk="1" hangingPunct="1">
              <a:lnSpc>
                <a:spcPct val="90000"/>
              </a:lnSpc>
              <a:buFont typeface="Wingdings" panose="05000000000000000000" pitchFamily="2" charset="2"/>
              <a:buNone/>
              <a:defRPr/>
            </a:pPr>
            <a:endParaRPr lang="en-US" altLang="ja-JP" sz="2800" dirty="0"/>
          </a:p>
          <a:p>
            <a:pPr eaLnBrk="1" hangingPunct="1">
              <a:lnSpc>
                <a:spcPct val="90000"/>
              </a:lnSpc>
              <a:buFont typeface="Wingdings" panose="05000000000000000000" pitchFamily="2" charset="2"/>
              <a:buNone/>
              <a:defRPr/>
            </a:pPr>
            <a:r>
              <a:rPr lang="en-US" altLang="ja-JP" sz="2800" dirty="0"/>
              <a:t>- Sarai’s name is changed to Sarah in Genesis 17:15 – God promises to bless her and give her a son.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F72E6-DD5E-4260-95DA-68264AB0A2F6}"/>
              </a:ext>
            </a:extLst>
          </p:cNvPr>
          <p:cNvSpPr>
            <a:spLocks noGrp="1"/>
          </p:cNvSpPr>
          <p:nvPr>
            <p:ph type="title"/>
          </p:nvPr>
        </p:nvSpPr>
        <p:spPr/>
        <p:txBody>
          <a:bodyPr/>
          <a:lstStyle/>
          <a:p>
            <a:r>
              <a:rPr lang="en-GB" dirty="0"/>
              <a:t>Assessment 1</a:t>
            </a:r>
          </a:p>
        </p:txBody>
      </p:sp>
      <p:sp>
        <p:nvSpPr>
          <p:cNvPr id="3" name="Content Placeholder 2">
            <a:extLst>
              <a:ext uri="{FF2B5EF4-FFF2-40B4-BE49-F238E27FC236}">
                <a16:creationId xmlns:a16="http://schemas.microsoft.com/office/drawing/2014/main" id="{E865529A-CB20-496B-86F8-C15C6F7128FB}"/>
              </a:ext>
            </a:extLst>
          </p:cNvPr>
          <p:cNvSpPr>
            <a:spLocks noGrp="1"/>
          </p:cNvSpPr>
          <p:nvPr>
            <p:ph sz="half" idx="14"/>
          </p:nvPr>
        </p:nvSpPr>
        <p:spPr>
          <a:xfrm>
            <a:off x="575095" y="2344773"/>
            <a:ext cx="7054573" cy="4043201"/>
          </a:xfrm>
        </p:spPr>
        <p:txBody>
          <a:bodyPr/>
          <a:lstStyle/>
          <a:p>
            <a:pPr algn="l"/>
            <a:r>
              <a:rPr lang="en-GB" b="0" i="0" dirty="0">
                <a:solidFill>
                  <a:srgbClr val="1D2125"/>
                </a:solidFill>
                <a:effectLst/>
                <a:latin typeface="-apple-system"/>
              </a:rPr>
              <a:t>3)     The Importance of Abraham and Sarah in the Hebrew Bible</a:t>
            </a:r>
          </a:p>
          <a:p>
            <a:pPr algn="l"/>
            <a:r>
              <a:rPr lang="en-GB" b="0" i="0" dirty="0">
                <a:solidFill>
                  <a:srgbClr val="1D2125"/>
                </a:solidFill>
                <a:effectLst/>
                <a:latin typeface="-apple-system"/>
              </a:rPr>
              <a:t>Discuss the significance of the patriarchs and matriarchs in the Hebrew Bible. In your discussion please include both primary and secondary sources.</a:t>
            </a:r>
          </a:p>
          <a:p>
            <a:endParaRPr lang="en-GB" dirty="0"/>
          </a:p>
        </p:txBody>
      </p:sp>
    </p:spTree>
    <p:extLst>
      <p:ext uri="{BB962C8B-B14F-4D97-AF65-F5344CB8AC3E}">
        <p14:creationId xmlns:p14="http://schemas.microsoft.com/office/powerpoint/2010/main" val="871703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FA512-E344-4338-88C4-7BA48923720C}"/>
              </a:ext>
            </a:extLst>
          </p:cNvPr>
          <p:cNvSpPr>
            <a:spLocks noGrp="1"/>
          </p:cNvSpPr>
          <p:nvPr>
            <p:ph type="title"/>
          </p:nvPr>
        </p:nvSpPr>
        <p:spPr/>
        <p:txBody>
          <a:bodyPr/>
          <a:lstStyle/>
          <a:p>
            <a:r>
              <a:rPr lang="en-GB" dirty="0"/>
              <a:t>ROLE OF REBEKAH IN GENESIS 27</a:t>
            </a:r>
          </a:p>
        </p:txBody>
      </p:sp>
      <p:sp>
        <p:nvSpPr>
          <p:cNvPr id="3" name="Content Placeholder 2">
            <a:extLst>
              <a:ext uri="{FF2B5EF4-FFF2-40B4-BE49-F238E27FC236}">
                <a16:creationId xmlns:a16="http://schemas.microsoft.com/office/drawing/2014/main" id="{CAB9E715-0B09-4E90-AF38-23F02F6743BD}"/>
              </a:ext>
            </a:extLst>
          </p:cNvPr>
          <p:cNvSpPr>
            <a:spLocks noGrp="1"/>
          </p:cNvSpPr>
          <p:nvPr>
            <p:ph idx="1"/>
          </p:nvPr>
        </p:nvSpPr>
        <p:spPr>
          <a:xfrm>
            <a:off x="537714" y="2332502"/>
            <a:ext cx="2654060" cy="4080250"/>
          </a:xfrm>
        </p:spPr>
        <p:txBody>
          <a:bodyPr/>
          <a:lstStyle/>
          <a:p>
            <a:pPr marL="0" indent="0">
              <a:buNone/>
            </a:pPr>
            <a:r>
              <a:rPr lang="en-GB" sz="2600" dirty="0"/>
              <a:t>Rebekah’s agency in Genesis 27– can she be described as a woman/matriarch who manipulates the patriarchal blessing system?</a:t>
            </a:r>
          </a:p>
          <a:p>
            <a:endParaRPr lang="en-GB" dirty="0"/>
          </a:p>
        </p:txBody>
      </p:sp>
    </p:spTree>
    <p:extLst>
      <p:ext uri="{BB962C8B-B14F-4D97-AF65-F5344CB8AC3E}">
        <p14:creationId xmlns:p14="http://schemas.microsoft.com/office/powerpoint/2010/main" val="2355839498"/>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1111</Words>
  <Application>Microsoft Office PowerPoint</Application>
  <PresentationFormat>Widescreen</PresentationFormat>
  <Paragraphs>121</Paragraphs>
  <Slides>19</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-apple-system</vt:lpstr>
      <vt:lpstr>system-ui</vt:lpstr>
      <vt:lpstr>Arial</vt:lpstr>
      <vt:lpstr>Calibri</vt:lpstr>
      <vt:lpstr>Gill Sans Nova</vt:lpstr>
      <vt:lpstr>Wingdings</vt:lpstr>
      <vt:lpstr>TropicVTI</vt:lpstr>
      <vt:lpstr>Patriarchs and Matriarchs in the Hebrew Bible</vt:lpstr>
      <vt:lpstr>Today’s Class </vt:lpstr>
      <vt:lpstr>Abraham in the Hebrew Bible and Jewish Tradition</vt:lpstr>
      <vt:lpstr>Abraham in Post-Biblical Jewish Writings</vt:lpstr>
      <vt:lpstr>Abraham in Christianity</vt:lpstr>
      <vt:lpstr>iSaac’s importance in the bible</vt:lpstr>
      <vt:lpstr>Genesis 27 - Genesis 27 NRSVUE - Isaac Blesses Jacob - When Isaac was - Bible Gateway</vt:lpstr>
      <vt:lpstr>Long lasting consequences of genesis 27</vt:lpstr>
      <vt:lpstr> Rabbinic and Midrashic Material</vt:lpstr>
      <vt:lpstr>Christian INTERPRETATIONS</vt:lpstr>
      <vt:lpstr>Jacob’s Prophetic Identity</vt:lpstr>
      <vt:lpstr>Jacob and Genesis 34</vt:lpstr>
      <vt:lpstr>Biblical Matriarchs</vt:lpstr>
      <vt:lpstr>Women as Mothers</vt:lpstr>
      <vt:lpstr>The Motif of Barrenness</vt:lpstr>
      <vt:lpstr>Transformation of Barrenness into Fertility</vt:lpstr>
      <vt:lpstr>The Transformation of Sara(i)</vt:lpstr>
      <vt:lpstr>Assessment 1</vt:lpstr>
      <vt:lpstr>ROLE OF REBEKAH IN GENESIS 27</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Patriarchs and Matriarchs in the Hebrew Bible</dc:title>
  <dc:creator>Jessica Keady</dc:creator>
  <cp:lastModifiedBy>Jessica Keady</cp:lastModifiedBy>
  <cp:revision>1</cp:revision>
  <dcterms:created xsi:type="dcterms:W3CDTF">2026-02-24T14:03:49Z</dcterms:created>
  <dcterms:modified xsi:type="dcterms:W3CDTF">2026-02-25T10:58:02Z</dcterms:modified>
</cp:coreProperties>
</file>