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2" r:id="rId3"/>
    <p:sldId id="259" r:id="rId4"/>
    <p:sldId id="258" r:id="rId5"/>
    <p:sldId id="263" r:id="rId6"/>
    <p:sldId id="261" r:id="rId7"/>
    <p:sldId id="260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B97"/>
    <a:srgbClr val="18400D"/>
    <a:srgbClr val="750D0D"/>
    <a:srgbClr val="DB5F46"/>
    <a:srgbClr val="D67698"/>
    <a:srgbClr val="21211B"/>
    <a:srgbClr val="30E651"/>
    <a:srgbClr val="E1E81C"/>
    <a:srgbClr val="1B211F"/>
    <a:srgbClr val="1C2B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04AD09-A3BA-CC8D-0C80-257732C956D0}" v="322" dt="2022-02-19T22:16:45.405"/>
    <p1510:client id="{02BC917E-F5A5-EB2E-1EB4-D21E3312F462}" v="173" dt="2022-02-20T16:19:41.768"/>
    <p1510:client id="{11340956-916B-9DCC-F58C-9BFAF7FA420F}" v="536" dt="2022-02-12T17:49:28.058"/>
    <p1510:client id="{15DD9110-220F-64CB-10EC-DF45E81119A7}" v="282" dt="2022-02-06T14:13:46.690"/>
    <p1510:client id="{1C53BE07-2F76-39E8-62E4-6297DB829410}" v="386" dt="2022-02-19T14:56:16.656"/>
    <p1510:client id="{1F95C47E-0C36-CDF2-A508-830947768031}" v="556" dt="2022-02-22T19:14:34.078"/>
    <p1510:client id="{22E02916-CA93-358D-BFDD-63EDC88C7EE0}" v="1279" dt="2022-02-22T15:58:16.829"/>
    <p1510:client id="{2410491B-0BFB-B73E-0248-611D6D5A8C95}" v="379" dt="2022-02-12T18:33:53.567"/>
    <p1510:client id="{3592AE55-9F7F-351A-E3E3-92D5B33DC08F}" v="516" dt="2022-02-28T18:27:25.846"/>
    <p1510:client id="{3C39DFDE-A6A4-592F-73E9-F8B3AEEBB1D6}" v="613" dt="2022-02-19T21:32:58.245"/>
    <p1510:client id="{4D2BBB19-7B88-D83F-F4A3-DADB31F02107}" v="912" dt="2022-02-19T16:29:18.315"/>
    <p1510:client id="{5546B301-18D5-55E3-D071-E2FBF08B5829}" v="90" dt="2022-02-19T19:37:01.650"/>
    <p1510:client id="{7C9120C0-52A4-9635-4E5F-F98441B9A971}" v="102" dt="2022-02-12T20:23:02.045"/>
    <p1510:client id="{9D8ED8ED-7B44-B88F-8CE2-D189CCD81C0C}" v="126" dt="2022-02-20T20:14:43.228"/>
    <p1510:client id="{9F5A641A-A062-49D0-8518-BF8016C713D6}" v="1352" dt="2022-01-30T21:08:07.778"/>
    <p1510:client id="{A9AB8F99-85C0-CF71-1275-E4C5C6F0E598}" v="299" dt="2022-02-19T19:00:57.865"/>
    <p1510:client id="{B52FCE06-689D-B10E-A395-E812987ACB13}" v="208" dt="2022-02-06T14:05:14.158"/>
    <p1510:client id="{B8805638-7440-03C2-701E-6A4D51FB4D3D}" v="609" dt="2022-02-12T19:07:27.463"/>
    <p1510:client id="{D15B76FB-FFF7-E129-72EC-71B84B1FAB28}" v="189" dt="2022-02-21T16:40:26.142"/>
    <p1510:client id="{DE5DF7DC-8B81-F587-8607-68F06B68D350}" v="1" dt="2022-01-31T16:46:25.0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097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100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05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6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49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128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377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797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88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786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862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262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google.com/site/learningcaboverde/home/millennial-goals/promote-gender-equality-and-empower-women" TargetMode="External"/><Relationship Id="rId2" Type="http://schemas.openxmlformats.org/officeDocument/2006/relationships/hyperlink" Target="https://www.gvi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umanosphere.org/human-rights/2017/02/u-n-complicit-in-mass-forced-return-of-afghan-refugees-watch-group-says/" TargetMode="External"/><Relationship Id="rId5" Type="http://schemas.openxmlformats.org/officeDocument/2006/relationships/hyperlink" Target="https://www.gvi.co.uk/goal-17-partnerships-for-goals/" TargetMode="External"/><Relationship Id="rId4" Type="http://schemas.openxmlformats.org/officeDocument/2006/relationships/hyperlink" Target="https://cheddar.com/media/climate-crisis-was-the-second-hottest-year-on-record&#160;&#160;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times.co.uk/article/food-intolerance-tests-a-waste-of-time-8c5np0mqb" TargetMode="External"/><Relationship Id="rId3" Type="http://schemas.openxmlformats.org/officeDocument/2006/relationships/hyperlink" Target="https://oxfamilibrary.openrepository.com/bitstream/handle/10546/620842/edu-sustainable-development-guide-15072019-en.pdf?sequence=4&amp;isAllowed=y" TargetMode="External"/><Relationship Id="rId7" Type="http://schemas.openxmlformats.org/officeDocument/2006/relationships/hyperlink" Target="https://www.scienceabbey.com/2018/05/06/overpopulation-the-worlds-most-serious-problem-part-i/" TargetMode="External"/><Relationship Id="rId2" Type="http://schemas.openxmlformats.org/officeDocument/2006/relationships/hyperlink" Target="https://blog.nativehope.org/were-still-here-dapl-update#:~:text=Losing%20sight%20of%20what%20is%20at%20stake%20is,our%20ancestors%3B%20we%20borrow%20it%20from%20our%20children.%2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eewhatgrows.org/celebrate-world-oceans-day-2018/" TargetMode="External"/><Relationship Id="rId5" Type="http://schemas.openxmlformats.org/officeDocument/2006/relationships/hyperlink" Target="https://www.rgbstock.com/photo/mhYjbKE/Recycling+pictogram+5" TargetMode="External"/><Relationship Id="rId4" Type="http://schemas.openxmlformats.org/officeDocument/2006/relationships/hyperlink" Target="https://primalsurvivalpodcast.com/2019/04/30/global-warming-and-climate-chang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vision.org/sponsorship-news-stories/global-poverty-facts#root-causes" TargetMode="External"/><Relationship Id="rId2" Type="http://schemas.openxmlformats.org/officeDocument/2006/relationships/hyperlink" Target="https://www.un.org/en/global-issues/&#160;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rarticlelibrary.com/education/john-deweys-view-on-education/69149" TargetMode="External"/><Relationship Id="rId4" Type="http://schemas.openxmlformats.org/officeDocument/2006/relationships/hyperlink" Target="https://www.worldvision.org/our-work/gender-equality&#160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15C72366-F0C6-42E1-BA82-0BD798F2ADC7}"/>
              </a:ext>
            </a:extLst>
          </p:cNvPr>
          <p:cNvSpPr/>
          <p:nvPr/>
        </p:nvSpPr>
        <p:spPr>
          <a:xfrm>
            <a:off x="2852383" y="1436428"/>
            <a:ext cx="1205551" cy="14557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Graphic 9" descr="A desktop with a ruler and various office supplies">
            <a:extLst>
              <a:ext uri="{FF2B5EF4-FFF2-40B4-BE49-F238E27FC236}">
                <a16:creationId xmlns:a16="http://schemas.microsoft.com/office/drawing/2014/main" id="{71115AA0-A129-4CDC-B97D-2C1683DE4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6089" y="216087"/>
            <a:ext cx="9655792" cy="54704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A8757E3-4489-43F0-8458-E176696672FF}"/>
              </a:ext>
            </a:extLst>
          </p:cNvPr>
          <p:cNvSpPr txBox="1"/>
          <p:nvPr/>
        </p:nvSpPr>
        <p:spPr>
          <a:xfrm>
            <a:off x="3348252" y="470848"/>
            <a:ext cx="548412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latin typeface="Algerian"/>
                <a:cs typeface="Calibri"/>
              </a:rPr>
              <a:t>Critically explore how recent </a:t>
            </a:r>
            <a:r>
              <a:rPr lang="en-GB" sz="2400" err="1">
                <a:latin typeface="Algerian"/>
                <a:cs typeface="Calibri"/>
              </a:rPr>
              <a:t>welsh</a:t>
            </a:r>
            <a:r>
              <a:rPr lang="en-GB" sz="2400">
                <a:latin typeface="Algerian"/>
                <a:cs typeface="Calibri"/>
              </a:rPr>
              <a:t> and international policy developments can support EDUCATION FOR SUSTAINABLE DEVELOPMENT AND GLOBAL CITIZENSHIP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27C344-FB15-4D2A-8E01-0376C80731D3}"/>
              </a:ext>
            </a:extLst>
          </p:cNvPr>
          <p:cNvSpPr txBox="1"/>
          <p:nvPr/>
        </p:nvSpPr>
        <p:spPr>
          <a:xfrm>
            <a:off x="3729960" y="2729124"/>
            <a:ext cx="47221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latin typeface="Bradley Hand ITC"/>
                <a:cs typeface="Calibri"/>
              </a:rPr>
              <a:t>A Presentation by Julie Scaife, Emma Reeves and Connor Planner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72F131-B690-443C-B37F-11B174072895}"/>
              </a:ext>
            </a:extLst>
          </p:cNvPr>
          <p:cNvSpPr txBox="1"/>
          <p:nvPr/>
        </p:nvSpPr>
        <p:spPr>
          <a:xfrm>
            <a:off x="357116" y="4360460"/>
            <a:ext cx="515430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rgbClr val="7030A0"/>
                </a:solidFill>
                <a:latin typeface="Baguet Script"/>
              </a:rPr>
              <a:t>"The school is to be a reflection of the larger society outside its walls, in which life can be learnt by living. But it is to be a purified, simplified and better balanced society."​​</a:t>
            </a:r>
            <a:endParaRPr lang="en-US" sz="2400">
              <a:solidFill>
                <a:srgbClr val="7030A0"/>
              </a:solidFill>
              <a:cs typeface="Calibri"/>
            </a:endParaRPr>
          </a:p>
        </p:txBody>
      </p:sp>
      <p:pic>
        <p:nvPicPr>
          <p:cNvPr id="12" name="Graphic 5" descr="Graph and note paper with pencils">
            <a:extLst>
              <a:ext uri="{FF2B5EF4-FFF2-40B4-BE49-F238E27FC236}">
                <a16:creationId xmlns:a16="http://schemas.microsoft.com/office/drawing/2014/main" id="{2D5D7554-9EF9-4335-B3C5-F45F37FAFD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33865" y="1762836"/>
            <a:ext cx="6858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A4EC8D-6F94-4B80-A885-6BFD5EC4D95C}"/>
              </a:ext>
            </a:extLst>
          </p:cNvPr>
          <p:cNvSpPr txBox="1"/>
          <p:nvPr/>
        </p:nvSpPr>
        <p:spPr>
          <a:xfrm>
            <a:off x="357116" y="618016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cs typeface="Calibri"/>
              </a:rPr>
              <a:t>(Yourarticlelibrary,2020)</a:t>
            </a:r>
          </a:p>
        </p:txBody>
      </p:sp>
    </p:spTree>
    <p:extLst>
      <p:ext uri="{BB962C8B-B14F-4D97-AF65-F5344CB8AC3E}">
        <p14:creationId xmlns:p14="http://schemas.microsoft.com/office/powerpoint/2010/main" val="411081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996D8C-255C-434E-8441-1D6527076C42}"/>
              </a:ext>
            </a:extLst>
          </p:cNvPr>
          <p:cNvSpPr txBox="1"/>
          <p:nvPr/>
        </p:nvSpPr>
        <p:spPr>
          <a:xfrm>
            <a:off x="4007893" y="2472518"/>
            <a:ext cx="5188423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>
                <a:latin typeface="Bradley Hand ITC"/>
                <a:cs typeface="Calibri"/>
              </a:rPr>
              <a:t>Global issues facing the world today</a:t>
            </a:r>
          </a:p>
          <a:p>
            <a:pPr algn="ctr"/>
            <a:endParaRPr lang="en-GB" sz="3200" b="1">
              <a:latin typeface="Bradley Hand ITC"/>
              <a:cs typeface="Calibri"/>
            </a:endParaRPr>
          </a:p>
        </p:txBody>
      </p:sp>
      <p:pic>
        <p:nvPicPr>
          <p:cNvPr id="3" name="Picture 3" descr="A picture containing person, sport&#10;&#10;Description automatically generated">
            <a:extLst>
              <a:ext uri="{FF2B5EF4-FFF2-40B4-BE49-F238E27FC236}">
                <a16:creationId xmlns:a16="http://schemas.microsoft.com/office/drawing/2014/main" id="{796F6081-3EAC-44ED-91F7-71590E86B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53" y="242691"/>
            <a:ext cx="2743200" cy="1536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C54399-186C-4DEF-A52C-B3B9FD4431AA}"/>
              </a:ext>
            </a:extLst>
          </p:cNvPr>
          <p:cNvSpPr txBox="1"/>
          <p:nvPr/>
        </p:nvSpPr>
        <p:spPr>
          <a:xfrm>
            <a:off x="357116" y="177875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Ageing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D69BE2-48F4-4A8F-8DDC-86EDFB4FB022}"/>
              </a:ext>
            </a:extLst>
          </p:cNvPr>
          <p:cNvSpPr txBox="1"/>
          <p:nvPr/>
        </p:nvSpPr>
        <p:spPr>
          <a:xfrm>
            <a:off x="357116" y="211995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(UN, 2021)</a:t>
            </a:r>
          </a:p>
        </p:txBody>
      </p:sp>
      <p:pic>
        <p:nvPicPr>
          <p:cNvPr id="6" name="Picture 6" descr="A picture containing outdoor, stone, trunk&#10;&#10;Description automatically generated">
            <a:extLst>
              <a:ext uri="{FF2B5EF4-FFF2-40B4-BE49-F238E27FC236}">
                <a16:creationId xmlns:a16="http://schemas.microsoft.com/office/drawing/2014/main" id="{9CECF8FA-C4C4-4C9C-AF4F-8D9FE833C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2639" y="363531"/>
            <a:ext cx="2743200" cy="1536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7138B1-F4CE-4DE3-AAFD-B94C5CEA1484}"/>
              </a:ext>
            </a:extLst>
          </p:cNvPr>
          <p:cNvSpPr txBox="1"/>
          <p:nvPr/>
        </p:nvSpPr>
        <p:spPr>
          <a:xfrm>
            <a:off x="8165484" y="147808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Poverty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8643CB-BE24-4327-B648-F37D2F0AD039}"/>
              </a:ext>
            </a:extLst>
          </p:cNvPr>
          <p:cNvSpPr txBox="1"/>
          <p:nvPr/>
        </p:nvSpPr>
        <p:spPr>
          <a:xfrm>
            <a:off x="8160508" y="178017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(UN. 2021)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35910061-B182-4517-ABAA-F03F4888E2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146" y="4615463"/>
            <a:ext cx="2743200" cy="15394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B8084C-890B-48B7-B802-E31D9DF4AB0E}"/>
              </a:ext>
            </a:extLst>
          </p:cNvPr>
          <p:cNvSpPr txBox="1"/>
          <p:nvPr/>
        </p:nvSpPr>
        <p:spPr>
          <a:xfrm>
            <a:off x="308069" y="608562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Food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DAB25C-C656-4DCA-BE5B-D3EDB299FD74}"/>
              </a:ext>
            </a:extLst>
          </p:cNvPr>
          <p:cNvSpPr txBox="1"/>
          <p:nvPr/>
        </p:nvSpPr>
        <p:spPr>
          <a:xfrm>
            <a:off x="243385" y="636213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(The Times, 2018)</a:t>
            </a:r>
          </a:p>
        </p:txBody>
      </p:sp>
      <p:pic>
        <p:nvPicPr>
          <p:cNvPr id="12" name="Picture 12" descr="A picture containing person&#10;&#10;Description automatically generated">
            <a:extLst>
              <a:ext uri="{FF2B5EF4-FFF2-40B4-BE49-F238E27FC236}">
                <a16:creationId xmlns:a16="http://schemas.microsoft.com/office/drawing/2014/main" id="{ABF89B8D-A93F-47B3-96CC-8D4A017E85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0101" y="2543037"/>
            <a:ext cx="2743200" cy="15444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3A336B-E1D4-4675-8D81-16D5E5532C0A}"/>
              </a:ext>
            </a:extLst>
          </p:cNvPr>
          <p:cNvSpPr txBox="1"/>
          <p:nvPr/>
        </p:nvSpPr>
        <p:spPr>
          <a:xfrm>
            <a:off x="1318857" y="399154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Water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CFBC63-FE1D-4A28-86D2-75C754325BFF}"/>
              </a:ext>
            </a:extLst>
          </p:cNvPr>
          <p:cNvSpPr txBox="1"/>
          <p:nvPr/>
        </p:nvSpPr>
        <p:spPr>
          <a:xfrm>
            <a:off x="4794062" y="182567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(Cabo Verde, 2021)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AF5F9A-38F2-4539-B1AC-9C448F9B2867}"/>
              </a:ext>
            </a:extLst>
          </p:cNvPr>
          <p:cNvSpPr txBox="1"/>
          <p:nvPr/>
        </p:nvSpPr>
        <p:spPr>
          <a:xfrm>
            <a:off x="1320279" y="433415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(UN, 2021)</a:t>
            </a:r>
          </a:p>
        </p:txBody>
      </p:sp>
      <p:pic>
        <p:nvPicPr>
          <p:cNvPr id="16" name="Picture 16" descr="Diagram&#10;&#10;Description automatically generated">
            <a:extLst>
              <a:ext uri="{FF2B5EF4-FFF2-40B4-BE49-F238E27FC236}">
                <a16:creationId xmlns:a16="http://schemas.microsoft.com/office/drawing/2014/main" id="{147393C4-3360-48F1-96EC-1070CB57D0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266" y="599953"/>
            <a:ext cx="2743200" cy="10633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B83F657-86D5-4540-BE20-CB9B40F57095}"/>
              </a:ext>
            </a:extLst>
          </p:cNvPr>
          <p:cNvSpPr txBox="1"/>
          <p:nvPr/>
        </p:nvSpPr>
        <p:spPr>
          <a:xfrm>
            <a:off x="4781266" y="148305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Hadassah Friedlaender"/>
                <a:cs typeface="Calibri"/>
              </a:rPr>
              <a:t>Gender Inequality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B14F79-059B-4C5F-BD86-F78B3FEA5EAB}"/>
              </a:ext>
            </a:extLst>
          </p:cNvPr>
          <p:cNvSpPr txBox="1"/>
          <p:nvPr/>
        </p:nvSpPr>
        <p:spPr>
          <a:xfrm>
            <a:off x="2740499" y="155769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Population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725A07-64A7-471C-B3CE-22987054D8CD}"/>
              </a:ext>
            </a:extLst>
          </p:cNvPr>
          <p:cNvSpPr txBox="1"/>
          <p:nvPr/>
        </p:nvSpPr>
        <p:spPr>
          <a:xfrm>
            <a:off x="9525285" y="224647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Hadassah Friedlaender"/>
                <a:cs typeface="Calibri"/>
              </a:rPr>
              <a:t>Peace and Security</a:t>
            </a:r>
          </a:p>
        </p:txBody>
      </p:sp>
      <p:pic>
        <p:nvPicPr>
          <p:cNvPr id="20" name="Picture 20">
            <a:extLst>
              <a:ext uri="{FF2B5EF4-FFF2-40B4-BE49-F238E27FC236}">
                <a16:creationId xmlns:a16="http://schemas.microsoft.com/office/drawing/2014/main" id="{DF20A5E9-9F2E-4540-8EC1-2AE44AD938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042" y="3993679"/>
            <a:ext cx="2743200" cy="18276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8677291-CB6F-4222-BAEA-88D77ADCC23A}"/>
              </a:ext>
            </a:extLst>
          </p:cNvPr>
          <p:cNvSpPr txBox="1"/>
          <p:nvPr/>
        </p:nvSpPr>
        <p:spPr>
          <a:xfrm>
            <a:off x="3860041" y="582759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Youth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F1798F5-0602-40F4-9592-DDDE74D8B02D}"/>
              </a:ext>
            </a:extLst>
          </p:cNvPr>
          <p:cNvSpPr txBox="1"/>
          <p:nvPr/>
        </p:nvSpPr>
        <p:spPr>
          <a:xfrm>
            <a:off x="3860042" y="619153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(Children's Law Centre of Minnesota, 2022)</a:t>
            </a:r>
          </a:p>
        </p:txBody>
      </p:sp>
      <p:pic>
        <p:nvPicPr>
          <p:cNvPr id="23" name="Picture 23">
            <a:extLst>
              <a:ext uri="{FF2B5EF4-FFF2-40B4-BE49-F238E27FC236}">
                <a16:creationId xmlns:a16="http://schemas.microsoft.com/office/drawing/2014/main" id="{9507C4D1-1A9D-4B6D-B429-4FE13AEF48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66996" y="2906344"/>
            <a:ext cx="2470246" cy="17163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BB8F4F4-C2D0-4FDE-969C-DF5180240F22}"/>
              </a:ext>
            </a:extLst>
          </p:cNvPr>
          <p:cNvSpPr txBox="1"/>
          <p:nvPr/>
        </p:nvSpPr>
        <p:spPr>
          <a:xfrm>
            <a:off x="9455623" y="496323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</a:t>
            </a:r>
            <a:r>
              <a:rPr lang="en-GB" sz="1000" err="1">
                <a:cs typeface="Calibri"/>
              </a:rPr>
              <a:t>Humanoshere</a:t>
            </a:r>
            <a:r>
              <a:rPr lang="en-GB" sz="1000">
                <a:cs typeface="Calibri"/>
              </a:rPr>
              <a:t>, 2017)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96A56E3-7DB9-4280-9A3A-7409EBC0525B}"/>
              </a:ext>
            </a:extLst>
          </p:cNvPr>
          <p:cNvSpPr txBox="1"/>
          <p:nvPr/>
        </p:nvSpPr>
        <p:spPr>
          <a:xfrm>
            <a:off x="9450648" y="461706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Refugees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098B5AD-B91B-4BD5-838D-FA2256B3DE35}"/>
              </a:ext>
            </a:extLst>
          </p:cNvPr>
          <p:cNvSpPr txBox="1"/>
          <p:nvPr/>
        </p:nvSpPr>
        <p:spPr>
          <a:xfrm>
            <a:off x="2995683" y="4548"/>
            <a:ext cx="33459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Hadassah Friedlaender"/>
                <a:cs typeface="Calibri"/>
              </a:rPr>
              <a:t>International Law and Justice</a:t>
            </a:r>
          </a:p>
        </p:txBody>
      </p:sp>
      <p:pic>
        <p:nvPicPr>
          <p:cNvPr id="27" name="Picture 27" descr="A picture containing reptile, water, turtle, television&#10;&#10;Description automatically generated">
            <a:extLst>
              <a:ext uri="{FF2B5EF4-FFF2-40B4-BE49-F238E27FC236}">
                <a16:creationId xmlns:a16="http://schemas.microsoft.com/office/drawing/2014/main" id="{CD78D9CD-327C-456B-B467-1D3F484D5DA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78638" y="5186882"/>
            <a:ext cx="2743200" cy="16703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4F8C42C-ED8F-4B2E-8BDF-F7AB34E2F74C}"/>
              </a:ext>
            </a:extLst>
          </p:cNvPr>
          <p:cNvSpPr txBox="1"/>
          <p:nvPr/>
        </p:nvSpPr>
        <p:spPr>
          <a:xfrm>
            <a:off x="9666738" y="620930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Oceans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F0382DB-48B8-4DF4-9343-86D925F03F32}"/>
              </a:ext>
            </a:extLst>
          </p:cNvPr>
          <p:cNvSpPr txBox="1"/>
          <p:nvPr/>
        </p:nvSpPr>
        <p:spPr>
          <a:xfrm>
            <a:off x="9661762" y="6488656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(See What Grows, 2018)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12998FD-7DC6-4F93-AB36-C70BE26D2B41}"/>
              </a:ext>
            </a:extLst>
          </p:cNvPr>
          <p:cNvSpPr txBox="1"/>
          <p:nvPr/>
        </p:nvSpPr>
        <p:spPr>
          <a:xfrm>
            <a:off x="7226489" y="375768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Health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BECC326-2F61-4466-B866-9B95299D01DD}"/>
              </a:ext>
            </a:extLst>
          </p:cNvPr>
          <p:cNvSpPr txBox="1"/>
          <p:nvPr/>
        </p:nvSpPr>
        <p:spPr>
          <a:xfrm>
            <a:off x="6789335" y="343426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cs typeface="Calibri"/>
              </a:rPr>
              <a:t>(UN,2021)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207EC45-C503-4A86-8543-3D065ADBCE17}"/>
              </a:ext>
            </a:extLst>
          </p:cNvPr>
          <p:cNvSpPr txBox="1"/>
          <p:nvPr/>
        </p:nvSpPr>
        <p:spPr>
          <a:xfrm>
            <a:off x="6839803" y="479263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Hadassah Friedlaender"/>
                <a:cs typeface="Calibri"/>
              </a:rPr>
              <a:t>Climate Change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7B93EC2-A55A-4811-BB20-46706C88864F}"/>
              </a:ext>
            </a:extLst>
          </p:cNvPr>
          <p:cNvSpPr txBox="1"/>
          <p:nvPr/>
        </p:nvSpPr>
        <p:spPr>
          <a:xfrm>
            <a:off x="1933006" y="628891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Hadassah Friedlaender"/>
                <a:cs typeface="Calibri"/>
              </a:rPr>
              <a:t>Democracy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8ADBFE-F18C-4D48-8A90-CE882BB3BF57}"/>
              </a:ext>
            </a:extLst>
          </p:cNvPr>
          <p:cNvSpPr txBox="1"/>
          <p:nvPr/>
        </p:nvSpPr>
        <p:spPr>
          <a:xfrm>
            <a:off x="7080061" y="17343"/>
            <a:ext cx="39260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Hadassah Friedlaender"/>
                <a:cs typeface="Calibri"/>
              </a:rPr>
              <a:t>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3811401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>
            <a:extLst>
              <a:ext uri="{FF2B5EF4-FFF2-40B4-BE49-F238E27FC236}">
                <a16:creationId xmlns:a16="http://schemas.microsoft.com/office/drawing/2014/main" id="{5D978D86-1E4F-45F1-82BD-BB06BAD74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9027" y="98519"/>
            <a:ext cx="2492992" cy="14065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5C34D9E1-B42A-4569-AA56-64377B352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3473" y="365751"/>
            <a:ext cx="2424753" cy="17250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10" descr="Shape, arrow&#10;&#10;Description automatically generated">
            <a:extLst>
              <a:ext uri="{FF2B5EF4-FFF2-40B4-BE49-F238E27FC236}">
                <a16:creationId xmlns:a16="http://schemas.microsoft.com/office/drawing/2014/main" id="{0F7F7480-D1C6-4F74-B35B-A25B2F9922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8161" y="5423848"/>
            <a:ext cx="1640007" cy="16172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73EC61-3CE7-4741-A971-8A77CE1E8989}"/>
              </a:ext>
            </a:extLst>
          </p:cNvPr>
          <p:cNvSpPr txBox="1"/>
          <p:nvPr/>
        </p:nvSpPr>
        <p:spPr>
          <a:xfrm>
            <a:off x="220638" y="4548"/>
            <a:ext cx="348245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>
                <a:latin typeface="Bradley Hand ITC"/>
                <a:cs typeface="Calibri"/>
              </a:rPr>
              <a:t>What is Education for Sustainable Development and Global Citizenship ?</a:t>
            </a:r>
            <a:endParaRPr lang="en-US" u="sng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A37364-6013-4D27-A71D-9D10CED569E6}"/>
              </a:ext>
            </a:extLst>
          </p:cNvPr>
          <p:cNvSpPr txBox="1"/>
          <p:nvPr/>
        </p:nvSpPr>
        <p:spPr>
          <a:xfrm>
            <a:off x="5782101" y="186520"/>
            <a:ext cx="3391468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u="sng">
                <a:latin typeface="Bradley Hand ITC"/>
                <a:cs typeface="Calibri"/>
              </a:rPr>
              <a:t>Key elements for developing active and responsible global citizenship</a:t>
            </a:r>
            <a:endParaRPr lang="en-US"/>
          </a:p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07D0E-4FB1-4F38-8606-37AAB422F265}"/>
              </a:ext>
            </a:extLst>
          </p:cNvPr>
          <p:cNvSpPr txBox="1"/>
          <p:nvPr/>
        </p:nvSpPr>
        <p:spPr>
          <a:xfrm>
            <a:off x="9364638" y="391235"/>
            <a:ext cx="28910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>
              <a:latin typeface="Baguet Script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0B83FE-82CB-4722-B6B3-D97613A76871}"/>
              </a:ext>
            </a:extLst>
          </p:cNvPr>
          <p:cNvSpPr txBox="1"/>
          <p:nvPr/>
        </p:nvSpPr>
        <p:spPr>
          <a:xfrm>
            <a:off x="11081982" y="26613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cs typeface="Calibri"/>
              </a:rPr>
              <a:t>(Tripsavvy,2019)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6BAB5D-87ED-4F74-9F09-F4CF60D12E35}"/>
              </a:ext>
            </a:extLst>
          </p:cNvPr>
          <p:cNvSpPr txBox="1"/>
          <p:nvPr/>
        </p:nvSpPr>
        <p:spPr>
          <a:xfrm>
            <a:off x="4565175" y="661234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</a:t>
            </a:r>
            <a:r>
              <a:rPr lang="en-GB" sz="1000" err="1">
                <a:cs typeface="Calibri"/>
              </a:rPr>
              <a:t>RGBStock</a:t>
            </a:r>
            <a:r>
              <a:rPr lang="en-GB" sz="1000">
                <a:cs typeface="Calibri"/>
              </a:rPr>
              <a:t>, 2010)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4DFF74-8643-4D47-8F29-58D16911120B}"/>
              </a:ext>
            </a:extLst>
          </p:cNvPr>
          <p:cNvSpPr txBox="1"/>
          <p:nvPr/>
        </p:nvSpPr>
        <p:spPr>
          <a:xfrm>
            <a:off x="4314967" y="-4094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</a:t>
            </a:r>
            <a:r>
              <a:rPr lang="en-GB" sz="1000" err="1">
                <a:cs typeface="Calibri"/>
              </a:rPr>
              <a:t>CheddarNews</a:t>
            </a:r>
            <a:r>
              <a:rPr lang="en-GB" sz="1000">
                <a:cs typeface="Calibri"/>
              </a:rPr>
              <a:t>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FC92037-578B-46CE-B7CB-70C41A023BB1}"/>
              </a:ext>
            </a:extLst>
          </p:cNvPr>
          <p:cNvSpPr txBox="1"/>
          <p:nvPr/>
        </p:nvSpPr>
        <p:spPr>
          <a:xfrm>
            <a:off x="4549" y="3427861"/>
            <a:ext cx="4221708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sz="1600" b="1">
                <a:latin typeface="Calibri"/>
                <a:cs typeface="Calibri"/>
              </a:rPr>
              <a:t>THE LINKS BETWEEN SOCIETY, ECONOMY AND ENVIRONMENT AND BETWEEN OUR OWN LIVES AND THOSE OF PEOPLE THROUGHOUT THE WORLD</a:t>
            </a:r>
          </a:p>
          <a:p>
            <a:pPr marL="285750" indent="-285750">
              <a:buFont typeface="Wingdings"/>
              <a:buChar char="q"/>
            </a:pPr>
            <a:r>
              <a:rPr lang="en-GB" sz="1600" b="1">
                <a:latin typeface="Calibri"/>
                <a:cs typeface="Calibri"/>
              </a:rPr>
              <a:t>THE NEEDS AND RIGHTS OF BOTH PRESENT AND FUTURE GENERATIONS</a:t>
            </a:r>
          </a:p>
          <a:p>
            <a:pPr marL="285750" indent="-285750">
              <a:buFont typeface="Wingdings"/>
              <a:buChar char="q"/>
            </a:pPr>
            <a:r>
              <a:rPr lang="en-GB" sz="1600" b="1">
                <a:latin typeface="Calibri"/>
                <a:cs typeface="Calibri"/>
              </a:rPr>
              <a:t>THE RELATIONSHIP BETWEEN POWER, RESOURCES AND HUMAN RIGHTS</a:t>
            </a:r>
          </a:p>
          <a:p>
            <a:pPr marL="285750" indent="-285750">
              <a:buFont typeface="Wingdings"/>
              <a:buChar char="q"/>
            </a:pPr>
            <a:r>
              <a:rPr lang="en-GB" sz="1600" b="1">
                <a:latin typeface="Calibri"/>
                <a:cs typeface="Calibri"/>
              </a:rPr>
              <a:t>THE LOCAL AND GLOBAL IMPLICATIONS OF EVERYTHING WE DO AND THE ACTIONS THAT INDIVIDUALS AND ORGANISATIONS CAN TAKE IN RESPONSE TO LOCAL AND GLOBAL ISSUES.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E46BC4-5709-4216-A326-D5CDFBB0CBD2}"/>
              </a:ext>
            </a:extLst>
          </p:cNvPr>
          <p:cNvSpPr txBox="1"/>
          <p:nvPr/>
        </p:nvSpPr>
        <p:spPr>
          <a:xfrm>
            <a:off x="4571572" y="2080856"/>
            <a:ext cx="274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Knowledge and </a:t>
            </a:r>
          </a:p>
          <a:p>
            <a:r>
              <a:rPr lang="en-GB" b="1">
                <a:cs typeface="Calibri"/>
              </a:rPr>
              <a:t>Understanding</a:t>
            </a:r>
          </a:p>
          <a:p>
            <a:endParaRPr lang="en-GB" b="1"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Social justice 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Identity and diversity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Globalisation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Sustainable development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Peace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Conflict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Human rights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Power and governance</a:t>
            </a:r>
          </a:p>
          <a:p>
            <a:pPr marL="285750" indent="-285750">
              <a:buFont typeface="Wingdings"/>
              <a:buChar char="q"/>
            </a:pPr>
            <a:endParaRPr lang="en-GB" b="1"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1C18BA-D415-47D2-83FA-25726741931A}"/>
              </a:ext>
            </a:extLst>
          </p:cNvPr>
          <p:cNvSpPr txBox="1"/>
          <p:nvPr/>
        </p:nvSpPr>
        <p:spPr>
          <a:xfrm>
            <a:off x="7169624" y="2347413"/>
            <a:ext cx="242475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cs typeface="Calibri"/>
              </a:rPr>
              <a:t>Skills</a:t>
            </a:r>
          </a:p>
          <a:p>
            <a:endParaRPr lang="en-GB" b="1"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Critical and creative thinking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Self-awareness and reflection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Communication skills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Cooperation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Conflict resolution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Ability to manage uncertainty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F3E70CE-C95C-457E-B021-A6A91CB1704A}"/>
              </a:ext>
            </a:extLst>
          </p:cNvPr>
          <p:cNvSpPr txBox="1"/>
          <p:nvPr/>
        </p:nvSpPr>
        <p:spPr>
          <a:xfrm>
            <a:off x="9604897" y="2075880"/>
            <a:ext cx="27432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Values and</a:t>
            </a:r>
          </a:p>
          <a:p>
            <a:r>
              <a:rPr lang="en-GB" b="1">
                <a:cs typeface="Calibri"/>
              </a:rPr>
              <a:t>Attitudes</a:t>
            </a:r>
          </a:p>
          <a:p>
            <a:endParaRPr lang="en-GB" b="1"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Sense of identity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Self-esteem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Respect for others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Human rights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Value the environment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Commitment to sustainability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Commitment to inclusion</a:t>
            </a:r>
          </a:p>
          <a:p>
            <a:pPr marL="285750" indent="-285750">
              <a:buFont typeface="Wingdings"/>
              <a:buChar char="q"/>
            </a:pPr>
            <a:r>
              <a:rPr lang="en-GB" b="1">
                <a:cs typeface="Calibri"/>
              </a:rPr>
              <a:t>Belief we can all bring about change</a:t>
            </a:r>
          </a:p>
          <a:p>
            <a:pPr marL="285750" indent="-285750">
              <a:buFont typeface="Wingdings"/>
              <a:buChar char="q"/>
            </a:pPr>
            <a:endParaRPr lang="en-GB"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82B000-7437-458E-910C-00CFF89BBB41}"/>
              </a:ext>
            </a:extLst>
          </p:cNvPr>
          <p:cNvSpPr txBox="1"/>
          <p:nvPr/>
        </p:nvSpPr>
        <p:spPr>
          <a:xfrm>
            <a:off x="9876430" y="594132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(Oxfam,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0DA872-4D7B-4264-996C-ECDA0D20B1B7}"/>
              </a:ext>
            </a:extLst>
          </p:cNvPr>
          <p:cNvSpPr txBox="1"/>
          <p:nvPr/>
        </p:nvSpPr>
        <p:spPr>
          <a:xfrm>
            <a:off x="300251" y="648723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cs typeface="Calibri"/>
              </a:rPr>
              <a:t>(CWVYS, 2018) </a:t>
            </a:r>
          </a:p>
        </p:txBody>
      </p:sp>
    </p:spTree>
    <p:extLst>
      <p:ext uri="{BB962C8B-B14F-4D97-AF65-F5344CB8AC3E}">
        <p14:creationId xmlns:p14="http://schemas.microsoft.com/office/powerpoint/2010/main" val="2443674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Graphical user interface, application, logo, company name&#10;&#10;Description automatically generated">
            <a:extLst>
              <a:ext uri="{FF2B5EF4-FFF2-40B4-BE49-F238E27FC236}">
                <a16:creationId xmlns:a16="http://schemas.microsoft.com/office/drawing/2014/main" id="{D43CAB33-11C1-4FEC-B584-861400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455" y="1193719"/>
            <a:ext cx="5713008" cy="4577008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21F1D6-9294-48A3-B163-5CEB45B21231}"/>
              </a:ext>
            </a:extLst>
          </p:cNvPr>
          <p:cNvSpPr txBox="1"/>
          <p:nvPr/>
        </p:nvSpPr>
        <p:spPr>
          <a:xfrm>
            <a:off x="266131" y="2768220"/>
            <a:ext cx="305027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accent5">
                    <a:lumMod val="75000"/>
                  </a:schemeClr>
                </a:solidFill>
                <a:latin typeface="Amasis MT Pro Black"/>
                <a:cs typeface="Calibri"/>
              </a:rPr>
              <a:t>2.6 billion people have gained improved access to drinking water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29F99-F75A-44D7-A79F-816F18C470CF}"/>
              </a:ext>
            </a:extLst>
          </p:cNvPr>
          <p:cNvSpPr txBox="1"/>
          <p:nvPr/>
        </p:nvSpPr>
        <p:spPr>
          <a:xfrm>
            <a:off x="693334" y="2001245"/>
            <a:ext cx="2208663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accent5">
                    <a:lumMod val="75000"/>
                  </a:schemeClr>
                </a:solidFill>
                <a:latin typeface="Amasis MT Pro Black"/>
                <a:cs typeface="Calibri"/>
              </a:rPr>
              <a:t>663 million still do not have access to clean drinking water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6DAE42-FF13-45DF-9957-DD925ED220D9}"/>
              </a:ext>
            </a:extLst>
          </p:cNvPr>
          <p:cNvSpPr txBox="1"/>
          <p:nvPr/>
        </p:nvSpPr>
        <p:spPr>
          <a:xfrm>
            <a:off x="539086" y="1210100"/>
            <a:ext cx="2765946" cy="64633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More than 20% of the developing population live on less than the equivalent of £1 per day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14DEDB-595E-4013-85C7-D1FD78526CE4}"/>
              </a:ext>
            </a:extLst>
          </p:cNvPr>
          <p:cNvSpPr txBox="1"/>
          <p:nvPr/>
        </p:nvSpPr>
        <p:spPr>
          <a:xfrm>
            <a:off x="693333" y="659215"/>
            <a:ext cx="2208663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836 million people live in extreme poverty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9D99D5-A3AE-43C9-A8B3-9EE546F0CAD8}"/>
              </a:ext>
            </a:extLst>
          </p:cNvPr>
          <p:cNvSpPr txBox="1"/>
          <p:nvPr/>
        </p:nvSpPr>
        <p:spPr>
          <a:xfrm>
            <a:off x="3383791" y="483641"/>
            <a:ext cx="3425588" cy="646331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accent6">
                    <a:lumMod val="50000"/>
                  </a:schemeClr>
                </a:solidFill>
                <a:latin typeface="Amasis MT Pro Black"/>
                <a:cs typeface="Calibri"/>
              </a:rPr>
              <a:t>The aim of SDG 2 is to end hunger and provide nutritious food to the most vulnerable by 2030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D754DF-2222-4904-AC85-3FD76FF43D23}"/>
              </a:ext>
            </a:extLst>
          </p:cNvPr>
          <p:cNvSpPr txBox="1"/>
          <p:nvPr/>
        </p:nvSpPr>
        <p:spPr>
          <a:xfrm>
            <a:off x="1861213" y="-3982"/>
            <a:ext cx="3493827" cy="46166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accent6">
                    <a:lumMod val="50000"/>
                  </a:schemeClr>
                </a:solidFill>
                <a:latin typeface="Amasis MT Pro Black"/>
                <a:cs typeface="Calibri"/>
              </a:rPr>
              <a:t>Nearly 800 million people worldwide face hunger on a daily basis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236D8D-FD4D-449E-92B9-E98686592531}"/>
              </a:ext>
            </a:extLst>
          </p:cNvPr>
          <p:cNvSpPr txBox="1"/>
          <p:nvPr/>
        </p:nvSpPr>
        <p:spPr>
          <a:xfrm>
            <a:off x="5622877" y="4548"/>
            <a:ext cx="4881349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Aids is the second highest</a:t>
            </a:r>
          </a:p>
          <a:p>
            <a:r>
              <a:rPr lang="en-GB" sz="1200">
                <a:latin typeface="Amasis MT Pro Black"/>
                <a:cs typeface="Calibri"/>
              </a:rPr>
              <a:t>cause of death among teens. Especially women, worldwide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18E874-4517-466D-9EC5-489CEAE2F510}"/>
              </a:ext>
            </a:extLst>
          </p:cNvPr>
          <p:cNvSpPr txBox="1"/>
          <p:nvPr/>
        </p:nvSpPr>
        <p:spPr>
          <a:xfrm>
            <a:off x="6885295" y="652817"/>
            <a:ext cx="2743200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An estimated 57 million children do not attend school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49AC3D-94E7-42F7-B126-F50D58CD40B0}"/>
              </a:ext>
            </a:extLst>
          </p:cNvPr>
          <p:cNvSpPr txBox="1"/>
          <p:nvPr/>
        </p:nvSpPr>
        <p:spPr>
          <a:xfrm>
            <a:off x="9785445" y="527712"/>
            <a:ext cx="2220036" cy="830997"/>
          </a:xfrm>
          <a:prstGeom prst="rect">
            <a:avLst/>
          </a:prstGeom>
          <a:solidFill>
            <a:srgbClr val="DB5F46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masis MT Pro Black"/>
                <a:cs typeface="Calibri"/>
              </a:rPr>
              <a:t>About two thirds of developing countries have achieved gender equality in primary education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88CE42-1151-49ED-BEDD-9D82BAD1A220}"/>
              </a:ext>
            </a:extLst>
          </p:cNvPr>
          <p:cNvSpPr txBox="1"/>
          <p:nvPr/>
        </p:nvSpPr>
        <p:spPr>
          <a:xfrm>
            <a:off x="9223185" y="1443960"/>
            <a:ext cx="2743200" cy="830997"/>
          </a:xfrm>
          <a:prstGeom prst="rect">
            <a:avLst/>
          </a:prstGeom>
          <a:solidFill>
            <a:srgbClr val="DB5F46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masis MT Pro Black"/>
                <a:cs typeface="Calibri"/>
              </a:rPr>
              <a:t>1 in 4 girls between the ages of 15 and 19, compared to 1 in 10 boys are not employed, in training or in education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CB2550-A422-4D6D-B1F8-DA11F13FF3F9}"/>
              </a:ext>
            </a:extLst>
          </p:cNvPr>
          <p:cNvSpPr txBox="1"/>
          <p:nvPr/>
        </p:nvSpPr>
        <p:spPr>
          <a:xfrm>
            <a:off x="561833" y="3325503"/>
            <a:ext cx="2743200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1 in 5 people do not have access to modern electricity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0A1F8D-141B-435A-8D8C-711ECCC22A2D}"/>
              </a:ext>
            </a:extLst>
          </p:cNvPr>
          <p:cNvSpPr txBox="1"/>
          <p:nvPr/>
        </p:nvSpPr>
        <p:spPr>
          <a:xfrm>
            <a:off x="95534" y="3916907"/>
            <a:ext cx="3129886" cy="830997"/>
          </a:xfrm>
          <a:prstGeom prst="rect">
            <a:avLst/>
          </a:prstGeom>
          <a:solidFill>
            <a:srgbClr val="750D0D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masis MT Pro Black"/>
                <a:cs typeface="Calibri"/>
              </a:rPr>
              <a:t>To promote inclusive and sustainable economic growth worldwide 470 million jobs have to be created by 2030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67F3E5-B49B-477C-823B-AA3F4729E7E2}"/>
              </a:ext>
            </a:extLst>
          </p:cNvPr>
          <p:cNvSpPr txBox="1"/>
          <p:nvPr/>
        </p:nvSpPr>
        <p:spPr>
          <a:xfrm>
            <a:off x="204290" y="4821782"/>
            <a:ext cx="2743200" cy="830997"/>
          </a:xfrm>
          <a:prstGeom prst="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Basic infrastructure like roads, IT, sanitation, electrical power and water still remain scarce in many countries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B58814-2CF6-4215-988F-E2513AB7135B}"/>
              </a:ext>
            </a:extLst>
          </p:cNvPr>
          <p:cNvSpPr txBox="1"/>
          <p:nvPr/>
        </p:nvSpPr>
        <p:spPr>
          <a:xfrm>
            <a:off x="9320568" y="3554388"/>
            <a:ext cx="2743200" cy="10156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One third of all our food either rots away in our bins or becomes inedible due to inadequate harvesting or transporting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2EF3BA-0A96-44F5-8305-04CED790AE16}"/>
              </a:ext>
            </a:extLst>
          </p:cNvPr>
          <p:cNvSpPr txBox="1"/>
          <p:nvPr/>
        </p:nvSpPr>
        <p:spPr>
          <a:xfrm>
            <a:off x="3378816" y="5869532"/>
            <a:ext cx="2402006" cy="646331"/>
          </a:xfrm>
          <a:prstGeom prst="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Oceans absorb 30% of CO2 helping lessen the effects of global warming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F9509C-6641-4DAA-ADEE-08EEC058E1AE}"/>
              </a:ext>
            </a:extLst>
          </p:cNvPr>
          <p:cNvSpPr txBox="1"/>
          <p:nvPr/>
        </p:nvSpPr>
        <p:spPr>
          <a:xfrm>
            <a:off x="587423" y="5807689"/>
            <a:ext cx="2743200" cy="461665"/>
          </a:xfrm>
          <a:prstGeom prst="rect">
            <a:avLst/>
          </a:prstGeom>
          <a:solidFill>
            <a:srgbClr val="18400D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tx1">
                    <a:lumMod val="50000"/>
                    <a:lumOff val="50000"/>
                  </a:schemeClr>
                </a:solidFill>
                <a:latin typeface="Amasis MT Pro Black"/>
                <a:cs typeface="Calibri"/>
              </a:rPr>
              <a:t>Since 1990 global emissions of CO2 have almost doubled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64E75E5-1635-4B8B-9601-6E0FA9AD74AF}"/>
              </a:ext>
            </a:extLst>
          </p:cNvPr>
          <p:cNvSpPr txBox="1"/>
          <p:nvPr/>
        </p:nvSpPr>
        <p:spPr>
          <a:xfrm>
            <a:off x="5838967" y="5838965"/>
            <a:ext cx="1332932" cy="101566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masis MT Pro Black"/>
                <a:cs typeface="Calibri"/>
              </a:rPr>
              <a:t>13 million hectares of forests are being lost every year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43AE0E1-EEFE-46D4-9C1D-DBA8DD6EE730}"/>
              </a:ext>
            </a:extLst>
          </p:cNvPr>
          <p:cNvSpPr txBox="1"/>
          <p:nvPr/>
        </p:nvSpPr>
        <p:spPr>
          <a:xfrm>
            <a:off x="7260609" y="5929951"/>
            <a:ext cx="236788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In war torn countries 28.5 million children leave school without completing their education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DC616E-026F-4817-99CB-197B900BA8FE}"/>
              </a:ext>
            </a:extLst>
          </p:cNvPr>
          <p:cNvSpPr txBox="1"/>
          <p:nvPr/>
        </p:nvSpPr>
        <p:spPr>
          <a:xfrm>
            <a:off x="9734977" y="4651185"/>
            <a:ext cx="2458871" cy="138499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masis MT Pro Black"/>
                <a:cs typeface="Calibri"/>
              </a:rPr>
              <a:t>Partnerships developed to share mutual values and objectives to empower people and the environment by improving energy use, transport systems and infrastructure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4DAD33-EF69-40CB-AE1F-531ADB00F244}"/>
              </a:ext>
            </a:extLst>
          </p:cNvPr>
          <p:cNvSpPr txBox="1"/>
          <p:nvPr/>
        </p:nvSpPr>
        <p:spPr>
          <a:xfrm>
            <a:off x="9400180" y="2417074"/>
            <a:ext cx="2743200" cy="1015663"/>
          </a:xfrm>
          <a:prstGeom prst="rect">
            <a:avLst/>
          </a:prstGeom>
          <a:solidFill>
            <a:srgbClr val="CC3B9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masis MT Pro Black"/>
                <a:cs typeface="Calibri"/>
              </a:rPr>
              <a:t>To empower and promote the social, economic and political inclusion of all, irrespective of age, sex, disability, race, origin, ethnicity or economic status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62E945-9DD6-4380-9F57-DABC404A34DD}"/>
              </a:ext>
            </a:extLst>
          </p:cNvPr>
          <p:cNvSpPr txBox="1"/>
          <p:nvPr/>
        </p:nvSpPr>
        <p:spPr>
          <a:xfrm>
            <a:off x="4549" y="625977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(</a:t>
            </a:r>
            <a:r>
              <a:rPr lang="en-GB" sz="1000" err="1"/>
              <a:t>cwvys</a:t>
            </a:r>
            <a:r>
              <a:rPr lang="en-GB" sz="1000"/>
              <a:t>, 2018)</a:t>
            </a:r>
          </a:p>
          <a:p>
            <a:r>
              <a:rPr lang="en-GB" sz="1000">
                <a:cs typeface="Calibri"/>
              </a:rPr>
              <a:t>(</a:t>
            </a:r>
            <a:r>
              <a:rPr lang="en-GB" sz="1000" err="1">
                <a:cs typeface="Calibri"/>
              </a:rPr>
              <a:t>Gvi</a:t>
            </a:r>
            <a:r>
              <a:rPr lang="en-GB" sz="1000">
                <a:cs typeface="Calibri"/>
              </a:rPr>
              <a:t>, 2022)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5D2F35-9FFA-47E6-9575-12DCF924DB5A}"/>
              </a:ext>
            </a:extLst>
          </p:cNvPr>
          <p:cNvSpPr txBox="1"/>
          <p:nvPr/>
        </p:nvSpPr>
        <p:spPr>
          <a:xfrm>
            <a:off x="4549" y="661234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cs typeface="Calibri"/>
              </a:rPr>
              <a:t>(The Global Goals, 2022)</a:t>
            </a:r>
          </a:p>
        </p:txBody>
      </p:sp>
    </p:spTree>
    <p:extLst>
      <p:ext uri="{BB962C8B-B14F-4D97-AF65-F5344CB8AC3E}">
        <p14:creationId xmlns:p14="http://schemas.microsoft.com/office/powerpoint/2010/main" val="122928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E058F5-F68F-47B0-AD1C-26078953992E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"Treat the earth well: it was not given to you by your parents, it was loaned to you by your children"</a:t>
            </a:r>
            <a:endParaRPr lang="en-US" sz="22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5C60547-CF45-45B5-A026-D1FDD583E6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31" r="21529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9CDC13-C85B-4A43-99EA-4DEEF83F9629}"/>
              </a:ext>
            </a:extLst>
          </p:cNvPr>
          <p:cNvSpPr txBox="1"/>
          <p:nvPr/>
        </p:nvSpPr>
        <p:spPr>
          <a:xfrm>
            <a:off x="641445" y="415574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(Native Hope,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F80676-D7F5-4CEB-A3FB-15F82ABEA416}"/>
              </a:ext>
            </a:extLst>
          </p:cNvPr>
          <p:cNvSpPr txBox="1"/>
          <p:nvPr/>
        </p:nvSpPr>
        <p:spPr>
          <a:xfrm>
            <a:off x="4508310" y="666920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(Primal Survival, 2019)</a:t>
            </a:r>
          </a:p>
        </p:txBody>
      </p:sp>
    </p:spTree>
    <p:extLst>
      <p:ext uri="{BB962C8B-B14F-4D97-AF65-F5344CB8AC3E}">
        <p14:creationId xmlns:p14="http://schemas.microsoft.com/office/powerpoint/2010/main" val="4055961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DA854E-5086-45FB-8F6D-45C814170EC4}"/>
              </a:ext>
            </a:extLst>
          </p:cNvPr>
          <p:cNvSpPr txBox="1"/>
          <p:nvPr/>
        </p:nvSpPr>
        <p:spPr>
          <a:xfrm>
            <a:off x="4549" y="4549"/>
            <a:ext cx="10454184" cy="126496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u="sng" dirty="0">
                <a:cs typeface="Calibri"/>
              </a:rPr>
              <a:t>References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CWVYS (2018)</a:t>
            </a:r>
            <a:r>
              <a:rPr lang="en-US" i="1" dirty="0">
                <a:cs typeface="Calibri"/>
              </a:rPr>
              <a:t> Working Together for the Good of Each Other. 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  <a:hlinkClick r:id="rId2"/>
              </a:rPr>
              <a:t>https://www.gvi.co.uk/</a:t>
            </a:r>
            <a:r>
              <a:rPr lang="en-US" dirty="0">
                <a:ea typeface="+mn-lt"/>
                <a:cs typeface="+mn-lt"/>
              </a:rPr>
              <a:t> (Accessed: 19th February 2022).</a:t>
            </a:r>
            <a:endParaRPr lang="en-US" i="1" dirty="0">
              <a:cs typeface="Calibri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Cabo Verde "Unity, work, progress" (2021)</a:t>
            </a:r>
            <a:r>
              <a:rPr lang="en-GB" i="1" dirty="0">
                <a:ea typeface="+mn-lt"/>
                <a:cs typeface="+mn-lt"/>
              </a:rPr>
              <a:t> Promote Gender Equality and Empower Women.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</a:t>
            </a:r>
            <a:r>
              <a:rPr lang="en-GB" i="1" dirty="0">
                <a:cs typeface="Calibri"/>
              </a:rPr>
              <a:t>  </a:t>
            </a:r>
            <a:r>
              <a:rPr lang="en-GB" dirty="0">
                <a:cs typeface="Calibri"/>
                <a:hlinkClick r:id="rId3"/>
              </a:rPr>
              <a:t>https://sites.google.com/site/learningcaboverde/home/millennial-goals/promote-gender-equality-and-empower-women</a:t>
            </a:r>
            <a:r>
              <a:rPr lang="en-GB" dirty="0">
                <a:cs typeface="Calibri"/>
              </a:rPr>
              <a:t> 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Children's Law Centre of Minnesota (2022)</a:t>
            </a:r>
            <a:r>
              <a:rPr lang="en-GB" i="1" dirty="0">
                <a:ea typeface="+mn-lt"/>
                <a:cs typeface="+mn-lt"/>
              </a:rPr>
              <a:t> Foster Youth. 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 </a:t>
            </a:r>
            <a:r>
              <a:rPr lang="en-GB" dirty="0">
                <a:cs typeface="Calibri"/>
              </a:rPr>
              <a:t>https://clcmn.org/resources/foster-youth/ 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Cheddar News (2020) </a:t>
            </a:r>
            <a:r>
              <a:rPr lang="en-GB" i="1" dirty="0">
                <a:ea typeface="+mn-lt"/>
                <a:cs typeface="+mn-lt"/>
              </a:rPr>
              <a:t>Climate change: 2019 was the hottest year on record. 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https://cheddar.com/media/climate-crisis-was-the-second-hottest-year-on-record 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Global Goals (2022) </a:t>
            </a:r>
            <a:r>
              <a:rPr lang="en-GB" i="1" dirty="0">
                <a:ea typeface="+mn-lt"/>
                <a:cs typeface="+mn-lt"/>
              </a:rPr>
              <a:t>Sustainable Development.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 </a:t>
            </a:r>
            <a:r>
              <a:rPr lang="en-GB" dirty="0">
                <a:ea typeface="+mn-lt"/>
                <a:cs typeface="+mn-lt"/>
              </a:rPr>
              <a:t>https://www.globalgoals.org/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Gvi</a:t>
            </a:r>
            <a:r>
              <a:rPr lang="en-GB" dirty="0">
                <a:ea typeface="+mn-lt"/>
                <a:cs typeface="+mn-lt"/>
              </a:rPr>
              <a:t> (2022) </a:t>
            </a:r>
            <a:r>
              <a:rPr lang="en-GB" i="1" dirty="0">
                <a:ea typeface="+mn-lt"/>
                <a:cs typeface="+mn-lt"/>
              </a:rPr>
              <a:t>Goals for Sustainability.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</a:t>
            </a:r>
            <a:r>
              <a:rPr lang="en-GB" i="1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5"/>
              </a:rPr>
              <a:t>https://www.gvi.co.uk/goal-17-partnerships-for-goals/</a:t>
            </a:r>
            <a:endParaRPr lang="en-GB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Humanoshere</a:t>
            </a:r>
            <a:r>
              <a:rPr lang="en-GB" dirty="0">
                <a:ea typeface="+mn-lt"/>
                <a:cs typeface="+mn-lt"/>
              </a:rPr>
              <a:t> (2017) </a:t>
            </a:r>
            <a:r>
              <a:rPr lang="en-GB" i="1" dirty="0">
                <a:ea typeface="+mn-lt"/>
                <a:cs typeface="+mn-lt"/>
              </a:rPr>
              <a:t>Human Rights.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 </a:t>
            </a:r>
            <a:r>
              <a:rPr lang="en-GB" dirty="0">
                <a:ea typeface="+mn-lt"/>
                <a:cs typeface="+mn-lt"/>
                <a:hlinkClick r:id="rId6"/>
              </a:rPr>
              <a:t>https://www.humanosphere.org/human-rights/2017/02/u-n-complicit-in-mass-forced-return-of-afghan-refugees-watch-group-says/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1889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6DB04B-F087-4C7A-8B94-C292919A4EBC}"/>
              </a:ext>
            </a:extLst>
          </p:cNvPr>
          <p:cNvSpPr txBox="1"/>
          <p:nvPr/>
        </p:nvSpPr>
        <p:spPr>
          <a:xfrm>
            <a:off x="1244221" y="8802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3C17E8-F086-4A71-843E-53640DE1B56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Baguet Scrip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7668C7-6F68-46B5-B72A-CDF9A1119D30}"/>
              </a:ext>
            </a:extLst>
          </p:cNvPr>
          <p:cNvSpPr txBox="1"/>
          <p:nvPr/>
        </p:nvSpPr>
        <p:spPr>
          <a:xfrm>
            <a:off x="4549" y="4548"/>
            <a:ext cx="12353497" cy="89562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Native Hope (2022) </a:t>
            </a:r>
            <a:r>
              <a:rPr lang="en-GB" i="1" dirty="0">
                <a:cs typeface="Calibri"/>
              </a:rPr>
              <a:t>Treat the Earth Well.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 </a:t>
            </a:r>
            <a:r>
              <a:rPr lang="en-GB" i="1" dirty="0">
                <a:cs typeface="Calibri"/>
              </a:rPr>
              <a:t> </a:t>
            </a:r>
            <a:r>
              <a:rPr lang="en-GB" dirty="0">
                <a:cs typeface="Calibri"/>
                <a:hlinkClick r:id="rId2"/>
              </a:rPr>
              <a:t>https://blog.nativehope.org/were-still-here-dapl-update#:~:text=Losing%20sight%20of%20what%20is%20at%20stake%20is,our%20ancestors%3B%20we%20borrow%20it%20from%20our%20children.%22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cs typeface="Calibri"/>
              </a:rPr>
              <a:t>Oxfam (2019) </a:t>
            </a:r>
            <a:r>
              <a:rPr lang="en-GB" i="1" dirty="0">
                <a:cs typeface="Calibri"/>
              </a:rPr>
              <a:t>The Sustainable Development Goals: A guide for teachers.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r>
              <a:rPr lang="en-GB" i="1" dirty="0">
                <a:cs typeface="Calibri"/>
              </a:rPr>
              <a:t> </a:t>
            </a:r>
            <a:r>
              <a:rPr lang="en-GB" dirty="0">
                <a:cs typeface="Calibri"/>
                <a:hlinkClick r:id="rId3"/>
              </a:rPr>
              <a:t>https://oxfamilibrary.openrepository.com/bitstream/handle/10546/620842/edu-sustainable-development-guide-15072019-en.pdf?sequence=4&amp;isAllowed=y</a:t>
            </a:r>
            <a:r>
              <a:rPr lang="en-GB" dirty="0">
                <a:cs typeface="Calibri"/>
              </a:rPr>
              <a:t>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cs typeface="Calibri"/>
              </a:rPr>
              <a:t>Primal Survival (2019) </a:t>
            </a:r>
            <a:r>
              <a:rPr lang="en-GB" i="1" dirty="0">
                <a:cs typeface="Calibri"/>
              </a:rPr>
              <a:t>Global Warming: 12 years left to stop it.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</a:t>
            </a:r>
            <a:r>
              <a:rPr lang="en-GB" i="1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4"/>
              </a:rPr>
              <a:t>https://primalsurvivalpodcast.com/2019/04/30/global-warming-and-climate-change/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cs typeface="Calibri"/>
              </a:rPr>
              <a:t>RGBStock</a:t>
            </a:r>
            <a:r>
              <a:rPr lang="en-GB" dirty="0">
                <a:cs typeface="Calibri"/>
              </a:rPr>
              <a:t> (2019)</a:t>
            </a:r>
            <a:r>
              <a:rPr lang="en-GB" i="1" dirty="0">
                <a:cs typeface="Calibri"/>
              </a:rPr>
              <a:t> Recycling Pictogram 5. 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r>
              <a:rPr lang="en-GB" dirty="0">
                <a:cs typeface="Calibri"/>
              </a:rPr>
              <a:t> </a:t>
            </a:r>
            <a:r>
              <a:rPr lang="en-GB" dirty="0">
                <a:cs typeface="Calibri"/>
                <a:hlinkClick r:id="rId5"/>
              </a:rPr>
              <a:t>https://www.rgbstock.com/photo/mhYjbKE/Recycling+pictogram+5</a:t>
            </a:r>
            <a:endParaRPr lang="en-GB">
              <a:ea typeface="+mn-lt"/>
              <a:cs typeface="+mn-lt"/>
            </a:endParaRPr>
          </a:p>
          <a:p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See What Grows Foundation (2018)</a:t>
            </a:r>
            <a:r>
              <a:rPr lang="en-GB" i="1" dirty="0">
                <a:cs typeface="Calibri"/>
              </a:rPr>
              <a:t> How to Celebrate Oceans World Day 2018.  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r>
              <a:rPr lang="en-GB" i="1" dirty="0">
                <a:cs typeface="Calibri"/>
              </a:rPr>
              <a:t> </a:t>
            </a:r>
            <a:r>
              <a:rPr lang="en-GB" dirty="0">
                <a:ea typeface="+mn-lt"/>
                <a:cs typeface="+mn-lt"/>
                <a:hlinkClick r:id="rId6"/>
              </a:rPr>
              <a:t>https://seewhatgrows.org/celebrate-world-oceans-day-2018/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Science Abbey (2018) </a:t>
            </a:r>
            <a:r>
              <a:rPr lang="en-GB" i="1" dirty="0">
                <a:cs typeface="Calibri"/>
              </a:rPr>
              <a:t>Overpopulation: The World's Most Serious Problem.</a:t>
            </a:r>
            <a:endParaRPr lang="en-GB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 </a:t>
            </a:r>
            <a:r>
              <a:rPr lang="en-GB" dirty="0">
                <a:ea typeface="+mn-lt"/>
                <a:cs typeface="+mn-lt"/>
                <a:hlinkClick r:id="rId7"/>
              </a:rPr>
              <a:t>https://www.scienceabbey.com/2018/05/06/overpopulation-the-worlds-most-serious-problem-part-i/</a:t>
            </a:r>
            <a:r>
              <a:rPr lang="en-GB" dirty="0">
                <a:ea typeface="+mn-lt"/>
                <a:cs typeface="+mn-lt"/>
              </a:rPr>
              <a:t> 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cs typeface="Calibri"/>
              </a:rPr>
              <a:t>The Times (2018) </a:t>
            </a:r>
            <a:r>
              <a:rPr lang="en-GB" i="1" dirty="0">
                <a:cs typeface="Calibri"/>
              </a:rPr>
              <a:t>Food Intolerance tests a 'waste of time'.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r>
              <a:rPr lang="en-GB" i="1" dirty="0">
                <a:cs typeface="Calibri"/>
              </a:rPr>
              <a:t> </a:t>
            </a:r>
            <a:r>
              <a:rPr lang="en-GB" dirty="0">
                <a:cs typeface="Calibri"/>
                <a:hlinkClick r:id="rId8"/>
              </a:rPr>
              <a:t>https://www.thetimes.co.uk/article/food-intolerance-tests-a-waste-of-time-8c5np0mqb</a:t>
            </a:r>
            <a:r>
              <a:rPr lang="en-GB" dirty="0">
                <a:cs typeface="Calibri"/>
              </a:rPr>
              <a:t>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cs typeface="Calibri"/>
              </a:rPr>
              <a:t>Trip Savvy (2018)</a:t>
            </a:r>
            <a:r>
              <a:rPr lang="en-GB" i="1" dirty="0">
                <a:cs typeface="Calibri"/>
              </a:rPr>
              <a:t> A complete guide to British Currency.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cs typeface="Calibri"/>
                <a:hlinkClick r:id="" action="ppaction://noaction"/>
              </a:rPr>
              <a:t>https://www.tripsavvy.com/uk-currency-photographs-4123326</a:t>
            </a:r>
            <a:r>
              <a:rPr lang="en-GB" dirty="0">
                <a:cs typeface="Calibri"/>
              </a:rPr>
              <a:t>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98720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8E3BE9-9E96-42EB-884A-2C2161605B8F}"/>
              </a:ext>
            </a:extLst>
          </p:cNvPr>
          <p:cNvSpPr txBox="1"/>
          <p:nvPr/>
        </p:nvSpPr>
        <p:spPr>
          <a:xfrm>
            <a:off x="186519" y="254757"/>
            <a:ext cx="1189857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United Nations (2021) </a:t>
            </a:r>
            <a:r>
              <a:rPr lang="en-GB" i="1" dirty="0">
                <a:ea typeface="+mn-lt"/>
                <a:cs typeface="+mn-lt"/>
              </a:rPr>
              <a:t>Peace, dignity and equality on a healthy planet: Global issues.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</a:t>
            </a:r>
            <a:r>
              <a:rPr lang="en-GB" i="1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2"/>
              </a:rPr>
              <a:t>https://www.un.org/en/global-issues/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World Vision (2022) </a:t>
            </a:r>
            <a:r>
              <a:rPr lang="en-GB" i="1" dirty="0">
                <a:ea typeface="+mn-lt"/>
                <a:cs typeface="+mn-lt"/>
              </a:rPr>
              <a:t>Global Poverty. </a:t>
            </a:r>
            <a:r>
              <a:rPr lang="en-GB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r>
              <a:rPr lang="en-GB" i="1" dirty="0">
                <a:cs typeface="Calibri"/>
              </a:rPr>
              <a:t> </a:t>
            </a:r>
            <a:r>
              <a:rPr lang="en-GB" dirty="0">
                <a:cs typeface="Calibri"/>
                <a:hlinkClick r:id="rId3"/>
              </a:rPr>
              <a:t>https://www.worldvision.org/sponsorship-news-stories/global-poverty-facts#root-causes</a:t>
            </a:r>
            <a:r>
              <a:rPr lang="en-GB" dirty="0">
                <a:cs typeface="Calibri"/>
              </a:rPr>
              <a:t>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World Vision (2022) </a:t>
            </a:r>
            <a:r>
              <a:rPr lang="en-GB" i="1" dirty="0">
                <a:ea typeface="+mn-lt"/>
                <a:cs typeface="+mn-lt"/>
              </a:rPr>
              <a:t>Gender Equality. </a:t>
            </a:r>
            <a:r>
              <a:rPr lang="en-US" dirty="0">
                <a:cs typeface="Calibri"/>
              </a:rPr>
              <a:t>Available</a:t>
            </a:r>
            <a:r>
              <a:rPr lang="en-US" i="1" dirty="0">
                <a:cs typeface="Calibri"/>
              </a:rPr>
              <a:t> </a:t>
            </a:r>
            <a:r>
              <a:rPr lang="en-US" dirty="0">
                <a:cs typeface="Calibri"/>
              </a:rPr>
              <a:t>at:</a:t>
            </a:r>
            <a:r>
              <a:rPr lang="en-GB" i="1" dirty="0">
                <a:cs typeface="Calibri"/>
              </a:rPr>
              <a:t> </a:t>
            </a:r>
            <a:r>
              <a:rPr lang="en-GB" dirty="0">
                <a:cs typeface="Calibri"/>
                <a:hlinkClick r:id="rId4"/>
              </a:rPr>
              <a:t>https://www.worldvision.org/our-work/gender-equality </a:t>
            </a:r>
            <a:r>
              <a:rPr lang="en-US" dirty="0">
                <a:cs typeface="Calibri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cs typeface="Calibri"/>
              </a:rPr>
              <a:t>Yourarticlelibrary</a:t>
            </a:r>
            <a:r>
              <a:rPr lang="en-GB" dirty="0">
                <a:cs typeface="Calibri"/>
              </a:rPr>
              <a:t> (2020) </a:t>
            </a:r>
            <a:r>
              <a:rPr lang="en-GB" i="1" dirty="0">
                <a:cs typeface="Calibri"/>
              </a:rPr>
              <a:t>John Dewey's View on Education. </a:t>
            </a:r>
            <a:r>
              <a:rPr lang="en-US" dirty="0">
                <a:ea typeface="+mn-lt"/>
                <a:cs typeface="+mn-lt"/>
              </a:rPr>
              <a:t>Available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at:</a:t>
            </a:r>
            <a:r>
              <a:rPr lang="en-GB" i="1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5"/>
              </a:rPr>
              <a:t>https://www.yourarticlelibrary.com/education/john-deweys-view-on-education/69149 </a:t>
            </a:r>
            <a:r>
              <a:rPr lang="en-US" dirty="0">
                <a:ea typeface="+mn-lt"/>
                <a:cs typeface="+mn-lt"/>
              </a:rPr>
              <a:t>(Accessed: 19th February 2022).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95873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261</cp:revision>
  <dcterms:created xsi:type="dcterms:W3CDTF">2022-01-30T16:48:50Z</dcterms:created>
  <dcterms:modified xsi:type="dcterms:W3CDTF">2022-03-02T18:39:01Z</dcterms:modified>
</cp:coreProperties>
</file>