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12" r:id="rId4"/>
  </p:sldMasterIdLst>
  <p:notesMasterIdLst>
    <p:notesMasterId r:id="rId36"/>
  </p:notesMasterIdLst>
  <p:sldIdLst>
    <p:sldId id="257" r:id="rId5"/>
    <p:sldId id="711" r:id="rId6"/>
    <p:sldId id="713" r:id="rId7"/>
    <p:sldId id="738" r:id="rId8"/>
    <p:sldId id="714" r:id="rId9"/>
    <p:sldId id="737" r:id="rId10"/>
    <p:sldId id="591" r:id="rId11"/>
    <p:sldId id="590" r:id="rId12"/>
    <p:sldId id="588" r:id="rId13"/>
    <p:sldId id="589" r:id="rId14"/>
    <p:sldId id="720" r:id="rId15"/>
    <p:sldId id="719" r:id="rId16"/>
    <p:sldId id="595" r:id="rId17"/>
    <p:sldId id="715" r:id="rId18"/>
    <p:sldId id="721" r:id="rId19"/>
    <p:sldId id="725" r:id="rId20"/>
    <p:sldId id="742" r:id="rId21"/>
    <p:sldId id="723" r:id="rId22"/>
    <p:sldId id="724" r:id="rId23"/>
    <p:sldId id="726" r:id="rId24"/>
    <p:sldId id="727" r:id="rId25"/>
    <p:sldId id="728" r:id="rId26"/>
    <p:sldId id="722" r:id="rId27"/>
    <p:sldId id="716" r:id="rId28"/>
    <p:sldId id="731" r:id="rId29"/>
    <p:sldId id="732" r:id="rId30"/>
    <p:sldId id="733" r:id="rId31"/>
    <p:sldId id="739" r:id="rId32"/>
    <p:sldId id="740" r:id="rId33"/>
    <p:sldId id="736" r:id="rId34"/>
    <p:sldId id="710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4" autoAdjust="0"/>
    <p:restoredTop sz="94619" autoAdjust="0"/>
  </p:normalViewPr>
  <p:slideViewPr>
    <p:cSldViewPr snapToGrid="0">
      <p:cViewPr varScale="1">
        <p:scale>
          <a:sx n="94" d="100"/>
          <a:sy n="94" d="100"/>
        </p:scale>
        <p:origin x="114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303B2-6492-41C6-B72B-ADC2B32DB1E2}" type="datetimeFigureOut">
              <a:rPr lang="en-GB" smtClean="0"/>
              <a:t>21/06/2023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B8B7B6-E3BA-4A0D-9A2A-6CFC733A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217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920DE-5A52-4E8B-9E59-8391DB272E65}" type="datetime1">
              <a:rPr lang="en-US" smtClean="0"/>
              <a:t>6/21/2023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3F76D-149D-469F-A83C-0BFE296457DD}" type="datetime1">
              <a:rPr lang="en-US" smtClean="0"/>
              <a:t>6/21/2023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6DB5-DD13-45D7-8DB7-2B3524211970}" type="datetime1">
              <a:rPr lang="en-US" smtClean="0"/>
              <a:t>6/21/2023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14FA5-224A-4681-8940-4E5D3B8B918A}" type="datetime1">
              <a:rPr lang="en-US" smtClean="0"/>
              <a:t>6/21/2023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C9E2B-3BF8-413B-94DD-2921A17D2527}" type="datetime1">
              <a:rPr lang="en-US" smtClean="0"/>
              <a:t>6/21/2023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D3037-50B7-40EB-9CC6-A9AE6C5A284B}" type="datetime1">
              <a:rPr lang="en-US" smtClean="0"/>
              <a:t>6/21/2023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BE852-0E8F-40C0-8B39-B122FDD16E46}" type="datetime1">
              <a:rPr lang="en-US" smtClean="0"/>
              <a:t>6/21/2023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605A881E-E600-45A1-B7F7-57381DC16BB4}" type="datetime1">
              <a:rPr lang="en-US" smtClean="0"/>
              <a:t>6/21/2023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04E75-3EEB-44A1-8BFD-5EF793EFC1AB}" type="datetime1">
              <a:rPr lang="en-US" smtClean="0"/>
              <a:t>6/21/2023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CAEC3-DE29-4474-90D4-EC670E3DF8DD}" type="datetime1">
              <a:rPr lang="en-US" smtClean="0"/>
              <a:t>6/21/2023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A63FD-744A-403F-9C14-0782DAED1037}" type="datetime1">
              <a:rPr lang="en-US" smtClean="0"/>
              <a:t>6/21/2023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AE4632D-170A-48CC-BD23-5D20B56EBA51}" type="datetime1">
              <a:rPr lang="en-US" smtClean="0"/>
              <a:t>6/21/2023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</p:sldLayoutIdLst>
  <p:hf hd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youtu.be/ZUOCx1iO8gI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edition.cnn.com/2023/02/01/business/powerade-rebrand/index.html#:~:text=Today%2C%20Gatorade%20controls%20about%2063,and%20Powerade%2C%20just%2014.1%25.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ortunebusinessinsights.com/sports-drink-market-102083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0" y="1524001"/>
            <a:ext cx="3412067" cy="347838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MBA Marketing management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GB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BMMB7012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200" y="5145513"/>
            <a:ext cx="3412067" cy="73882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Gwyneth jones</a:t>
            </a:r>
          </a:p>
          <a:p>
            <a:r>
              <a:rPr lang="en-US" dirty="0" err="1">
                <a:solidFill>
                  <a:srgbClr val="FFFFFF">
                    <a:alpha val="75000"/>
                  </a:srgbClr>
                </a:solidFill>
              </a:rPr>
              <a:t>june</a:t>
            </a:r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 2023</a:t>
            </a:r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4667020F-7E64-66F2-1E53-1C5EAA4A0B3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5053" y="1159372"/>
            <a:ext cx="6764864" cy="451554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80E539C-4C1E-9B9A-5EAD-978A92102920}"/>
              </a:ext>
            </a:extLst>
          </p:cNvPr>
          <p:cNvSpPr txBox="1"/>
          <p:nvPr/>
        </p:nvSpPr>
        <p:spPr>
          <a:xfrm>
            <a:off x="5080908" y="4381442"/>
            <a:ext cx="549885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FFC000"/>
                </a:solidFill>
              </a:rPr>
              <a:t>Segmentation, Targeting and Positioning</a:t>
            </a:r>
          </a:p>
        </p:txBody>
      </p:sp>
    </p:spTree>
    <p:extLst>
      <p:ext uri="{BB962C8B-B14F-4D97-AF65-F5344CB8AC3E}">
        <p14:creationId xmlns:p14="http://schemas.microsoft.com/office/powerpoint/2010/main" val="2475805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B2C114-D030-F128-790B-76B589AF6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1" y="702156"/>
            <a:ext cx="7011413" cy="52720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Segmentation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D753C7-6F1F-6E75-0F98-D4196B38CC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0" y="1896533"/>
            <a:ext cx="7011413" cy="3962266"/>
          </a:xfrm>
        </p:spPr>
        <p:txBody>
          <a:bodyPr>
            <a:noAutofit/>
          </a:bodyPr>
          <a:lstStyle/>
          <a:p>
            <a:r>
              <a:rPr lang="en-GB" sz="2000" dirty="0"/>
              <a:t>The segmentation concept was first developed by Smith (1957) and is concerned with </a:t>
            </a:r>
            <a:r>
              <a:rPr lang="en-GB" sz="2000" b="1" i="1" dirty="0"/>
              <a:t>grouping consumers in terms of their needs, habits</a:t>
            </a:r>
            <a:r>
              <a:rPr lang="en-GB" sz="2000" dirty="0"/>
              <a:t>, that can be addressed through marketing activities. </a:t>
            </a:r>
          </a:p>
          <a:p>
            <a:endParaRPr lang="en-GB" sz="1000" dirty="0"/>
          </a:p>
          <a:p>
            <a:r>
              <a:rPr lang="en-GB" sz="2000" dirty="0"/>
              <a:t>Market segmentation involves dividing a market into </a:t>
            </a:r>
            <a:r>
              <a:rPr lang="en-GB" sz="2000" b="1" i="1" dirty="0"/>
              <a:t>smaller segments of buyers with distinct needs, characteristics, or behaviours that might require separate marketing strategies </a:t>
            </a:r>
            <a:r>
              <a:rPr lang="en-GB" sz="2000" dirty="0"/>
              <a:t>or mixes. </a:t>
            </a:r>
          </a:p>
          <a:p>
            <a:endParaRPr lang="en-GB" sz="1000" dirty="0"/>
          </a:p>
          <a:p>
            <a:r>
              <a:rPr lang="en-GB" sz="2000" dirty="0"/>
              <a:t>It allows an organisation to concentrate their marketing efforts most effectively and economically.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62BD0B-3EF1-E7CB-C8BA-4C01E7E08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4200" y="5951811"/>
            <a:ext cx="4989875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E1961C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99C633-EC4F-9051-3136-2D24E68DA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264400" y="5956137"/>
            <a:ext cx="54487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E1961C"/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>
              <a:solidFill>
                <a:srgbClr val="E1961C"/>
              </a:solidFill>
            </a:endParaRPr>
          </a:p>
        </p:txBody>
      </p:sp>
      <p:pic>
        <p:nvPicPr>
          <p:cNvPr id="7" name="Picture 6" descr="Stack of citrus fruits cut in half">
            <a:extLst>
              <a:ext uri="{FF2B5EF4-FFF2-40B4-BE49-F238E27FC236}">
                <a16:creationId xmlns:a16="http://schemas.microsoft.com/office/drawing/2014/main" id="{7FC567E0-F8E3-FC27-85FE-63F5A8B5520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42147" y="601201"/>
            <a:ext cx="3703320" cy="577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8251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9E97AB-C1DF-D7B6-C5C0-BFD8CA033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Stages of </a:t>
            </a:r>
            <a:r>
              <a:rPr lang="en-GB" dirty="0" err="1">
                <a:solidFill>
                  <a:srgbClr val="FFFFFF"/>
                </a:solidFill>
              </a:rPr>
              <a:t>stp</a:t>
            </a:r>
            <a:r>
              <a:rPr lang="en-GB" dirty="0">
                <a:solidFill>
                  <a:srgbClr val="FFFFFF"/>
                </a:solidFill>
              </a:rPr>
              <a:t>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AC565D-A6E8-86E9-F9C2-852B15E6D0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There are five key stages of the Segmentation, Targeting and Positioning (STP) Process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854E26-F41D-C3E9-6740-10B62A72F6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DF6440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70C520-40D1-9409-2853-A1C0FDB679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DF6440"/>
                </a:solidFill>
              </a:rPr>
              <a:pPr>
                <a:spcAft>
                  <a:spcPts val="600"/>
                </a:spcAft>
              </a:pPr>
              <a:t>3</a:t>
            </a:fld>
            <a:endParaRPr lang="en-US">
              <a:solidFill>
                <a:srgbClr val="DF6440"/>
              </a:solidFill>
            </a:endParaRPr>
          </a:p>
        </p:txBody>
      </p:sp>
      <p:sp>
        <p:nvSpPr>
          <p:cNvPr id="16" name="Rectangle 7">
            <a:extLst>
              <a:ext uri="{FF2B5EF4-FFF2-40B4-BE49-F238E27FC236}">
                <a16:creationId xmlns:a16="http://schemas.microsoft.com/office/drawing/2014/main" id="{13E3911B-C018-C47D-3E2B-5E82949A86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65125" y="1134745"/>
            <a:ext cx="5761038" cy="647700"/>
          </a:xfrm>
          <a:prstGeom prst="rect">
            <a:avLst/>
          </a:prstGeom>
          <a:ln w="28575"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chemeClr val="bg1"/>
                </a:solidFill>
              </a:rPr>
              <a:t>Identify the total market</a:t>
            </a:r>
          </a:p>
        </p:txBody>
      </p:sp>
      <p:sp>
        <p:nvSpPr>
          <p:cNvPr id="17" name="Rectangle 8">
            <a:extLst>
              <a:ext uri="{FF2B5EF4-FFF2-40B4-BE49-F238E27FC236}">
                <a16:creationId xmlns:a16="http://schemas.microsoft.com/office/drawing/2014/main" id="{6CB57878-C187-2B65-AF8C-72B87F3720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65125" y="2142807"/>
            <a:ext cx="5761038" cy="647700"/>
          </a:xfrm>
          <a:prstGeom prst="rect">
            <a:avLst/>
          </a:prstGeom>
          <a:ln w="28575"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chemeClr val="bg1"/>
                </a:solidFill>
              </a:rPr>
              <a:t>Identify market segments</a:t>
            </a:r>
          </a:p>
        </p:txBody>
      </p:sp>
      <p:sp>
        <p:nvSpPr>
          <p:cNvPr id="18" name="Rectangle 9">
            <a:extLst>
              <a:ext uri="{FF2B5EF4-FFF2-40B4-BE49-F238E27FC236}">
                <a16:creationId xmlns:a16="http://schemas.microsoft.com/office/drawing/2014/main" id="{4E2B7945-B19B-14F2-BEA9-3A40BFA5D3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65125" y="3150870"/>
            <a:ext cx="5761038" cy="647700"/>
          </a:xfrm>
          <a:prstGeom prst="rect">
            <a:avLst/>
          </a:prstGeom>
          <a:ln w="28575"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chemeClr val="bg1"/>
                </a:solidFill>
              </a:rPr>
              <a:t>Select target market segment(s)</a:t>
            </a:r>
          </a:p>
        </p:txBody>
      </p:sp>
      <p:sp>
        <p:nvSpPr>
          <p:cNvPr id="19" name="Rectangle 10">
            <a:extLst>
              <a:ext uri="{FF2B5EF4-FFF2-40B4-BE49-F238E27FC236}">
                <a16:creationId xmlns:a16="http://schemas.microsoft.com/office/drawing/2014/main" id="{12905E45-639B-4B0B-8B32-CA99D999A6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65125" y="4158932"/>
            <a:ext cx="5761038" cy="647700"/>
          </a:xfrm>
          <a:prstGeom prst="rect">
            <a:avLst/>
          </a:prstGeom>
          <a:ln w="28575"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chemeClr val="bg1"/>
                </a:solidFill>
              </a:rPr>
              <a:t>Establish competitors’ positions</a:t>
            </a:r>
          </a:p>
        </p:txBody>
      </p:sp>
      <p:sp>
        <p:nvSpPr>
          <p:cNvPr id="21" name="Rectangle 11">
            <a:extLst>
              <a:ext uri="{FF2B5EF4-FFF2-40B4-BE49-F238E27FC236}">
                <a16:creationId xmlns:a16="http://schemas.microsoft.com/office/drawing/2014/main" id="{BCF10AFB-A5D1-985B-8711-72BD68C53F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65125" y="5166995"/>
            <a:ext cx="5761038" cy="647700"/>
          </a:xfrm>
          <a:prstGeom prst="rect">
            <a:avLst/>
          </a:prstGeom>
          <a:ln w="28575"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chemeClr val="bg1"/>
                </a:solidFill>
              </a:rPr>
              <a:t>Establish own position</a:t>
            </a:r>
          </a:p>
        </p:txBody>
      </p:sp>
      <p:cxnSp>
        <p:nvCxnSpPr>
          <p:cNvPr id="23" name="Straight Arrow Connector 13">
            <a:extLst>
              <a:ext uri="{FF2B5EF4-FFF2-40B4-BE49-F238E27FC236}">
                <a16:creationId xmlns:a16="http://schemas.microsoft.com/office/drawing/2014/main" id="{7FFE2477-221B-458D-73BC-10007FCC2CB8}"/>
              </a:ext>
            </a:extLst>
          </p:cNvPr>
          <p:cNvCxnSpPr>
            <a:cxnSpLocks noChangeShapeType="1"/>
            <a:stCxn id="16" idx="2"/>
            <a:endCxn id="17" idx="0"/>
          </p:cNvCxnSpPr>
          <p:nvPr/>
        </p:nvCxnSpPr>
        <p:spPr bwMode="auto">
          <a:xfrm rot="5400000">
            <a:off x="8165463" y="1961832"/>
            <a:ext cx="360362" cy="1588"/>
          </a:xfrm>
          <a:prstGeom prst="straightConnector1">
            <a:avLst/>
          </a:prstGeom>
          <a:ln w="28575"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cxnSp>
      <p:cxnSp>
        <p:nvCxnSpPr>
          <p:cNvPr id="25" name="Straight Arrow Connector 15">
            <a:extLst>
              <a:ext uri="{FF2B5EF4-FFF2-40B4-BE49-F238E27FC236}">
                <a16:creationId xmlns:a16="http://schemas.microsoft.com/office/drawing/2014/main" id="{0267885B-E282-A94F-600D-FCA74F4D0757}"/>
              </a:ext>
            </a:extLst>
          </p:cNvPr>
          <p:cNvCxnSpPr>
            <a:cxnSpLocks noChangeShapeType="1"/>
            <a:stCxn id="17" idx="2"/>
            <a:endCxn id="18" idx="0"/>
          </p:cNvCxnSpPr>
          <p:nvPr/>
        </p:nvCxnSpPr>
        <p:spPr bwMode="auto">
          <a:xfrm rot="5400000">
            <a:off x="8165462" y="2969895"/>
            <a:ext cx="360363" cy="1588"/>
          </a:xfrm>
          <a:prstGeom prst="straightConnector1">
            <a:avLst/>
          </a:prstGeom>
          <a:ln w="28575"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cxnSp>
      <p:cxnSp>
        <p:nvCxnSpPr>
          <p:cNvPr id="27" name="Straight Arrow Connector 17">
            <a:extLst>
              <a:ext uri="{FF2B5EF4-FFF2-40B4-BE49-F238E27FC236}">
                <a16:creationId xmlns:a16="http://schemas.microsoft.com/office/drawing/2014/main" id="{41809A17-65A3-FBD1-2008-42004233DC7C}"/>
              </a:ext>
            </a:extLst>
          </p:cNvPr>
          <p:cNvCxnSpPr>
            <a:cxnSpLocks noChangeShapeType="1"/>
            <a:stCxn id="18" idx="2"/>
            <a:endCxn id="19" idx="0"/>
          </p:cNvCxnSpPr>
          <p:nvPr/>
        </p:nvCxnSpPr>
        <p:spPr bwMode="auto">
          <a:xfrm rot="5400000">
            <a:off x="8165463" y="3977957"/>
            <a:ext cx="360362" cy="1588"/>
          </a:xfrm>
          <a:prstGeom prst="straightConnector1">
            <a:avLst/>
          </a:prstGeom>
          <a:ln w="28575"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cxnSp>
      <p:cxnSp>
        <p:nvCxnSpPr>
          <p:cNvPr id="29" name="Straight Arrow Connector 21">
            <a:extLst>
              <a:ext uri="{FF2B5EF4-FFF2-40B4-BE49-F238E27FC236}">
                <a16:creationId xmlns:a16="http://schemas.microsoft.com/office/drawing/2014/main" id="{8F4307A0-752B-A281-D97C-6C0A361EBCB2}"/>
              </a:ext>
            </a:extLst>
          </p:cNvPr>
          <p:cNvCxnSpPr>
            <a:cxnSpLocks noChangeShapeType="1"/>
            <a:stCxn id="19" idx="2"/>
            <a:endCxn id="21" idx="0"/>
          </p:cNvCxnSpPr>
          <p:nvPr/>
        </p:nvCxnSpPr>
        <p:spPr bwMode="auto">
          <a:xfrm rot="5400000">
            <a:off x="8165462" y="4986020"/>
            <a:ext cx="360363" cy="1588"/>
          </a:xfrm>
          <a:prstGeom prst="straightConnector1">
            <a:avLst/>
          </a:prstGeom>
          <a:ln w="28575"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cxnSp>
    </p:spTree>
    <p:extLst>
      <p:ext uri="{BB962C8B-B14F-4D97-AF65-F5344CB8AC3E}">
        <p14:creationId xmlns:p14="http://schemas.microsoft.com/office/powerpoint/2010/main" val="3185239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7" name="Rectangle 2056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65" name="Rectangle 2064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829672-CBE5-1FBE-4E5D-AD035041E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STP Strategy</a:t>
            </a:r>
          </a:p>
        </p:txBody>
      </p: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AEF5E751-80A1-B1BD-B045-749C7C5536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  <p:pic>
        <p:nvPicPr>
          <p:cNvPr id="2050" name="Picture 2" descr="STP marketing funnel">
            <a:extLst>
              <a:ext uri="{FF2B5EF4-FFF2-40B4-BE49-F238E27FC236}">
                <a16:creationId xmlns:a16="http://schemas.microsoft.com/office/drawing/2014/main" id="{516C6574-5095-F063-26C0-8FF87D348D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08732" y="601199"/>
            <a:ext cx="7436735" cy="5823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459849-7324-588D-93D7-23F1D9E52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69DC3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1135CA-C1A7-189C-F6E3-9A530C5C6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69DC3F"/>
                </a:solidFill>
              </a:rPr>
              <a:pPr>
                <a:spcAft>
                  <a:spcPts val="600"/>
                </a:spcAft>
              </a:pPr>
              <a:t>4</a:t>
            </a:fld>
            <a:endParaRPr lang="en-US">
              <a:solidFill>
                <a:srgbClr val="69DC3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45151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1104C-DCA2-527E-54D9-EDF39A2F3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underlying Assumptions for Segmentation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1D3449-F545-3BD6-BD26-F1A9D5108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8C33B5-C7BE-7596-B256-5759607F0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5</a:t>
            </a:fld>
            <a:endParaRPr lang="en-US" dirty="0"/>
          </a:p>
        </p:txBody>
      </p:sp>
      <p:pic>
        <p:nvPicPr>
          <p:cNvPr id="14" name="Picture Placeholder 18" descr="People celebrating">
            <a:extLst>
              <a:ext uri="{FF2B5EF4-FFF2-40B4-BE49-F238E27FC236}">
                <a16:creationId xmlns:a16="http://schemas.microsoft.com/office/drawing/2014/main" id="{F2574F2A-56AC-36F6-5E62-CF0A35A6E62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54268" y="2572883"/>
            <a:ext cx="2118245" cy="2037217"/>
          </a:xfrm>
          <a:prstGeom prst="rect">
            <a:avLst/>
          </a:prstGeom>
        </p:spPr>
      </p:pic>
      <p:pic>
        <p:nvPicPr>
          <p:cNvPr id="15" name="Picture Placeholder 20" descr="Group of photographers">
            <a:extLst>
              <a:ext uri="{FF2B5EF4-FFF2-40B4-BE49-F238E27FC236}">
                <a16:creationId xmlns:a16="http://schemas.microsoft.com/office/drawing/2014/main" id="{4F777534-CEF7-BFF6-9092-63FBD165C8A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658280" y="2572883"/>
            <a:ext cx="2118245" cy="2037217"/>
          </a:xfrm>
          <a:prstGeom prst="rect">
            <a:avLst/>
          </a:prstGeom>
        </p:spPr>
      </p:pic>
      <p:sp>
        <p:nvSpPr>
          <p:cNvPr id="16" name="Text Placeholder 5">
            <a:extLst>
              <a:ext uri="{FF2B5EF4-FFF2-40B4-BE49-F238E27FC236}">
                <a16:creationId xmlns:a16="http://schemas.microsoft.com/office/drawing/2014/main" id="{ED5DC9F2-EDE6-BA3D-2DCF-4725C3AA780B}"/>
              </a:ext>
            </a:extLst>
          </p:cNvPr>
          <p:cNvSpPr txBox="1">
            <a:spLocks/>
          </p:cNvSpPr>
          <p:nvPr/>
        </p:nvSpPr>
        <p:spPr>
          <a:xfrm>
            <a:off x="952500" y="4986745"/>
            <a:ext cx="2133600" cy="2058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800" b="0" i="0" kern="1200" spc="0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Demi"/>
                <a:ea typeface="+mn-ea"/>
                <a:cs typeface="+mn-cs"/>
              </a:rPr>
              <a:t>Not all buyers </a:t>
            </a:r>
            <a:r>
              <a:rPr lang="en-GB" dirty="0">
                <a:solidFill>
                  <a:srgbClr val="000000"/>
                </a:solidFill>
                <a:latin typeface="Franklin Gothic Demi"/>
              </a:rPr>
              <a:t>a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Demi"/>
                <a:ea typeface="+mn-ea"/>
                <a:cs typeface="+mn-cs"/>
              </a:rPr>
              <a:t>re </a:t>
            </a:r>
            <a:r>
              <a:rPr lang="en-GB" dirty="0">
                <a:solidFill>
                  <a:srgbClr val="000000"/>
                </a:solidFill>
                <a:latin typeface="Franklin Gothic Demi"/>
              </a:rPr>
              <a:t>a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Demi"/>
                <a:ea typeface="+mn-ea"/>
                <a:cs typeface="+mn-cs"/>
              </a:rPr>
              <a:t>like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890DB2ED-E72A-DC22-74E8-2E40C6D274B8}"/>
              </a:ext>
            </a:extLst>
          </p:cNvPr>
          <p:cNvSpPr txBox="1">
            <a:spLocks/>
          </p:cNvSpPr>
          <p:nvPr/>
        </p:nvSpPr>
        <p:spPr>
          <a:xfrm>
            <a:off x="3663042" y="4986745"/>
            <a:ext cx="2128157" cy="2058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800" b="0" i="0" kern="1200" spc="0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 dirty="0">
                <a:solidFill>
                  <a:srgbClr val="000000"/>
                </a:solidFill>
                <a:latin typeface="Franklin Gothic Demi"/>
              </a:rPr>
              <a:t>G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Demi"/>
                <a:ea typeface="+mn-ea"/>
                <a:cs typeface="+mn-cs"/>
              </a:rPr>
              <a:t>roups of people with similar </a:t>
            </a:r>
            <a:r>
              <a:rPr lang="en-GB" dirty="0">
                <a:solidFill>
                  <a:srgbClr val="000000"/>
                </a:solidFill>
                <a:latin typeface="Franklin Gothic Demi"/>
              </a:rPr>
              <a:t>b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Demi"/>
                <a:ea typeface="+mn-ea"/>
                <a:cs typeface="+mn-cs"/>
              </a:rPr>
              <a:t>ehaviour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Demi"/>
                <a:ea typeface="+mn-ea"/>
                <a:cs typeface="+mn-cs"/>
              </a:rPr>
              <a:t>, backgrounds, values and </a:t>
            </a:r>
            <a:r>
              <a:rPr lang="en-GB" dirty="0">
                <a:solidFill>
                  <a:srgbClr val="000000"/>
                </a:solidFill>
                <a:latin typeface="Franklin Gothic Demi"/>
              </a:rPr>
              <a:t>n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Demi"/>
                <a:ea typeface="+mn-ea"/>
                <a:cs typeface="+mn-cs"/>
              </a:rPr>
              <a:t>eeds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Demi"/>
                <a:ea typeface="+mn-ea"/>
                <a:cs typeface="+mn-cs"/>
              </a:rPr>
              <a:t> can be identified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304F9A23-A56D-667D-6A8C-7C8D0F40D949}"/>
              </a:ext>
            </a:extLst>
          </p:cNvPr>
          <p:cNvSpPr txBox="1">
            <a:spLocks/>
          </p:cNvSpPr>
          <p:nvPr/>
        </p:nvSpPr>
        <p:spPr>
          <a:xfrm>
            <a:off x="6367054" y="4986745"/>
            <a:ext cx="2129245" cy="2058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800" b="0" i="0" kern="1200" spc="0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Demi"/>
                <a:ea typeface="+mn-ea"/>
                <a:cs typeface="+mn-cs"/>
              </a:rPr>
              <a:t>The </a:t>
            </a:r>
            <a:r>
              <a:rPr lang="en-GB" noProof="0" dirty="0">
                <a:solidFill>
                  <a:srgbClr val="000000"/>
                </a:solidFill>
                <a:latin typeface="Franklin Gothic Demi"/>
              </a:rPr>
              <a:t>g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Demi"/>
                <a:ea typeface="+mn-ea"/>
                <a:cs typeface="+mn-cs"/>
              </a:rPr>
              <a:t>roups will be smaller and more homogeneous than the market as a whole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47CF3D45-4300-B137-355A-292D41A3709B}"/>
              </a:ext>
            </a:extLst>
          </p:cNvPr>
          <p:cNvSpPr txBox="1">
            <a:spLocks/>
          </p:cNvSpPr>
          <p:nvPr/>
        </p:nvSpPr>
        <p:spPr>
          <a:xfrm>
            <a:off x="9110254" y="4986745"/>
            <a:ext cx="2129245" cy="2058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800" b="0" i="0" kern="1200" spc="0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Demi"/>
                <a:ea typeface="+mn-ea"/>
                <a:cs typeface="+mn-cs"/>
              </a:rPr>
              <a:t>It is easier to satisfy a small group of similar customers than to try and to satisfy large groups of dissimilar customers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Franklin Gothic Demi"/>
              <a:ea typeface="+mn-ea"/>
              <a:cs typeface="+mn-cs"/>
            </a:endParaRPr>
          </a:p>
        </p:txBody>
      </p:sp>
      <p:pic>
        <p:nvPicPr>
          <p:cNvPr id="20" name="Picture Placeholder 22" descr="Stick figure families holding hands">
            <a:extLst>
              <a:ext uri="{FF2B5EF4-FFF2-40B4-BE49-F238E27FC236}">
                <a16:creationId xmlns:a16="http://schemas.microsoft.com/office/drawing/2014/main" id="{4CB78868-C9A1-5517-A947-685E6C00C628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362292" y="2572883"/>
            <a:ext cx="2118245" cy="2037217"/>
          </a:xfrm>
          <a:prstGeom prst="rect">
            <a:avLst/>
          </a:prstGeom>
        </p:spPr>
      </p:pic>
      <p:pic>
        <p:nvPicPr>
          <p:cNvPr id="21" name="Picture Placeholder 24" descr="Group of people having fun at music concert">
            <a:extLst>
              <a:ext uri="{FF2B5EF4-FFF2-40B4-BE49-F238E27FC236}">
                <a16:creationId xmlns:a16="http://schemas.microsoft.com/office/drawing/2014/main" id="{F0E85F7D-B389-0D53-1BC7-33BE3EF641BF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112023" y="2572883"/>
            <a:ext cx="2118245" cy="2037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9700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2A1CBE-930E-9D7D-FA53-D10D70572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Benefits of market segmentation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4099F1-74E9-4034-A3A0-E2B0D5AB5C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Overall, market segmentation enables better matching of customer needs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88E3C80F-780A-E7C4-257B-63DEFE98E4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99104" y="936141"/>
            <a:ext cx="5617756" cy="4968305"/>
          </a:xfrm>
          <a:prstGeom prst="rect">
            <a:avLst/>
          </a:prstGeo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D78FE2-508E-367D-8EEB-8026D51903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EFAE46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C7108C-48A9-EBED-D9E7-A72638C0A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EFAE46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EFAE46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318018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E96520-926B-E8CC-0FBB-A65C2B89B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Market Segmentation selection criteria</a:t>
            </a:r>
          </a:p>
        </p:txBody>
      </p:sp>
      <p:pic>
        <p:nvPicPr>
          <p:cNvPr id="8" name="Content Placeholder 7" descr="Three darts on bullseye">
            <a:extLst>
              <a:ext uri="{FF2B5EF4-FFF2-40B4-BE49-F238E27FC236}">
                <a16:creationId xmlns:a16="http://schemas.microsoft.com/office/drawing/2014/main" id="{71A551CF-DEE7-2A6D-7200-C6139DE1AD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1663" y="2956397"/>
            <a:ext cx="3409950" cy="2264419"/>
          </a:xfr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F10CFD-173A-6A0A-0931-AE2C4B783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465359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BB4A16-7F2D-4DDC-A31C-75DFCB30D7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465359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465359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aphicFrame>
        <p:nvGraphicFramePr>
          <p:cNvPr id="9" name="Content Placeholder 5">
            <a:extLst>
              <a:ext uri="{FF2B5EF4-FFF2-40B4-BE49-F238E27FC236}">
                <a16:creationId xmlns:a16="http://schemas.microsoft.com/office/drawing/2014/main" id="{DFA63E92-2B03-BBB6-79F7-840BBB67EBCE}"/>
              </a:ext>
            </a:extLst>
          </p:cNvPr>
          <p:cNvGraphicFramePr>
            <a:graphicFrameLocks/>
          </p:cNvGraphicFramePr>
          <p:nvPr/>
        </p:nvGraphicFramePr>
        <p:xfrm>
          <a:off x="4592231" y="1075539"/>
          <a:ext cx="6831503" cy="4689512"/>
        </p:xfrm>
        <a:graphic>
          <a:graphicData uri="http://schemas.openxmlformats.org/drawingml/2006/table">
            <a:tbl>
              <a:tblPr firstRow="1" bandRow="1"/>
              <a:tblGrid>
                <a:gridCol w="1310824">
                  <a:extLst>
                    <a:ext uri="{9D8B030D-6E8A-4147-A177-3AD203B41FA5}">
                      <a16:colId xmlns:a16="http://schemas.microsoft.com/office/drawing/2014/main" val="2229590324"/>
                    </a:ext>
                  </a:extLst>
                </a:gridCol>
                <a:gridCol w="5520679">
                  <a:extLst>
                    <a:ext uri="{9D8B030D-6E8A-4147-A177-3AD203B41FA5}">
                      <a16:colId xmlns:a16="http://schemas.microsoft.com/office/drawing/2014/main" val="514169284"/>
                    </a:ext>
                  </a:extLst>
                </a:gridCol>
              </a:tblGrid>
              <a:tr h="388829">
                <a:tc>
                  <a:txBody>
                    <a:bodyPr/>
                    <a:lstStyle/>
                    <a:p>
                      <a:pPr algn="l" fontAlgn="b"/>
                      <a:r>
                        <a:rPr lang="en-GB" sz="1700" b="1">
                          <a:solidFill>
                            <a:srgbClr val="000000"/>
                          </a:solidFill>
                          <a:effectLst/>
                        </a:rPr>
                        <a:t>Criteria</a:t>
                      </a:r>
                    </a:p>
                  </a:txBody>
                  <a:tcPr marL="88370" marR="88370" marT="44185" marB="44185" anchor="b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CED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700" b="1" dirty="0">
                          <a:solidFill>
                            <a:srgbClr val="000000"/>
                          </a:solidFill>
                          <a:effectLst/>
                        </a:rPr>
                        <a:t>Description</a:t>
                      </a:r>
                    </a:p>
                  </a:txBody>
                  <a:tcPr marL="88370" marR="88370" marT="44185" marB="44185" anchor="b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C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629565"/>
                  </a:ext>
                </a:extLst>
              </a:tr>
              <a:tr h="595026">
                <a:tc>
                  <a:txBody>
                    <a:bodyPr/>
                    <a:lstStyle/>
                    <a:p>
                      <a:pPr fontAlgn="t"/>
                      <a:r>
                        <a:rPr lang="en-GB" sz="1700" b="1">
                          <a:solidFill>
                            <a:srgbClr val="0070C0"/>
                          </a:solidFill>
                          <a:effectLst/>
                        </a:rPr>
                        <a:t>Measurable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</a:rPr>
                        <a:t>Able to identify size, profiles, and purchasing power of your segment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0535469"/>
                  </a:ext>
                </a:extLst>
              </a:tr>
              <a:tr h="595026">
                <a:tc>
                  <a:txBody>
                    <a:bodyPr/>
                    <a:lstStyle/>
                    <a:p>
                      <a:pPr fontAlgn="t"/>
                      <a:r>
                        <a:rPr lang="en-GB" sz="1700" b="1">
                          <a:solidFill>
                            <a:srgbClr val="0070C0"/>
                          </a:solidFill>
                          <a:effectLst/>
                        </a:rPr>
                        <a:t>Accessible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</a:rPr>
                        <a:t>Able to reach your market segment effectively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3477223"/>
                  </a:ext>
                </a:extLst>
              </a:tr>
              <a:tr h="860137">
                <a:tc>
                  <a:txBody>
                    <a:bodyPr/>
                    <a:lstStyle/>
                    <a:p>
                      <a:pPr fontAlgn="t"/>
                      <a:r>
                        <a:rPr lang="en-GB" sz="1700" b="1">
                          <a:solidFill>
                            <a:srgbClr val="0070C0"/>
                          </a:solidFill>
                          <a:effectLst/>
                        </a:rPr>
                        <a:t>Effective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</a:rPr>
                        <a:t>Should consist of customers whose needs are relatively homogenous, but significantly different from those in other segments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2130769"/>
                  </a:ext>
                </a:extLst>
              </a:tr>
              <a:tr h="860137">
                <a:tc>
                  <a:txBody>
                    <a:bodyPr/>
                    <a:lstStyle/>
                    <a:p>
                      <a:pPr fontAlgn="t"/>
                      <a:r>
                        <a:rPr lang="en-GB" sz="1700" b="1">
                          <a:solidFill>
                            <a:srgbClr val="0070C0"/>
                          </a:solidFill>
                          <a:effectLst/>
                        </a:rPr>
                        <a:t>Profitable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</a:rPr>
                        <a:t>Should be large enough and have enough purchasing power to justify the cost of trying to reach them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9060286"/>
                  </a:ext>
                </a:extLst>
              </a:tr>
              <a:tr h="1390357">
                <a:tc>
                  <a:txBody>
                    <a:bodyPr/>
                    <a:lstStyle/>
                    <a:p>
                      <a:pPr fontAlgn="t"/>
                      <a:r>
                        <a:rPr lang="en-GB" sz="1700" b="1" dirty="0">
                          <a:solidFill>
                            <a:srgbClr val="0070C0"/>
                          </a:solidFill>
                          <a:effectLst/>
                        </a:rPr>
                        <a:t>Actionable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</a:rPr>
                        <a:t>Company must have the resources necessary to exploit the opportunities identified through your segmentation scheme</a:t>
                      </a:r>
                    </a:p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</a:rPr>
                        <a:t>International markets may be a profitable segment but require considerable resources and knowledge…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57222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724864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87365-F6C5-D7FE-646C-9CD8FE7DE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28804"/>
          </a:xfrm>
        </p:spPr>
        <p:txBody>
          <a:bodyPr/>
          <a:lstStyle/>
          <a:p>
            <a:r>
              <a:rPr lang="en-GB" dirty="0"/>
              <a:t>Achieving Successful market segmentation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514FA-5E59-6627-3E88-30236613CA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717040"/>
            <a:ext cx="11029615" cy="4258310"/>
          </a:xfrm>
        </p:spPr>
        <p:txBody>
          <a:bodyPr>
            <a:noAutofit/>
          </a:bodyPr>
          <a:lstStyle/>
          <a:p>
            <a:r>
              <a:rPr lang="en-GB" sz="2400" dirty="0"/>
              <a:t>Having identified potentially attractive segments, decide how many and which segments to pursue</a:t>
            </a:r>
          </a:p>
          <a:p>
            <a:r>
              <a:rPr lang="en-GB" sz="2400" dirty="0"/>
              <a:t>Also important to choose which segments to avoid!</a:t>
            </a:r>
          </a:p>
          <a:p>
            <a:r>
              <a:rPr lang="en-GB" sz="2400" dirty="0"/>
              <a:t>Questions to also ask yourself:</a:t>
            </a:r>
          </a:p>
          <a:p>
            <a:pPr lvl="1"/>
            <a:r>
              <a:rPr lang="en-GB" sz="2400" dirty="0"/>
              <a:t>How well is segment served by competitors?</a:t>
            </a:r>
          </a:p>
          <a:p>
            <a:pPr lvl="1"/>
            <a:r>
              <a:rPr lang="en-GB" sz="2400" dirty="0"/>
              <a:t>How will competition respond?</a:t>
            </a:r>
          </a:p>
          <a:p>
            <a:pPr lvl="1"/>
            <a:r>
              <a:rPr lang="en-GB" sz="2400" dirty="0"/>
              <a:t>Do we already have a reputation in these segments, and will this impact target customers' purchase decisions positively or negatively?</a:t>
            </a:r>
          </a:p>
          <a:p>
            <a:pPr lvl="1"/>
            <a:r>
              <a:rPr lang="en-GB" sz="2400" dirty="0"/>
              <a:t>Will expansion into a new segment impact our brand positioning in core segments of our current business?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7757D3-6021-1B7B-0C0A-67C7B45ED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7EF1E3-8D79-0380-F6BC-DA297814A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540278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D8C67B-2DAF-0C77-AA26-AE4543D8C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Types of Market segmentation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A24E2-308E-AEBA-9BA9-072EC44CD5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Segmentation is the process of dividing a large market into smaller segments</a:t>
            </a:r>
          </a:p>
          <a:p>
            <a:r>
              <a:rPr lang="en-GB" sz="2000" dirty="0">
                <a:solidFill>
                  <a:srgbClr val="FFFFFF"/>
                </a:solidFill>
              </a:rPr>
              <a:t>Smaller segments can be more effectively targeted</a:t>
            </a:r>
          </a:p>
          <a:p>
            <a:r>
              <a:rPr lang="en-GB" sz="2000" dirty="0">
                <a:solidFill>
                  <a:srgbClr val="FFFFFF"/>
                </a:solidFill>
              </a:rPr>
              <a:t>There are four key types of segmentation to consider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32BB5B-28D7-BF0E-3675-E80345E989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1526" y="822960"/>
            <a:ext cx="7539761" cy="5177789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571F11-2A8D-5997-F45C-B3167C6153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6A96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8B2743-2C6E-5FFC-58DC-F8DDE971E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F6A96A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6A96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84892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85E468-6DB8-A332-2203-32971EC738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4630D2-E526-9895-AF14-687027317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0CED35E-90A2-D720-FB68-871D45D91BF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5280" y="596901"/>
            <a:ext cx="11551920" cy="261619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AAC0E91-951D-B1D2-B4C8-E71579BD8C3C}"/>
              </a:ext>
            </a:extLst>
          </p:cNvPr>
          <p:cNvSpPr txBox="1"/>
          <p:nvPr/>
        </p:nvSpPr>
        <p:spPr>
          <a:xfrm>
            <a:off x="5954175" y="3391115"/>
            <a:ext cx="2914455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Age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Gender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Lifecycle (e.g. Young single, Young couple, Middle-aged, Family, Retired, etc.)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Social Class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Terminal Education Age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Income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solidFill>
                  <a:prstClr val="black"/>
                </a:solidFill>
                <a:latin typeface="Franklin Gothic Book" panose="020B0502020104020203"/>
              </a:rPr>
              <a:t>Ethnicity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solidFill>
                  <a:prstClr val="black"/>
                </a:solidFill>
                <a:latin typeface="Franklin Gothic Book" panose="020B0502020104020203"/>
              </a:rPr>
              <a:t>P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rofesion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AA09221-720B-DE9E-541E-C5731A1EADA4}"/>
              </a:ext>
            </a:extLst>
          </p:cNvPr>
          <p:cNvSpPr txBox="1"/>
          <p:nvPr/>
        </p:nvSpPr>
        <p:spPr>
          <a:xfrm>
            <a:off x="746515" y="3352799"/>
            <a:ext cx="2606249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Country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Region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Climate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Population/Density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CF78A39-7B24-919D-1FEE-55E5A5487AA8}"/>
              </a:ext>
            </a:extLst>
          </p:cNvPr>
          <p:cNvSpPr txBox="1"/>
          <p:nvPr/>
        </p:nvSpPr>
        <p:spPr>
          <a:xfrm>
            <a:off x="3452043" y="3316314"/>
            <a:ext cx="2643956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Lifestyle (e.g. Trendsetter, Sophisticate, Conservative)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Personality (e.g. Conscientious Extroverted, Introverted)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Values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Attitudes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Interests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Risk aversion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855CCB9-0E66-F9BB-4353-52AC35CC3CF5}"/>
              </a:ext>
            </a:extLst>
          </p:cNvPr>
          <p:cNvSpPr txBox="1"/>
          <p:nvPr/>
        </p:nvSpPr>
        <p:spPr>
          <a:xfrm>
            <a:off x="8972745" y="3391115"/>
            <a:ext cx="2914455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Benefits sought (e.g. Convenience, Performance, Status)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Purchase Occasion (e.g. Self-buy, Gift)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Purchase Behaviour (e.g. Brand Loyalty, Brand Exploration)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Usage (e.g. Light, Heavy, Professional)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Media behaviour (Online, Offline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6884006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85E468-6DB8-A332-2203-32971EC738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4630D2-E526-9895-AF14-687027317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0CED35E-90A2-D720-FB68-871D45D91BF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54001" y="761769"/>
            <a:ext cx="10550319" cy="266723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AAC0E91-951D-B1D2-B4C8-E71579BD8C3C}"/>
              </a:ext>
            </a:extLst>
          </p:cNvPr>
          <p:cNvSpPr txBox="1"/>
          <p:nvPr/>
        </p:nvSpPr>
        <p:spPr>
          <a:xfrm>
            <a:off x="6557972" y="3541686"/>
            <a:ext cx="2272611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</a:rPr>
              <a:t>A company that sells energy drinks is likely to target young adults  by depicting young men and women in their marketing campaigns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AA09221-720B-DE9E-541E-C5731A1EADA4}"/>
              </a:ext>
            </a:extLst>
          </p:cNvPr>
          <p:cNvSpPr txBox="1"/>
          <p:nvPr/>
        </p:nvSpPr>
        <p:spPr>
          <a:xfrm>
            <a:off x="1154001" y="3541686"/>
            <a:ext cx="2606248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</a:rPr>
              <a:t>Cars in California almost always have air-conditioning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</a:rPr>
              <a:t>Cars in Sweden have side-lights that stay on constantly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CF78A39-7B24-919D-1FEE-55E5A5487AA8}"/>
              </a:ext>
            </a:extLst>
          </p:cNvPr>
          <p:cNvSpPr txBox="1"/>
          <p:nvPr/>
        </p:nvSpPr>
        <p:spPr>
          <a:xfrm>
            <a:off x="3760249" y="3541685"/>
            <a:ext cx="2606248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600" dirty="0">
                <a:solidFill>
                  <a:prstClr val="black"/>
                </a:solidFill>
              </a:rPr>
              <a:t>The home insurance market might segment into those who are: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</a:rPr>
              <a:t>Afraid of crime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</a:rPr>
              <a:t>Afraid of natural disasters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</a:rPr>
              <a:t>Afraid of accidental damage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855CCB9-0E66-F9BB-4353-52AC35CC3CF5}"/>
              </a:ext>
            </a:extLst>
          </p:cNvPr>
          <p:cNvSpPr txBox="1"/>
          <p:nvPr/>
        </p:nvSpPr>
        <p:spPr>
          <a:xfrm>
            <a:off x="8830585" y="3541685"/>
            <a:ext cx="2873734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</a:rPr>
              <a:t>A firm that is marketing to anglers is not interested in how old the angler is, what their views are on coffee are or where they live.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</a:rPr>
              <a:t>All they care about is that they go fishing and that they might be interested in a new fishing rod every year…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BFD70D3-DB49-D074-5BE4-28654C5D7317}"/>
              </a:ext>
            </a:extLst>
          </p:cNvPr>
          <p:cNvSpPr txBox="1"/>
          <p:nvPr/>
        </p:nvSpPr>
        <p:spPr>
          <a:xfrm>
            <a:off x="336034" y="761769"/>
            <a:ext cx="62649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rgbClr val="7030A0"/>
                </a:solidFill>
              </a:rPr>
              <a:t>E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X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A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M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P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L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E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S</a:t>
            </a:r>
          </a:p>
        </p:txBody>
      </p:sp>
    </p:spTree>
    <p:extLst>
      <p:ext uri="{BB962C8B-B14F-4D97-AF65-F5344CB8AC3E}">
        <p14:creationId xmlns:p14="http://schemas.microsoft.com/office/powerpoint/2010/main" val="35329813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378A68-9D35-527F-5C86-332D8A386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Segmenting organisational customers / Business Markets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16EF2-AC3D-388B-0C7C-8FD110509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4" y="1715956"/>
            <a:ext cx="6309003" cy="3703443"/>
          </a:xfrm>
        </p:spPr>
        <p:txBody>
          <a:bodyPr>
            <a:normAutofit/>
          </a:bodyPr>
          <a:lstStyle/>
          <a:p>
            <a:r>
              <a:rPr lang="en-GB" sz="1900" dirty="0">
                <a:solidFill>
                  <a:schemeClr val="tx2"/>
                </a:solidFill>
              </a:rPr>
              <a:t>Business markets are characterised by buyers / organisational customers who do not themselves use the product</a:t>
            </a:r>
          </a:p>
          <a:p>
            <a:r>
              <a:rPr lang="en-GB" sz="1900" dirty="0">
                <a:solidFill>
                  <a:schemeClr val="tx2"/>
                </a:solidFill>
              </a:rPr>
              <a:t>The number of those buyers / organisational customers tends to be smaller than the number of consumers</a:t>
            </a:r>
          </a:p>
          <a:p>
            <a:r>
              <a:rPr lang="en-GB" sz="1900" dirty="0">
                <a:solidFill>
                  <a:schemeClr val="tx2"/>
                </a:solidFill>
              </a:rPr>
              <a:t>This requires a greater degree of customisation</a:t>
            </a:r>
          </a:p>
          <a:p>
            <a:r>
              <a:rPr lang="en-GB" sz="1900" dirty="0">
                <a:solidFill>
                  <a:schemeClr val="tx2"/>
                </a:solidFill>
              </a:rPr>
              <a:t>Psychographic and demographic variables are almost entirely inappropriate</a:t>
            </a:r>
          </a:p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271829-753D-A6F6-C487-DAF2F57EA8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1ED0E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BD07F7-1F69-770A-90B4-009B98A186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1ED0EF"/>
                </a:solidFill>
              </a:rPr>
              <a:pPr>
                <a:spcAft>
                  <a:spcPts val="600"/>
                </a:spcAft>
              </a:pPr>
              <a:t>12</a:t>
            </a:fld>
            <a:endParaRPr lang="en-US">
              <a:solidFill>
                <a:srgbClr val="1ED0EF"/>
              </a:solidFill>
            </a:endParaRPr>
          </a:p>
        </p:txBody>
      </p:sp>
      <p:pic>
        <p:nvPicPr>
          <p:cNvPr id="6" name="Picture Placeholder 8" descr="Mirror buildings">
            <a:extLst>
              <a:ext uri="{FF2B5EF4-FFF2-40B4-BE49-F238E27FC236}">
                <a16:creationId xmlns:a16="http://schemas.microsoft.com/office/drawing/2014/main" id="{8EEE4A18-866D-6A27-5FCA-71A054A31E6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  <a:noFill/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27D7C6B-B566-A854-259C-051B367EADE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2724" y="5007471"/>
            <a:ext cx="5805940" cy="1566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56611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/>
              <a:t>Market segmentation – example of </a:t>
            </a:r>
            <a:r>
              <a:rPr lang="en-GB" dirty="0" err="1"/>
              <a:t>gymshark</a:t>
            </a:r>
            <a:endParaRPr lang="en-GB" dirty="0"/>
          </a:p>
        </p:txBody>
      </p:sp>
      <p:sp>
        <p:nvSpPr>
          <p:cNvPr id="1031" name="Rectangle 1030">
            <a:extLst>
              <a:ext uri="{FF2B5EF4-FFF2-40B4-BE49-F238E27FC236}">
                <a16:creationId xmlns:a16="http://schemas.microsoft.com/office/drawing/2014/main" id="{0A7B8BBB-5B34-401F-9483-EB5DC6DFA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2180496"/>
            <a:ext cx="3703320" cy="4045683"/>
          </a:xfrm>
          <a:prstGeom prst="rect">
            <a:avLst/>
          </a:prstGeom>
          <a:solidFill>
            <a:srgbClr val="FFFFFF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1E2241-1538-D05A-3EB3-E954C074424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02541" y="2368941"/>
            <a:ext cx="1788166" cy="1788166"/>
          </a:xfrm>
          <a:prstGeom prst="rect">
            <a:avLst/>
          </a:prstGeom>
        </p:spPr>
      </p:pic>
      <p:pic>
        <p:nvPicPr>
          <p:cNvPr id="1026" name="Picture 2" descr="A black and white sign&#10;&#10;Description automatically generated with low confidence">
            <a:extLst>
              <a:ext uri="{FF2B5EF4-FFF2-40B4-BE49-F238E27FC236}">
                <a16:creationId xmlns:a16="http://schemas.microsoft.com/office/drawing/2014/main" id="{C54B6133-58F8-8865-4B81-CC941B89B2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0849" y="4865013"/>
            <a:ext cx="3331551" cy="557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5325" y="2180496"/>
            <a:ext cx="7105481" cy="4045683"/>
          </a:xfrm>
        </p:spPr>
        <p:txBody>
          <a:bodyPr>
            <a:normAutofit/>
          </a:bodyPr>
          <a:lstStyle/>
          <a:p>
            <a:r>
              <a:rPr lang="en-GB" dirty="0"/>
              <a:t>Two Teachers</a:t>
            </a:r>
          </a:p>
          <a:p>
            <a:r>
              <a:rPr lang="en-GB" dirty="0">
                <a:hlinkClick r:id="rId4"/>
              </a:rPr>
              <a:t>https://youtu.be/ZUOCx1iO8gI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3885D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3885DA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3885D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95262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388D50-B1FB-1184-324C-0A884129C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80" y="944752"/>
            <a:ext cx="3259016" cy="6605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targeting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01E53E-7C39-7514-B596-5C8E3AF8B2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513" y="2032001"/>
            <a:ext cx="3123783" cy="4175966"/>
          </a:xfrm>
        </p:spPr>
        <p:txBody>
          <a:bodyPr anchor="t"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Is concerned with choosing which segments to aim for.</a:t>
            </a:r>
          </a:p>
          <a:p>
            <a:endParaRPr lang="en-GB" sz="2400" dirty="0">
              <a:solidFill>
                <a:srgbClr val="FFFFFF"/>
              </a:solidFill>
            </a:endParaRPr>
          </a:p>
          <a:p>
            <a:r>
              <a:rPr lang="en-GB" sz="2400" dirty="0">
                <a:solidFill>
                  <a:srgbClr val="FFFFFF"/>
                </a:solidFill>
              </a:rPr>
              <a:t>Is about the practicalities of doing business within the market.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7" name="Picture 6" descr="Three arrows on bullseye">
            <a:extLst>
              <a:ext uri="{FF2B5EF4-FFF2-40B4-BE49-F238E27FC236}">
                <a16:creationId xmlns:a16="http://schemas.microsoft.com/office/drawing/2014/main" id="{0FA1C781-852A-24AC-BBC9-9ED670CE5DC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41830" y="601200"/>
            <a:ext cx="7503636" cy="578936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7BCA30-B710-C693-9026-0355ABAB4E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FE7F95-BDC0-339D-0C60-2585744B00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>
                    <a:lumMod val="75000"/>
                    <a:lumOff val="25000"/>
                  </a:schemeClr>
                </a:solidFill>
              </a:rPr>
              <a:pPr>
                <a:spcAft>
                  <a:spcPts val="600"/>
                </a:spcAft>
              </a:pPr>
              <a:t>14</a:t>
            </a:fld>
            <a:endParaRPr lang="en-US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54185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1034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8AF05E-BA28-36A4-13F7-2F3706FDE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80" y="944752"/>
            <a:ext cx="3259016" cy="146269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Selecting Target Market Segments</a:t>
            </a:r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043" name="Rectangle 1042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98832-7D72-A78C-76F1-F4BC18B80C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513" y="2536031"/>
            <a:ext cx="3123783" cy="3671936"/>
          </a:xfrm>
        </p:spPr>
        <p:txBody>
          <a:bodyPr anchor="t"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A target market consists of a set of customers who share common needs or characteristics that the company decides to serve.</a:t>
            </a:r>
          </a:p>
        </p:txBody>
      </p:sp>
      <p:pic>
        <p:nvPicPr>
          <p:cNvPr id="1030" name="Picture 6" descr="How to Identify Your Target Market | Complete Controller">
            <a:extLst>
              <a:ext uri="{FF2B5EF4-FFF2-40B4-BE49-F238E27FC236}">
                <a16:creationId xmlns:a16="http://schemas.microsoft.com/office/drawing/2014/main" id="{16BBDC95-F837-BEDC-D0DD-D52675E10E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34"/>
          <a:stretch/>
        </p:blipFill>
        <p:spPr bwMode="auto">
          <a:xfrm>
            <a:off x="4241830" y="601200"/>
            <a:ext cx="7503636" cy="5789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3210BF-0422-9074-18BE-E04C27163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3177EA-DAE8-10F7-B288-989E2F2C0F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>
                    <a:lumMod val="75000"/>
                    <a:lumOff val="25000"/>
                  </a:schemeClr>
                </a:solidFill>
              </a:rPr>
              <a:pPr>
                <a:spcAft>
                  <a:spcPts val="600"/>
                </a:spcAft>
              </a:pPr>
              <a:t>15</a:t>
            </a:fld>
            <a:endParaRPr lang="en-US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78391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8AF05E-BA28-36A4-13F7-2F3706FDE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6"/>
            <a:ext cx="3409783" cy="84316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Target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98832-7D72-A78C-76F1-F4BC18B80C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1646278"/>
            <a:ext cx="3409782" cy="4354471"/>
          </a:xfrm>
        </p:spPr>
        <p:txBody>
          <a:bodyPr>
            <a:normAutofit fontScale="92500" lnSpcReduction="10000"/>
          </a:bodyPr>
          <a:lstStyle/>
          <a:p>
            <a:r>
              <a:rPr lang="en-GB" sz="2000" b="1" dirty="0">
                <a:solidFill>
                  <a:srgbClr val="00B0F0"/>
                </a:solidFill>
              </a:rPr>
              <a:t>Target Marketing </a:t>
            </a:r>
            <a:r>
              <a:rPr lang="en-GB" sz="2000" dirty="0">
                <a:solidFill>
                  <a:srgbClr val="FFFFFF"/>
                </a:solidFill>
              </a:rPr>
              <a:t>refers to the choice of specific segments to serve and is a key element in marketing strategy.</a:t>
            </a:r>
          </a:p>
          <a:p>
            <a:r>
              <a:rPr lang="en-GB" sz="2000" dirty="0">
                <a:solidFill>
                  <a:srgbClr val="FFFFFF"/>
                </a:solidFill>
              </a:rPr>
              <a:t>Organisations need to evaluate the segments to decide which ones to serve using the five criteria for successful segmentation.</a:t>
            </a:r>
          </a:p>
          <a:p>
            <a:pPr marL="594000" lvl="2" fontAlgn="t">
              <a:spcBef>
                <a:spcPts val="0"/>
              </a:spcBef>
              <a:spcAft>
                <a:spcPts val="0"/>
              </a:spcAft>
            </a:pPr>
            <a:r>
              <a:rPr lang="en-GB" sz="1700" b="1" dirty="0">
                <a:solidFill>
                  <a:schemeClr val="tx1"/>
                </a:solidFill>
                <a:latin typeface="Franklin Gothic Book" panose="020B0503020102020204" pitchFamily="34" charset="0"/>
              </a:rPr>
              <a:t>Measurable</a:t>
            </a:r>
            <a:endParaRPr lang="en-GB" sz="17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594000" lvl="2" fontAlgn="t">
              <a:spcBef>
                <a:spcPts val="0"/>
              </a:spcBef>
              <a:spcAft>
                <a:spcPts val="0"/>
              </a:spcAft>
            </a:pPr>
            <a:r>
              <a:rPr lang="en-GB" sz="1700" b="1" dirty="0">
                <a:solidFill>
                  <a:schemeClr val="tx1"/>
                </a:solidFill>
                <a:latin typeface="Franklin Gothic Book" panose="020B0503020102020204" pitchFamily="34" charset="0"/>
              </a:rPr>
              <a:t>Accessible</a:t>
            </a:r>
            <a:endParaRPr lang="en-GB" sz="17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594000" lvl="2" fontAlgn="t">
              <a:spcBef>
                <a:spcPts val="0"/>
              </a:spcBef>
              <a:spcAft>
                <a:spcPts val="0"/>
              </a:spcAft>
            </a:pPr>
            <a:r>
              <a:rPr lang="en-GB" sz="1700" b="1" dirty="0">
                <a:solidFill>
                  <a:schemeClr val="tx1"/>
                </a:solidFill>
                <a:latin typeface="Franklin Gothic Book" panose="020B0503020102020204" pitchFamily="34" charset="0"/>
              </a:rPr>
              <a:t>Effective</a:t>
            </a:r>
            <a:endParaRPr lang="en-GB" sz="17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594000" lvl="2" fontAlgn="t">
              <a:spcBef>
                <a:spcPts val="0"/>
              </a:spcBef>
              <a:spcAft>
                <a:spcPts val="0"/>
              </a:spcAft>
            </a:pPr>
            <a:r>
              <a:rPr lang="en-GB" sz="1700" b="1" dirty="0">
                <a:solidFill>
                  <a:schemeClr val="tx1"/>
                </a:solidFill>
                <a:latin typeface="Franklin Gothic Book" panose="020B0503020102020204" pitchFamily="34" charset="0"/>
              </a:rPr>
              <a:t>Profitable</a:t>
            </a:r>
            <a:endParaRPr lang="en-GB" sz="17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594000" lvl="2" fontAlgn="t">
              <a:spcBef>
                <a:spcPts val="0"/>
              </a:spcBef>
              <a:spcAft>
                <a:spcPts val="0"/>
              </a:spcAft>
            </a:pPr>
            <a:r>
              <a:rPr lang="en-GB" sz="1700" b="1" dirty="0">
                <a:solidFill>
                  <a:schemeClr val="tx1"/>
                </a:solidFill>
                <a:latin typeface="Franklin Gothic Book" panose="020B0503020102020204" pitchFamily="34" charset="0"/>
              </a:rPr>
              <a:t>Actionable</a:t>
            </a:r>
            <a:endParaRPr lang="en-GB" sz="17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pic>
        <p:nvPicPr>
          <p:cNvPr id="6" name="Picture 2" descr="Powerade Berry/Tropical Fruit 500Ml - Tesco Groceries">
            <a:extLst>
              <a:ext uri="{FF2B5EF4-FFF2-40B4-BE49-F238E27FC236}">
                <a16:creationId xmlns:a16="http://schemas.microsoft.com/office/drawing/2014/main" id="{0C0A95C2-CF33-16C1-BA54-4F641668BC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84" t="-351" r="21076"/>
          <a:stretch/>
        </p:blipFill>
        <p:spPr bwMode="auto">
          <a:xfrm>
            <a:off x="4149855" y="1225670"/>
            <a:ext cx="2734428" cy="452431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3210BF-0422-9074-18BE-E04C27163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 lnSpcReduction="10000"/>
          </a:bodyPr>
          <a:lstStyle/>
          <a:p>
            <a:r>
              <a:rPr lang="en-GB" dirty="0">
                <a:hlinkClick r:id="rId3"/>
              </a:rPr>
              <a:t>Powerade is taking a jab at Gatorade with new formula and packaging | CNN Business</a:t>
            </a:r>
            <a:endParaRPr lang="en-GB" dirty="0"/>
          </a:p>
          <a:p>
            <a:r>
              <a:rPr lang="en-GB" dirty="0">
                <a:hlinkClick r:id="rId4"/>
              </a:rPr>
              <a:t>Sports Drink Market Share, Trends, Growth | Industry Report 2028 (fortunebusinessinsights.com)</a:t>
            </a:r>
            <a:endParaRPr lang="en-US" dirty="0">
              <a:solidFill>
                <a:srgbClr val="0ACEE8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3177EA-DAE8-10F7-B288-989E2F2C0F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0ACEE8"/>
                </a:solidFill>
              </a:rPr>
              <a:pPr>
                <a:spcAft>
                  <a:spcPts val="600"/>
                </a:spcAft>
              </a:pPr>
              <a:t>16</a:t>
            </a:fld>
            <a:endParaRPr lang="en-US">
              <a:solidFill>
                <a:srgbClr val="0ACEE8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E7C296-6B6D-5EE0-FC0B-C7CC8B55AE4C}"/>
              </a:ext>
            </a:extLst>
          </p:cNvPr>
          <p:cNvSpPr txBox="1"/>
          <p:nvPr/>
        </p:nvSpPr>
        <p:spPr>
          <a:xfrm>
            <a:off x="6489700" y="1005840"/>
            <a:ext cx="5464151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2400" b="1" dirty="0">
                <a:solidFill>
                  <a:srgbClr val="0070C0"/>
                </a:solidFill>
              </a:rPr>
              <a:t>Example:</a:t>
            </a:r>
          </a:p>
          <a:p>
            <a:endParaRPr lang="en-US" altLang="en-US" sz="1000" dirty="0">
              <a:solidFill>
                <a:srgbClr val="0070C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rgbClr val="0070C0"/>
                </a:solidFill>
              </a:rPr>
              <a:t>The Coca-Cola brand Powerade conducted research across five European countries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en-US" sz="1000" dirty="0">
              <a:solidFill>
                <a:srgbClr val="0070C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rgbClr val="0070C0"/>
                </a:solidFill>
              </a:rPr>
              <a:t>They identified seven consumer segments whose attitudes and needs varied significantly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en-US" sz="1000" dirty="0">
              <a:solidFill>
                <a:srgbClr val="0070C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rgbClr val="0070C0"/>
                </a:solidFill>
              </a:rPr>
              <a:t>They chose to focus on the ‘true sportsman’ segment</a:t>
            </a:r>
          </a:p>
          <a:p>
            <a:endParaRPr lang="en-US" sz="1000" dirty="0">
              <a:solidFill>
                <a:srgbClr val="0070C0"/>
              </a:solidFill>
            </a:endParaRPr>
          </a:p>
          <a:p>
            <a:r>
              <a:rPr lang="en-US" sz="2400" b="1" dirty="0">
                <a:solidFill>
                  <a:srgbClr val="0070C0"/>
                </a:solidFill>
              </a:rPr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2267376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9" name="Rectangle 5128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1" name="Rectangle 5130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133" name="Rectangle 5132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135" name="Rectangle 5134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137" name="Rectangle 5136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BA0AB8-AEC3-0EAF-02C6-FAD2CBC6D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 CUSTOMER PERSONA</a:t>
            </a:r>
          </a:p>
        </p:txBody>
      </p:sp>
      <p:sp>
        <p:nvSpPr>
          <p:cNvPr id="5126" name="Content Placeholder 5125">
            <a:extLst>
              <a:ext uri="{FF2B5EF4-FFF2-40B4-BE49-F238E27FC236}">
                <a16:creationId xmlns:a16="http://schemas.microsoft.com/office/drawing/2014/main" id="{762DAD9F-B1C1-8157-5589-65305D4D5D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rgbClr val="FFFFFF"/>
                </a:solidFill>
              </a:rPr>
              <a:t>A FICTIONAL CHARACTER THAT REFLECTS YOUR TARGET SEGMENT</a:t>
            </a:r>
          </a:p>
          <a:p>
            <a:endParaRPr lang="en-US" sz="1800" dirty="0">
              <a:solidFill>
                <a:srgbClr val="FFFFFF"/>
              </a:solidFill>
            </a:endParaRPr>
          </a:p>
          <a:p>
            <a:r>
              <a:rPr lang="en-US" sz="1800" dirty="0">
                <a:solidFill>
                  <a:srgbClr val="FFFFFF"/>
                </a:solidFill>
              </a:rPr>
              <a:t>PERSONAS ARE USED TO BRING THE MARKET SEGMENT TO LIFE 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5122" name="Picture 2" descr="How to Create Customer Personas  |  Hue &amp; Tone Creative">
            <a:extLst>
              <a:ext uri="{FF2B5EF4-FFF2-40B4-BE49-F238E27FC236}">
                <a16:creationId xmlns:a16="http://schemas.microsoft.com/office/drawing/2014/main" id="{185B914B-CECE-128B-59B6-6CB2D355F4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08732" y="684524"/>
            <a:ext cx="7514281" cy="5462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789C0C-E58E-F823-022F-7B9F2271F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CB5B3A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298561-0E71-193F-EC4D-73BC3E383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CB5B3A"/>
                </a:solidFill>
              </a:rPr>
              <a:pPr>
                <a:spcAft>
                  <a:spcPts val="600"/>
                </a:spcAft>
              </a:pPr>
              <a:t>17</a:t>
            </a:fld>
            <a:endParaRPr lang="en-US">
              <a:solidFill>
                <a:srgbClr val="CB5B3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53479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87226B-F354-ECB7-1DD4-C1CA7CF84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Marketing approaches for Target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C023F3-8DB9-4980-5F36-DD8D9391DE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Markets may be targeted with a variety of marketing approaches</a:t>
            </a:r>
          </a:p>
          <a:p>
            <a:r>
              <a:rPr lang="en-GB" sz="2400" dirty="0">
                <a:solidFill>
                  <a:srgbClr val="FFFFFF"/>
                </a:solidFill>
              </a:rPr>
              <a:t>The overall ‘funnel approach’ consists of four approaches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A8B516-0DA2-A306-F3E8-0DEC69E2E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3F85D4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F18D79-5187-8833-163D-F75E41400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3F85D4"/>
                </a:solidFill>
              </a:rPr>
              <a:pPr>
                <a:spcAft>
                  <a:spcPts val="600"/>
                </a:spcAft>
              </a:pPr>
              <a:t>18</a:t>
            </a:fld>
            <a:endParaRPr lang="en-US">
              <a:solidFill>
                <a:srgbClr val="3F85D4"/>
              </a:solidFill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ADA6F67-8026-82AF-F694-D21913B47A9D}"/>
              </a:ext>
            </a:extLst>
          </p:cNvPr>
          <p:cNvGrpSpPr/>
          <p:nvPr/>
        </p:nvGrpSpPr>
        <p:grpSpPr>
          <a:xfrm>
            <a:off x="4268851" y="1529221"/>
            <a:ext cx="7352597" cy="3933638"/>
            <a:chOff x="4308732" y="1501427"/>
            <a:chExt cx="7352597" cy="3933638"/>
          </a:xfrm>
        </p:grpSpPr>
        <p:pic>
          <p:nvPicPr>
            <p:cNvPr id="6" name="Picture 5" descr="Chart, funnel chart&#10;&#10;Description automatically generated">
              <a:extLst>
                <a:ext uri="{FF2B5EF4-FFF2-40B4-BE49-F238E27FC236}">
                  <a16:creationId xmlns:a16="http://schemas.microsoft.com/office/drawing/2014/main" id="{0BCAA871-AB30-EC91-F304-1F60B1A8558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308732" y="1501427"/>
              <a:ext cx="7352597" cy="3933638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1B98820-1787-954A-A25C-23920F3B1F8D}"/>
                </a:ext>
              </a:extLst>
            </p:cNvPr>
            <p:cNvSpPr txBox="1"/>
            <p:nvPr/>
          </p:nvSpPr>
          <p:spPr>
            <a:xfrm>
              <a:off x="7205593" y="4054392"/>
              <a:ext cx="1479114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100" b="1" dirty="0">
                  <a:solidFill>
                    <a:schemeClr val="bg1"/>
                  </a:solidFill>
                </a:rPr>
                <a:t>Focused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B7AFFCD0-B95A-9F27-15FA-39F7BFF44173}"/>
                </a:ext>
              </a:extLst>
            </p:cNvPr>
            <p:cNvSpPr txBox="1"/>
            <p:nvPr/>
          </p:nvSpPr>
          <p:spPr>
            <a:xfrm>
              <a:off x="7536414" y="4936769"/>
              <a:ext cx="901733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100" b="1" dirty="0">
                  <a:solidFill>
                    <a:schemeClr val="bg1"/>
                  </a:solidFill>
                </a:rPr>
                <a:t>Customised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249667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EFECB-E5E0-FA4F-44A9-2D3F9D3803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Undifferentiated / mass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1786A-8278-BA6A-F704-897AF8EEB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4714" y="2340864"/>
            <a:ext cx="5314282" cy="3634486"/>
          </a:xfrm>
        </p:spPr>
        <p:txBody>
          <a:bodyPr/>
          <a:lstStyle/>
          <a:p>
            <a:r>
              <a:rPr lang="en-GB" dirty="0"/>
              <a:t>Entire, unsegmented market is targeted</a:t>
            </a:r>
          </a:p>
          <a:p>
            <a:r>
              <a:rPr lang="en-GB" dirty="0"/>
              <a:t>More common before brands appear, and when the choice between alternatives is limited</a:t>
            </a:r>
          </a:p>
          <a:p>
            <a:r>
              <a:rPr lang="en-GB" dirty="0"/>
              <a:t>Should only be used for low differentiation products</a:t>
            </a:r>
          </a:p>
          <a:p>
            <a:r>
              <a:rPr lang="en-GB" dirty="0"/>
              <a:t>Examples are basic household cleaning products, sugar, salt, soap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9B68A9-181D-8C58-8067-56432C8A24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72E275-EE76-CBA5-DBFD-E2FEF5A60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19</a:t>
            </a:fld>
            <a:endParaRPr lang="en-US" dirty="0"/>
          </a:p>
        </p:txBody>
      </p:sp>
      <p:pic>
        <p:nvPicPr>
          <p:cNvPr id="7" name="Picture 6" descr="Chart, funnel chart&#10;&#10;Description automatically generated">
            <a:extLst>
              <a:ext uri="{FF2B5EF4-FFF2-40B4-BE49-F238E27FC236}">
                <a16:creationId xmlns:a16="http://schemas.microsoft.com/office/drawing/2014/main" id="{4A85C6F6-CB0A-2047-6EA2-A2F82CE8B5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647" y="2287303"/>
            <a:ext cx="5765855" cy="3397718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8AAAA441-3DFD-D7D7-7582-7B32942A89DE}"/>
              </a:ext>
            </a:extLst>
          </p:cNvPr>
          <p:cNvSpPr/>
          <p:nvPr/>
        </p:nvSpPr>
        <p:spPr>
          <a:xfrm>
            <a:off x="2217973" y="2398296"/>
            <a:ext cx="2534653" cy="6161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7298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EFECB-E5E0-FA4F-44A9-2D3F9D3803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Differentiated / segmented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1786A-8278-BA6A-F704-897AF8EEB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61220" y="1890876"/>
            <a:ext cx="5262479" cy="4084474"/>
          </a:xfrm>
        </p:spPr>
        <p:txBody>
          <a:bodyPr>
            <a:normAutofit/>
          </a:bodyPr>
          <a:lstStyle/>
          <a:p>
            <a:r>
              <a:rPr lang="en-GB" sz="2000" dirty="0"/>
              <a:t>Targets several different and specific customer segments</a:t>
            </a:r>
          </a:p>
          <a:p>
            <a:r>
              <a:rPr lang="en-GB" sz="2000" dirty="0"/>
              <a:t>Gives you a competitive advantage</a:t>
            </a:r>
          </a:p>
          <a:p>
            <a:r>
              <a:rPr lang="en-GB" sz="2000" dirty="0"/>
              <a:t>Expensive</a:t>
            </a:r>
          </a:p>
          <a:p>
            <a:r>
              <a:rPr lang="en-GB" sz="2000" dirty="0"/>
              <a:t>Rather than developing and marketing the same product for each segment you target, you may have to develop a differentiated product, as well as differentiated marketing messages, branding, and design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9B68A9-181D-8C58-8067-56432C8A24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72E275-EE76-CBA5-DBFD-E2FEF5A60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20</a:t>
            </a:fld>
            <a:endParaRPr lang="en-US" dirty="0"/>
          </a:p>
        </p:txBody>
      </p:sp>
      <p:pic>
        <p:nvPicPr>
          <p:cNvPr id="6" name="Picture 5" descr="Chart, funnel chart&#10;&#10;Description automatically generated">
            <a:extLst>
              <a:ext uri="{FF2B5EF4-FFF2-40B4-BE49-F238E27FC236}">
                <a16:creationId xmlns:a16="http://schemas.microsoft.com/office/drawing/2014/main" id="{A8C82AD7-40D9-101D-3001-724E9EDF89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647" y="2287303"/>
            <a:ext cx="5765855" cy="3397718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C2B89D4A-C7B0-73B4-FEFF-20C90BC17737}"/>
              </a:ext>
            </a:extLst>
          </p:cNvPr>
          <p:cNvSpPr/>
          <p:nvPr/>
        </p:nvSpPr>
        <p:spPr>
          <a:xfrm>
            <a:off x="2217973" y="3256543"/>
            <a:ext cx="2534653" cy="6161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5305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EFECB-E5E0-FA4F-44A9-2D3F9D3803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Focused / niche / concentrated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1786A-8278-BA6A-F704-897AF8EEB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2988" y="1890876"/>
            <a:ext cx="5515811" cy="4084474"/>
          </a:xfrm>
        </p:spPr>
        <p:txBody>
          <a:bodyPr/>
          <a:lstStyle/>
          <a:p>
            <a:r>
              <a:rPr lang="en-GB" sz="2000" dirty="0"/>
              <a:t>Targets a large chunk of a small market</a:t>
            </a:r>
          </a:p>
          <a:p>
            <a:r>
              <a:rPr lang="en-GB" sz="2000" dirty="0"/>
              <a:t>Business needs to capture and defend very high market share</a:t>
            </a:r>
          </a:p>
          <a:p>
            <a:r>
              <a:rPr lang="en-GB" sz="2000" dirty="0"/>
              <a:t>Niche markets can often evolve out of mass markets</a:t>
            </a:r>
          </a:p>
          <a:p>
            <a:r>
              <a:rPr lang="en-GB" sz="2000" dirty="0"/>
              <a:t>Typically high demand and low competition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9B68A9-181D-8C58-8067-56432C8A24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72E275-EE76-CBA5-DBFD-E2FEF5A60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21</a:t>
            </a:fld>
            <a:endParaRPr lang="en-US" dirty="0"/>
          </a:p>
        </p:txBody>
      </p:sp>
      <p:pic>
        <p:nvPicPr>
          <p:cNvPr id="6" name="Picture 5" descr="Chart, funnel chart&#10;&#10;Description automatically generated">
            <a:extLst>
              <a:ext uri="{FF2B5EF4-FFF2-40B4-BE49-F238E27FC236}">
                <a16:creationId xmlns:a16="http://schemas.microsoft.com/office/drawing/2014/main" id="{018D02BB-9C9F-1F4A-320D-5286CB1215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647" y="2287303"/>
            <a:ext cx="5765855" cy="3397718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6B879435-B1AB-9E28-0B21-10C9AA33E9D6}"/>
              </a:ext>
            </a:extLst>
          </p:cNvPr>
          <p:cNvSpPr/>
          <p:nvPr/>
        </p:nvSpPr>
        <p:spPr>
          <a:xfrm>
            <a:off x="2217973" y="4082713"/>
            <a:ext cx="2534653" cy="6161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0355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EFECB-E5E0-FA4F-44A9-2D3F9D3803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Customised / individual / micromarketing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1786A-8278-BA6A-F704-897AF8EEB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9502" y="2340864"/>
            <a:ext cx="5211305" cy="3634486"/>
          </a:xfrm>
        </p:spPr>
        <p:txBody>
          <a:bodyPr>
            <a:normAutofit/>
          </a:bodyPr>
          <a:lstStyle/>
          <a:p>
            <a:r>
              <a:rPr lang="en-GB" sz="2400" dirty="0"/>
              <a:t>Products and services are tailored specifically to a tiny group of customers or even one individual</a:t>
            </a:r>
          </a:p>
          <a:p>
            <a:r>
              <a:rPr lang="en-GB" sz="2400" dirty="0"/>
              <a:t>Supermarkets often use a micromarketing approach as a part of their marketing programme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9B68A9-181D-8C58-8067-56432C8A24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72E275-EE76-CBA5-DBFD-E2FEF5A60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22</a:t>
            </a:fld>
            <a:endParaRPr lang="en-US" dirty="0"/>
          </a:p>
        </p:txBody>
      </p:sp>
      <p:pic>
        <p:nvPicPr>
          <p:cNvPr id="6" name="Picture 5" descr="Chart, funnel chart&#10;&#10;Description automatically generated">
            <a:extLst>
              <a:ext uri="{FF2B5EF4-FFF2-40B4-BE49-F238E27FC236}">
                <a16:creationId xmlns:a16="http://schemas.microsoft.com/office/drawing/2014/main" id="{A88ED844-3813-51F5-3AAE-F47CAF3CE4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647" y="2287303"/>
            <a:ext cx="5765855" cy="3397718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30667E6A-0949-2938-1C31-5310E3B229BE}"/>
              </a:ext>
            </a:extLst>
          </p:cNvPr>
          <p:cNvSpPr/>
          <p:nvPr/>
        </p:nvSpPr>
        <p:spPr>
          <a:xfrm>
            <a:off x="2217973" y="4772529"/>
            <a:ext cx="2534653" cy="6161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8974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87744B-374F-ED47-1CE4-9E59AF5F1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Have a go – target marketing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3F0FC-AF5B-0BC9-BC21-8802AD309F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2394669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Who is the Target Market for these toys?</a:t>
            </a:r>
          </a:p>
          <a:p>
            <a:r>
              <a:rPr lang="en-GB" sz="2400" dirty="0">
                <a:solidFill>
                  <a:srgbClr val="FFFFFF"/>
                </a:solidFill>
              </a:rPr>
              <a:t>Create a customer persona for them.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1026" name="Picture 2" descr="Marvel Toys">
            <a:extLst>
              <a:ext uri="{FF2B5EF4-FFF2-40B4-BE49-F238E27FC236}">
                <a16:creationId xmlns:a16="http://schemas.microsoft.com/office/drawing/2014/main" id="{F11F7E01-5B22-5DAC-F799-19789C8D10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695778" y="936141"/>
            <a:ext cx="3703321" cy="2777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A870D4-C5F5-D404-787C-E09F2AB62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srgbClr val="ED9C1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E7D05F-E125-2F1E-0663-749CFDC9C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ED9C1A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ED9C1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C5FE44-7C04-2CBF-7FA7-DA2F4CBF6F74}"/>
              </a:ext>
            </a:extLst>
          </p:cNvPr>
          <p:cNvSpPr txBox="1"/>
          <p:nvPr/>
        </p:nvSpPr>
        <p:spPr>
          <a:xfrm>
            <a:off x="5713248" y="3728244"/>
            <a:ext cx="1668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MarvelToys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C889DFC-E32D-B580-E94B-3A0989BB3CA4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1087" y="4746431"/>
            <a:ext cx="6840540" cy="1479748"/>
          </a:xfrm>
          <a:prstGeom prst="rect">
            <a:avLst/>
          </a:prstGeom>
        </p:spPr>
      </p:pic>
      <p:pic>
        <p:nvPicPr>
          <p:cNvPr id="3074" name="Picture 2" descr="LEGO Technic 8258 Crane Truck">
            <a:extLst>
              <a:ext uri="{FF2B5EF4-FFF2-40B4-BE49-F238E27FC236}">
                <a16:creationId xmlns:a16="http://schemas.microsoft.com/office/drawing/2014/main" id="{B2D290D3-F3C6-CB6C-2A8A-6DA79519B4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5246" y="3111608"/>
            <a:ext cx="3504945" cy="3337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64430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BBA9C-65C3-A71A-B658-A4DD7E4AA1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E5A014-2BE7-DC38-DFD6-C6DA0D3389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340864"/>
            <a:ext cx="3886534" cy="3634486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Positioning is concerned with the brand’s relationship with other brands aimed at the same segment.</a:t>
            </a:r>
          </a:p>
          <a:p>
            <a:r>
              <a:rPr lang="en-GB" sz="2400" dirty="0"/>
              <a:t>It is about the place the brand occupies in the minds of the consumers, relative to other brands.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F8468B-BC1A-45D5-905A-12AB1E707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040E28-6C72-6A5B-900A-EB423FCA5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24</a:t>
            </a:fld>
            <a:endParaRPr lang="en-US" dirty="0"/>
          </a:p>
        </p:txBody>
      </p:sp>
      <p:sp>
        <p:nvSpPr>
          <p:cNvPr id="6" name="Rounded Rectangular Callout 3">
            <a:extLst>
              <a:ext uri="{FF2B5EF4-FFF2-40B4-BE49-F238E27FC236}">
                <a16:creationId xmlns:a16="http://schemas.microsoft.com/office/drawing/2014/main" id="{725A99D5-1C22-3E53-6494-CE1A8468691F}"/>
              </a:ext>
            </a:extLst>
          </p:cNvPr>
          <p:cNvSpPr/>
          <p:nvPr/>
        </p:nvSpPr>
        <p:spPr>
          <a:xfrm>
            <a:off x="4802462" y="3771900"/>
            <a:ext cx="5576112" cy="2314926"/>
          </a:xfrm>
          <a:prstGeom prst="wedgeRoundRectCallout">
            <a:avLst>
              <a:gd name="adj1" fmla="val -40007"/>
              <a:gd name="adj2" fmla="val -94273"/>
              <a:gd name="adj3" fmla="val 16667"/>
            </a:avLst>
          </a:prstGeom>
          <a:ln w="381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b="1" dirty="0"/>
              <a:t>Positioning is the act of designing the company’s offering and image so that they occupy a meaningful and distinct competitive position in the target customer’s minds.</a:t>
            </a:r>
          </a:p>
          <a:p>
            <a:pPr algn="ctr" eaLnBrk="1" hangingPunct="1">
              <a:defRPr/>
            </a:pPr>
            <a:r>
              <a:rPr lang="en-GB" b="1" dirty="0" err="1"/>
              <a:t>Kotler</a:t>
            </a:r>
            <a:r>
              <a:rPr lang="en-GB" b="1" dirty="0"/>
              <a:t> (2003)</a:t>
            </a:r>
          </a:p>
        </p:txBody>
      </p:sp>
      <p:sp>
        <p:nvSpPr>
          <p:cNvPr id="7" name="Rounded Rectangular Callout 4">
            <a:extLst>
              <a:ext uri="{FF2B5EF4-FFF2-40B4-BE49-F238E27FC236}">
                <a16:creationId xmlns:a16="http://schemas.microsoft.com/office/drawing/2014/main" id="{1D33CAF2-2400-883C-6E38-81C1DD0868FF}"/>
              </a:ext>
            </a:extLst>
          </p:cNvPr>
          <p:cNvSpPr/>
          <p:nvPr/>
        </p:nvSpPr>
        <p:spPr>
          <a:xfrm>
            <a:off x="6426200" y="685006"/>
            <a:ext cx="5576112" cy="2314926"/>
          </a:xfrm>
          <a:prstGeom prst="wedgeRoundRectCallout">
            <a:avLst>
              <a:gd name="adj1" fmla="val 41767"/>
              <a:gd name="adj2" fmla="val 95589"/>
              <a:gd name="adj3" fmla="val 16667"/>
            </a:avLst>
          </a:prstGeom>
          <a:ln w="381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b="1" dirty="0"/>
              <a:t>Positioning is the process whereby information about the organisation and its product is communicated in such a way that the object is perceived by the consumer/stakeholder to be differentiated from the competition, to occupy a particular space in the market.</a:t>
            </a:r>
          </a:p>
          <a:p>
            <a:pPr algn="ctr" eaLnBrk="1" hangingPunct="1">
              <a:defRPr/>
            </a:pPr>
            <a:r>
              <a:rPr lang="en-GB" b="1" dirty="0"/>
              <a:t>Fill (2009)</a:t>
            </a:r>
          </a:p>
        </p:txBody>
      </p:sp>
    </p:spTree>
    <p:extLst>
      <p:ext uri="{BB962C8B-B14F-4D97-AF65-F5344CB8AC3E}">
        <p14:creationId xmlns:p14="http://schemas.microsoft.com/office/powerpoint/2010/main" val="7000438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D2AF00E-D433-4047-863F-BCB69CEC3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588" y="601200"/>
            <a:ext cx="7498616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76E9DD-D153-EFC8-2B97-33F38FF7D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559" y="938022"/>
            <a:ext cx="6647905" cy="62407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customer’s Perception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997DBEA-6DFC-457A-9850-E53505354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9446CF5-953A-4916-BFF4-F5558E5C2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77B945C-B433-4DFF-9A67-A5C9257E4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EE6C0-E820-86CF-9CCA-38931405AC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1765300"/>
            <a:ext cx="6917210" cy="4368801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Positioning is about how customers perceive the product</a:t>
            </a:r>
          </a:p>
          <a:p>
            <a:pPr lvl="1"/>
            <a:r>
              <a:rPr lang="en-GB" sz="2000" dirty="0">
                <a:solidFill>
                  <a:srgbClr val="FFFFFF"/>
                </a:solidFill>
              </a:rPr>
              <a:t>In terms of product attributes</a:t>
            </a:r>
          </a:p>
          <a:p>
            <a:pPr lvl="1"/>
            <a:r>
              <a:rPr lang="en-GB" sz="2000" dirty="0">
                <a:solidFill>
                  <a:srgbClr val="FFFFFF"/>
                </a:solidFill>
              </a:rPr>
              <a:t>In terms of the benefits it conveys</a:t>
            </a:r>
          </a:p>
          <a:p>
            <a:pPr lvl="1"/>
            <a:r>
              <a:rPr lang="en-GB" sz="2000" dirty="0">
                <a:solidFill>
                  <a:srgbClr val="FFFFFF"/>
                </a:solidFill>
              </a:rPr>
              <a:t>In relation to competitor products</a:t>
            </a:r>
          </a:p>
          <a:p>
            <a:pPr lvl="1"/>
            <a:r>
              <a:rPr lang="en-GB" sz="2000" dirty="0">
                <a:solidFill>
                  <a:srgbClr val="FFFFFF"/>
                </a:solidFill>
              </a:rPr>
              <a:t>In relation to substitute products</a:t>
            </a:r>
          </a:p>
          <a:p>
            <a:r>
              <a:rPr lang="en-GB" sz="2000" dirty="0">
                <a:solidFill>
                  <a:srgbClr val="FFFFFF"/>
                </a:solidFill>
              </a:rPr>
              <a:t>The organisation may wish to be perceived in a certain way, but if customer perceptions are different, there is a gap.</a:t>
            </a:r>
          </a:p>
          <a:p>
            <a:r>
              <a:rPr lang="en-GB" sz="2000" dirty="0">
                <a:solidFill>
                  <a:srgbClr val="FFFFFF"/>
                </a:solidFill>
              </a:rPr>
              <a:t>Marketing communications can attempt to bridge that gap by changing customer perceptions.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6" name="Picture 2" descr="Perception is NOT Reality - Dr. Jim Taylor">
            <a:extLst>
              <a:ext uri="{FF2B5EF4-FFF2-40B4-BE49-F238E27FC236}">
                <a16:creationId xmlns:a16="http://schemas.microsoft.com/office/drawing/2014/main" id="{5D3A86A0-DC8F-FB03-FE10-8333795673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42148" y="1521332"/>
            <a:ext cx="3989514" cy="4104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F086E4-CCB3-650F-F048-1A49050873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AC243C-EC0F-802F-23D1-563FAF80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>
                    <a:lumMod val="85000"/>
                    <a:lumOff val="15000"/>
                  </a:schemeClr>
                </a:solidFill>
              </a:rPr>
              <a:pPr>
                <a:spcAft>
                  <a:spcPts val="600"/>
                </a:spcAft>
              </a:pPr>
              <a:t>25</a:t>
            </a:fld>
            <a:endParaRPr lang="en-US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049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379F7-0E9B-7F7A-F9B9-B5397B566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45644"/>
          </a:xfrm>
        </p:spPr>
        <p:txBody>
          <a:bodyPr>
            <a:normAutofit/>
          </a:bodyPr>
          <a:lstStyle/>
          <a:p>
            <a:r>
              <a:rPr lang="en-GB" dirty="0"/>
              <a:t>Developing a Positioning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2F85E7-CA20-12FE-260E-3619C215C7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1698372"/>
            <a:ext cx="6200607" cy="4276978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Deciding what position to occupy in the market requires consideration of three variables:</a:t>
            </a:r>
          </a:p>
          <a:p>
            <a:pPr lvl="1"/>
            <a:r>
              <a:rPr lang="en-GB" sz="2400" b="1" dirty="0">
                <a:solidFill>
                  <a:srgbClr val="0070C0"/>
                </a:solidFill>
              </a:rPr>
              <a:t>The customers </a:t>
            </a:r>
            <a:r>
              <a:rPr lang="en-GB" sz="2400" dirty="0"/>
              <a:t>– what attributes matter to them</a:t>
            </a:r>
          </a:p>
          <a:p>
            <a:pPr lvl="1"/>
            <a:r>
              <a:rPr lang="en-GB" sz="2400" b="1" dirty="0">
                <a:solidFill>
                  <a:srgbClr val="0070C0"/>
                </a:solidFill>
              </a:rPr>
              <a:t>The competitors </a:t>
            </a:r>
            <a:r>
              <a:rPr lang="en-GB" sz="2400" dirty="0"/>
              <a:t>– a differential advantage that ideally cannot be easily matched</a:t>
            </a:r>
          </a:p>
          <a:p>
            <a:pPr lvl="1"/>
            <a:r>
              <a:rPr lang="en-GB" sz="2400" b="1" dirty="0">
                <a:solidFill>
                  <a:srgbClr val="0070C0"/>
                </a:solidFill>
              </a:rPr>
              <a:t>The company </a:t>
            </a:r>
            <a:r>
              <a:rPr lang="en-GB" sz="2400" dirty="0"/>
              <a:t>– unique sustainable attributes</a:t>
            </a:r>
          </a:p>
          <a:p>
            <a:endParaRPr lang="en-GB" sz="1800" dirty="0"/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430BC1F7-FC1E-7659-DE0E-F4B0A99868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80" r="127" b="-5"/>
          <a:stretch/>
        </p:blipFill>
        <p:spPr>
          <a:xfrm>
            <a:off x="7035800" y="1181357"/>
            <a:ext cx="4707021" cy="5171032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488475-C9B8-D9E9-CF83-57AB4F92A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A40FD0-4CA7-CB47-F338-E5A9D0C0C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26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15BC81-7BB1-F457-B689-ADF38DA23B81}"/>
              </a:ext>
            </a:extLst>
          </p:cNvPr>
          <p:cNvSpPr txBox="1"/>
          <p:nvPr/>
        </p:nvSpPr>
        <p:spPr>
          <a:xfrm>
            <a:off x="7035800" y="1143014"/>
            <a:ext cx="457500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</a:rPr>
              <a:t>Keys to Successful Positioning </a:t>
            </a:r>
          </a:p>
        </p:txBody>
      </p:sp>
    </p:spTree>
    <p:extLst>
      <p:ext uri="{BB962C8B-B14F-4D97-AF65-F5344CB8AC3E}">
        <p14:creationId xmlns:p14="http://schemas.microsoft.com/office/powerpoint/2010/main" val="39897766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D2AF00E-D433-4047-863F-BCB69CEC3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588" y="601200"/>
            <a:ext cx="7498616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EFD44E-A21A-29ED-0E42-339AC5F9B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559" y="938022"/>
            <a:ext cx="6647905" cy="54787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The Perceptual Map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997DBEA-6DFC-457A-9850-E53505354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9446CF5-953A-4916-BFF4-F5558E5C2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77B945C-B433-4DFF-9A67-A5C9257E4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2CAF3-7D1C-0F7B-E293-5E9855CF4A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1727200"/>
            <a:ext cx="6917210" cy="4406901"/>
          </a:xfrm>
        </p:spPr>
        <p:txBody>
          <a:bodyPr>
            <a:normAutofit fontScale="92500"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The perceptual map is a useful tool for determining the position of a brand in the marketplace</a:t>
            </a:r>
          </a:p>
          <a:p>
            <a:r>
              <a:rPr lang="en-GB" sz="2400" dirty="0">
                <a:solidFill>
                  <a:srgbClr val="FFFFFF"/>
                </a:solidFill>
              </a:rPr>
              <a:t>The key steps in producing a perceptual map are:</a:t>
            </a:r>
          </a:p>
          <a:p>
            <a:pPr lvl="1"/>
            <a:r>
              <a:rPr lang="en-GB" sz="2400" dirty="0">
                <a:solidFill>
                  <a:srgbClr val="FFFFFF"/>
                </a:solidFill>
              </a:rPr>
              <a:t>Identify a set of competing brands</a:t>
            </a:r>
          </a:p>
          <a:p>
            <a:pPr lvl="1"/>
            <a:r>
              <a:rPr lang="en-GB" sz="2400" dirty="0">
                <a:solidFill>
                  <a:srgbClr val="FFFFFF"/>
                </a:solidFill>
              </a:rPr>
              <a:t>Identify important attributes consumers use when choosing between brands</a:t>
            </a:r>
          </a:p>
          <a:p>
            <a:pPr lvl="1"/>
            <a:r>
              <a:rPr lang="en-GB" sz="2400" dirty="0">
                <a:solidFill>
                  <a:srgbClr val="FFFFFF"/>
                </a:solidFill>
              </a:rPr>
              <a:t>Conduct quantitative marketing research where consumers score each brand on all key attributes</a:t>
            </a:r>
          </a:p>
          <a:p>
            <a:pPr lvl="1"/>
            <a:r>
              <a:rPr lang="en-GB" sz="2400" dirty="0">
                <a:solidFill>
                  <a:srgbClr val="FFFFFF"/>
                </a:solidFill>
              </a:rPr>
              <a:t>Plot brands on a two-dimensional map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6" name="Picture 5" descr="Chart, scatter chart&#10;&#10;Description automatically generated">
            <a:extLst>
              <a:ext uri="{FF2B5EF4-FFF2-40B4-BE49-F238E27FC236}">
                <a16:creationId xmlns:a16="http://schemas.microsoft.com/office/drawing/2014/main" id="{769C3576-207B-51E9-F991-EB304119F6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2147" y="1727199"/>
            <a:ext cx="4149854" cy="4406901"/>
          </a:xfrm>
          <a:prstGeom prst="rect">
            <a:avLst/>
          </a:prstGeom>
          <a:noFill/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693158-9652-5D2D-69C0-7ECB54944A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2EAAC0-1F20-839D-314A-DF6B37ECC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>
                    <a:lumMod val="85000"/>
                    <a:lumOff val="15000"/>
                  </a:schemeClr>
                </a:solidFill>
              </a:rPr>
              <a:pPr>
                <a:spcAft>
                  <a:spcPts val="600"/>
                </a:spcAft>
              </a:pPr>
              <a:t>27</a:t>
            </a:fld>
            <a:endParaRPr lang="en-US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89C98D4-EFF8-0825-6D09-8DAF831D2ABA}"/>
              </a:ext>
            </a:extLst>
          </p:cNvPr>
          <p:cNvSpPr txBox="1"/>
          <p:nvPr/>
        </p:nvSpPr>
        <p:spPr>
          <a:xfrm>
            <a:off x="8079808" y="736601"/>
            <a:ext cx="366060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en-US" sz="2400" b="1" dirty="0">
                <a:solidFill>
                  <a:srgbClr val="7030A0"/>
                </a:solidFill>
              </a:rPr>
              <a:t>A Perceptual Map of Supermarkets</a:t>
            </a:r>
            <a:endParaRPr lang="en-US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7445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4" name="Rectangle 3095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15" name="Rectangle 3097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16" name="Rectangle 3099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17" name="Rectangle 3101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118" name="Rectangle 3103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19" name="Group 3105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107" name="Rectangle 3106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20" name="Rectangle 3107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25DCE19-F290-8CAA-89C1-8ABCCB7C6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878810"/>
            <a:ext cx="3412067" cy="333814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Positioning map – </a:t>
            </a:r>
            <a:r>
              <a:rPr lang="en-US" sz="3600" dirty="0" err="1">
                <a:solidFill>
                  <a:srgbClr val="FFFFFF"/>
                </a:solidFill>
              </a:rPr>
              <a:t>uk</a:t>
            </a:r>
            <a:r>
              <a:rPr lang="en-US" sz="3600" dirty="0">
                <a:solidFill>
                  <a:srgbClr val="FFFFFF"/>
                </a:solidFill>
              </a:rPr>
              <a:t> car market</a:t>
            </a:r>
            <a:br>
              <a:rPr lang="en-US" sz="3600" dirty="0">
                <a:solidFill>
                  <a:srgbClr val="FFFFFF"/>
                </a:solidFill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endParaRPr lang="en-US" sz="3600" dirty="0">
              <a:solidFill>
                <a:srgbClr val="FFFF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323517-8572-57AD-F1E2-E6D82CC89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54399" y="766070"/>
            <a:ext cx="542673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FFFFFF"/>
                </a:solidFill>
              </a:rPr>
              <a:pPr defTabSz="457200">
                <a:spcAft>
                  <a:spcPts val="600"/>
                </a:spcAft>
              </a:pPr>
              <a:t>28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BF595D-DEC3-4683-F6F1-220E82BE1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3429001"/>
            <a:ext cx="3432008" cy="2159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r>
              <a:rPr lang="en-US" sz="3200" kern="1200" cap="all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Can you spot a gap in the market?</a:t>
            </a:r>
          </a:p>
        </p:txBody>
      </p:sp>
      <p:pic>
        <p:nvPicPr>
          <p:cNvPr id="3074" name="Picture 2" descr="stp-model-positioning-map-example">
            <a:extLst>
              <a:ext uri="{FF2B5EF4-FFF2-40B4-BE49-F238E27FC236}">
                <a16:creationId xmlns:a16="http://schemas.microsoft.com/office/drawing/2014/main" id="{5A1A945B-1970-5F92-FA9E-46979456FF8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58320" y="434087"/>
            <a:ext cx="7880153" cy="5958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89393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Rectangle 4104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5DCE19-F290-8CAA-89C1-8ABCCB7C6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Positioning map – </a:t>
            </a:r>
            <a:r>
              <a:rPr lang="en-US" dirty="0" err="1">
                <a:solidFill>
                  <a:srgbClr val="FFFFFF"/>
                </a:solidFill>
              </a:rPr>
              <a:t>uk</a:t>
            </a:r>
            <a:r>
              <a:rPr lang="en-US" dirty="0">
                <a:solidFill>
                  <a:srgbClr val="FFFFFF"/>
                </a:solidFill>
              </a:rPr>
              <a:t> car market</a:t>
            </a:r>
            <a:br>
              <a:rPr lang="en-US" sz="1500" dirty="0">
                <a:solidFill>
                  <a:srgbClr val="FFFFFF"/>
                </a:solidFill>
              </a:rPr>
            </a:br>
            <a:br>
              <a:rPr lang="en-US" sz="1500" dirty="0">
                <a:solidFill>
                  <a:srgbClr val="FFFFFF"/>
                </a:solidFill>
              </a:rPr>
            </a:br>
            <a:br>
              <a:rPr lang="en-US" sz="1500" dirty="0">
                <a:solidFill>
                  <a:srgbClr val="FFFFFF"/>
                </a:solidFill>
              </a:rPr>
            </a:br>
            <a:endParaRPr lang="en-US" sz="1500" dirty="0">
              <a:solidFill>
                <a:srgbClr val="FFFFFF"/>
              </a:solidFill>
            </a:endParaRPr>
          </a:p>
        </p:txBody>
      </p:sp>
      <p:sp>
        <p:nvSpPr>
          <p:cNvPr id="4102" name="Content Placeholder 4101">
            <a:extLst>
              <a:ext uri="{FF2B5EF4-FFF2-40B4-BE49-F238E27FC236}">
                <a16:creationId xmlns:a16="http://schemas.microsoft.com/office/drawing/2014/main" id="{1725661B-55EB-68E2-F412-EA0A6D17AD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3429000"/>
            <a:ext cx="3409782" cy="2571749"/>
          </a:xfrm>
        </p:spPr>
        <p:txBody>
          <a:bodyPr>
            <a:normAutofit/>
          </a:bodyPr>
          <a:lstStyle/>
          <a:p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4098" name="Picture 2" descr="positioning-map-gap-in-the-market-example">
            <a:extLst>
              <a:ext uri="{FF2B5EF4-FFF2-40B4-BE49-F238E27FC236}">
                <a16:creationId xmlns:a16="http://schemas.microsoft.com/office/drawing/2014/main" id="{ABBE2282-8F4D-29E3-D345-A3CE79D753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69915" y="548640"/>
            <a:ext cx="7691885" cy="5677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BF595D-DEC3-4683-F6F1-220E82BE1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defTabSz="457200"/>
            <a:endParaRPr lang="en-US" kern="1200" cap="all">
              <a:solidFill>
                <a:srgbClr val="FF8400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323517-8572-57AD-F1E2-E6D82CC89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FF8400"/>
                </a:solidFill>
              </a:rPr>
              <a:pPr defTabSz="457200">
                <a:spcAft>
                  <a:spcPts val="600"/>
                </a:spcAft>
              </a:pPr>
              <a:t>29</a:t>
            </a:fld>
            <a:endParaRPr lang="en-US">
              <a:solidFill>
                <a:srgbClr val="FF84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7581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98747-75C6-35A9-624B-23A046FF99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20774"/>
          </a:xfrm>
        </p:spPr>
        <p:txBody>
          <a:bodyPr>
            <a:normAutofit/>
          </a:bodyPr>
          <a:lstStyle/>
          <a:p>
            <a:r>
              <a:rPr lang="en-GB" dirty="0"/>
              <a:t>repositioning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22A79-43DE-28A2-9DFE-58319C0806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1536700"/>
            <a:ext cx="6917210" cy="4689479"/>
          </a:xfrm>
        </p:spPr>
        <p:txBody>
          <a:bodyPr>
            <a:normAutofit/>
          </a:bodyPr>
          <a:lstStyle/>
          <a:p>
            <a:r>
              <a:rPr lang="en-GB" sz="2000" dirty="0"/>
              <a:t>Repositioning involves changing:</a:t>
            </a:r>
          </a:p>
          <a:p>
            <a:pPr lvl="1"/>
            <a:r>
              <a:rPr lang="en-GB" sz="2000" dirty="0"/>
              <a:t> </a:t>
            </a:r>
            <a:r>
              <a:rPr lang="en-GB" sz="2000" dirty="0">
                <a:solidFill>
                  <a:schemeClr val="tx1"/>
                </a:solidFill>
              </a:rPr>
              <a:t>the target markets</a:t>
            </a:r>
          </a:p>
          <a:p>
            <a:pPr lvl="1"/>
            <a:r>
              <a:rPr lang="en-GB" sz="2000" dirty="0">
                <a:solidFill>
                  <a:schemeClr val="tx1"/>
                </a:solidFill>
              </a:rPr>
              <a:t> the differential advantage</a:t>
            </a:r>
          </a:p>
          <a:p>
            <a:pPr lvl="1"/>
            <a:r>
              <a:rPr lang="en-GB" sz="2000" dirty="0">
                <a:solidFill>
                  <a:schemeClr val="tx1"/>
                </a:solidFill>
              </a:rPr>
              <a:t> or both</a:t>
            </a:r>
          </a:p>
          <a:p>
            <a:r>
              <a:rPr lang="en-GB" sz="2000" dirty="0"/>
              <a:t>The first option is to keep product and target market the same, but to change the image of the product.</a:t>
            </a:r>
          </a:p>
          <a:p>
            <a:r>
              <a:rPr lang="en-GB" sz="2000" dirty="0"/>
              <a:t>Some repositioning strategies involve retaining the product but changing the market segment it is aimed at.</a:t>
            </a:r>
          </a:p>
          <a:p>
            <a:r>
              <a:rPr lang="en-GB" sz="2000" dirty="0"/>
              <a:t>When both product and target market are changed, a company is said to be practicing ‘</a:t>
            </a:r>
            <a:r>
              <a:rPr lang="en-GB" sz="2000" b="1" i="1" dirty="0"/>
              <a:t>tangible repositioning</a:t>
            </a:r>
            <a:r>
              <a:rPr lang="en-GB" sz="2000" dirty="0"/>
              <a:t>’ – the riskiest repositioning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pic>
        <p:nvPicPr>
          <p:cNvPr id="6" name="Picture 2" descr="14 Menu Items McDonald's Employees Won't Eat | Eat This Not That">
            <a:extLst>
              <a:ext uri="{FF2B5EF4-FFF2-40B4-BE49-F238E27FC236}">
                <a16:creationId xmlns:a16="http://schemas.microsoft.com/office/drawing/2014/main" id="{32C469A2-D7A3-9AFC-53F0-E6BFB2B6D6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98402" y="2049468"/>
            <a:ext cx="4477697" cy="410637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A45F76-99AB-554C-9BA5-462760DBE2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80B4EE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3E5DD9-0CED-4094-FDD8-B78A1889B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80B4EE"/>
                </a:solidFill>
              </a:rPr>
              <a:pPr>
                <a:spcAft>
                  <a:spcPts val="600"/>
                </a:spcAft>
              </a:pPr>
              <a:t>30</a:t>
            </a:fld>
            <a:endParaRPr lang="en-US">
              <a:solidFill>
                <a:srgbClr val="80B4EE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F209C31-79B4-85E6-95DF-A14A9C14A1B6}"/>
              </a:ext>
            </a:extLst>
          </p:cNvPr>
          <p:cNvSpPr txBox="1"/>
          <p:nvPr/>
        </p:nvSpPr>
        <p:spPr>
          <a:xfrm>
            <a:off x="7721601" y="1143001"/>
            <a:ext cx="388920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How have McDonald’s been trying to reposition themselves? </a:t>
            </a:r>
          </a:p>
        </p:txBody>
      </p:sp>
    </p:spTree>
    <p:extLst>
      <p:ext uri="{BB962C8B-B14F-4D97-AF65-F5344CB8AC3E}">
        <p14:creationId xmlns:p14="http://schemas.microsoft.com/office/powerpoint/2010/main" val="24979950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83946-DB87-9553-391A-67361756D3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</a:t>
            </a:r>
            <a:br>
              <a:rPr lang="en-GB" dirty="0"/>
            </a:br>
            <a:r>
              <a:rPr lang="en-GB" dirty="0"/>
              <a:t>segmentation, targeting, positioning (STP)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24E46-CA8B-B1B6-501C-25BE743030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1800" b="1" dirty="0">
                <a:solidFill>
                  <a:schemeClr val="tx2"/>
                </a:solidFill>
                <a:ea typeface="MS PGothic" panose="020B0600070205080204" pitchFamily="34" charset="-128"/>
              </a:rPr>
              <a:t>Enhancing a company’s competitive position</a:t>
            </a:r>
            <a:r>
              <a:rPr lang="en-US" altLang="en-US" sz="1800" dirty="0">
                <a:ea typeface="MS PGothic" panose="020B0600070205080204" pitchFamily="34" charset="-128"/>
              </a:rPr>
              <a:t>, providing direction and focus for marketing strategies, including targeted advertising, new proposition development, and brand differentiation</a:t>
            </a:r>
            <a:endParaRPr lang="en-GB" altLang="en-US" sz="1800" dirty="0">
              <a:ea typeface="MS PGothic" panose="020B0600070205080204" pitchFamily="34" charset="-128"/>
            </a:endParaRP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1800" b="1" dirty="0">
                <a:solidFill>
                  <a:schemeClr val="tx2"/>
                </a:solidFill>
                <a:ea typeface="MS PGothic" panose="020B0600070205080204" pitchFamily="34" charset="-128"/>
              </a:rPr>
              <a:t>Examining and identifying market growth opportunities</a:t>
            </a:r>
            <a:r>
              <a:rPr lang="en-US" altLang="en-US" sz="1800" dirty="0">
                <a:solidFill>
                  <a:schemeClr val="tx2"/>
                </a:solidFill>
                <a:ea typeface="MS PGothic" panose="020B0600070205080204" pitchFamily="34" charset="-128"/>
              </a:rPr>
              <a:t> </a:t>
            </a:r>
            <a:r>
              <a:rPr lang="en-US" altLang="en-US" sz="1800" dirty="0">
                <a:ea typeface="MS PGothic" panose="020B0600070205080204" pitchFamily="34" charset="-128"/>
              </a:rPr>
              <a:t>through identification of new customers, growth segments, or proposition uses</a:t>
            </a:r>
            <a:endParaRPr lang="en-GB" altLang="en-US" sz="1800" dirty="0">
              <a:ea typeface="MS PGothic" panose="020B0600070205080204" pitchFamily="34" charset="-128"/>
            </a:endParaRP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1800" b="1" dirty="0">
                <a:solidFill>
                  <a:schemeClr val="tx2"/>
                </a:solidFill>
                <a:ea typeface="MS PGothic" panose="020B0600070205080204" pitchFamily="34" charset="-128"/>
              </a:rPr>
              <a:t>Effective and efficient matching of company resources </a:t>
            </a:r>
            <a:r>
              <a:rPr lang="en-US" altLang="en-US" sz="1800" dirty="0">
                <a:ea typeface="MS PGothic" panose="020B0600070205080204" pitchFamily="34" charset="-128"/>
              </a:rPr>
              <a:t>to targeted market segments, promising greater return on marketing investment (ROMI)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7B980E-F5BA-432F-801F-020E208CE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3B1F8C-E193-3122-15B7-961D3AA4A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4082623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1E7CA09-9778-4414-AE97-8064B12DA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27BD4C1-B6B1-4715-ABF9-E660A51A4EA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D289AE2-D2AE-49D1-AFAC-3A79F679425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{C2AA1F26-50D4-4A29-A703-40C744C528EE}tf33552983_win32</Template>
  <TotalTime>0</TotalTime>
  <Words>1659</Words>
  <Application>Microsoft Office PowerPoint</Application>
  <PresentationFormat>Widescreen</PresentationFormat>
  <Paragraphs>230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Arial</vt:lpstr>
      <vt:lpstr>Calibri</vt:lpstr>
      <vt:lpstr>Franklin Gothic Book</vt:lpstr>
      <vt:lpstr>Franklin Gothic Demi</vt:lpstr>
      <vt:lpstr>Wingdings</vt:lpstr>
      <vt:lpstr>Wingdings 2</vt:lpstr>
      <vt:lpstr>DividendVTI</vt:lpstr>
      <vt:lpstr>MBA Marketing management BMMB7012</vt:lpstr>
      <vt:lpstr>Segmentation</vt:lpstr>
      <vt:lpstr>Stages of stp process</vt:lpstr>
      <vt:lpstr>STP Strategy</vt:lpstr>
      <vt:lpstr>The underlying Assumptions for Segmentation </vt:lpstr>
      <vt:lpstr>Benefits of market segmentation</vt:lpstr>
      <vt:lpstr>Market Segmentation selection criteria</vt:lpstr>
      <vt:lpstr>Achieving Successful market segmentation</vt:lpstr>
      <vt:lpstr>Types of Market segmentation</vt:lpstr>
      <vt:lpstr>PowerPoint Presentation</vt:lpstr>
      <vt:lpstr>PowerPoint Presentation</vt:lpstr>
      <vt:lpstr>Segmenting organisational customers / Business Markets </vt:lpstr>
      <vt:lpstr>Market segmentation – example of gymshark</vt:lpstr>
      <vt:lpstr>targeting</vt:lpstr>
      <vt:lpstr>Selecting Target Market Segments</vt:lpstr>
      <vt:lpstr>Target marketing</vt:lpstr>
      <vt:lpstr>A CUSTOMER PERSONA</vt:lpstr>
      <vt:lpstr>Marketing approaches for Target marketing</vt:lpstr>
      <vt:lpstr>Undifferentiated / mass marketing</vt:lpstr>
      <vt:lpstr>Differentiated / segmented market</vt:lpstr>
      <vt:lpstr>Focused / niche / concentrated marketing</vt:lpstr>
      <vt:lpstr>Customised / individual / micromarketing</vt:lpstr>
      <vt:lpstr>Have a go – target marketing exercise</vt:lpstr>
      <vt:lpstr>positioning</vt:lpstr>
      <vt:lpstr>customer’s Perception</vt:lpstr>
      <vt:lpstr>Developing a Positioning Strategy </vt:lpstr>
      <vt:lpstr>The Perceptual Map</vt:lpstr>
      <vt:lpstr>Positioning map – uk car market   </vt:lpstr>
      <vt:lpstr>Positioning map – uk car market   </vt:lpstr>
      <vt:lpstr>repositioning</vt:lpstr>
      <vt:lpstr>Benefits of  segmentation, targeting, positioning (STP) process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D Hellyer</dc:creator>
  <cp:lastModifiedBy>Gwyneth Jones</cp:lastModifiedBy>
  <cp:revision>178</cp:revision>
  <dcterms:created xsi:type="dcterms:W3CDTF">2021-11-30T09:35:50Z</dcterms:created>
  <dcterms:modified xsi:type="dcterms:W3CDTF">2023-06-21T00:44:42Z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