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7"/>
  </p:notesMasterIdLst>
  <p:sldIdLst>
    <p:sldId id="266" r:id="rId5"/>
    <p:sldId id="265" r:id="rId6"/>
  </p:sldIdLst>
  <p:sldSz cx="12801600" cy="9601200" type="A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78DE3"/>
    <a:srgbClr val="7BE03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DC6ADA-2C46-4DAA-BAC3-850C9762F4F0}" v="14" dt="2020-08-23T11:06:47.092"/>
    <p1510:client id="{E1552F39-8086-4E4F-8243-2A30D52671B7}" v="1" dt="2020-08-23T11:18:02.5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8" d="100"/>
          <a:sy n="58" d="100"/>
        </p:scale>
        <p:origin x="1507"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picon" userId="a2355f605e4c8e8d" providerId="LiveId" clId="{0CDC6ADA-2C46-4DAA-BAC3-850C9762F4F0}"/>
    <pc:docChg chg="custSel modSld">
      <pc:chgData name="naomi picon" userId="a2355f605e4c8e8d" providerId="LiveId" clId="{0CDC6ADA-2C46-4DAA-BAC3-850C9762F4F0}" dt="2020-08-23T13:38:19.112" v="745" actId="1076"/>
      <pc:docMkLst>
        <pc:docMk/>
      </pc:docMkLst>
      <pc:sldChg chg="modSp mod">
        <pc:chgData name="naomi picon" userId="a2355f605e4c8e8d" providerId="LiveId" clId="{0CDC6ADA-2C46-4DAA-BAC3-850C9762F4F0}" dt="2020-08-23T11:08:25.266" v="726" actId="120"/>
        <pc:sldMkLst>
          <pc:docMk/>
          <pc:sldMk cId="2244411169" sldId="265"/>
        </pc:sldMkLst>
        <pc:spChg chg="mod">
          <ac:chgData name="naomi picon" userId="a2355f605e4c8e8d" providerId="LiveId" clId="{0CDC6ADA-2C46-4DAA-BAC3-850C9762F4F0}" dt="2020-08-23T11:08:25.266" v="726" actId="120"/>
          <ac:spMkLst>
            <pc:docMk/>
            <pc:sldMk cId="2244411169" sldId="265"/>
            <ac:spMk id="2" creationId="{C256BCAB-ED3C-46FF-9C2C-A5A4682ECB74}"/>
          </ac:spMkLst>
        </pc:spChg>
      </pc:sldChg>
      <pc:sldChg chg="modSp mod">
        <pc:chgData name="naomi picon" userId="a2355f605e4c8e8d" providerId="LiveId" clId="{0CDC6ADA-2C46-4DAA-BAC3-850C9762F4F0}" dt="2020-08-23T13:38:19.112" v="745" actId="1076"/>
        <pc:sldMkLst>
          <pc:docMk/>
          <pc:sldMk cId="2753573141" sldId="266"/>
        </pc:sldMkLst>
        <pc:spChg chg="mod">
          <ac:chgData name="naomi picon" userId="a2355f605e4c8e8d" providerId="LiveId" clId="{0CDC6ADA-2C46-4DAA-BAC3-850C9762F4F0}" dt="2020-08-23T13:38:02.701" v="743" actId="14100"/>
          <ac:spMkLst>
            <pc:docMk/>
            <pc:sldMk cId="2753573141" sldId="266"/>
            <ac:spMk id="18" creationId="{DAC84C03-A1EC-4194-920B-3794F74777C9}"/>
          </ac:spMkLst>
        </pc:spChg>
        <pc:spChg chg="mod">
          <ac:chgData name="naomi picon" userId="a2355f605e4c8e8d" providerId="LiveId" clId="{0CDC6ADA-2C46-4DAA-BAC3-850C9762F4F0}" dt="2020-08-23T13:38:11.731" v="744" actId="1076"/>
          <ac:spMkLst>
            <pc:docMk/>
            <pc:sldMk cId="2753573141" sldId="266"/>
            <ac:spMk id="19" creationId="{56FE3CBA-6F59-4248-936B-6A09B63C0580}"/>
          </ac:spMkLst>
        </pc:spChg>
        <pc:spChg chg="mod">
          <ac:chgData name="naomi picon" userId="a2355f605e4c8e8d" providerId="LiveId" clId="{0CDC6ADA-2C46-4DAA-BAC3-850C9762F4F0}" dt="2020-08-23T10:04:16.525" v="38" actId="14100"/>
          <ac:spMkLst>
            <pc:docMk/>
            <pc:sldMk cId="2753573141" sldId="266"/>
            <ac:spMk id="21" creationId="{32166ED0-7574-4F0A-B75D-6A9713A772FE}"/>
          </ac:spMkLst>
        </pc:spChg>
        <pc:spChg chg="mod">
          <ac:chgData name="naomi picon" userId="a2355f605e4c8e8d" providerId="LiveId" clId="{0CDC6ADA-2C46-4DAA-BAC3-850C9762F4F0}" dt="2020-08-23T13:34:21.915" v="738" actId="20577"/>
          <ac:spMkLst>
            <pc:docMk/>
            <pc:sldMk cId="2753573141" sldId="266"/>
            <ac:spMk id="22" creationId="{91E95690-D128-47E3-8DA7-535F578F04BC}"/>
          </ac:spMkLst>
        </pc:spChg>
        <pc:spChg chg="mod">
          <ac:chgData name="naomi picon" userId="a2355f605e4c8e8d" providerId="LiveId" clId="{0CDC6ADA-2C46-4DAA-BAC3-850C9762F4F0}" dt="2020-08-23T13:38:19.112" v="745" actId="1076"/>
          <ac:spMkLst>
            <pc:docMk/>
            <pc:sldMk cId="2753573141" sldId="266"/>
            <ac:spMk id="30" creationId="{5F2144D4-AC1A-44D9-8AB7-AB7602068D4C}"/>
          </ac:spMkLst>
        </pc:spChg>
      </pc:sldChg>
    </pc:docChg>
  </pc:docChgLst>
  <pc:docChgLst>
    <pc:chgData name="naomi picon" userId="a2355f605e4c8e8d" providerId="Windows Live" clId="Web-{E1552F39-8086-4E4F-8243-2A30D52671B7}"/>
    <pc:docChg chg="modSld">
      <pc:chgData name="naomi picon" userId="a2355f605e4c8e8d" providerId="Windows Live" clId="Web-{E1552F39-8086-4E4F-8243-2A30D52671B7}" dt="2020-08-23T11:18:02.592" v="0" actId="1076"/>
      <pc:docMkLst>
        <pc:docMk/>
      </pc:docMkLst>
      <pc:sldChg chg="modSp">
        <pc:chgData name="naomi picon" userId="a2355f605e4c8e8d" providerId="Windows Live" clId="Web-{E1552F39-8086-4E4F-8243-2A30D52671B7}" dt="2020-08-23T11:18:02.592" v="0" actId="1076"/>
        <pc:sldMkLst>
          <pc:docMk/>
          <pc:sldMk cId="2753573141" sldId="266"/>
        </pc:sldMkLst>
        <pc:spChg chg="mod">
          <ac:chgData name="naomi picon" userId="a2355f605e4c8e8d" providerId="Windows Live" clId="Web-{E1552F39-8086-4E4F-8243-2A30D52671B7}" dt="2020-08-23T11:18:02.592" v="0" actId="1076"/>
          <ac:spMkLst>
            <pc:docMk/>
            <pc:sldMk cId="2753573141" sldId="266"/>
            <ac:spMk id="25" creationId="{F42031A5-86CA-4C94-9D91-216E950AC9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D12E3F-F3ED-425E-BB10-74D38DB30C26}" type="datetimeFigureOut">
              <a:rPr lang="en-GB" smtClean="0"/>
              <a:t>23/08/2020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E1E988-9700-4BAC-B313-8D27AF7FCC95}" type="slidenum">
              <a:rPr lang="en-GB" smtClean="0"/>
              <a:t>‹#›</a:t>
            </a:fld>
            <a:endParaRPr lang="en-GB"/>
          </a:p>
        </p:txBody>
      </p:sp>
    </p:spTree>
    <p:extLst>
      <p:ext uri="{BB962C8B-B14F-4D97-AF65-F5344CB8AC3E}">
        <p14:creationId xmlns:p14="http://schemas.microsoft.com/office/powerpoint/2010/main" val="13010181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CE1E988-9700-4BAC-B313-8D27AF7FCC95}" type="slidenum">
              <a:rPr lang="en-GB" smtClean="0"/>
              <a:t>1</a:t>
            </a:fld>
            <a:endParaRPr lang="en-GB"/>
          </a:p>
        </p:txBody>
      </p:sp>
    </p:spTree>
    <p:extLst>
      <p:ext uri="{BB962C8B-B14F-4D97-AF65-F5344CB8AC3E}">
        <p14:creationId xmlns:p14="http://schemas.microsoft.com/office/powerpoint/2010/main" val="304738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2CDD3-65FE-4550-BB4C-30E487D760BD}"/>
              </a:ext>
            </a:extLst>
          </p:cNvPr>
          <p:cNvSpPr>
            <a:spLocks noGrp="1"/>
          </p:cNvSpPr>
          <p:nvPr>
            <p:ph type="ctrTitle"/>
          </p:nvPr>
        </p:nvSpPr>
        <p:spPr>
          <a:xfrm>
            <a:off x="1600200" y="1571308"/>
            <a:ext cx="9601200" cy="3342640"/>
          </a:xfrm>
        </p:spPr>
        <p:txBody>
          <a:bodyPr anchor="b"/>
          <a:lstStyle>
            <a:lvl1pPr algn="ctr">
              <a:defRPr sz="6300"/>
            </a:lvl1pPr>
          </a:lstStyle>
          <a:p>
            <a:r>
              <a:rPr lang="en-US"/>
              <a:t>Click to edit Master title style</a:t>
            </a:r>
            <a:endParaRPr lang="en-GB"/>
          </a:p>
        </p:txBody>
      </p:sp>
      <p:sp>
        <p:nvSpPr>
          <p:cNvPr id="3" name="Subtitle 2">
            <a:extLst>
              <a:ext uri="{FF2B5EF4-FFF2-40B4-BE49-F238E27FC236}">
                <a16:creationId xmlns:a16="http://schemas.microsoft.com/office/drawing/2014/main" id="{688D74C7-CF29-46F8-B4B4-A7DDA955E067}"/>
              </a:ext>
            </a:extLst>
          </p:cNvPr>
          <p:cNvSpPr>
            <a:spLocks noGrp="1"/>
          </p:cNvSpPr>
          <p:nvPr>
            <p:ph type="subTitle" idx="1"/>
          </p:nvPr>
        </p:nvSpPr>
        <p:spPr>
          <a:xfrm>
            <a:off x="1600200" y="5042853"/>
            <a:ext cx="9601200" cy="2318067"/>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EED2C6-B8E4-4EC3-A730-E781534F65F4}"/>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5" name="Footer Placeholder 4">
            <a:extLst>
              <a:ext uri="{FF2B5EF4-FFF2-40B4-BE49-F238E27FC236}">
                <a16:creationId xmlns:a16="http://schemas.microsoft.com/office/drawing/2014/main" id="{1ADD9FC0-B150-40C9-83EB-89C4FC88F1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D7DD99-3BC1-4822-9D33-785524D153FA}"/>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4726574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7DB01-E2E1-4810-8D3D-BF4F71B7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D5FEBDE-9BAA-4831-805B-6562012A14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516ADF-E234-40F2-A1FD-A9787E364B34}"/>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5" name="Footer Placeholder 4">
            <a:extLst>
              <a:ext uri="{FF2B5EF4-FFF2-40B4-BE49-F238E27FC236}">
                <a16:creationId xmlns:a16="http://schemas.microsoft.com/office/drawing/2014/main" id="{70246AD8-7D68-4BB3-B60D-D939465DCE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43878B-525F-4EFA-91F2-DFFD3C046782}"/>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77179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1B6A7-0FAE-45E4-BA52-3932654E9F5C}"/>
              </a:ext>
            </a:extLst>
          </p:cNvPr>
          <p:cNvSpPr>
            <a:spLocks noGrp="1"/>
          </p:cNvSpPr>
          <p:nvPr>
            <p:ph type="title"/>
          </p:nvPr>
        </p:nvSpPr>
        <p:spPr>
          <a:xfrm>
            <a:off x="873443" y="2393634"/>
            <a:ext cx="11041380" cy="3993832"/>
          </a:xfrm>
        </p:spPr>
        <p:txBody>
          <a:bodyPr anchor="b"/>
          <a:lstStyle>
            <a:lvl1pPr>
              <a:defRPr sz="63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FE34FE-060E-4938-B628-3C9836089DC0}"/>
              </a:ext>
            </a:extLst>
          </p:cNvPr>
          <p:cNvSpPr>
            <a:spLocks noGrp="1"/>
          </p:cNvSpPr>
          <p:nvPr>
            <p:ph type="body" idx="1"/>
          </p:nvPr>
        </p:nvSpPr>
        <p:spPr>
          <a:xfrm>
            <a:off x="873443" y="6425249"/>
            <a:ext cx="11041380" cy="2100262"/>
          </a:xfrm>
        </p:spPr>
        <p:txBody>
          <a:bodyPr/>
          <a:lstStyle>
            <a:lvl1pPr marL="0" indent="0">
              <a:buNone/>
              <a:defRPr sz="2520">
                <a:solidFill>
                  <a:schemeClr val="tx1">
                    <a:tint val="75000"/>
                  </a:schemeClr>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F4EF4E-167C-4C90-AA19-743C09CB56B0}"/>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5" name="Footer Placeholder 4">
            <a:extLst>
              <a:ext uri="{FF2B5EF4-FFF2-40B4-BE49-F238E27FC236}">
                <a16:creationId xmlns:a16="http://schemas.microsoft.com/office/drawing/2014/main" id="{75FA713F-FAE7-4420-A4C8-CE48449864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C36130-D103-4D67-8E7E-C638E94C6FD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911820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6AC1A-8966-4E22-BD1B-7946ABF45B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3B0835-E7E7-4A4B-9206-D20EB67152DA}"/>
              </a:ext>
            </a:extLst>
          </p:cNvPr>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7996AC-4101-47B7-87F6-94748675C43F}"/>
              </a:ext>
            </a:extLst>
          </p:cNvPr>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DB95BA-DD6A-4AB4-83DC-B0C7C2DCC4F2}"/>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6" name="Footer Placeholder 5">
            <a:extLst>
              <a:ext uri="{FF2B5EF4-FFF2-40B4-BE49-F238E27FC236}">
                <a16:creationId xmlns:a16="http://schemas.microsoft.com/office/drawing/2014/main" id="{A380BDF1-93FF-4AA9-A3D4-34ADDC7764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3B5ED7-7C99-4D4D-99A7-1EA601A7C37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570845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1554E-6FBB-4F25-AF32-838265A7DEB9}"/>
              </a:ext>
            </a:extLst>
          </p:cNvPr>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0B6D38-A344-4916-8617-B4C800B155C3}"/>
              </a:ext>
            </a:extLst>
          </p:cNvPr>
          <p:cNvSpPr>
            <a:spLocks noGrp="1"/>
          </p:cNvSpPr>
          <p:nvPr>
            <p:ph type="body" idx="1"/>
          </p:nvPr>
        </p:nvSpPr>
        <p:spPr>
          <a:xfrm>
            <a:off x="881778" y="2353628"/>
            <a:ext cx="5415676"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AA09799D-5FEB-41C9-8931-A73523ABD083}"/>
              </a:ext>
            </a:extLst>
          </p:cNvPr>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E6E585-84E8-4501-8421-E8C3D5B80BB2}"/>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0C8FA240-76AB-4BAD-B094-8FFDA95039ED}"/>
              </a:ext>
            </a:extLst>
          </p:cNvPr>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04030D-0AC3-4542-A91F-62C9682EEF5F}"/>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8" name="Footer Placeholder 7">
            <a:extLst>
              <a:ext uri="{FF2B5EF4-FFF2-40B4-BE49-F238E27FC236}">
                <a16:creationId xmlns:a16="http://schemas.microsoft.com/office/drawing/2014/main" id="{46791CE0-D6A1-4203-A352-69D1E72C426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F3E211A-8DF5-49FD-97B1-6F2EDF346D1C}"/>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866278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518D4-848F-4B36-B4BE-E7D6687E84E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71EB571-6837-4BBF-B861-441D428E58DD}"/>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4" name="Footer Placeholder 3">
            <a:extLst>
              <a:ext uri="{FF2B5EF4-FFF2-40B4-BE49-F238E27FC236}">
                <a16:creationId xmlns:a16="http://schemas.microsoft.com/office/drawing/2014/main" id="{B991B3FF-28B5-452D-B089-64B7BC919E0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FC5FF08-01A1-4BC9-9E75-BC81B319BC6E}"/>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719836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5EF82F-4993-43E6-A6AF-5702AA61FE40}"/>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3" name="Footer Placeholder 2">
            <a:extLst>
              <a:ext uri="{FF2B5EF4-FFF2-40B4-BE49-F238E27FC236}">
                <a16:creationId xmlns:a16="http://schemas.microsoft.com/office/drawing/2014/main" id="{5ADBBB60-9726-4308-811C-B044302B62C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3A55FB1-0264-4949-A67F-227CCF8070A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4307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81A5-A71F-442F-A6D3-9477DE4CFE64}"/>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C91FAC-7059-403C-B458-B4F58BCD67AB}"/>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89F91C-490F-4A72-A128-DCA228DA5004}"/>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F86A34F7-0A59-4102-97AF-355C3E53D7A5}"/>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6" name="Footer Placeholder 5">
            <a:extLst>
              <a:ext uri="{FF2B5EF4-FFF2-40B4-BE49-F238E27FC236}">
                <a16:creationId xmlns:a16="http://schemas.microsoft.com/office/drawing/2014/main" id="{61E80839-1E6B-4DAB-B05E-06FC01FBAD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3CB3A8-1D52-4F76-B8AA-78AB360A759F}"/>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85490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0F3F4-21A7-4724-9691-163329C4CEEF}"/>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F40BFD-EAAB-4C66-B355-F6F98CFFA543}"/>
              </a:ext>
            </a:extLst>
          </p:cNvPr>
          <p:cNvSpPr>
            <a:spLocks noGrp="1"/>
          </p:cNvSpPr>
          <p:nvPr>
            <p:ph type="pic" idx="1"/>
          </p:nvPr>
        </p:nvSpPr>
        <p:spPr>
          <a:xfrm>
            <a:off x="5442347" y="1382396"/>
            <a:ext cx="6480810" cy="6823075"/>
          </a:xfrm>
        </p:spPr>
        <p:txBody>
          <a:bodyPr/>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endParaRPr lang="en-GB"/>
          </a:p>
        </p:txBody>
      </p:sp>
      <p:sp>
        <p:nvSpPr>
          <p:cNvPr id="4" name="Text Placeholder 3">
            <a:extLst>
              <a:ext uri="{FF2B5EF4-FFF2-40B4-BE49-F238E27FC236}">
                <a16:creationId xmlns:a16="http://schemas.microsoft.com/office/drawing/2014/main" id="{56494C3E-5E97-44D5-A586-A5E721D318B8}"/>
              </a:ext>
            </a:extLst>
          </p:cNvPr>
          <p:cNvSpPr>
            <a:spLocks noGrp="1"/>
          </p:cNvSpPr>
          <p:nvPr>
            <p:ph type="body" sz="half" idx="2"/>
          </p:nvPr>
        </p:nvSpPr>
        <p:spPr>
          <a:xfrm>
            <a:off x="881778" y="2880360"/>
            <a:ext cx="4128849" cy="5336223"/>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386E29C9-4FC7-42C2-B063-A1290EFEB6B8}"/>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6" name="Footer Placeholder 5">
            <a:extLst>
              <a:ext uri="{FF2B5EF4-FFF2-40B4-BE49-F238E27FC236}">
                <a16:creationId xmlns:a16="http://schemas.microsoft.com/office/drawing/2014/main" id="{52E5EBA4-744C-40D9-92C4-67D03F2B94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7CF07B-1631-4F4C-923A-DBCE29EB698D}"/>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387161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DDB7DD-7D63-4096-91DD-57413038A4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A4F15-B376-4666-9DB8-CC2421366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C9848C-D062-45C5-BA23-317C64D371D2}"/>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5" name="Footer Placeholder 4">
            <a:extLst>
              <a:ext uri="{FF2B5EF4-FFF2-40B4-BE49-F238E27FC236}">
                <a16:creationId xmlns:a16="http://schemas.microsoft.com/office/drawing/2014/main" id="{A9647931-6B63-4A0C-9BAD-972A52526A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4FB676-E94F-4240-9E87-275A371E1248}"/>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13978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FB219F-E8C2-4D2D-9C66-DD7151BFA12D}"/>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CB0087-1AB1-493A-8BB2-53B1FF0000AB}"/>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F1F7E7-C3E8-498B-87E8-E02B8C9DC0B9}"/>
              </a:ext>
            </a:extLst>
          </p:cNvPr>
          <p:cNvSpPr>
            <a:spLocks noGrp="1"/>
          </p:cNvSpPr>
          <p:nvPr>
            <p:ph type="dt" sz="half" idx="10"/>
          </p:nvPr>
        </p:nvSpPr>
        <p:spPr/>
        <p:txBody>
          <a:bodyPr/>
          <a:lstStyle/>
          <a:p>
            <a:fld id="{C764DE79-268F-4C1A-8933-263129D2AF90}" type="datetimeFigureOut">
              <a:rPr lang="en-US" smtClean="0"/>
              <a:t>8/23/2020</a:t>
            </a:fld>
            <a:endParaRPr lang="en-US"/>
          </a:p>
        </p:txBody>
      </p:sp>
      <p:sp>
        <p:nvSpPr>
          <p:cNvPr id="5" name="Footer Placeholder 4">
            <a:extLst>
              <a:ext uri="{FF2B5EF4-FFF2-40B4-BE49-F238E27FC236}">
                <a16:creationId xmlns:a16="http://schemas.microsoft.com/office/drawing/2014/main" id="{4B7E9BAA-2212-4761-A3A4-4F0E7938DE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996570-A411-4E1E-AF3B-71BDB5EE1890}"/>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9201219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631F35-323F-4BF4-AEC8-9357A3D883A1}"/>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A28539-86F4-4A0E-8038-AFB8A62555E6}"/>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F8074-FED7-4FB3-B833-64A5D99EE78E}"/>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75000"/>
                  </a:schemeClr>
                </a:solidFill>
              </a:defRPr>
            </a:lvl1pPr>
          </a:lstStyle>
          <a:p>
            <a:fld id="{C764DE79-268F-4C1A-8933-263129D2AF90}" type="datetimeFigureOut">
              <a:rPr lang="en-US" smtClean="0"/>
              <a:t>8/23/2020</a:t>
            </a:fld>
            <a:endParaRPr lang="en-US"/>
          </a:p>
        </p:txBody>
      </p:sp>
      <p:sp>
        <p:nvSpPr>
          <p:cNvPr id="5" name="Footer Placeholder 4">
            <a:extLst>
              <a:ext uri="{FF2B5EF4-FFF2-40B4-BE49-F238E27FC236}">
                <a16:creationId xmlns:a16="http://schemas.microsoft.com/office/drawing/2014/main" id="{D801AF41-46FA-4E19-9717-1D30C63688B6}"/>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3B5E6D6-1ECC-43F4-AD0F-EA4FAFA3A51A}"/>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118241816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3" Type="http://schemas.openxmlformats.org/officeDocument/2006/relationships/image" Target="../media/image1.jpe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jpeg"/><Relationship Id="rId9" Type="http://schemas.openxmlformats.org/officeDocument/2006/relationships/image" Target="../media/image7.png"/><Relationship Id="rId14" Type="http://schemas.openxmlformats.org/officeDocument/2006/relationships/image" Target="../media/image12.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F2014BE-9995-42EF-BD2E-D95C46887351}"/>
              </a:ext>
            </a:extLst>
          </p:cNvPr>
          <p:cNvSpPr txBox="1"/>
          <p:nvPr/>
        </p:nvSpPr>
        <p:spPr>
          <a:xfrm>
            <a:off x="139645" y="-4396"/>
            <a:ext cx="12498521" cy="50013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r>
              <a:rPr lang="en-US" sz="2800" b="1" dirty="0">
                <a:solidFill>
                  <a:srgbClr val="0070C0"/>
                </a:solidFill>
                <a:cs typeface="AngsanaUPC"/>
              </a:rPr>
              <a:t>THE PUPIL DEVELOPMENT GRANT.....PLEASE MIND THE  GAP.</a:t>
            </a:r>
          </a:p>
        </p:txBody>
      </p:sp>
      <p:sp>
        <p:nvSpPr>
          <p:cNvPr id="3" name="Rectangle: Rounded Corners 2">
            <a:extLst>
              <a:ext uri="{FF2B5EF4-FFF2-40B4-BE49-F238E27FC236}">
                <a16:creationId xmlns:a16="http://schemas.microsoft.com/office/drawing/2014/main" id="{906D7A33-6C38-446B-B2CE-4A3E71A878DE}"/>
              </a:ext>
            </a:extLst>
          </p:cNvPr>
          <p:cNvSpPr/>
          <p:nvPr/>
        </p:nvSpPr>
        <p:spPr>
          <a:xfrm>
            <a:off x="146648" y="493520"/>
            <a:ext cx="3945146" cy="9009293"/>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C8DF5584-50A0-46F1-8528-5BA71DD5DA0B}"/>
              </a:ext>
            </a:extLst>
          </p:cNvPr>
          <p:cNvSpPr/>
          <p:nvPr/>
        </p:nvSpPr>
        <p:spPr>
          <a:xfrm>
            <a:off x="4266575" y="399101"/>
            <a:ext cx="4046516" cy="9103713"/>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3A564BF-B3DF-4841-8FE7-A776BC4D1244}"/>
              </a:ext>
            </a:extLst>
          </p:cNvPr>
          <p:cNvSpPr/>
          <p:nvPr/>
        </p:nvSpPr>
        <p:spPr>
          <a:xfrm>
            <a:off x="8474697" y="500469"/>
            <a:ext cx="4176849" cy="9002343"/>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Rounded Corners 5">
            <a:extLst>
              <a:ext uri="{FF2B5EF4-FFF2-40B4-BE49-F238E27FC236}">
                <a16:creationId xmlns:a16="http://schemas.microsoft.com/office/drawing/2014/main" id="{167ECB84-1707-49A7-939C-CD8954F43EF2}"/>
              </a:ext>
            </a:extLst>
          </p:cNvPr>
          <p:cNvSpPr/>
          <p:nvPr/>
        </p:nvSpPr>
        <p:spPr>
          <a:xfrm>
            <a:off x="254738" y="592436"/>
            <a:ext cx="3759800" cy="296222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30A0AEB4-8696-40D9-B51E-C5BCA4E11032}"/>
              </a:ext>
            </a:extLst>
          </p:cNvPr>
          <p:cNvSpPr txBox="1"/>
          <p:nvPr/>
        </p:nvSpPr>
        <p:spPr>
          <a:xfrm>
            <a:off x="257092" y="523192"/>
            <a:ext cx="3757446"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rgbClr val="4472C4"/>
                </a:solidFill>
                <a:cs typeface="Calibri"/>
              </a:rPr>
              <a:t>BACKGROUND</a:t>
            </a:r>
          </a:p>
          <a:p>
            <a:pPr marL="285750" indent="-285750" algn="just">
              <a:buFont typeface="Arial"/>
              <a:buChar char="•"/>
            </a:pPr>
            <a:r>
              <a:rPr lang="en-US" sz="1200" dirty="0">
                <a:solidFill>
                  <a:srgbClr val="4472C4"/>
                </a:solidFill>
                <a:cs typeface="Calibri"/>
              </a:rPr>
              <a:t>The Pupil Development Grant (PDG),formerly the Pupil Deprivation Grant,  was formulated in 2012 by Welsh Government(WG) to try and diminish the link between poverty and low attainment in welsh education. </a:t>
            </a:r>
          </a:p>
          <a:p>
            <a:pPr marL="285750" indent="-285750" algn="just">
              <a:buFont typeface="Arial"/>
              <a:buChar char="•"/>
            </a:pPr>
            <a:r>
              <a:rPr lang="en-US" sz="1200" dirty="0">
                <a:solidFill>
                  <a:srgbClr val="4472C4"/>
                </a:solidFill>
                <a:cs typeface="Calibri"/>
              </a:rPr>
              <a:t>Looked after children (LAC) and children eligible for free school meals (FSM) are considered the most vulnerable learners and therefore require targeted support to help them achieve the same educational outcomes as their peers from more affluent backgrounds (Dauncey, 2018).</a:t>
            </a:r>
            <a:endParaRPr lang="en-US" sz="1200" dirty="0">
              <a:solidFill>
                <a:srgbClr val="000000"/>
              </a:solidFill>
              <a:cs typeface="Calibri"/>
            </a:endParaRPr>
          </a:p>
          <a:p>
            <a:pPr marL="285750" indent="-285750" algn="just">
              <a:buFont typeface="Arial"/>
              <a:buChar char="•"/>
            </a:pPr>
            <a:r>
              <a:rPr lang="en-US" sz="1200" dirty="0">
                <a:solidFill>
                  <a:srgbClr val="4472C4"/>
                </a:solidFill>
                <a:cs typeface="Calibri"/>
              </a:rPr>
              <a:t> The PDG is around 6% of WG education budget, valued at around 94million pounds, this is an increase of 62 million since 2013(Donovan,2018).</a:t>
            </a:r>
          </a:p>
          <a:p>
            <a:pPr marL="285750" indent="-285750" algn="just">
              <a:buFont typeface="Arial"/>
              <a:buChar char="•"/>
            </a:pPr>
            <a:endParaRPr lang="en-US" sz="1400" dirty="0">
              <a:solidFill>
                <a:srgbClr val="4472C4"/>
              </a:solidFill>
              <a:cs typeface="Calibri"/>
            </a:endParaRPr>
          </a:p>
        </p:txBody>
      </p:sp>
      <p:pic>
        <p:nvPicPr>
          <p:cNvPr id="8" name="Picture 8" descr="A screenshot of a cell phone&#10;&#10;Description automatically generated">
            <a:extLst>
              <a:ext uri="{FF2B5EF4-FFF2-40B4-BE49-F238E27FC236}">
                <a16:creationId xmlns:a16="http://schemas.microsoft.com/office/drawing/2014/main" id="{8F241DC0-D6DA-4017-9D48-3D683480FCBE}"/>
              </a:ext>
            </a:extLst>
          </p:cNvPr>
          <p:cNvPicPr>
            <a:picLocks noChangeAspect="1"/>
          </p:cNvPicPr>
          <p:nvPr/>
        </p:nvPicPr>
        <p:blipFill>
          <a:blip r:embed="rId3"/>
          <a:stretch>
            <a:fillRect/>
          </a:stretch>
        </p:blipFill>
        <p:spPr>
          <a:xfrm>
            <a:off x="4413066" y="2586943"/>
            <a:ext cx="3773657" cy="1812246"/>
          </a:xfrm>
          <a:prstGeom prst="rect">
            <a:avLst/>
          </a:prstGeom>
        </p:spPr>
      </p:pic>
      <p:sp>
        <p:nvSpPr>
          <p:cNvPr id="9" name="TextBox 8">
            <a:extLst>
              <a:ext uri="{FF2B5EF4-FFF2-40B4-BE49-F238E27FC236}">
                <a16:creationId xmlns:a16="http://schemas.microsoft.com/office/drawing/2014/main" id="{FA04A7D1-79DB-4A24-AF3E-C532E9A4BF5F}"/>
              </a:ext>
            </a:extLst>
          </p:cNvPr>
          <p:cNvSpPr txBox="1"/>
          <p:nvPr/>
        </p:nvSpPr>
        <p:spPr>
          <a:xfrm>
            <a:off x="4442028" y="4376158"/>
            <a:ext cx="27431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cs typeface="Calibri"/>
              </a:rPr>
              <a:t>(WG, 2015)</a:t>
            </a:r>
          </a:p>
        </p:txBody>
      </p:sp>
      <p:sp>
        <p:nvSpPr>
          <p:cNvPr id="11" name="Rectangle: Rounded Corners 10">
            <a:extLst>
              <a:ext uri="{FF2B5EF4-FFF2-40B4-BE49-F238E27FC236}">
                <a16:creationId xmlns:a16="http://schemas.microsoft.com/office/drawing/2014/main" id="{43FC701C-9CAD-4258-901B-1B16FC1021EC}"/>
              </a:ext>
            </a:extLst>
          </p:cNvPr>
          <p:cNvSpPr/>
          <p:nvPr/>
        </p:nvSpPr>
        <p:spPr>
          <a:xfrm>
            <a:off x="4426446" y="6808174"/>
            <a:ext cx="3760437" cy="263676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840411CD-18D2-48B6-B703-9CD5A043E545}"/>
              </a:ext>
            </a:extLst>
          </p:cNvPr>
          <p:cNvSpPr txBox="1"/>
          <p:nvPr/>
        </p:nvSpPr>
        <p:spPr>
          <a:xfrm>
            <a:off x="4776704" y="6755909"/>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STATISTICS</a:t>
            </a:r>
          </a:p>
          <a:p>
            <a:pPr marL="285750" indent="-285750" algn="just">
              <a:buFont typeface="Arial"/>
              <a:buChar char="•"/>
            </a:pPr>
            <a:endParaRPr lang="en-US" sz="1400" b="1" u="sng" dirty="0">
              <a:solidFill>
                <a:schemeClr val="accent1"/>
              </a:solidFill>
              <a:cs typeface="Calibri"/>
            </a:endParaRPr>
          </a:p>
        </p:txBody>
      </p:sp>
      <p:sp>
        <p:nvSpPr>
          <p:cNvPr id="12" name="Rectangle: Rounded Corners 11">
            <a:extLst>
              <a:ext uri="{FF2B5EF4-FFF2-40B4-BE49-F238E27FC236}">
                <a16:creationId xmlns:a16="http://schemas.microsoft.com/office/drawing/2014/main" id="{B1667313-4B16-4E6E-960C-0F6B98F32380}"/>
              </a:ext>
            </a:extLst>
          </p:cNvPr>
          <p:cNvSpPr/>
          <p:nvPr/>
        </p:nvSpPr>
        <p:spPr>
          <a:xfrm>
            <a:off x="195158" y="3664589"/>
            <a:ext cx="3780533" cy="1618824"/>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68D060D4-39E6-4059-AE2E-FC7CB42C4DA3}"/>
              </a:ext>
            </a:extLst>
          </p:cNvPr>
          <p:cNvSpPr txBox="1"/>
          <p:nvPr/>
        </p:nvSpPr>
        <p:spPr>
          <a:xfrm>
            <a:off x="332012" y="3596087"/>
            <a:ext cx="3429028" cy="21279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THEORIES EMBEDDED IN PDG</a:t>
            </a:r>
            <a:endParaRPr lang="en-US" dirty="0"/>
          </a:p>
          <a:p>
            <a:pPr marL="285750" indent="-285750">
              <a:buFont typeface="Arial"/>
              <a:buChar char="•"/>
            </a:pPr>
            <a:r>
              <a:rPr lang="en-US" sz="1200" dirty="0">
                <a:solidFill>
                  <a:schemeClr val="accent1"/>
                </a:solidFill>
                <a:cs typeface="Calibri"/>
              </a:rPr>
              <a:t>Bronfenbrenner’s Ecological Theory (1979) links child experience to systems in and out of their control. All systems can affect their educational and societal attainment.</a:t>
            </a:r>
          </a:p>
          <a:p>
            <a:pPr marL="285750" indent="-285750">
              <a:buFont typeface="Arial"/>
              <a:buChar char="•"/>
            </a:pPr>
            <a:r>
              <a:rPr lang="en-US" sz="1200" dirty="0">
                <a:solidFill>
                  <a:schemeClr val="accent1"/>
                </a:solidFill>
                <a:cs typeface="Calibri"/>
              </a:rPr>
              <a:t>Maslow’s (1998)Hierarchy of Needs theory reinforces the importance of basic needs being met in order to reach full potential.</a:t>
            </a:r>
          </a:p>
          <a:p>
            <a:pPr marL="285750" indent="-285750">
              <a:buFont typeface="Arial"/>
              <a:buChar char="•"/>
            </a:pPr>
            <a:endParaRPr lang="en-US" sz="1200" dirty="0">
              <a:solidFill>
                <a:schemeClr val="accent1"/>
              </a:solidFill>
              <a:cs typeface="Calibri"/>
            </a:endParaRPr>
          </a:p>
          <a:p>
            <a:endParaRPr lang="en-US" b="1" u="sng" dirty="0">
              <a:solidFill>
                <a:schemeClr val="accent1"/>
              </a:solidFill>
              <a:cs typeface="Calibri"/>
            </a:endParaRPr>
          </a:p>
        </p:txBody>
      </p:sp>
      <p:sp>
        <p:nvSpPr>
          <p:cNvPr id="14" name="Rectangle: Rounded Corners 13">
            <a:extLst>
              <a:ext uri="{FF2B5EF4-FFF2-40B4-BE49-F238E27FC236}">
                <a16:creationId xmlns:a16="http://schemas.microsoft.com/office/drawing/2014/main" id="{3D2EBF98-CF5C-4237-90DA-205DB5F7D400}"/>
              </a:ext>
            </a:extLst>
          </p:cNvPr>
          <p:cNvSpPr/>
          <p:nvPr/>
        </p:nvSpPr>
        <p:spPr>
          <a:xfrm>
            <a:off x="4413066" y="545474"/>
            <a:ext cx="3787387" cy="1966956"/>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2A2D726E-0B64-4D29-8272-908E584ABA1D}"/>
              </a:ext>
            </a:extLst>
          </p:cNvPr>
          <p:cNvSpPr txBox="1"/>
          <p:nvPr/>
        </p:nvSpPr>
        <p:spPr>
          <a:xfrm>
            <a:off x="4603109" y="545271"/>
            <a:ext cx="3407112"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cs typeface="Calibri"/>
              </a:rPr>
              <a:t>POLICIES TO SUPPORT DISADVANTAGED CHILDREN </a:t>
            </a:r>
          </a:p>
          <a:p>
            <a:pPr marL="171450" indent="-171450">
              <a:buFont typeface="Arial" panose="020B0604020202020204" pitchFamily="34" charset="0"/>
              <a:buChar char="•"/>
            </a:pPr>
            <a:r>
              <a:rPr lang="en-US" sz="1200" dirty="0">
                <a:solidFill>
                  <a:schemeClr val="accent1"/>
                </a:solidFill>
                <a:cs typeface="Calibri" panose="020F0502020204030204"/>
              </a:rPr>
              <a:t>Tackling Poverty Action Plan(WG, 2012)</a:t>
            </a:r>
          </a:p>
          <a:p>
            <a:pPr marL="171450" indent="-171450">
              <a:buFont typeface="Arial" panose="020B0604020202020204" pitchFamily="34" charset="0"/>
              <a:buChar char="•"/>
            </a:pPr>
            <a:r>
              <a:rPr lang="en-US" sz="1200" dirty="0">
                <a:solidFill>
                  <a:schemeClr val="accent1"/>
                </a:solidFill>
                <a:cs typeface="Calibri" panose="020F0502020204030204"/>
              </a:rPr>
              <a:t>Flying Starts (2012)</a:t>
            </a:r>
          </a:p>
          <a:p>
            <a:pPr marL="171450" indent="-171450">
              <a:buFont typeface="Arial" panose="020B0604020202020204" pitchFamily="34" charset="0"/>
              <a:buChar char="•"/>
            </a:pPr>
            <a:r>
              <a:rPr lang="en-US" sz="1200" dirty="0">
                <a:solidFill>
                  <a:schemeClr val="accent1"/>
                </a:solidFill>
                <a:cs typeface="Calibri" panose="020F0502020204030204"/>
              </a:rPr>
              <a:t>Breakfast Club (2004)</a:t>
            </a:r>
          </a:p>
          <a:p>
            <a:pPr marL="171450" indent="-171450">
              <a:buFont typeface="Arial" panose="020B0604020202020204" pitchFamily="34" charset="0"/>
              <a:buChar char="•"/>
            </a:pPr>
            <a:r>
              <a:rPr lang="en-US" sz="1200" dirty="0">
                <a:solidFill>
                  <a:schemeClr val="accent1"/>
                </a:solidFill>
                <a:cs typeface="Calibri" panose="020F0502020204030204"/>
              </a:rPr>
              <a:t>UNCRC(1989)</a:t>
            </a:r>
          </a:p>
          <a:p>
            <a:pPr marL="171450" indent="-171450">
              <a:buFont typeface="Arial" panose="020B0604020202020204" pitchFamily="34" charset="0"/>
              <a:buChar char="•"/>
            </a:pPr>
            <a:r>
              <a:rPr lang="en-US" sz="1200" dirty="0">
                <a:solidFill>
                  <a:schemeClr val="accent1"/>
                </a:solidFill>
                <a:cs typeface="Calibri" panose="020F0502020204030204"/>
              </a:rPr>
              <a:t>PDG(2012)</a:t>
            </a:r>
          </a:p>
          <a:p>
            <a:pPr marL="171450" indent="-171450">
              <a:buFont typeface="Arial" panose="020B0604020202020204" pitchFamily="34" charset="0"/>
              <a:buChar char="•"/>
            </a:pPr>
            <a:r>
              <a:rPr lang="en-US" sz="1200" dirty="0">
                <a:solidFill>
                  <a:schemeClr val="accent1"/>
                </a:solidFill>
                <a:cs typeface="Calibri" panose="020F0502020204030204"/>
              </a:rPr>
              <a:t>FSM</a:t>
            </a:r>
          </a:p>
          <a:p>
            <a:pPr marL="171450" indent="-171450">
              <a:buFont typeface="Arial" panose="020B0604020202020204" pitchFamily="34" charset="0"/>
              <a:buChar char="•"/>
            </a:pPr>
            <a:r>
              <a:rPr lang="en-US" sz="1200" dirty="0">
                <a:solidFill>
                  <a:schemeClr val="accent1"/>
                </a:solidFill>
                <a:cs typeface="Calibri" panose="020F0502020204030204"/>
              </a:rPr>
              <a:t>EMA (2004)</a:t>
            </a:r>
          </a:p>
        </p:txBody>
      </p:sp>
      <p:sp>
        <p:nvSpPr>
          <p:cNvPr id="16" name="TextBox 15">
            <a:extLst>
              <a:ext uri="{FF2B5EF4-FFF2-40B4-BE49-F238E27FC236}">
                <a16:creationId xmlns:a16="http://schemas.microsoft.com/office/drawing/2014/main" id="{661FC3BA-F304-48F0-887E-1BBEFDB0FC7A}"/>
              </a:ext>
            </a:extLst>
          </p:cNvPr>
          <p:cNvSpPr txBox="1"/>
          <p:nvPr/>
        </p:nvSpPr>
        <p:spPr>
          <a:xfrm>
            <a:off x="1429397" y="925559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200" dirty="0">
                <a:solidFill>
                  <a:schemeClr val="bg1"/>
                </a:solidFill>
              </a:rPr>
              <a:t>(Bates,2016)</a:t>
            </a:r>
          </a:p>
        </p:txBody>
      </p:sp>
      <p:sp>
        <p:nvSpPr>
          <p:cNvPr id="18" name="Rectangle: Rounded Corners 17">
            <a:extLst>
              <a:ext uri="{FF2B5EF4-FFF2-40B4-BE49-F238E27FC236}">
                <a16:creationId xmlns:a16="http://schemas.microsoft.com/office/drawing/2014/main" id="{DAC84C03-A1EC-4194-920B-3794F74777C9}"/>
              </a:ext>
            </a:extLst>
          </p:cNvPr>
          <p:cNvSpPr/>
          <p:nvPr/>
        </p:nvSpPr>
        <p:spPr>
          <a:xfrm>
            <a:off x="8731222" y="613458"/>
            <a:ext cx="3738366" cy="2190258"/>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dirty="0">
              <a:solidFill>
                <a:schemeClr val="accent1"/>
              </a:solidFill>
              <a:cs typeface="Calibri"/>
            </a:endParaRPr>
          </a:p>
        </p:txBody>
      </p:sp>
      <p:sp>
        <p:nvSpPr>
          <p:cNvPr id="19" name="TextBox 18">
            <a:extLst>
              <a:ext uri="{FF2B5EF4-FFF2-40B4-BE49-F238E27FC236}">
                <a16:creationId xmlns:a16="http://schemas.microsoft.com/office/drawing/2014/main" id="{56FE3CBA-6F59-4248-936B-6A09B63C0580}"/>
              </a:ext>
            </a:extLst>
          </p:cNvPr>
          <p:cNvSpPr txBox="1"/>
          <p:nvPr/>
        </p:nvSpPr>
        <p:spPr>
          <a:xfrm>
            <a:off x="8787282" y="583882"/>
            <a:ext cx="3819522"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APPLICATION IN ALN SETTING</a:t>
            </a:r>
          </a:p>
          <a:p>
            <a:pPr marL="285750" indent="-285750">
              <a:buFont typeface="Arial"/>
              <a:buChar char="•"/>
            </a:pPr>
            <a:r>
              <a:rPr lang="en-US" sz="1200" dirty="0">
                <a:solidFill>
                  <a:schemeClr val="accent1"/>
                </a:solidFill>
                <a:cs typeface="Calibri"/>
              </a:rPr>
              <a:t>PDG allocated budget per year of  £37,950.</a:t>
            </a:r>
          </a:p>
          <a:p>
            <a:pPr marL="285750" indent="-285750">
              <a:buFont typeface="Arial"/>
              <a:buChar char="•"/>
            </a:pPr>
            <a:r>
              <a:rPr lang="en-US" sz="1200" dirty="0">
                <a:solidFill>
                  <a:schemeClr val="accent1"/>
                </a:solidFill>
                <a:cs typeface="Calibri"/>
              </a:rPr>
              <a:t>Family Liaison Officer has been appointed to bridge gap between home and school environments and  to distinguish where extra pupil support is needed.</a:t>
            </a:r>
            <a:endParaRPr lang="en-US" dirty="0">
              <a:solidFill>
                <a:schemeClr val="accent1"/>
              </a:solidFill>
            </a:endParaRPr>
          </a:p>
          <a:p>
            <a:pPr marL="285750" indent="-285750">
              <a:buFont typeface="Arial"/>
              <a:buChar char="•"/>
            </a:pPr>
            <a:r>
              <a:rPr lang="en-US" sz="1200" dirty="0">
                <a:solidFill>
                  <a:schemeClr val="accent1"/>
                </a:solidFill>
                <a:cs typeface="Calibri"/>
              </a:rPr>
              <a:t>Extra staff employed to give targeted support to pupils where needed and to help achieve IEPs.</a:t>
            </a:r>
          </a:p>
          <a:p>
            <a:pPr marL="285750" indent="-285750">
              <a:buFont typeface="Arial"/>
              <a:buChar char="•"/>
            </a:pPr>
            <a:r>
              <a:rPr lang="en-US" sz="1200" dirty="0">
                <a:solidFill>
                  <a:schemeClr val="accent1"/>
                </a:solidFill>
                <a:cs typeface="Calibri"/>
              </a:rPr>
              <a:t>Focus on becoming a total communicative school.</a:t>
            </a:r>
          </a:p>
          <a:p>
            <a:pPr marL="285750" indent="-285750">
              <a:buFont typeface="Arial"/>
              <a:buChar char="•"/>
            </a:pPr>
            <a:r>
              <a:rPr lang="en-US" sz="1200" dirty="0">
                <a:solidFill>
                  <a:schemeClr val="accent1"/>
                </a:solidFill>
                <a:cs typeface="Calibri"/>
              </a:rPr>
              <a:t>Makaton training for all staff.</a:t>
            </a:r>
          </a:p>
          <a:p>
            <a:pPr marL="285750" indent="-285750">
              <a:buFont typeface="Arial"/>
              <a:buChar char="•"/>
            </a:pPr>
            <a:r>
              <a:rPr lang="en-US" sz="1200" dirty="0">
                <a:solidFill>
                  <a:schemeClr val="accent1"/>
                </a:solidFill>
                <a:cs typeface="Calibri"/>
              </a:rPr>
              <a:t>LSA’s heavily relied upon to support targeted pupils.. (School A, 2018)</a:t>
            </a:r>
          </a:p>
          <a:p>
            <a:pPr marL="285750" indent="-285750">
              <a:buFont typeface="Arial"/>
              <a:buChar char="•"/>
            </a:pPr>
            <a:endParaRPr lang="en-US" sz="1200" dirty="0">
              <a:solidFill>
                <a:schemeClr val="accent1"/>
              </a:solidFill>
              <a:cs typeface="Calibri"/>
            </a:endParaRPr>
          </a:p>
        </p:txBody>
      </p:sp>
      <p:sp>
        <p:nvSpPr>
          <p:cNvPr id="20" name="TextBox 19">
            <a:extLst>
              <a:ext uri="{FF2B5EF4-FFF2-40B4-BE49-F238E27FC236}">
                <a16:creationId xmlns:a16="http://schemas.microsoft.com/office/drawing/2014/main" id="{B8512740-60E3-4140-B3C5-DBA8AC4DF916}"/>
              </a:ext>
            </a:extLst>
          </p:cNvPr>
          <p:cNvSpPr txBox="1"/>
          <p:nvPr/>
        </p:nvSpPr>
        <p:spPr>
          <a:xfrm>
            <a:off x="9393174" y="45285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21" name="Rectangle: Rounded Corners 20">
            <a:extLst>
              <a:ext uri="{FF2B5EF4-FFF2-40B4-BE49-F238E27FC236}">
                <a16:creationId xmlns:a16="http://schemas.microsoft.com/office/drawing/2014/main" id="{32166ED0-7574-4F0A-B75D-6A9713A772FE}"/>
              </a:ext>
            </a:extLst>
          </p:cNvPr>
          <p:cNvSpPr/>
          <p:nvPr/>
        </p:nvSpPr>
        <p:spPr>
          <a:xfrm>
            <a:off x="8726266" y="3460442"/>
            <a:ext cx="3743322" cy="2586121"/>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91E95690-D128-47E3-8DA7-535F578F04BC}"/>
              </a:ext>
            </a:extLst>
          </p:cNvPr>
          <p:cNvSpPr txBox="1"/>
          <p:nvPr/>
        </p:nvSpPr>
        <p:spPr>
          <a:xfrm>
            <a:off x="8763552" y="3385072"/>
            <a:ext cx="3712464"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APPLICATION IN MAINSTREAM SETTING </a:t>
            </a:r>
            <a:endParaRPr lang="en-US" dirty="0">
              <a:solidFill>
                <a:srgbClr val="000000"/>
              </a:solidFill>
            </a:endParaRPr>
          </a:p>
          <a:p>
            <a:pPr marL="285750" indent="-285750">
              <a:buFont typeface="Arial"/>
              <a:buChar char="•"/>
            </a:pPr>
            <a:r>
              <a:rPr lang="en-US" sz="1200" dirty="0">
                <a:solidFill>
                  <a:schemeClr val="accent1"/>
                </a:solidFill>
                <a:cs typeface="Calibri"/>
              </a:rPr>
              <a:t>PDG allocated budget per year of £175,400.</a:t>
            </a:r>
          </a:p>
          <a:p>
            <a:pPr marL="285750" indent="-285750">
              <a:buFont typeface="Arial"/>
              <a:buChar char="•"/>
            </a:pPr>
            <a:r>
              <a:rPr lang="en-US" sz="1200" dirty="0">
                <a:solidFill>
                  <a:schemeClr val="accent1"/>
                </a:solidFill>
                <a:cs typeface="Calibri"/>
              </a:rPr>
              <a:t>LSA’s support pupils with targeted speech and language programs</a:t>
            </a:r>
          </a:p>
          <a:p>
            <a:pPr marL="285750" indent="-285750">
              <a:buFont typeface="Arial"/>
              <a:buChar char="•"/>
            </a:pPr>
            <a:r>
              <a:rPr lang="en-US" sz="1200" dirty="0">
                <a:solidFill>
                  <a:schemeClr val="accent1"/>
                </a:solidFill>
                <a:cs typeface="Calibri"/>
              </a:rPr>
              <a:t>Boost and catch up sessions arranged for FSM pupils and FSM pupils who are more able.</a:t>
            </a:r>
          </a:p>
          <a:p>
            <a:pPr marL="285750" indent="-285750">
              <a:buFont typeface="Arial"/>
              <a:buChar char="•"/>
            </a:pPr>
            <a:r>
              <a:rPr lang="en-US" sz="1200" dirty="0">
                <a:solidFill>
                  <a:schemeClr val="accent1"/>
                </a:solidFill>
                <a:cs typeface="Calibri"/>
              </a:rPr>
              <a:t>Workshops for parents to enable help at home for numeracy and literacy.</a:t>
            </a:r>
          </a:p>
          <a:p>
            <a:pPr marL="285750" indent="-285750">
              <a:buFont typeface="Arial"/>
              <a:buChar char="•"/>
            </a:pPr>
            <a:r>
              <a:rPr lang="en-US" sz="1200" dirty="0">
                <a:solidFill>
                  <a:schemeClr val="accent1"/>
                </a:solidFill>
                <a:cs typeface="Calibri"/>
              </a:rPr>
              <a:t>Health and well being focused activities to improve co-ordination and attention.</a:t>
            </a:r>
          </a:p>
          <a:p>
            <a:pPr marL="285750" indent="-285750">
              <a:buFont typeface="Arial"/>
              <a:buChar char="•"/>
            </a:pPr>
            <a:r>
              <a:rPr lang="en-US" sz="1200" dirty="0">
                <a:solidFill>
                  <a:schemeClr val="accent1"/>
                </a:solidFill>
                <a:cs typeface="Calibri"/>
              </a:rPr>
              <a:t>LSA’s heavily relied upon to support targeted pupils.(School B, 2020)</a:t>
            </a:r>
          </a:p>
          <a:p>
            <a:pPr marL="285750" indent="-285750">
              <a:buFont typeface="Arial"/>
              <a:buChar char="•"/>
            </a:pPr>
            <a:endParaRPr lang="en-US" sz="1200" dirty="0">
              <a:solidFill>
                <a:schemeClr val="accent1"/>
              </a:solidFill>
              <a:cs typeface="Calibri"/>
            </a:endParaRPr>
          </a:p>
          <a:p>
            <a:pPr marL="285750" indent="-285750" algn="ctr">
              <a:buFont typeface="Arial"/>
              <a:buChar char="•"/>
            </a:pPr>
            <a:endParaRPr lang="en-US" sz="1200" dirty="0">
              <a:solidFill>
                <a:schemeClr val="accent1"/>
              </a:solidFill>
              <a:cs typeface="Calibri"/>
            </a:endParaRPr>
          </a:p>
        </p:txBody>
      </p:sp>
      <p:sp>
        <p:nvSpPr>
          <p:cNvPr id="23" name="Rectangle: Rounded Corners 22">
            <a:extLst>
              <a:ext uri="{FF2B5EF4-FFF2-40B4-BE49-F238E27FC236}">
                <a16:creationId xmlns:a16="http://schemas.microsoft.com/office/drawing/2014/main" id="{71717C41-9EB5-45A6-8E01-E017556EDEF5}"/>
              </a:ext>
            </a:extLst>
          </p:cNvPr>
          <p:cNvSpPr/>
          <p:nvPr/>
        </p:nvSpPr>
        <p:spPr>
          <a:xfrm>
            <a:off x="8594440" y="6868086"/>
            <a:ext cx="3980932" cy="2434972"/>
          </a:xfrm>
          <a:prstGeom prst="round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DA5AB75D-65A2-4E6F-BAAE-79A4B762BA60}"/>
              </a:ext>
            </a:extLst>
          </p:cNvPr>
          <p:cNvSpPr txBox="1"/>
          <p:nvPr/>
        </p:nvSpPr>
        <p:spPr>
          <a:xfrm>
            <a:off x="8662485" y="6898695"/>
            <a:ext cx="3969639"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u="sng" dirty="0">
                <a:solidFill>
                  <a:schemeClr val="accent1"/>
                </a:solidFill>
              </a:rPr>
              <a:t>HOW TO FURTHER CLOSE THE GAP?</a:t>
            </a:r>
          </a:p>
          <a:p>
            <a:pPr marL="285750" indent="-285750">
              <a:buFont typeface="Arial"/>
              <a:buChar char="•"/>
            </a:pPr>
            <a:r>
              <a:rPr lang="en-US" sz="1200" dirty="0">
                <a:solidFill>
                  <a:schemeClr val="accent1"/>
                </a:solidFill>
                <a:cs typeface="Calibri"/>
              </a:rPr>
              <a:t>Schools need to be scrutinised on how they spend the grant to ensure it is targeted to the most vulnerable learners.</a:t>
            </a:r>
          </a:p>
          <a:p>
            <a:pPr marL="285750" indent="-285750">
              <a:buFont typeface="Arial"/>
              <a:buChar char="•"/>
            </a:pPr>
            <a:r>
              <a:rPr lang="en-US" sz="1200" dirty="0">
                <a:solidFill>
                  <a:schemeClr val="accent1"/>
                </a:solidFill>
                <a:cs typeface="Calibri"/>
              </a:rPr>
              <a:t>Targeted intervention needs to start at foundation phase for pupils who are FSM and LAC.</a:t>
            </a:r>
          </a:p>
          <a:p>
            <a:pPr marL="285750" indent="-285750">
              <a:buFont typeface="Arial"/>
              <a:buChar char="•"/>
            </a:pPr>
            <a:r>
              <a:rPr lang="en-US" sz="1200" dirty="0">
                <a:solidFill>
                  <a:schemeClr val="accent1"/>
                </a:solidFill>
                <a:cs typeface="Calibri"/>
              </a:rPr>
              <a:t>Good practice needs to be shared within LA.</a:t>
            </a:r>
          </a:p>
          <a:p>
            <a:pPr marL="285750" indent="-285750">
              <a:buFont typeface="Arial"/>
              <a:buChar char="•"/>
            </a:pPr>
            <a:r>
              <a:rPr lang="en-US" sz="1200" dirty="0">
                <a:solidFill>
                  <a:schemeClr val="accent1"/>
                </a:solidFill>
                <a:cs typeface="Calibri"/>
              </a:rPr>
              <a:t>Pupils who are gifted and are FSM/LAC need to be nurtured so they can reach their full potential.</a:t>
            </a:r>
          </a:p>
          <a:p>
            <a:pPr marL="285750" indent="-285750">
              <a:buFont typeface="Arial"/>
              <a:buChar char="•"/>
            </a:pPr>
            <a:r>
              <a:rPr lang="en-US" sz="1200" dirty="0">
                <a:solidFill>
                  <a:schemeClr val="accent1"/>
                </a:solidFill>
                <a:cs typeface="Calibri"/>
              </a:rPr>
              <a:t>Links between home and school need to be improved to continue the continuation of attainment when pupils progress to secondary school. </a:t>
            </a:r>
          </a:p>
        </p:txBody>
      </p:sp>
      <p:sp>
        <p:nvSpPr>
          <p:cNvPr id="25" name="TextBox 24">
            <a:extLst>
              <a:ext uri="{FF2B5EF4-FFF2-40B4-BE49-F238E27FC236}">
                <a16:creationId xmlns:a16="http://schemas.microsoft.com/office/drawing/2014/main" id="{F42031A5-86CA-4C94-9D91-216E950AC981}"/>
              </a:ext>
            </a:extLst>
          </p:cNvPr>
          <p:cNvSpPr txBox="1"/>
          <p:nvPr/>
        </p:nvSpPr>
        <p:spPr>
          <a:xfrm>
            <a:off x="8988914" y="6005213"/>
            <a:ext cx="3743322"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b="1" dirty="0">
                <a:solidFill>
                  <a:schemeClr val="bg1"/>
                </a:solidFill>
                <a:ea typeface="+mn-lt"/>
                <a:cs typeface="+mn-lt"/>
              </a:rPr>
              <a:t> </a:t>
            </a:r>
            <a:r>
              <a:rPr lang="en-US" sz="1200" b="1" dirty="0">
                <a:solidFill>
                  <a:schemeClr val="bg1"/>
                </a:solidFill>
                <a:ea typeface="+mn-lt"/>
                <a:cs typeface="+mn-lt"/>
              </a:rPr>
              <a:t>"life chances are intrinsically linked to school achievement, and every child has the right to an education which develops their abilities to the full"(UNICEF, 1989)</a:t>
            </a:r>
            <a:endParaRPr lang="en-US" sz="1200" b="1" dirty="0">
              <a:solidFill>
                <a:schemeClr val="bg1"/>
              </a:solidFill>
              <a:cs typeface="Calibri" panose="020F0502020204030204"/>
            </a:endParaRPr>
          </a:p>
        </p:txBody>
      </p:sp>
      <p:pic>
        <p:nvPicPr>
          <p:cNvPr id="27" name="Picture 27" descr="A screenshot of a cell phone&#10;&#10;Description automatically generated">
            <a:extLst>
              <a:ext uri="{FF2B5EF4-FFF2-40B4-BE49-F238E27FC236}">
                <a16:creationId xmlns:a16="http://schemas.microsoft.com/office/drawing/2014/main" id="{A4D707A0-3F24-46D9-80D6-5515FBF6EA92}"/>
              </a:ext>
            </a:extLst>
          </p:cNvPr>
          <p:cNvPicPr>
            <a:picLocks noChangeAspect="1"/>
          </p:cNvPicPr>
          <p:nvPr/>
        </p:nvPicPr>
        <p:blipFill>
          <a:blip r:embed="rId4"/>
          <a:stretch>
            <a:fillRect/>
          </a:stretch>
        </p:blipFill>
        <p:spPr>
          <a:xfrm>
            <a:off x="4420974" y="4669124"/>
            <a:ext cx="3771382" cy="1911497"/>
          </a:xfrm>
          <a:prstGeom prst="rect">
            <a:avLst/>
          </a:prstGeom>
        </p:spPr>
      </p:pic>
      <p:sp>
        <p:nvSpPr>
          <p:cNvPr id="28" name="TextBox 27">
            <a:extLst>
              <a:ext uri="{FF2B5EF4-FFF2-40B4-BE49-F238E27FC236}">
                <a16:creationId xmlns:a16="http://schemas.microsoft.com/office/drawing/2014/main" id="{21C3F42E-7389-4829-9987-43956BE6BE5F}"/>
              </a:ext>
            </a:extLst>
          </p:cNvPr>
          <p:cNvSpPr txBox="1"/>
          <p:nvPr/>
        </p:nvSpPr>
        <p:spPr>
          <a:xfrm>
            <a:off x="4413066" y="653285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solidFill>
                  <a:schemeClr val="bg1"/>
                </a:solidFill>
                <a:cs typeface="Calibri"/>
              </a:rPr>
              <a:t>(Cook et al, 2014)</a:t>
            </a:r>
            <a:endParaRPr lang="en-US" dirty="0">
              <a:solidFill>
                <a:schemeClr val="bg1"/>
              </a:solidFill>
              <a:cs typeface="Calibri"/>
            </a:endParaRPr>
          </a:p>
        </p:txBody>
      </p:sp>
      <p:sp>
        <p:nvSpPr>
          <p:cNvPr id="26" name="TextBox 25">
            <a:extLst>
              <a:ext uri="{FF2B5EF4-FFF2-40B4-BE49-F238E27FC236}">
                <a16:creationId xmlns:a16="http://schemas.microsoft.com/office/drawing/2014/main" id="{0A2630BA-C2F8-4726-BAA5-6635072CEEEB}"/>
              </a:ext>
            </a:extLst>
          </p:cNvPr>
          <p:cNvSpPr txBox="1"/>
          <p:nvPr/>
        </p:nvSpPr>
        <p:spPr>
          <a:xfrm>
            <a:off x="4442028" y="6985139"/>
            <a:ext cx="3621024" cy="276998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200" dirty="0">
                <a:solidFill>
                  <a:schemeClr val="accent1"/>
                </a:solidFill>
                <a:cs typeface="Calibri"/>
              </a:rPr>
              <a:t>18% of school age pupils in Wales are eligible for FSM (WG, 2019)</a:t>
            </a:r>
          </a:p>
          <a:p>
            <a:pPr marL="285750" indent="-285750">
              <a:buFont typeface="Arial"/>
              <a:buChar char="•"/>
            </a:pPr>
            <a:r>
              <a:rPr lang="en-US" sz="1200" dirty="0">
                <a:solidFill>
                  <a:schemeClr val="accent1"/>
                </a:solidFill>
                <a:cs typeface="Calibri"/>
              </a:rPr>
              <a:t>The most deprived local authority (LA)  areas in Wales are </a:t>
            </a:r>
            <a:r>
              <a:rPr lang="en-US" sz="1200" dirty="0" err="1">
                <a:solidFill>
                  <a:schemeClr val="accent1"/>
                </a:solidFill>
                <a:cs typeface="Calibri"/>
              </a:rPr>
              <a:t>Merthyr</a:t>
            </a:r>
            <a:r>
              <a:rPr lang="en-US" sz="1200" dirty="0">
                <a:solidFill>
                  <a:schemeClr val="accent1"/>
                </a:solidFill>
                <a:cs typeface="Calibri"/>
              </a:rPr>
              <a:t> </a:t>
            </a:r>
            <a:r>
              <a:rPr lang="en-US" sz="1200" dirty="0" err="1">
                <a:solidFill>
                  <a:schemeClr val="accent1"/>
                </a:solidFill>
                <a:cs typeface="Calibri"/>
              </a:rPr>
              <a:t>Tydfil</a:t>
            </a:r>
            <a:r>
              <a:rPr lang="en-US" sz="1200" dirty="0">
                <a:solidFill>
                  <a:schemeClr val="accent1"/>
                </a:solidFill>
                <a:cs typeface="Calibri"/>
              </a:rPr>
              <a:t> and </a:t>
            </a:r>
            <a:r>
              <a:rPr lang="en-US" sz="1200" dirty="0" err="1">
                <a:solidFill>
                  <a:schemeClr val="accent1"/>
                </a:solidFill>
                <a:cs typeface="Calibri"/>
              </a:rPr>
              <a:t>Blaenau</a:t>
            </a:r>
            <a:r>
              <a:rPr lang="en-US" sz="1200" dirty="0">
                <a:solidFill>
                  <a:schemeClr val="accent1"/>
                </a:solidFill>
                <a:cs typeface="Calibri"/>
              </a:rPr>
              <a:t> Gwent (WIMD, 2011).</a:t>
            </a:r>
          </a:p>
          <a:p>
            <a:pPr marL="285750" indent="-285750">
              <a:buFont typeface="Arial"/>
              <a:buChar char="•"/>
            </a:pPr>
            <a:r>
              <a:rPr lang="en-US" sz="1200" dirty="0">
                <a:solidFill>
                  <a:schemeClr val="accent1"/>
                </a:solidFill>
                <a:ea typeface="+mn-lt"/>
                <a:cs typeface="+mn-lt"/>
              </a:rPr>
              <a:t>In  Wales ,2013, 40% of children in primary schools and 28% of children in secondary schools who benefitted from PDG were not eligible for FSM or were LAC ( Children, young people and Education Committee, 2015)</a:t>
            </a:r>
          </a:p>
          <a:p>
            <a:pPr marL="285750" indent="-285750">
              <a:buFont typeface="Arial"/>
              <a:buChar char="•"/>
            </a:pPr>
            <a:r>
              <a:rPr lang="en-US" sz="1200" dirty="0">
                <a:solidFill>
                  <a:schemeClr val="accent1"/>
                </a:solidFill>
                <a:ea typeface="+mn-lt"/>
                <a:cs typeface="+mn-lt"/>
              </a:rPr>
              <a:t>There is a gap of 33% between FSM and their peers in examination results at ages 14-16 (</a:t>
            </a:r>
            <a:r>
              <a:rPr lang="en-GB" sz="1200" dirty="0">
                <a:solidFill>
                  <a:schemeClr val="accent1"/>
                </a:solidFill>
              </a:rPr>
              <a:t>Egan, 2012).</a:t>
            </a:r>
            <a:endParaRPr lang="en-US" sz="1200" dirty="0">
              <a:solidFill>
                <a:schemeClr val="accent1"/>
              </a:solidFill>
              <a:cs typeface="Calibri"/>
            </a:endParaRPr>
          </a:p>
          <a:p>
            <a:pPr marL="285750" indent="-285750">
              <a:buFont typeface="Arial"/>
              <a:buChar char="•"/>
            </a:pPr>
            <a:endParaRPr lang="en-US" sz="1200" dirty="0">
              <a:solidFill>
                <a:schemeClr val="accent1"/>
              </a:solidFill>
              <a:cs typeface="Calibri"/>
            </a:endParaRPr>
          </a:p>
        </p:txBody>
      </p:sp>
      <p:pic>
        <p:nvPicPr>
          <p:cNvPr id="29" name="Graphic 29" descr="Lightbulb and gear">
            <a:extLst>
              <a:ext uri="{FF2B5EF4-FFF2-40B4-BE49-F238E27FC236}">
                <a16:creationId xmlns:a16="http://schemas.microsoft.com/office/drawing/2014/main" id="{D35220DA-B745-4969-832E-E0D6659D53C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477250" y="5924550"/>
            <a:ext cx="914400" cy="914400"/>
          </a:xfrm>
          <a:prstGeom prst="rect">
            <a:avLst/>
          </a:prstGeom>
        </p:spPr>
      </p:pic>
      <p:sp>
        <p:nvSpPr>
          <p:cNvPr id="30" name="TextBox 29">
            <a:extLst>
              <a:ext uri="{FF2B5EF4-FFF2-40B4-BE49-F238E27FC236}">
                <a16:creationId xmlns:a16="http://schemas.microsoft.com/office/drawing/2014/main" id="{5F2144D4-AC1A-44D9-8AB7-AB7602068D4C}"/>
              </a:ext>
            </a:extLst>
          </p:cNvPr>
          <p:cNvSpPr txBox="1"/>
          <p:nvPr/>
        </p:nvSpPr>
        <p:spPr>
          <a:xfrm>
            <a:off x="10226251" y="2778902"/>
            <a:ext cx="2349121" cy="523220"/>
          </a:xfrm>
          <a:prstGeom prst="rect">
            <a:avLst/>
          </a:prstGeom>
          <a:noFill/>
        </p:spPr>
        <p:txBody>
          <a:bodyPr wrap="square" rtlCol="0">
            <a:spAutoFit/>
          </a:bodyPr>
          <a:lstStyle/>
          <a:p>
            <a:r>
              <a:rPr lang="en-GB" sz="2800" b="1" dirty="0">
                <a:solidFill>
                  <a:schemeClr val="bg1"/>
                </a:solidFill>
              </a:rPr>
              <a:t>vs</a:t>
            </a:r>
          </a:p>
        </p:txBody>
      </p:sp>
      <p:sp>
        <p:nvSpPr>
          <p:cNvPr id="33" name="TextBox 32">
            <a:extLst>
              <a:ext uri="{FF2B5EF4-FFF2-40B4-BE49-F238E27FC236}">
                <a16:creationId xmlns:a16="http://schemas.microsoft.com/office/drawing/2014/main" id="{25D10E4A-50A3-4415-8D64-AC6CFA56C8A8}"/>
              </a:ext>
            </a:extLst>
          </p:cNvPr>
          <p:cNvSpPr txBox="1"/>
          <p:nvPr/>
        </p:nvSpPr>
        <p:spPr>
          <a:xfrm>
            <a:off x="169813" y="7523818"/>
            <a:ext cx="1874708" cy="276999"/>
          </a:xfrm>
          <a:prstGeom prst="rect">
            <a:avLst/>
          </a:prstGeom>
          <a:noFill/>
        </p:spPr>
        <p:txBody>
          <a:bodyPr wrap="square" rtlCol="0">
            <a:spAutoFit/>
          </a:bodyPr>
          <a:lstStyle/>
          <a:p>
            <a:r>
              <a:rPr lang="en-GB" sz="1200" dirty="0">
                <a:solidFill>
                  <a:schemeClr val="bg1"/>
                </a:solidFill>
              </a:rPr>
              <a:t>(McLeod, 2020)</a:t>
            </a:r>
          </a:p>
        </p:txBody>
      </p:sp>
      <p:sp>
        <p:nvSpPr>
          <p:cNvPr id="34" name="TextBox 33">
            <a:extLst>
              <a:ext uri="{FF2B5EF4-FFF2-40B4-BE49-F238E27FC236}">
                <a16:creationId xmlns:a16="http://schemas.microsoft.com/office/drawing/2014/main" id="{5A683946-63C8-4A95-BD82-8E6D323C7E68}"/>
              </a:ext>
            </a:extLst>
          </p:cNvPr>
          <p:cNvSpPr txBox="1"/>
          <p:nvPr/>
        </p:nvSpPr>
        <p:spPr>
          <a:xfrm>
            <a:off x="2407534" y="10000729"/>
            <a:ext cx="1203767" cy="369332"/>
          </a:xfrm>
          <a:prstGeom prst="rect">
            <a:avLst/>
          </a:prstGeom>
          <a:noFill/>
        </p:spPr>
        <p:txBody>
          <a:bodyPr wrap="square" rtlCol="0">
            <a:spAutoFit/>
          </a:bodyPr>
          <a:lstStyle/>
          <a:p>
            <a:endParaRPr lang="en-GB" dirty="0"/>
          </a:p>
        </p:txBody>
      </p:sp>
      <p:pic>
        <p:nvPicPr>
          <p:cNvPr id="35" name="Picture 34">
            <a:extLst>
              <a:ext uri="{FF2B5EF4-FFF2-40B4-BE49-F238E27FC236}">
                <a16:creationId xmlns:a16="http://schemas.microsoft.com/office/drawing/2014/main" id="{E4F763FA-696C-4B68-A1B8-440F69B8F8C7}"/>
              </a:ext>
            </a:extLst>
          </p:cNvPr>
          <p:cNvPicPr>
            <a:picLocks noChangeAspect="1"/>
          </p:cNvPicPr>
          <p:nvPr/>
        </p:nvPicPr>
        <p:blipFill>
          <a:blip r:embed="rId7"/>
          <a:stretch>
            <a:fillRect/>
          </a:stretch>
        </p:blipFill>
        <p:spPr>
          <a:xfrm>
            <a:off x="276553" y="5472060"/>
            <a:ext cx="2692549" cy="2004453"/>
          </a:xfrm>
          <a:prstGeom prst="rect">
            <a:avLst/>
          </a:prstGeom>
        </p:spPr>
      </p:pic>
      <p:pic>
        <p:nvPicPr>
          <p:cNvPr id="17" name="Picture 4" descr="A screenshot of a cell phone&#10;&#10;Description automatically generated">
            <a:extLst>
              <a:ext uri="{FF2B5EF4-FFF2-40B4-BE49-F238E27FC236}">
                <a16:creationId xmlns:a16="http://schemas.microsoft.com/office/drawing/2014/main" id="{38CE1B39-53F2-41F4-9F17-D8553DEA135B}"/>
              </a:ext>
            </a:extLst>
          </p:cNvPr>
          <p:cNvPicPr>
            <a:picLocks noChangeAspect="1"/>
          </p:cNvPicPr>
          <p:nvPr/>
        </p:nvPicPr>
        <p:blipFill rotWithShape="1">
          <a:blip r:embed="rId8"/>
          <a:srcRect l="5650" t="4929" r="15819" b="60915"/>
          <a:stretch/>
        </p:blipFill>
        <p:spPr>
          <a:xfrm>
            <a:off x="1394437" y="7551269"/>
            <a:ext cx="2516031" cy="1740209"/>
          </a:xfrm>
          <a:prstGeom prst="rect">
            <a:avLst/>
          </a:prstGeom>
        </p:spPr>
      </p:pic>
      <p:pic>
        <p:nvPicPr>
          <p:cNvPr id="37" name="Graphic 36" descr="Group of people">
            <a:extLst>
              <a:ext uri="{FF2B5EF4-FFF2-40B4-BE49-F238E27FC236}">
                <a16:creationId xmlns:a16="http://schemas.microsoft.com/office/drawing/2014/main" id="{C992EA3B-F9E6-4C87-A3D9-C59678E8779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3071498" y="6070739"/>
            <a:ext cx="914400" cy="914400"/>
          </a:xfrm>
          <a:prstGeom prst="rect">
            <a:avLst/>
          </a:prstGeom>
        </p:spPr>
      </p:pic>
      <p:pic>
        <p:nvPicPr>
          <p:cNvPr id="39" name="Graphic 38" descr="Bullseye">
            <a:extLst>
              <a:ext uri="{FF2B5EF4-FFF2-40B4-BE49-F238E27FC236}">
                <a16:creationId xmlns:a16="http://schemas.microsoft.com/office/drawing/2014/main" id="{4A8964A5-8375-4FDF-8EBB-A9F0F5A5A6B7}"/>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92447" y="8067858"/>
            <a:ext cx="914400" cy="914400"/>
          </a:xfrm>
          <a:prstGeom prst="rect">
            <a:avLst/>
          </a:prstGeom>
        </p:spPr>
      </p:pic>
      <p:pic>
        <p:nvPicPr>
          <p:cNvPr id="41" name="Graphic 40" descr="Upward trend">
            <a:extLst>
              <a:ext uri="{FF2B5EF4-FFF2-40B4-BE49-F238E27FC236}">
                <a16:creationId xmlns:a16="http://schemas.microsoft.com/office/drawing/2014/main" id="{EC387A80-529D-46ED-A0E3-039386CD50F9}"/>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6909656" y="1579187"/>
            <a:ext cx="914400" cy="914400"/>
          </a:xfrm>
          <a:prstGeom prst="rect">
            <a:avLst/>
          </a:prstGeom>
        </p:spPr>
      </p:pic>
      <p:sp>
        <p:nvSpPr>
          <p:cNvPr id="31" name="Rectangle 30">
            <a:extLst>
              <a:ext uri="{FF2B5EF4-FFF2-40B4-BE49-F238E27FC236}">
                <a16:creationId xmlns:a16="http://schemas.microsoft.com/office/drawing/2014/main" id="{9DD27EA7-AE70-4B59-AF44-12E1AEE2EB32}"/>
              </a:ext>
            </a:extLst>
          </p:cNvPr>
          <p:cNvSpPr/>
          <p:nvPr/>
        </p:nvSpPr>
        <p:spPr>
          <a:xfrm>
            <a:off x="4442028" y="2651760"/>
            <a:ext cx="495732" cy="13060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Rectangle 31">
            <a:extLst>
              <a:ext uri="{FF2B5EF4-FFF2-40B4-BE49-F238E27FC236}">
                <a16:creationId xmlns:a16="http://schemas.microsoft.com/office/drawing/2014/main" id="{0C284456-4654-44A1-B9D9-58EC1897168B}"/>
              </a:ext>
            </a:extLst>
          </p:cNvPr>
          <p:cNvSpPr/>
          <p:nvPr/>
        </p:nvSpPr>
        <p:spPr>
          <a:xfrm>
            <a:off x="4442028" y="4683172"/>
            <a:ext cx="471255" cy="17816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3573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256BCAB-ED3C-46FF-9C2C-A5A4682ECB74}"/>
              </a:ext>
            </a:extLst>
          </p:cNvPr>
          <p:cNvSpPr txBox="1"/>
          <p:nvPr/>
        </p:nvSpPr>
        <p:spPr>
          <a:xfrm>
            <a:off x="131669" y="0"/>
            <a:ext cx="12563914" cy="87408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u="sng" dirty="0">
                <a:cs typeface="Calibri"/>
              </a:rPr>
              <a:t>References</a:t>
            </a:r>
          </a:p>
          <a:p>
            <a:endParaRPr lang="en-US" sz="1200" b="1" dirty="0">
              <a:solidFill>
                <a:srgbClr val="0563C1"/>
              </a:solidFill>
              <a:ea typeface="+mn-lt"/>
              <a:cs typeface="+mn-lt"/>
            </a:endParaRPr>
          </a:p>
          <a:p>
            <a:r>
              <a:rPr lang="en-US" sz="1000" dirty="0">
                <a:ea typeface="+mn-lt"/>
                <a:cs typeface="+mn-lt"/>
              </a:rPr>
              <a:t>Andrews, L. (2011). </a:t>
            </a:r>
            <a:r>
              <a:rPr lang="en-GB" sz="1000" i="1" dirty="0"/>
              <a:t>Written Statement - Changes to the Educational Maintenance Allowance Wales scheme. </a:t>
            </a:r>
            <a:r>
              <a:rPr lang="en-GB" sz="1000" dirty="0"/>
              <a:t>Available at: https://gov.wales/written-statement-changes-educational-maintenance-allowance-wales-scheme (Accessed: 20 August 2020).</a:t>
            </a:r>
          </a:p>
          <a:p>
            <a:endParaRPr lang="en-US" sz="1000" dirty="0">
              <a:ea typeface="+mn-lt"/>
              <a:cs typeface="+mn-lt"/>
            </a:endParaRPr>
          </a:p>
          <a:p>
            <a:r>
              <a:rPr lang="en-US" sz="1000" dirty="0">
                <a:ea typeface="+mn-lt"/>
                <a:cs typeface="+mn-lt"/>
              </a:rPr>
              <a:t>Bates, B. (2016). </a:t>
            </a:r>
            <a:r>
              <a:rPr lang="en-US" sz="1000" i="1" dirty="0">
                <a:ea typeface="+mn-lt"/>
                <a:cs typeface="+mn-lt"/>
              </a:rPr>
              <a:t>Learning theories simplified : ...and how to apply them to teaching.</a:t>
            </a:r>
            <a:r>
              <a:rPr lang="en-US" sz="1000" dirty="0">
                <a:ea typeface="+mn-lt"/>
                <a:cs typeface="+mn-lt"/>
              </a:rPr>
              <a:t>2</a:t>
            </a:r>
            <a:r>
              <a:rPr lang="en-US" sz="1000" baseline="30000" dirty="0">
                <a:ea typeface="+mn-lt"/>
                <a:cs typeface="+mn-lt"/>
              </a:rPr>
              <a:t>ND</a:t>
            </a:r>
            <a:r>
              <a:rPr lang="en-US" sz="1000" dirty="0">
                <a:ea typeface="+mn-lt"/>
                <a:cs typeface="+mn-lt"/>
              </a:rPr>
              <a:t> Ed. London: Sage Publications.</a:t>
            </a:r>
          </a:p>
          <a:p>
            <a:endParaRPr lang="en-US" sz="1000" i="1" dirty="0">
              <a:ea typeface="+mn-lt"/>
              <a:cs typeface="+mn-lt"/>
            </a:endParaRPr>
          </a:p>
          <a:p>
            <a:r>
              <a:rPr lang="en-US" sz="1000" dirty="0">
                <a:ea typeface="+mn-lt"/>
                <a:cs typeface="+mn-lt"/>
              </a:rPr>
              <a:t>Cook, R., </a:t>
            </a:r>
            <a:r>
              <a:rPr lang="en-US" sz="1000" dirty="0" err="1">
                <a:ea typeface="+mn-lt"/>
                <a:cs typeface="+mn-lt"/>
              </a:rPr>
              <a:t>Rutt</a:t>
            </a:r>
            <a:r>
              <a:rPr lang="en-US" sz="1000" dirty="0">
                <a:ea typeface="+mn-lt"/>
                <a:cs typeface="+mn-lt"/>
              </a:rPr>
              <a:t>, S. and Sims, D. (2014). Deprivation in Education. Slough: NFER.</a:t>
            </a:r>
          </a:p>
          <a:p>
            <a:endParaRPr lang="en-US" sz="1000" i="1" dirty="0">
              <a:ea typeface="+mn-lt"/>
              <a:cs typeface="+mn-lt"/>
            </a:endParaRPr>
          </a:p>
          <a:p>
            <a:r>
              <a:rPr lang="en-US" sz="1000" dirty="0">
                <a:ea typeface="+mn-lt"/>
                <a:cs typeface="+mn-lt"/>
              </a:rPr>
              <a:t>Dauncey, M. (2018).</a:t>
            </a:r>
            <a:r>
              <a:rPr lang="en-US" sz="1000" cap="all" dirty="0">
                <a:ea typeface="+mn-lt"/>
                <a:cs typeface="+mn-lt"/>
              </a:rPr>
              <a:t> </a:t>
            </a:r>
            <a:r>
              <a:rPr lang="en-US" sz="1000" i="1" cap="all" dirty="0">
                <a:ea typeface="+mn-lt"/>
                <a:cs typeface="+mn-lt"/>
              </a:rPr>
              <a:t>Education</a:t>
            </a:r>
            <a:r>
              <a:rPr lang="en-US" sz="1000" i="1" dirty="0"/>
              <a:t> Next steps for the Pupil Development Grant</a:t>
            </a:r>
            <a:r>
              <a:rPr lang="en-US" sz="1000" i="1" dirty="0">
                <a:cs typeface="Calibri" panose="020F0502020204030204"/>
              </a:rPr>
              <a:t>. </a:t>
            </a:r>
            <a:r>
              <a:rPr lang="en-US" sz="1000" dirty="0">
                <a:ea typeface="+mn-lt"/>
                <a:cs typeface="+mn-lt"/>
              </a:rPr>
              <a:t>National Assembly for Wales Research Service. Available at: https://seneddresearch.blog/2018/04/11/next-steps-for-the-pupil-development-grant/ (Accessed:20 August 2020).</a:t>
            </a:r>
          </a:p>
          <a:p>
            <a:endParaRPr lang="en-US" sz="1000" dirty="0">
              <a:ea typeface="+mn-lt"/>
              <a:cs typeface="+mn-lt"/>
            </a:endParaRPr>
          </a:p>
          <a:p>
            <a:r>
              <a:rPr lang="en-US" sz="1000" dirty="0">
                <a:ea typeface="+mn-lt"/>
                <a:cs typeface="+mn-lt"/>
              </a:rPr>
              <a:t>Donovan, O. (2018) </a:t>
            </a:r>
            <a:r>
              <a:rPr lang="en-US" sz="1000" i="1" dirty="0">
                <a:ea typeface="+mn-lt"/>
                <a:cs typeface="+mn-lt"/>
              </a:rPr>
              <a:t>EDUCATION/EQUALITY&amp;SOCIAL JUSTICE Pupil Deprivation Grant: Hitting the target?.  </a:t>
            </a:r>
            <a:r>
              <a:rPr lang="en-US" sz="1000" dirty="0">
                <a:ea typeface="+mn-lt"/>
                <a:cs typeface="+mn-lt"/>
              </a:rPr>
              <a:t>Available at: https://seneddhome.com/2018/06/pupil-deprivation-grant-hitting-the-target/ (Accessed:20 August 2020).</a:t>
            </a:r>
          </a:p>
          <a:p>
            <a:endParaRPr lang="en-US" sz="1000" dirty="0">
              <a:ea typeface="+mn-lt"/>
              <a:cs typeface="+mn-lt"/>
            </a:endParaRPr>
          </a:p>
          <a:p>
            <a:r>
              <a:rPr lang="en-US" sz="1000" dirty="0">
                <a:cs typeface="Calibri"/>
              </a:rPr>
              <a:t>Education Endowment Foundation (2020) </a:t>
            </a:r>
            <a:r>
              <a:rPr lang="en-US" sz="1000" i="1" dirty="0">
                <a:cs typeface="Calibri"/>
              </a:rPr>
              <a:t>Feedback. </a:t>
            </a:r>
            <a:r>
              <a:rPr lang="en-US" sz="1000" dirty="0">
                <a:cs typeface="Calibri"/>
              </a:rPr>
              <a:t>Available at : </a:t>
            </a:r>
            <a:r>
              <a:rPr lang="en-GB" sz="1000" dirty="0"/>
              <a:t>https://educationendowmentfoundation.org.uk/evidence-summaries/teaching-learning-toolkit/feedback/ (Accessed:23 August 2020).</a:t>
            </a:r>
            <a:endParaRPr lang="en-US" sz="1000" dirty="0">
              <a:ea typeface="+mn-lt"/>
              <a:cs typeface="+mn-lt"/>
            </a:endParaRPr>
          </a:p>
          <a:p>
            <a:endParaRPr lang="en-US" sz="1000" dirty="0">
              <a:ea typeface="+mn-lt"/>
              <a:cs typeface="+mn-lt"/>
            </a:endParaRPr>
          </a:p>
          <a:p>
            <a:r>
              <a:rPr lang="en-GB" sz="1000" dirty="0"/>
              <a:t>Education Endowment Foundation. (2017).  </a:t>
            </a:r>
            <a:r>
              <a:rPr lang="en-GB" sz="1000" i="1" dirty="0"/>
              <a:t>The attainment Gap 2017</a:t>
            </a:r>
            <a:r>
              <a:rPr lang="en-GB" sz="1000" dirty="0"/>
              <a:t>. Available at: https://educationendowmentfoundation.org.uk/public/files/Annual_Reports/EEF_Attainment_Gap_Report_2018.pdf (Accessed:23 August 2020)</a:t>
            </a:r>
          </a:p>
          <a:p>
            <a:endParaRPr lang="en-US" sz="1000" dirty="0">
              <a:cs typeface="Calibri"/>
            </a:endParaRPr>
          </a:p>
          <a:p>
            <a:r>
              <a:rPr lang="en-US" sz="1000" dirty="0">
                <a:cs typeface="Calibri"/>
              </a:rPr>
              <a:t>Education Endowment Foundation (2020) </a:t>
            </a:r>
            <a:r>
              <a:rPr lang="en-US" sz="1000" i="1" dirty="0">
                <a:cs typeface="Calibri"/>
              </a:rPr>
              <a:t>Metacognition and Self Regulation</a:t>
            </a:r>
            <a:r>
              <a:rPr lang="en-US" sz="1000" dirty="0">
                <a:cs typeface="Calibri"/>
              </a:rPr>
              <a:t>. Available at:  </a:t>
            </a:r>
            <a:r>
              <a:rPr lang="en-GB" sz="1000" dirty="0"/>
              <a:t>https://educationendowmentfoundation.org.uk/evidence-summaries/teaching-learning-toolkit/meta-cognition-and-self-regulation/#closeSignup </a:t>
            </a:r>
          </a:p>
          <a:p>
            <a:r>
              <a:rPr lang="en-GB" sz="1000" dirty="0">
                <a:cs typeface="Calibri"/>
              </a:rPr>
              <a:t>(Accessed: 23 August 2020)</a:t>
            </a:r>
          </a:p>
          <a:p>
            <a:endParaRPr lang="en-US" sz="1000" dirty="0">
              <a:cs typeface="Calibri"/>
            </a:endParaRPr>
          </a:p>
          <a:p>
            <a:r>
              <a:rPr lang="en-GB" sz="1000" dirty="0"/>
              <a:t>Egan, D. (2013) </a:t>
            </a:r>
            <a:r>
              <a:rPr lang="en-GB" sz="1000" i="1" dirty="0"/>
              <a:t>POVERTY AND LOW EDUCATIONAL ACHIEVEMENT IN WALES: STUDENT, FAMILY AND COMMUNITY INTERVENTIONS. </a:t>
            </a:r>
            <a:r>
              <a:rPr lang="en-GB" sz="1000" dirty="0"/>
              <a:t>Joseph Rowntree Foundation: York. Available at: https://www.jrf.org.uk/sites/default/files/jrf/migrated/files/wales-education-poverty-summary.pdf (Accessed:20 August 2020). (2014)</a:t>
            </a:r>
          </a:p>
          <a:p>
            <a:endParaRPr lang="en-GB" sz="1000" dirty="0"/>
          </a:p>
          <a:p>
            <a:r>
              <a:rPr lang="en-GB" sz="1000" dirty="0"/>
              <a:t>Estyn (2014) Inspection report School B. Details withheld to protect anonymity. (Accessed: 23 August 2020).</a:t>
            </a:r>
          </a:p>
          <a:p>
            <a:endParaRPr lang="en-GB" sz="1000" dirty="0"/>
          </a:p>
          <a:p>
            <a:r>
              <a:rPr lang="en-GB" sz="1000" dirty="0">
                <a:ea typeface="+mn-lt"/>
                <a:cs typeface="+mn-lt"/>
              </a:rPr>
              <a:t>Maslow, A.H.-(1998). </a:t>
            </a:r>
            <a:r>
              <a:rPr lang="en-GB" sz="1000" i="1" dirty="0">
                <a:ea typeface="+mn-lt"/>
                <a:cs typeface="+mn-lt"/>
              </a:rPr>
              <a:t>Toward a psychology of being </a:t>
            </a:r>
            <a:r>
              <a:rPr lang="en-GB" sz="1000" dirty="0">
                <a:ea typeface="+mn-lt"/>
                <a:cs typeface="+mn-lt"/>
              </a:rPr>
              <a:t>3rd ed., New York: J. Wiley &amp; Sons.</a:t>
            </a:r>
            <a:endParaRPr lang="en-US" sz="1000" dirty="0">
              <a:ea typeface="+mn-lt"/>
              <a:cs typeface="+mn-lt"/>
            </a:endParaRPr>
          </a:p>
          <a:p>
            <a:endParaRPr lang="en-GB" sz="1000" dirty="0"/>
          </a:p>
          <a:p>
            <a:r>
              <a:rPr lang="en-GB" sz="1000" dirty="0"/>
              <a:t>McLeod, S. A. (2020). </a:t>
            </a:r>
            <a:r>
              <a:rPr lang="en-GB" sz="1000" i="1" dirty="0"/>
              <a:t>Maslow's hierarchy of needs</a:t>
            </a:r>
            <a:r>
              <a:rPr lang="en-GB" sz="1000" dirty="0"/>
              <a:t>. Simply Psychology. Available at: https://www.simplypsychology.org/maslow.htm (Accessed: 20 August 2020). </a:t>
            </a:r>
          </a:p>
          <a:p>
            <a:endParaRPr lang="en-GB" sz="1000" dirty="0"/>
          </a:p>
          <a:p>
            <a:r>
              <a:rPr lang="en-US" sz="1000" dirty="0">
                <a:ea typeface="+mn-lt"/>
                <a:cs typeface="+mn-lt"/>
              </a:rPr>
              <a:t>National Assembly for Wales Children, Young People and Education  Committee (2015).  </a:t>
            </a:r>
            <a:r>
              <a:rPr lang="en-US" sz="1000" i="1" dirty="0">
                <a:ea typeface="+mn-lt"/>
                <a:cs typeface="+mn-lt"/>
              </a:rPr>
              <a:t>Inquiry into Educational Outcomes for Children from Low Income Households. </a:t>
            </a:r>
            <a:r>
              <a:rPr lang="en-US" sz="1000" dirty="0">
                <a:ea typeface="+mn-lt"/>
                <a:cs typeface="+mn-lt"/>
              </a:rPr>
              <a:t>Available at: </a:t>
            </a:r>
            <a:r>
              <a:rPr lang="en-GB" sz="1000" dirty="0"/>
              <a:t>https://senedd.wales/laid%20documents/cr-ld10112%20-%20report%20by%20the%20children,%20young%20people%20and%20education%20committee%20-%20inquiry%20into%20educational%20outcomes%20for%20children/cr-ld10112-e.pdf (Accessed:20 August 2020).</a:t>
            </a:r>
          </a:p>
          <a:p>
            <a:endParaRPr lang="en-GB" sz="1000" dirty="0">
              <a:ea typeface="+mn-lt"/>
              <a:cs typeface="+mn-lt"/>
            </a:endParaRPr>
          </a:p>
          <a:p>
            <a:r>
              <a:rPr lang="en-GB" sz="1000" dirty="0">
                <a:ea typeface="+mn-lt"/>
                <a:cs typeface="+mn-lt"/>
              </a:rPr>
              <a:t>School A. (2018). </a:t>
            </a:r>
            <a:r>
              <a:rPr lang="en-GB" sz="1000" i="1" dirty="0">
                <a:ea typeface="+mn-lt"/>
                <a:cs typeface="+mn-lt"/>
              </a:rPr>
              <a:t>GDP Spending plan. </a:t>
            </a:r>
            <a:r>
              <a:rPr lang="en-GB" sz="1000" dirty="0">
                <a:ea typeface="+mn-lt"/>
                <a:cs typeface="+mn-lt"/>
              </a:rPr>
              <a:t>Details withheld to protect anonymity .</a:t>
            </a:r>
            <a:r>
              <a:rPr lang="en-GB" sz="1000" dirty="0"/>
              <a:t> (Accessed: 23 August 2020).</a:t>
            </a:r>
          </a:p>
          <a:p>
            <a:endParaRPr lang="en-GB" sz="1000" dirty="0">
              <a:ea typeface="+mn-lt"/>
              <a:cs typeface="+mn-lt"/>
            </a:endParaRPr>
          </a:p>
          <a:p>
            <a:r>
              <a:rPr lang="en-GB" sz="1000" dirty="0">
                <a:ea typeface="+mn-lt"/>
                <a:cs typeface="+mn-lt"/>
              </a:rPr>
              <a:t>School B. (2020). </a:t>
            </a:r>
            <a:r>
              <a:rPr lang="en-GB" sz="1000" i="1" dirty="0">
                <a:ea typeface="+mn-lt"/>
                <a:cs typeface="+mn-lt"/>
              </a:rPr>
              <a:t>GDP Spending plan.</a:t>
            </a:r>
            <a:r>
              <a:rPr lang="en-GB" sz="1000" dirty="0">
                <a:ea typeface="+mn-lt"/>
                <a:cs typeface="+mn-lt"/>
              </a:rPr>
              <a:t> Details withheld to protect anonymity .</a:t>
            </a:r>
            <a:r>
              <a:rPr lang="en-GB" sz="1000" dirty="0"/>
              <a:t> (Accessed: 23 August 2020).</a:t>
            </a:r>
          </a:p>
          <a:p>
            <a:r>
              <a:rPr lang="en-GB" sz="1000" dirty="0">
                <a:ea typeface="+mn-lt"/>
                <a:cs typeface="+mn-lt"/>
              </a:rPr>
              <a:t>.</a:t>
            </a:r>
            <a:endParaRPr lang="en-US" sz="1000" dirty="0">
              <a:ea typeface="+mn-lt"/>
              <a:cs typeface="+mn-lt"/>
            </a:endParaRPr>
          </a:p>
          <a:p>
            <a:r>
              <a:rPr lang="en-GB" sz="1000" dirty="0" err="1"/>
              <a:t>Seargent</a:t>
            </a:r>
            <a:r>
              <a:rPr lang="en-GB" sz="1000" dirty="0"/>
              <a:t>, C. &amp; Thomas, G,C. (2012) </a:t>
            </a:r>
            <a:r>
              <a:rPr lang="en-GB" sz="1000" i="1" dirty="0"/>
              <a:t>Cabinet Statement. Written Statement: Tackling Poverty Action Plan</a:t>
            </a:r>
            <a:r>
              <a:rPr lang="en-GB" sz="1000" dirty="0"/>
              <a:t>. Available at: https://gov.wales/written-statement-tackling-poverty-action-plan (Accessed:20 August 2020)</a:t>
            </a:r>
          </a:p>
          <a:p>
            <a:endParaRPr lang="en-GB" sz="1000" dirty="0"/>
          </a:p>
          <a:p>
            <a:r>
              <a:rPr lang="en-US" sz="1000" dirty="0">
                <a:ea typeface="+mn-lt"/>
                <a:cs typeface="+mn-lt"/>
              </a:rPr>
              <a:t>Taylor, C. (2018) </a:t>
            </a:r>
            <a:r>
              <a:rPr lang="en-US" sz="1000" i="1" dirty="0">
                <a:ea typeface="+mn-lt"/>
                <a:cs typeface="+mn-lt"/>
              </a:rPr>
              <a:t>The Reliability of Free School Meal Eligibility as a Measure of Socio-Economic Disadvantage: Evidence from the Millennium Cohort Study in Wales. </a:t>
            </a:r>
            <a:r>
              <a:rPr lang="en-US" sz="1000" dirty="0">
                <a:ea typeface="+mn-lt"/>
                <a:cs typeface="+mn-lt"/>
              </a:rPr>
              <a:t>British Journal of Educational Studies, 66:pp.1, 29-51.</a:t>
            </a:r>
          </a:p>
          <a:p>
            <a:endParaRPr lang="en-US" sz="1000" dirty="0">
              <a:ea typeface="+mn-lt"/>
              <a:cs typeface="+mn-lt"/>
            </a:endParaRPr>
          </a:p>
          <a:p>
            <a:r>
              <a:rPr lang="en-US" sz="1000" dirty="0">
                <a:cs typeface="Calibri"/>
              </a:rPr>
              <a:t>UNICEF (1989) </a:t>
            </a:r>
            <a:r>
              <a:rPr lang="en-US" sz="1000" i="1" dirty="0">
                <a:cs typeface="Calibri"/>
              </a:rPr>
              <a:t>United Nations Convention of the rights of the child. </a:t>
            </a:r>
            <a:r>
              <a:rPr lang="en-US" sz="1000" dirty="0">
                <a:cs typeface="Calibri"/>
              </a:rPr>
              <a:t>Available at: </a:t>
            </a:r>
            <a:r>
              <a:rPr lang="en-GB" sz="1000" dirty="0"/>
              <a:t>https://downloads.unicef.org.uk/wp-content/uploads/2010/05/UNCRC_united_nations_convention_on_the_rights_of_the_child.pdf?_adal_sd=www.unicef.org.uk.1597936158474&amp;_adal_ca=so%3DLive%26me%3Dorganic%26ca%3D(not%2520set)%26co%3D(not%2520set)%26ke%3D(not%2520set).1597936158474&amp;_adal_cw=1597936141782.1597936158474&amp;_adal_id=6d2cd12a-1b2d-40b2-930f-4f1b6223fc76.1597936142.2.1597936142.1597936142.94364fa8-5a68-4bb9-911f-70b401d486e9.1597936158474&amp;_ga=2.40023522.1335737238.1597936141-1587013890.1597936141</a:t>
            </a:r>
            <a:r>
              <a:rPr lang="en-US" sz="1000" dirty="0">
                <a:cs typeface="Calibri"/>
              </a:rPr>
              <a:t> (Accessed:20 August 2020).</a:t>
            </a:r>
          </a:p>
          <a:p>
            <a:endParaRPr lang="en-US" sz="1000" dirty="0">
              <a:ea typeface="+mn-lt"/>
              <a:cs typeface="+mn-lt"/>
            </a:endParaRPr>
          </a:p>
          <a:p>
            <a:r>
              <a:rPr lang="en-GB" sz="1000" dirty="0"/>
              <a:t>W</a:t>
            </a:r>
            <a:r>
              <a:rPr lang="en-US" sz="1000" dirty="0">
                <a:ea typeface="+mn-lt"/>
                <a:cs typeface="+mn-lt"/>
              </a:rPr>
              <a:t>elsh Government (2015). </a:t>
            </a:r>
            <a:r>
              <a:rPr lang="en-US" sz="1000" i="1" dirty="0">
                <a:ea typeface="+mn-lt"/>
                <a:cs typeface="+mn-lt"/>
              </a:rPr>
              <a:t>Raising the ambitions and educational attainment of children who are looked after in Wales: one year on. </a:t>
            </a:r>
            <a:r>
              <a:rPr lang="en-US" sz="1000" dirty="0">
                <a:ea typeface="+mn-lt"/>
                <a:cs typeface="+mn-lt"/>
              </a:rPr>
              <a:t>Available at:</a:t>
            </a:r>
            <a:r>
              <a:rPr lang="en-US" sz="1000" i="1" dirty="0">
                <a:ea typeface="+mn-lt"/>
                <a:cs typeface="+mn-lt"/>
              </a:rPr>
              <a:t>  </a:t>
            </a:r>
            <a:r>
              <a:rPr lang="en-US" sz="1000" dirty="0">
                <a:ea typeface="+mn-lt"/>
                <a:cs typeface="+mn-lt"/>
              </a:rPr>
              <a:t>https://gov.wales/sites/default/files/publications/2018-03/raising-the-ambitions-and-educational-attainment-of-children-who-are-looked-after-in-wales-one-year-on.pdf (Accessed: 20 August 2020)</a:t>
            </a:r>
          </a:p>
          <a:p>
            <a:endParaRPr lang="en-GB" sz="1000" dirty="0">
              <a:ea typeface="+mn-lt"/>
              <a:cs typeface="+mn-lt"/>
            </a:endParaRPr>
          </a:p>
          <a:p>
            <a:r>
              <a:rPr lang="en-GB" sz="1000" dirty="0">
                <a:ea typeface="+mn-lt"/>
                <a:cs typeface="+mn-lt"/>
              </a:rPr>
              <a:t>Welsh Government (2012). </a:t>
            </a:r>
            <a:r>
              <a:rPr lang="en-GB" sz="1000" i="1" dirty="0">
                <a:ea typeface="+mn-lt"/>
                <a:cs typeface="+mn-lt"/>
              </a:rPr>
              <a:t>Flying Start Strategic Guidance. </a:t>
            </a:r>
            <a:r>
              <a:rPr lang="en-GB" sz="1000" dirty="0">
                <a:ea typeface="+mn-lt"/>
                <a:cs typeface="+mn-lt"/>
              </a:rPr>
              <a:t>Available at: </a:t>
            </a:r>
            <a:r>
              <a:rPr lang="en-GB" sz="1000" dirty="0"/>
              <a:t>https://gov.wales/sites/default/files/publications/2019-07/flying-start-strategy-guidance-for-local-authorities.pdf (Accessed: 20 August 2020).</a:t>
            </a:r>
          </a:p>
          <a:p>
            <a:endParaRPr lang="en-GB" sz="1000" dirty="0">
              <a:ea typeface="+mn-lt"/>
              <a:cs typeface="+mn-lt"/>
            </a:endParaRPr>
          </a:p>
          <a:p>
            <a:r>
              <a:rPr lang="en-GB" sz="1000" dirty="0"/>
              <a:t>Welsh Government (2015). </a:t>
            </a:r>
            <a:r>
              <a:rPr lang="en-GB" sz="1000" i="1" dirty="0"/>
              <a:t>Free Breakfast in Primary Schools</a:t>
            </a:r>
            <a:r>
              <a:rPr lang="en-GB" sz="1000" dirty="0"/>
              <a:t>. Available at: https://gov.wales/sites/default/files/publications/2018-03/free-breakfast-in-primary-schools.pdf. (Accessed:20 August 2020)</a:t>
            </a:r>
          </a:p>
          <a:p>
            <a:endParaRPr lang="en-GB" sz="1000" dirty="0">
              <a:ea typeface="+mn-lt"/>
              <a:cs typeface="+mn-lt"/>
            </a:endParaRPr>
          </a:p>
          <a:p>
            <a:r>
              <a:rPr lang="en-GB" sz="1000" dirty="0"/>
              <a:t>Welsh Government (2019). </a:t>
            </a:r>
            <a:r>
              <a:rPr lang="en-GB" sz="1000" i="1" dirty="0"/>
              <a:t>Evaluation of the Pupil Deprivation Grant Final report . </a:t>
            </a:r>
            <a:r>
              <a:rPr lang="en-GB" sz="1000" dirty="0"/>
              <a:t>Available at :https://gov.wales/sites/default/files/statistics-and-research/2019-05/evaluation-pupil-deprivation-grant-final.pdf (Accessed: 20 August 2020). </a:t>
            </a:r>
          </a:p>
          <a:p>
            <a:endParaRPr lang="en-GB" sz="1200" dirty="0">
              <a:ea typeface="+mn-lt"/>
              <a:cs typeface="+mn-lt"/>
            </a:endParaRPr>
          </a:p>
        </p:txBody>
      </p:sp>
    </p:spTree>
    <p:extLst>
      <p:ext uri="{BB962C8B-B14F-4D97-AF65-F5344CB8AC3E}">
        <p14:creationId xmlns:p14="http://schemas.microsoft.com/office/powerpoint/2010/main" val="22444111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568CC7CAEC77741BE63E3890C5410A9" ma:contentTypeVersion="12" ma:contentTypeDescription="Create a new document." ma:contentTypeScope="" ma:versionID="0e10cc5ec516d17e7b0e5f982476292a">
  <xsd:schema xmlns:xsd="http://www.w3.org/2001/XMLSchema" xmlns:xs="http://www.w3.org/2001/XMLSchema" xmlns:p="http://schemas.microsoft.com/office/2006/metadata/properties" xmlns:ns3="1032f7a9-42dd-4d45-8569-0b0c8e6c7da0" xmlns:ns4="b93246dd-dd3b-431c-9c8f-4b82d37f1b42" targetNamespace="http://schemas.microsoft.com/office/2006/metadata/properties" ma:root="true" ma:fieldsID="e3045169fc948b0a8d50fc6274a51fd5" ns3:_="" ns4:_="">
    <xsd:import namespace="1032f7a9-42dd-4d45-8569-0b0c8e6c7da0"/>
    <xsd:import namespace="b93246dd-dd3b-431c-9c8f-4b82d37f1b42"/>
    <xsd:element name="properties">
      <xsd:complexType>
        <xsd:sequence>
          <xsd:element name="documentManagement">
            <xsd:complexType>
              <xsd:all>
                <xsd:element ref="ns3:MediaServiceMetadata" minOccurs="0"/>
                <xsd:element ref="ns3:MediaServiceFastMetadata" minOccurs="0"/>
                <xsd:element ref="ns3:MediaServiceDateTaken" minOccurs="0"/>
                <xsd:element ref="ns4:SharedWithUsers" minOccurs="0"/>
                <xsd:element ref="ns4:SharedWithDetails" minOccurs="0"/>
                <xsd:element ref="ns4:SharingHintHash" minOccurs="0"/>
                <xsd:element ref="ns3:MediaServiceAutoTags" minOccurs="0"/>
                <xsd:element ref="ns3:MediaServiceAutoKeyPoints" minOccurs="0"/>
                <xsd:element ref="ns3:MediaServiceKeyPoint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032f7a9-42dd-4d45-8569-0b0c8e6c7da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93246dd-dd3b-431c-9c8f-4b82d37f1b42"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A2B4396-D214-4DCB-9FFA-5A475D0A789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032f7a9-42dd-4d45-8569-0b0c8e6c7da0"/>
    <ds:schemaRef ds:uri="b93246dd-dd3b-431c-9c8f-4b82d37f1b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3749BEC-52AF-4B87-ABBA-6F3DFEB0FFF0}">
  <ds:schemaRefs>
    <ds:schemaRef ds:uri="http://schemas.microsoft.com/sharepoint/v3/contenttype/forms"/>
  </ds:schemaRefs>
</ds:datastoreItem>
</file>

<file path=customXml/itemProps3.xml><?xml version="1.0" encoding="utf-8"?>
<ds:datastoreItem xmlns:ds="http://schemas.openxmlformats.org/officeDocument/2006/customXml" ds:itemID="{CF398882-67DE-4DBC-AE69-4FAACED5A4F7}">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
  <TotalTime>231</TotalTime>
  <Words>1606</Words>
  <Application>Microsoft Office PowerPoint</Application>
  <PresentationFormat>A3 Paper (297x420 mm)</PresentationFormat>
  <Paragraphs>95</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picon</dc:creator>
  <cp:lastModifiedBy>naomi picon</cp:lastModifiedBy>
  <cp:revision>282</cp:revision>
  <dcterms:created xsi:type="dcterms:W3CDTF">2020-07-15T12:09:11Z</dcterms:created>
  <dcterms:modified xsi:type="dcterms:W3CDTF">2020-08-23T13:38:29Z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0x0101002568CC7CAEC77741BE63E3890C5410A9</vt:lpwstr>
  </property>
</Properties>
</file>