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8" r:id="rId2"/>
    <p:sldId id="262" r:id="rId3"/>
    <p:sldId id="263" r:id="rId4"/>
    <p:sldId id="270" r:id="rId5"/>
    <p:sldId id="271" r:id="rId6"/>
    <p:sldId id="277" r:id="rId7"/>
    <p:sldId id="278" r:id="rId8"/>
    <p:sldId id="279" r:id="rId9"/>
    <p:sldId id="280" r:id="rId10"/>
    <p:sldId id="264" r:id="rId11"/>
    <p:sldId id="281" r:id="rId12"/>
    <p:sldId id="282" r:id="rId13"/>
    <p:sldId id="259" r:id="rId14"/>
    <p:sldId id="268" r:id="rId15"/>
    <p:sldId id="260" r:id="rId16"/>
    <p:sldId id="283" r:id="rId17"/>
    <p:sldId id="284" r:id="rId18"/>
    <p:sldId id="269" r:id="rId19"/>
    <p:sldId id="257"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p:restoredTop sz="94694"/>
  </p:normalViewPr>
  <p:slideViewPr>
    <p:cSldViewPr snapToGrid="0">
      <p:cViewPr varScale="1">
        <p:scale>
          <a:sx n="50" d="100"/>
          <a:sy n="50" d="100"/>
        </p:scale>
        <p:origin x="590" y="3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E4C84ADE-1597-4E2E-8F2F-3FA5B948B6A6}" type="datetimeFigureOut">
              <a:rPr lang="en-GB" smtClean="0"/>
              <a:t>16/09/2021</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70567885-6BF8-4009-AF4E-36CB32018714}" type="slidenum">
              <a:rPr lang="en-GB" smtClean="0"/>
              <a:t>‹#›</a:t>
            </a:fld>
            <a:endParaRPr lang="en-GB"/>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9043361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4C84ADE-1597-4E2E-8F2F-3FA5B948B6A6}" type="datetimeFigureOut">
              <a:rPr lang="en-GB" smtClean="0"/>
              <a:t>16/09/2021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567885-6BF8-4009-AF4E-36CB32018714}" type="slidenum">
              <a:rPr lang="en-GB" smtClean="0"/>
              <a:t>‹#›</a:t>
            </a:fld>
            <a:endParaRPr lang="en-GB"/>
          </a:p>
        </p:txBody>
      </p:sp>
    </p:spTree>
    <p:extLst>
      <p:ext uri="{BB962C8B-B14F-4D97-AF65-F5344CB8AC3E}">
        <p14:creationId xmlns:p14="http://schemas.microsoft.com/office/powerpoint/2010/main" val="22700882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4C84ADE-1597-4E2E-8F2F-3FA5B948B6A6}" type="datetimeFigureOut">
              <a:rPr lang="en-GB" smtClean="0"/>
              <a:t>16/09/2021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567885-6BF8-4009-AF4E-36CB32018714}" type="slidenum">
              <a:rPr lang="en-GB" smtClean="0"/>
              <a:t>‹#›</a:t>
            </a:fld>
            <a:endParaRPr lang="en-GB"/>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894047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4C84ADE-1597-4E2E-8F2F-3FA5B948B6A6}" type="datetimeFigureOut">
              <a:rPr lang="en-GB" smtClean="0"/>
              <a:t>16/09/2021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0567885-6BF8-4009-AF4E-36CB32018714}" type="slidenum">
              <a:rPr lang="en-GB" smtClean="0"/>
              <a:t>‹#›</a:t>
            </a:fld>
            <a:endParaRPr lang="en-GB"/>
          </a:p>
        </p:txBody>
      </p:sp>
    </p:spTree>
    <p:extLst>
      <p:ext uri="{BB962C8B-B14F-4D97-AF65-F5344CB8AC3E}">
        <p14:creationId xmlns:p14="http://schemas.microsoft.com/office/powerpoint/2010/main" val="13557951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4C84ADE-1597-4E2E-8F2F-3FA5B948B6A6}" type="datetimeFigureOut">
              <a:rPr lang="en-GB" smtClean="0"/>
              <a:t>16/09/2021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0567885-6BF8-4009-AF4E-36CB32018714}" type="slidenum">
              <a:rPr lang="en-GB" smtClean="0"/>
              <a:t>‹#›</a:t>
            </a:fld>
            <a:endParaRPr lang="en-GB"/>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527608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4C84ADE-1597-4E2E-8F2F-3FA5B948B6A6}" type="datetimeFigureOut">
              <a:rPr lang="en-GB" smtClean="0"/>
              <a:t>16/09/2021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0567885-6BF8-4009-AF4E-36CB32018714}"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6950761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4C84ADE-1597-4E2E-8F2F-3FA5B948B6A6}" type="datetimeFigureOut">
              <a:rPr lang="en-GB" smtClean="0"/>
              <a:t>16/09/2021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0567885-6BF8-4009-AF4E-36CB32018714}" type="slidenum">
              <a:rPr lang="en-GB" smtClean="0"/>
              <a:t>‹#›</a:t>
            </a:fld>
            <a:endParaRPr lang="en-GB"/>
          </a:p>
        </p:txBody>
      </p:sp>
    </p:spTree>
    <p:extLst>
      <p:ext uri="{BB962C8B-B14F-4D97-AF65-F5344CB8AC3E}">
        <p14:creationId xmlns:p14="http://schemas.microsoft.com/office/powerpoint/2010/main" val="229784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E4C84ADE-1597-4E2E-8F2F-3FA5B948B6A6}" type="datetimeFigureOut">
              <a:rPr lang="en-GB" smtClean="0"/>
              <a:t>16/09/2021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0567885-6BF8-4009-AF4E-36CB32018714}" type="slidenum">
              <a:rPr lang="en-GB" smtClean="0"/>
              <a:t>‹#›</a:t>
            </a:fld>
            <a:endParaRPr lang="en-GB"/>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358173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E4C84ADE-1597-4E2E-8F2F-3FA5B948B6A6}" type="datetimeFigureOut">
              <a:rPr lang="en-GB" smtClean="0"/>
              <a:t>16/09/2021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0567885-6BF8-4009-AF4E-36CB32018714}" type="slidenum">
              <a:rPr lang="en-GB" smtClean="0"/>
              <a:t>‹#›</a:t>
            </a:fld>
            <a:endParaRPr lang="en-GB"/>
          </a:p>
        </p:txBody>
      </p:sp>
    </p:spTree>
    <p:extLst>
      <p:ext uri="{BB962C8B-B14F-4D97-AF65-F5344CB8AC3E}">
        <p14:creationId xmlns:p14="http://schemas.microsoft.com/office/powerpoint/2010/main" val="38847443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E4C84ADE-1597-4E2E-8F2F-3FA5B948B6A6}" type="datetimeFigureOut">
              <a:rPr lang="en-GB" smtClean="0"/>
              <a:t>16/09/2021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0567885-6BF8-4009-AF4E-36CB32018714}" type="slidenum">
              <a:rPr lang="en-GB" smtClean="0"/>
              <a:t>‹#›</a:t>
            </a:fld>
            <a:endParaRPr lang="en-GB"/>
          </a:p>
        </p:txBody>
      </p:sp>
    </p:spTree>
    <p:extLst>
      <p:ext uri="{BB962C8B-B14F-4D97-AF65-F5344CB8AC3E}">
        <p14:creationId xmlns:p14="http://schemas.microsoft.com/office/powerpoint/2010/main" val="41678748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4C84ADE-1597-4E2E-8F2F-3FA5B948B6A6}" type="datetimeFigureOut">
              <a:rPr lang="en-GB" smtClean="0"/>
              <a:t>16/09/2021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567885-6BF8-4009-AF4E-36CB32018714}" type="slidenum">
              <a:rPr lang="en-GB" smtClean="0"/>
              <a:t>‹#›</a:t>
            </a:fld>
            <a:endParaRPr lang="en-GB"/>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8272456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4C84ADE-1597-4E2E-8F2F-3FA5B948B6A6}" type="datetimeFigureOut">
              <a:rPr lang="en-GB" smtClean="0"/>
              <a:t>16/09/2021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567885-6BF8-4009-AF4E-36CB32018714}"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9530131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4C84ADE-1597-4E2E-8F2F-3FA5B948B6A6}" type="datetimeFigureOut">
              <a:rPr lang="en-GB" smtClean="0"/>
              <a:t>16/09/2021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567885-6BF8-4009-AF4E-36CB32018714}" type="slidenum">
              <a:rPr lang="en-GB" smtClean="0"/>
              <a:t>‹#›</a:t>
            </a:fld>
            <a:endParaRPr lang="en-GB"/>
          </a:p>
        </p:txBody>
      </p:sp>
    </p:spTree>
    <p:extLst>
      <p:ext uri="{BB962C8B-B14F-4D97-AF65-F5344CB8AC3E}">
        <p14:creationId xmlns:p14="http://schemas.microsoft.com/office/powerpoint/2010/main" val="232296320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4C84ADE-1597-4E2E-8F2F-3FA5B948B6A6}" type="datetimeFigureOut">
              <a:rPr lang="en-GB" smtClean="0"/>
              <a:t>16/09/2021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567885-6BF8-4009-AF4E-36CB32018714}"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31817919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4C84ADE-1597-4E2E-8F2F-3FA5B948B6A6}" type="datetimeFigureOut">
              <a:rPr lang="en-GB" smtClean="0"/>
              <a:t>16/09/2021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567885-6BF8-4009-AF4E-36CB32018714}" type="slidenum">
              <a:rPr lang="en-GB" smtClean="0"/>
              <a:t>‹#›</a:t>
            </a:fld>
            <a:endParaRPr lang="en-GB"/>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8707509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4C84ADE-1597-4E2E-8F2F-3FA5B948B6A6}" type="datetimeFigureOut">
              <a:rPr lang="en-GB" smtClean="0"/>
              <a:t>16/09/2021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567885-6BF8-4009-AF4E-36CB32018714}"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4872760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4C84ADE-1597-4E2E-8F2F-3FA5B948B6A6}" type="datetimeFigureOut">
              <a:rPr lang="en-GB" smtClean="0"/>
              <a:t>16/09/2021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567885-6BF8-4009-AF4E-36CB32018714}" type="slidenum">
              <a:rPr lang="en-GB" smtClean="0"/>
              <a:t>‹#›</a:t>
            </a:fld>
            <a:endParaRPr lang="en-GB"/>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9102660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E4C84ADE-1597-4E2E-8F2F-3FA5B948B6A6}" type="datetimeFigureOut">
              <a:rPr lang="en-GB" smtClean="0"/>
              <a:t>16/09/2021</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70567885-6BF8-4009-AF4E-36CB32018714}" type="slidenum">
              <a:rPr lang="en-GB" smtClean="0"/>
              <a:t>‹#›</a:t>
            </a:fld>
            <a:endParaRPr lang="en-GB"/>
          </a:p>
        </p:txBody>
      </p:sp>
    </p:spTree>
    <p:extLst>
      <p:ext uri="{BB962C8B-B14F-4D97-AF65-F5344CB8AC3E}">
        <p14:creationId xmlns:p14="http://schemas.microsoft.com/office/powerpoint/2010/main" val="134447876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en.wikipedia.org/wiki/Three_Sovereigns_and_Five_Emperors"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FD3AEF-A0C8-D745-929C-31B92CFA8794}"/>
              </a:ext>
            </a:extLst>
          </p:cNvPr>
          <p:cNvSpPr>
            <a:spLocks noGrp="1"/>
          </p:cNvSpPr>
          <p:nvPr>
            <p:ph type="ctrTitle"/>
          </p:nvPr>
        </p:nvSpPr>
        <p:spPr>
          <a:xfrm>
            <a:off x="2692398" y="1550505"/>
            <a:ext cx="6815669" cy="1948070"/>
          </a:xfrm>
        </p:spPr>
        <p:txBody>
          <a:bodyPr/>
          <a:lstStyle/>
          <a:p>
            <a:r>
              <a:rPr lang="en-US" altLang="zh-CN" sz="3200" dirty="0"/>
              <a:t>HPCH5010/6010 </a:t>
            </a:r>
            <a:br>
              <a:rPr lang="en-US" altLang="zh-CN" sz="3200" dirty="0"/>
            </a:br>
            <a:r>
              <a:rPr lang="en-US" altLang="zh-CN" sz="3200" dirty="0"/>
              <a:t>Chinese Wellbeing: from Philosophy and Religion to Culture</a:t>
            </a:r>
            <a:br>
              <a:rPr lang="en-US" altLang="zh-CN" sz="3200" dirty="0"/>
            </a:br>
            <a:r>
              <a:rPr lang="en-US" altLang="zh-CN" sz="3200" dirty="0"/>
              <a:t>Week 1-2</a:t>
            </a:r>
            <a:endParaRPr lang="en-US" sz="2800" dirty="0"/>
          </a:p>
        </p:txBody>
      </p:sp>
      <p:sp>
        <p:nvSpPr>
          <p:cNvPr id="3" name="Subtitle 2">
            <a:extLst>
              <a:ext uri="{FF2B5EF4-FFF2-40B4-BE49-F238E27FC236}">
                <a16:creationId xmlns:a16="http://schemas.microsoft.com/office/drawing/2014/main" id="{0F4F688E-07B1-D142-BE03-4856ABFD2721}"/>
              </a:ext>
            </a:extLst>
          </p:cNvPr>
          <p:cNvSpPr>
            <a:spLocks noGrp="1"/>
          </p:cNvSpPr>
          <p:nvPr>
            <p:ph type="subTitle" idx="1"/>
          </p:nvPr>
        </p:nvSpPr>
        <p:spPr/>
        <p:txBody>
          <a:bodyPr>
            <a:normAutofit lnSpcReduction="10000"/>
          </a:bodyPr>
          <a:lstStyle/>
          <a:p>
            <a:r>
              <a:rPr lang="en-US" dirty="0" err="1"/>
              <a:t>Yiying</a:t>
            </a:r>
            <a:r>
              <a:rPr lang="en-US" dirty="0"/>
              <a:t> Jiao</a:t>
            </a:r>
          </a:p>
          <a:p>
            <a:r>
              <a:rPr lang="en-US" dirty="0"/>
              <a:t>Lecturer in Chinese Studies</a:t>
            </a:r>
          </a:p>
          <a:p>
            <a:r>
              <a:rPr lang="en-US" dirty="0"/>
              <a:t>Institute of Education and Humanities</a:t>
            </a:r>
          </a:p>
        </p:txBody>
      </p:sp>
    </p:spTree>
    <p:extLst>
      <p:ext uri="{BB962C8B-B14F-4D97-AF65-F5344CB8AC3E}">
        <p14:creationId xmlns:p14="http://schemas.microsoft.com/office/powerpoint/2010/main" val="28792062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2F6BC5-A050-9A41-9703-6E3732A25D28}"/>
              </a:ext>
            </a:extLst>
          </p:cNvPr>
          <p:cNvSpPr>
            <a:spLocks noGrp="1"/>
          </p:cNvSpPr>
          <p:nvPr>
            <p:ph type="title"/>
          </p:nvPr>
        </p:nvSpPr>
        <p:spPr/>
        <p:txBody>
          <a:bodyPr/>
          <a:lstStyle/>
          <a:p>
            <a:r>
              <a:rPr lang="en-US" dirty="0"/>
              <a:t>Class Plan</a:t>
            </a:r>
          </a:p>
        </p:txBody>
      </p:sp>
      <p:sp>
        <p:nvSpPr>
          <p:cNvPr id="3" name="Content Placeholder 2">
            <a:extLst>
              <a:ext uri="{FF2B5EF4-FFF2-40B4-BE49-F238E27FC236}">
                <a16:creationId xmlns:a16="http://schemas.microsoft.com/office/drawing/2014/main" id="{1E9CBFE6-5051-C242-BC99-B9DF5FB20EB8}"/>
              </a:ext>
            </a:extLst>
          </p:cNvPr>
          <p:cNvSpPr>
            <a:spLocks noGrp="1"/>
          </p:cNvSpPr>
          <p:nvPr>
            <p:ph idx="1"/>
          </p:nvPr>
        </p:nvSpPr>
        <p:spPr/>
        <p:txBody>
          <a:bodyPr/>
          <a:lstStyle/>
          <a:p>
            <a:r>
              <a:rPr lang="en-US" dirty="0"/>
              <a:t>1</a:t>
            </a:r>
            <a:r>
              <a:rPr lang="en-US" baseline="30000" dirty="0"/>
              <a:t>st</a:t>
            </a:r>
            <a:r>
              <a:rPr lang="en-US" dirty="0"/>
              <a:t> Hour: Origin of the Chinese </a:t>
            </a:r>
            <a:r>
              <a:rPr lang="en-US" dirty="0" err="1"/>
              <a:t>Civilisation</a:t>
            </a:r>
            <a:r>
              <a:rPr lang="en-US" dirty="0"/>
              <a:t> – Understanding the</a:t>
            </a:r>
            <a:r>
              <a:rPr lang="zh-CN" altLang="en-US" dirty="0"/>
              <a:t> </a:t>
            </a:r>
            <a:r>
              <a:rPr lang="en-US" altLang="zh-CN" dirty="0"/>
              <a:t>Chinese</a:t>
            </a:r>
            <a:r>
              <a:rPr lang="en-US" dirty="0"/>
              <a:t> </a:t>
            </a:r>
            <a:r>
              <a:rPr lang="en-US" altLang="zh-CN" dirty="0"/>
              <a:t>Naturalistic</a:t>
            </a:r>
            <a:r>
              <a:rPr lang="zh-CN" altLang="en-US" dirty="0"/>
              <a:t> </a:t>
            </a:r>
            <a:r>
              <a:rPr lang="en-US" dirty="0"/>
              <a:t>Worldview</a:t>
            </a:r>
            <a:r>
              <a:rPr lang="zh-CN" altLang="en-US" dirty="0"/>
              <a:t> </a:t>
            </a:r>
            <a:r>
              <a:rPr lang="en-US" altLang="zh-CN" dirty="0"/>
              <a:t>and</a:t>
            </a:r>
            <a:r>
              <a:rPr lang="zh-CN" altLang="en-US" dirty="0"/>
              <a:t> </a:t>
            </a:r>
            <a:r>
              <a:rPr lang="en-US" altLang="zh-CN" dirty="0"/>
              <a:t>Human</a:t>
            </a:r>
            <a:r>
              <a:rPr lang="zh-CN" altLang="en-US" dirty="0"/>
              <a:t> </a:t>
            </a:r>
            <a:r>
              <a:rPr lang="en-US" altLang="zh-CN" dirty="0"/>
              <a:t>Positioning</a:t>
            </a:r>
            <a:endParaRPr lang="en-US" dirty="0"/>
          </a:p>
          <a:p>
            <a:r>
              <a:rPr lang="en-US" altLang="zh-CN" dirty="0"/>
              <a:t>2</a:t>
            </a:r>
            <a:r>
              <a:rPr lang="en-US" altLang="zh-CN" baseline="30000" dirty="0"/>
              <a:t>nd</a:t>
            </a:r>
            <a:r>
              <a:rPr lang="zh-CN" altLang="en-US" dirty="0"/>
              <a:t> </a:t>
            </a:r>
            <a:r>
              <a:rPr lang="en-US" altLang="zh-CN" dirty="0"/>
              <a:t>Hour:</a:t>
            </a:r>
            <a:r>
              <a:rPr lang="zh-CN" altLang="en-US" dirty="0"/>
              <a:t> </a:t>
            </a:r>
            <a:r>
              <a:rPr lang="en-US" altLang="zh-CN" dirty="0"/>
              <a:t>Daoist</a:t>
            </a:r>
            <a:r>
              <a:rPr lang="zh-CN" altLang="en-US" dirty="0"/>
              <a:t> </a:t>
            </a:r>
            <a:r>
              <a:rPr lang="en-US" altLang="zh-CN" dirty="0"/>
              <a:t>Cosmogony</a:t>
            </a:r>
          </a:p>
          <a:p>
            <a:r>
              <a:rPr lang="en-US" altLang="zh-CN" dirty="0"/>
              <a:t>3</a:t>
            </a:r>
            <a:r>
              <a:rPr lang="en-US" altLang="zh-CN" baseline="30000" dirty="0"/>
              <a:t>rd</a:t>
            </a:r>
            <a:r>
              <a:rPr lang="zh-CN" altLang="en-US" dirty="0"/>
              <a:t> </a:t>
            </a:r>
            <a:r>
              <a:rPr lang="en-US" altLang="zh-CN" dirty="0"/>
              <a:t>Hour:</a:t>
            </a:r>
            <a:r>
              <a:rPr lang="zh-CN" altLang="en-US" dirty="0"/>
              <a:t> </a:t>
            </a:r>
            <a:r>
              <a:rPr lang="en-US" altLang="zh-CN" dirty="0"/>
              <a:t>Reading</a:t>
            </a:r>
            <a:r>
              <a:rPr lang="zh-CN" altLang="en-US" dirty="0"/>
              <a:t> </a:t>
            </a:r>
            <a:r>
              <a:rPr lang="en-US" altLang="zh-CN" dirty="0"/>
              <a:t>and</a:t>
            </a:r>
            <a:r>
              <a:rPr lang="zh-CN" altLang="en-US" dirty="0"/>
              <a:t> </a:t>
            </a:r>
            <a:r>
              <a:rPr lang="en-US" altLang="zh-CN" dirty="0"/>
              <a:t>Discussing</a:t>
            </a:r>
            <a:r>
              <a:rPr lang="zh-CN" altLang="en-US" dirty="0"/>
              <a:t> </a:t>
            </a:r>
            <a:r>
              <a:rPr lang="en-US" altLang="zh-CN" i="1" dirty="0"/>
              <a:t>Tai</a:t>
            </a:r>
            <a:r>
              <a:rPr lang="zh-CN" altLang="en-US" i="1" dirty="0"/>
              <a:t> </a:t>
            </a:r>
            <a:r>
              <a:rPr lang="en-US" altLang="zh-CN" i="1" dirty="0"/>
              <a:t>Yi</a:t>
            </a:r>
            <a:r>
              <a:rPr lang="zh-CN" altLang="en-US" i="1" dirty="0"/>
              <a:t> </a:t>
            </a:r>
            <a:r>
              <a:rPr lang="en-US" altLang="zh-CN" i="1" dirty="0"/>
              <a:t>Sheng</a:t>
            </a:r>
            <a:r>
              <a:rPr lang="zh-CN" altLang="en-US" i="1" dirty="0"/>
              <a:t> </a:t>
            </a:r>
            <a:r>
              <a:rPr lang="en-US" altLang="zh-CN" i="1" dirty="0"/>
              <a:t>Shui</a:t>
            </a:r>
            <a:endParaRPr lang="en-US" i="1" dirty="0"/>
          </a:p>
        </p:txBody>
      </p:sp>
    </p:spTree>
    <p:extLst>
      <p:ext uri="{BB962C8B-B14F-4D97-AF65-F5344CB8AC3E}">
        <p14:creationId xmlns:p14="http://schemas.microsoft.com/office/powerpoint/2010/main" val="40989211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92CA8A-68C5-AD47-A14F-F27423ADF98A}"/>
              </a:ext>
            </a:extLst>
          </p:cNvPr>
          <p:cNvSpPr>
            <a:spLocks noGrp="1"/>
          </p:cNvSpPr>
          <p:nvPr>
            <p:ph type="title"/>
          </p:nvPr>
        </p:nvSpPr>
        <p:spPr/>
        <p:txBody>
          <a:bodyPr/>
          <a:lstStyle/>
          <a:p>
            <a:r>
              <a:rPr lang="en-US" altLang="zh-CN" dirty="0"/>
              <a:t>Origin</a:t>
            </a:r>
            <a:r>
              <a:rPr lang="zh-CN" altLang="en-US" dirty="0"/>
              <a:t> </a:t>
            </a:r>
            <a:r>
              <a:rPr lang="en-US" altLang="zh-CN" dirty="0"/>
              <a:t>of</a:t>
            </a:r>
            <a:r>
              <a:rPr lang="zh-CN" altLang="en-US" dirty="0"/>
              <a:t> </a:t>
            </a:r>
            <a:r>
              <a:rPr lang="en-US" altLang="zh-CN" dirty="0"/>
              <a:t>the</a:t>
            </a:r>
            <a:r>
              <a:rPr lang="zh-CN" altLang="en-US" dirty="0"/>
              <a:t> </a:t>
            </a:r>
            <a:r>
              <a:rPr lang="en-US" altLang="zh-CN" dirty="0"/>
              <a:t>Chinese</a:t>
            </a:r>
            <a:r>
              <a:rPr lang="zh-CN" altLang="en-US" dirty="0"/>
              <a:t> </a:t>
            </a:r>
            <a:r>
              <a:rPr lang="en-US" altLang="zh-CN" dirty="0" err="1"/>
              <a:t>Civilisation</a:t>
            </a:r>
            <a:endParaRPr lang="en-US" dirty="0"/>
          </a:p>
        </p:txBody>
      </p:sp>
      <p:sp>
        <p:nvSpPr>
          <p:cNvPr id="3" name="Content Placeholder 2">
            <a:extLst>
              <a:ext uri="{FF2B5EF4-FFF2-40B4-BE49-F238E27FC236}">
                <a16:creationId xmlns:a16="http://schemas.microsoft.com/office/drawing/2014/main" id="{6199E42A-E7EA-C84F-B150-E9F035F028DF}"/>
              </a:ext>
            </a:extLst>
          </p:cNvPr>
          <p:cNvSpPr>
            <a:spLocks noGrp="1"/>
          </p:cNvSpPr>
          <p:nvPr>
            <p:ph idx="1"/>
          </p:nvPr>
        </p:nvSpPr>
        <p:spPr/>
        <p:txBody>
          <a:bodyPr/>
          <a:lstStyle/>
          <a:p>
            <a:r>
              <a:rPr lang="en-US" altLang="zh-CN" dirty="0"/>
              <a:t>Climate</a:t>
            </a:r>
          </a:p>
          <a:p>
            <a:r>
              <a:rPr lang="en-US" altLang="zh-CN" dirty="0"/>
              <a:t>Rise</a:t>
            </a:r>
            <a:r>
              <a:rPr lang="zh-CN" altLang="en-US" dirty="0"/>
              <a:t> </a:t>
            </a:r>
            <a:r>
              <a:rPr lang="en-US" altLang="zh-CN" dirty="0"/>
              <a:t>of</a:t>
            </a:r>
            <a:r>
              <a:rPr lang="zh-CN" altLang="en-US" dirty="0"/>
              <a:t> </a:t>
            </a:r>
            <a:r>
              <a:rPr lang="en-US" altLang="zh-CN" dirty="0"/>
              <a:t>Agricultural</a:t>
            </a:r>
            <a:r>
              <a:rPr lang="zh-CN" altLang="en-US" dirty="0"/>
              <a:t> </a:t>
            </a:r>
            <a:r>
              <a:rPr lang="en-US" altLang="zh-CN" dirty="0" err="1"/>
              <a:t>Civilisation</a:t>
            </a:r>
            <a:endParaRPr lang="en-US" altLang="zh-CN" dirty="0"/>
          </a:p>
          <a:p>
            <a:r>
              <a:rPr lang="en-US" altLang="zh-CN" dirty="0"/>
              <a:t>Tribal</a:t>
            </a:r>
            <a:r>
              <a:rPr lang="zh-CN" altLang="en-US" dirty="0"/>
              <a:t> </a:t>
            </a:r>
            <a:r>
              <a:rPr lang="en-US" altLang="zh-CN" dirty="0"/>
              <a:t>Community</a:t>
            </a:r>
          </a:p>
        </p:txBody>
      </p:sp>
    </p:spTree>
    <p:extLst>
      <p:ext uri="{BB962C8B-B14F-4D97-AF65-F5344CB8AC3E}">
        <p14:creationId xmlns:p14="http://schemas.microsoft.com/office/powerpoint/2010/main" val="14155307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7FFB2D4-8E02-6640-B9AB-D1024BDCA055}"/>
              </a:ext>
            </a:extLst>
          </p:cNvPr>
          <p:cNvSpPr>
            <a:spLocks noGrp="1"/>
          </p:cNvSpPr>
          <p:nvPr>
            <p:ph idx="1"/>
          </p:nvPr>
        </p:nvSpPr>
        <p:spPr>
          <a:xfrm>
            <a:off x="779243" y="716280"/>
            <a:ext cx="3167917" cy="5852160"/>
          </a:xfrm>
        </p:spPr>
        <p:txBody>
          <a:bodyPr>
            <a:normAutofit fontScale="92500" lnSpcReduction="10000"/>
          </a:bodyPr>
          <a:lstStyle/>
          <a:p>
            <a:pPr marL="0" indent="0">
              <a:buNone/>
            </a:pPr>
            <a:r>
              <a:rPr lang="en-US" altLang="zh-CN" u="sng" dirty="0"/>
              <a:t>Geography:</a:t>
            </a:r>
            <a:r>
              <a:rPr lang="zh-CN" altLang="en-US" u="sng" dirty="0"/>
              <a:t>  </a:t>
            </a:r>
            <a:endParaRPr lang="en-US" altLang="zh-CN" u="sng" dirty="0"/>
          </a:p>
          <a:p>
            <a:pPr marL="0" indent="0">
              <a:buNone/>
            </a:pPr>
            <a:r>
              <a:rPr lang="en-US" altLang="zh-CN" dirty="0"/>
              <a:t>The eastern plains and southern coasts of the country consist of fertile lowlands and foothills. They are the location of most of China's agricultural output and human population. The southern areas of the country (south of the Yangtze River) consist of hilly and mountainous terrain. The west and north of the country are dominated by basins, plateaus, and massifs. </a:t>
            </a:r>
            <a:endParaRPr lang="en-CN" dirty="0"/>
          </a:p>
          <a:p>
            <a:pPr marL="0" indent="0">
              <a:buNone/>
            </a:pPr>
            <a:endParaRPr lang="en-CN" dirty="0"/>
          </a:p>
        </p:txBody>
      </p:sp>
      <p:pic>
        <p:nvPicPr>
          <p:cNvPr id="2050" name="Picture 2" descr="A story of struggle and success: China's 832 poorest counties">
            <a:extLst>
              <a:ext uri="{FF2B5EF4-FFF2-40B4-BE49-F238E27FC236}">
                <a16:creationId xmlns:a16="http://schemas.microsoft.com/office/drawing/2014/main" id="{FDF30637-00AB-B549-9224-20FDF1A646B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60771" y="0"/>
            <a:ext cx="7772400" cy="68580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3E567AEA-AE6F-0A43-8792-9A895B7AA2BE}"/>
              </a:ext>
            </a:extLst>
          </p:cNvPr>
          <p:cNvSpPr txBox="1"/>
          <p:nvPr/>
        </p:nvSpPr>
        <p:spPr>
          <a:xfrm>
            <a:off x="5087007" y="5486400"/>
            <a:ext cx="2438400" cy="646331"/>
          </a:xfrm>
          <a:prstGeom prst="rect">
            <a:avLst/>
          </a:prstGeom>
          <a:noFill/>
        </p:spPr>
        <p:txBody>
          <a:bodyPr wrap="square" rtlCol="0">
            <a:spAutoFit/>
          </a:bodyPr>
          <a:lstStyle/>
          <a:p>
            <a:r>
              <a:rPr lang="en-US" altLang="zh-CN" dirty="0"/>
              <a:t>Map</a:t>
            </a:r>
            <a:r>
              <a:rPr lang="zh-CN" altLang="en-US" dirty="0"/>
              <a:t> </a:t>
            </a:r>
            <a:r>
              <a:rPr lang="en-US" altLang="zh-CN" dirty="0"/>
              <a:t>of</a:t>
            </a:r>
            <a:r>
              <a:rPr lang="zh-CN" altLang="en-US" dirty="0"/>
              <a:t> </a:t>
            </a:r>
            <a:r>
              <a:rPr lang="en-US" altLang="zh-CN" dirty="0"/>
              <a:t>China</a:t>
            </a:r>
            <a:r>
              <a:rPr lang="zh-CN" altLang="en-US" dirty="0"/>
              <a:t> </a:t>
            </a:r>
            <a:r>
              <a:rPr lang="en-US" altLang="zh-CN" dirty="0"/>
              <a:t>today</a:t>
            </a:r>
          </a:p>
          <a:p>
            <a:endParaRPr lang="en-CN" dirty="0"/>
          </a:p>
        </p:txBody>
      </p:sp>
    </p:spTree>
    <p:extLst>
      <p:ext uri="{BB962C8B-B14F-4D97-AF65-F5344CB8AC3E}">
        <p14:creationId xmlns:p14="http://schemas.microsoft.com/office/powerpoint/2010/main" val="23022523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55F27B-28B4-4941-86B6-B5EF9BF90DF0}"/>
              </a:ext>
            </a:extLst>
          </p:cNvPr>
          <p:cNvSpPr>
            <a:spLocks noGrp="1"/>
          </p:cNvSpPr>
          <p:nvPr>
            <p:ph type="title"/>
          </p:nvPr>
        </p:nvSpPr>
        <p:spPr/>
        <p:txBody>
          <a:bodyPr>
            <a:normAutofit fontScale="90000"/>
          </a:bodyPr>
          <a:lstStyle/>
          <a:p>
            <a:r>
              <a:rPr lang="en-US" altLang="zh-CN" dirty="0"/>
              <a:t>Origin</a:t>
            </a:r>
            <a:r>
              <a:rPr lang="zh-CN" altLang="en-US" dirty="0"/>
              <a:t> </a:t>
            </a:r>
            <a:r>
              <a:rPr lang="en-US" altLang="zh-CN" dirty="0"/>
              <a:t>of</a:t>
            </a:r>
            <a:r>
              <a:rPr lang="zh-CN" altLang="en-US" dirty="0"/>
              <a:t> </a:t>
            </a:r>
            <a:r>
              <a:rPr lang="en-US" altLang="zh-CN" dirty="0"/>
              <a:t>the</a:t>
            </a:r>
            <a:r>
              <a:rPr lang="zh-CN" altLang="en-US" dirty="0"/>
              <a:t> </a:t>
            </a:r>
            <a:r>
              <a:rPr lang="en-US" altLang="zh-CN" dirty="0"/>
              <a:t>Chinese</a:t>
            </a:r>
            <a:r>
              <a:rPr lang="zh-CN" altLang="en-US" dirty="0"/>
              <a:t> </a:t>
            </a:r>
            <a:r>
              <a:rPr lang="en-US" altLang="zh-CN" dirty="0" err="1"/>
              <a:t>Civilisation</a:t>
            </a:r>
            <a:r>
              <a:rPr lang="zh-CN" altLang="en-US" dirty="0"/>
              <a:t> </a:t>
            </a:r>
            <a:r>
              <a:rPr lang="en-US" altLang="zh-CN" dirty="0"/>
              <a:t>-</a:t>
            </a:r>
            <a:r>
              <a:rPr lang="zh-CN" altLang="en-US" dirty="0"/>
              <a:t> </a:t>
            </a:r>
            <a:r>
              <a:rPr lang="en-US" altLang="zh-CN" dirty="0"/>
              <a:t>Climate</a:t>
            </a:r>
            <a:endParaRPr lang="en-CN" dirty="0"/>
          </a:p>
        </p:txBody>
      </p:sp>
      <p:sp>
        <p:nvSpPr>
          <p:cNvPr id="3" name="Content Placeholder 2">
            <a:extLst>
              <a:ext uri="{FF2B5EF4-FFF2-40B4-BE49-F238E27FC236}">
                <a16:creationId xmlns:a16="http://schemas.microsoft.com/office/drawing/2014/main" id="{65465360-E30E-6644-AB14-D42FC0FF205E}"/>
              </a:ext>
            </a:extLst>
          </p:cNvPr>
          <p:cNvSpPr>
            <a:spLocks noGrp="1"/>
          </p:cNvSpPr>
          <p:nvPr>
            <p:ph idx="1"/>
          </p:nvPr>
        </p:nvSpPr>
        <p:spPr/>
        <p:txBody>
          <a:bodyPr/>
          <a:lstStyle/>
          <a:p>
            <a:pPr marL="0" indent="0">
              <a:buNone/>
            </a:pPr>
            <a:r>
              <a:rPr lang="en-US" u="sng" dirty="0"/>
              <a:t>C</a:t>
            </a:r>
            <a:r>
              <a:rPr lang="en-US" altLang="zh-CN" u="sng" dirty="0"/>
              <a:t>limate:</a:t>
            </a:r>
            <a:r>
              <a:rPr lang="zh-CN" altLang="en-US" u="sng" dirty="0"/>
              <a:t>  </a:t>
            </a:r>
            <a:r>
              <a:rPr lang="en-US" u="sng" dirty="0"/>
              <a:t>Temperate monsoon climate</a:t>
            </a:r>
          </a:p>
          <a:p>
            <a:pPr marL="0" indent="0">
              <a:buNone/>
            </a:pPr>
            <a:r>
              <a:rPr lang="en-US" dirty="0"/>
              <a:t>The climate conditions of sufficient light, abundant rain</a:t>
            </a:r>
            <a:r>
              <a:rPr lang="zh-CN" altLang="en-US" dirty="0"/>
              <a:t> </a:t>
            </a:r>
            <a:r>
              <a:rPr lang="en-US" altLang="zh-CN" dirty="0"/>
              <a:t>fall</a:t>
            </a:r>
            <a:r>
              <a:rPr lang="en-US" dirty="0"/>
              <a:t>, high temperature and humidity are very suitable for crop growth. </a:t>
            </a:r>
            <a:r>
              <a:rPr lang="zh-CN" altLang="en-US" dirty="0"/>
              <a:t> </a:t>
            </a:r>
            <a:r>
              <a:rPr lang="en-US" dirty="0"/>
              <a:t>The rainfall and high temperature seasons are synchronous. Generally, the significant feature of monsoon climate is the same period of rain and heat, and the precipitation is also very abundant when the climate is hot</a:t>
            </a:r>
            <a:r>
              <a:rPr lang="en-US" altLang="zh-CN" dirty="0"/>
              <a:t>,</a:t>
            </a:r>
            <a:r>
              <a:rPr lang="zh-CN" altLang="en-US" dirty="0"/>
              <a:t> </a:t>
            </a:r>
            <a:r>
              <a:rPr lang="en-US" altLang="zh-CN" dirty="0"/>
              <a:t>and</a:t>
            </a:r>
            <a:r>
              <a:rPr lang="zh-CN" altLang="en-US" dirty="0"/>
              <a:t> </a:t>
            </a:r>
            <a:r>
              <a:rPr lang="en-US" altLang="zh-CN" dirty="0"/>
              <a:t>this</a:t>
            </a:r>
            <a:r>
              <a:rPr lang="zh-CN" altLang="en-US" dirty="0"/>
              <a:t> </a:t>
            </a:r>
            <a:r>
              <a:rPr lang="en-US" altLang="zh-CN" dirty="0"/>
              <a:t>formed</a:t>
            </a:r>
            <a:r>
              <a:rPr lang="en-US" dirty="0"/>
              <a:t> an important condition for the birth of agricultural civilization</a:t>
            </a:r>
            <a:endParaRPr lang="en-CN" dirty="0"/>
          </a:p>
          <a:p>
            <a:pPr marL="0" indent="0">
              <a:buNone/>
            </a:pPr>
            <a:endParaRPr lang="en-CN" dirty="0"/>
          </a:p>
        </p:txBody>
      </p:sp>
    </p:spTree>
    <p:extLst>
      <p:ext uri="{BB962C8B-B14F-4D97-AF65-F5344CB8AC3E}">
        <p14:creationId xmlns:p14="http://schemas.microsoft.com/office/powerpoint/2010/main" val="26759369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D37B9F-DA05-4944-AFC4-7BFADBFF602C}"/>
              </a:ext>
            </a:extLst>
          </p:cNvPr>
          <p:cNvSpPr>
            <a:spLocks noGrp="1"/>
          </p:cNvSpPr>
          <p:nvPr>
            <p:ph type="title"/>
          </p:nvPr>
        </p:nvSpPr>
        <p:spPr/>
        <p:txBody>
          <a:bodyPr>
            <a:normAutofit fontScale="90000"/>
          </a:bodyPr>
          <a:lstStyle/>
          <a:p>
            <a:r>
              <a:rPr lang="en-US" altLang="zh-CN" dirty="0"/>
              <a:t>Origin</a:t>
            </a:r>
            <a:r>
              <a:rPr lang="zh-CN" altLang="en-US" dirty="0"/>
              <a:t> </a:t>
            </a:r>
            <a:r>
              <a:rPr lang="en-US" altLang="zh-CN" dirty="0"/>
              <a:t>of</a:t>
            </a:r>
            <a:r>
              <a:rPr lang="zh-CN" altLang="en-US" dirty="0"/>
              <a:t> </a:t>
            </a:r>
            <a:r>
              <a:rPr lang="en-US" altLang="zh-CN" dirty="0"/>
              <a:t>the</a:t>
            </a:r>
            <a:r>
              <a:rPr lang="zh-CN" altLang="en-US" dirty="0"/>
              <a:t> </a:t>
            </a:r>
            <a:r>
              <a:rPr lang="en-US" altLang="zh-CN" dirty="0"/>
              <a:t>Chinese</a:t>
            </a:r>
            <a:r>
              <a:rPr lang="zh-CN" altLang="en-US" dirty="0"/>
              <a:t> </a:t>
            </a:r>
            <a:r>
              <a:rPr lang="en-US" altLang="zh-CN" dirty="0" err="1"/>
              <a:t>Civilisation</a:t>
            </a:r>
            <a:r>
              <a:rPr lang="zh-CN" altLang="en-US" dirty="0"/>
              <a:t> </a:t>
            </a:r>
            <a:r>
              <a:rPr lang="en-GB" altLang="zh-CN" dirty="0"/>
              <a:t/>
            </a:r>
            <a:br>
              <a:rPr lang="en-GB" altLang="zh-CN" dirty="0"/>
            </a:br>
            <a:r>
              <a:rPr lang="en-US" altLang="zh-CN" dirty="0"/>
              <a:t>-</a:t>
            </a:r>
            <a:r>
              <a:rPr lang="zh-CN" altLang="en-US" dirty="0"/>
              <a:t> </a:t>
            </a:r>
            <a:r>
              <a:rPr lang="en-US" altLang="zh-CN" dirty="0"/>
              <a:t>Agricultural</a:t>
            </a:r>
            <a:r>
              <a:rPr lang="zh-CN" altLang="en-US" dirty="0"/>
              <a:t> </a:t>
            </a:r>
            <a:r>
              <a:rPr lang="en-US" altLang="zh-CN" dirty="0" err="1"/>
              <a:t>Civilisation</a:t>
            </a:r>
            <a:endParaRPr lang="en-CN" dirty="0"/>
          </a:p>
        </p:txBody>
      </p:sp>
      <p:sp>
        <p:nvSpPr>
          <p:cNvPr id="3" name="Content Placeholder 2">
            <a:extLst>
              <a:ext uri="{FF2B5EF4-FFF2-40B4-BE49-F238E27FC236}">
                <a16:creationId xmlns:a16="http://schemas.microsoft.com/office/drawing/2014/main" id="{DEC259CF-8EDD-084D-AF91-49E9A18A5FB1}"/>
              </a:ext>
            </a:extLst>
          </p:cNvPr>
          <p:cNvSpPr>
            <a:spLocks noGrp="1"/>
          </p:cNvSpPr>
          <p:nvPr>
            <p:ph idx="1"/>
          </p:nvPr>
        </p:nvSpPr>
        <p:spPr>
          <a:xfrm>
            <a:off x="1295401" y="2556931"/>
            <a:ext cx="9601196" cy="3518047"/>
          </a:xfrm>
        </p:spPr>
        <p:txBody>
          <a:bodyPr>
            <a:normAutofit fontScale="92500" lnSpcReduction="20000"/>
          </a:bodyPr>
          <a:lstStyle/>
          <a:p>
            <a:pPr marL="0" indent="0">
              <a:buNone/>
            </a:pPr>
            <a:r>
              <a:rPr lang="en-US" sz="2000" dirty="0"/>
              <a:t>The Yellow River Basin and the middle and lower reaches of the Yangtze River are located in the temperate zone, with mild climate. The plain eroded by the river is gentle, and with abundant rainfall, it provides a good environment for China's agricultural production</a:t>
            </a:r>
          </a:p>
          <a:p>
            <a:pPr marL="0" indent="0">
              <a:buNone/>
            </a:pPr>
            <a:endParaRPr lang="en-US" altLang="zh-CN" sz="2000" b="1" dirty="0"/>
          </a:p>
          <a:p>
            <a:pPr marL="0" indent="0">
              <a:buNone/>
            </a:pPr>
            <a:r>
              <a:rPr lang="en-US" altLang="zh-CN" sz="2000" b="1" dirty="0"/>
              <a:t>N</a:t>
            </a:r>
            <a:r>
              <a:rPr lang="en-US" sz="2000" b="1" dirty="0"/>
              <a:t>orth</a:t>
            </a:r>
            <a:r>
              <a:rPr lang="en-US" altLang="zh-CN" sz="2000" b="1" dirty="0"/>
              <a:t>ern</a:t>
            </a:r>
            <a:r>
              <a:rPr lang="zh-CN" altLang="en-US" sz="2000" b="1" dirty="0"/>
              <a:t> </a:t>
            </a:r>
            <a:r>
              <a:rPr lang="en-US" altLang="zh-CN" sz="2000" b="1" dirty="0"/>
              <a:t>China</a:t>
            </a:r>
            <a:endParaRPr lang="en-US" sz="2000" b="1" dirty="0"/>
          </a:p>
          <a:p>
            <a:pPr marL="0" indent="0">
              <a:buNone/>
            </a:pPr>
            <a:r>
              <a:rPr lang="en-US" sz="2000" dirty="0"/>
              <a:t>The original farming in the north is characterized by dry land agriculture, which is closely related to the natural conditions of the Yellow River Basin. It is dry and cold in spring and autumn and rainy in summer. </a:t>
            </a:r>
          </a:p>
          <a:p>
            <a:pPr marL="0" indent="0">
              <a:buNone/>
            </a:pPr>
            <a:r>
              <a:rPr lang="en-US" altLang="zh-CN" sz="2000" b="1" dirty="0"/>
              <a:t>S</a:t>
            </a:r>
            <a:r>
              <a:rPr lang="en-US" sz="2000" b="1" dirty="0"/>
              <a:t>outh</a:t>
            </a:r>
            <a:r>
              <a:rPr lang="en-US" altLang="zh-CN" sz="2000" b="1" dirty="0"/>
              <a:t>ern</a:t>
            </a:r>
            <a:r>
              <a:rPr lang="zh-CN" altLang="en-US" sz="2000" b="1" dirty="0"/>
              <a:t> </a:t>
            </a:r>
            <a:r>
              <a:rPr lang="en-US" altLang="zh-CN" sz="2000" b="1" dirty="0"/>
              <a:t>China</a:t>
            </a:r>
            <a:endParaRPr lang="en-US" sz="2000" b="1" dirty="0"/>
          </a:p>
          <a:p>
            <a:pPr marL="0" indent="0">
              <a:buNone/>
            </a:pPr>
            <a:r>
              <a:rPr lang="en-US" sz="2000" dirty="0"/>
              <a:t>The primitive farming in the south is characterized by rice farming. In the south of the middle and lower reaches of the Yangtze River, the rain is </a:t>
            </a:r>
            <a:r>
              <a:rPr lang="en-US" altLang="zh-CN" sz="2000" dirty="0"/>
              <a:t>abundant</a:t>
            </a:r>
            <a:r>
              <a:rPr lang="en-US" sz="2000" dirty="0"/>
              <a:t>, so rice is chosen as the main crop</a:t>
            </a:r>
            <a:r>
              <a:rPr lang="en-US" altLang="zh-CN" sz="2000" dirty="0"/>
              <a:t>.</a:t>
            </a:r>
          </a:p>
          <a:p>
            <a:pPr marL="0" indent="0">
              <a:buNone/>
            </a:pPr>
            <a:endParaRPr lang="en-US" sz="1600" dirty="0"/>
          </a:p>
          <a:p>
            <a:endParaRPr lang="en-CN" sz="1600" dirty="0"/>
          </a:p>
          <a:p>
            <a:pPr marL="0" indent="0">
              <a:buNone/>
            </a:pPr>
            <a:endParaRPr lang="en-US" sz="1600" dirty="0"/>
          </a:p>
          <a:p>
            <a:pPr marL="0" indent="0">
              <a:buNone/>
            </a:pPr>
            <a:endParaRPr lang="en-US" sz="1600" dirty="0"/>
          </a:p>
        </p:txBody>
      </p:sp>
    </p:spTree>
    <p:extLst>
      <p:ext uri="{BB962C8B-B14F-4D97-AF65-F5344CB8AC3E}">
        <p14:creationId xmlns:p14="http://schemas.microsoft.com/office/powerpoint/2010/main" val="23759579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72828E-8720-FA48-BAE4-69A664BA9EA3}"/>
              </a:ext>
            </a:extLst>
          </p:cNvPr>
          <p:cNvSpPr>
            <a:spLocks noGrp="1"/>
          </p:cNvSpPr>
          <p:nvPr>
            <p:ph type="title"/>
          </p:nvPr>
        </p:nvSpPr>
        <p:spPr/>
        <p:txBody>
          <a:bodyPr>
            <a:normAutofit fontScale="90000"/>
          </a:bodyPr>
          <a:lstStyle/>
          <a:p>
            <a:r>
              <a:rPr lang="en-US" altLang="zh-CN" dirty="0"/>
              <a:t>Origin</a:t>
            </a:r>
            <a:r>
              <a:rPr lang="zh-CN" altLang="en-US" dirty="0"/>
              <a:t> </a:t>
            </a:r>
            <a:r>
              <a:rPr lang="en-US" altLang="zh-CN" dirty="0"/>
              <a:t>of</a:t>
            </a:r>
            <a:r>
              <a:rPr lang="zh-CN" altLang="en-US" dirty="0"/>
              <a:t> </a:t>
            </a:r>
            <a:r>
              <a:rPr lang="en-US" altLang="zh-CN" dirty="0"/>
              <a:t>the</a:t>
            </a:r>
            <a:r>
              <a:rPr lang="zh-CN" altLang="en-US" dirty="0"/>
              <a:t> </a:t>
            </a:r>
            <a:r>
              <a:rPr lang="en-US" altLang="zh-CN" dirty="0"/>
              <a:t>Chinese</a:t>
            </a:r>
            <a:r>
              <a:rPr lang="zh-CN" altLang="en-US" dirty="0"/>
              <a:t> </a:t>
            </a:r>
            <a:r>
              <a:rPr lang="en-US" altLang="zh-CN" dirty="0" err="1"/>
              <a:t>Civilisation</a:t>
            </a:r>
            <a:r>
              <a:rPr lang="zh-CN" altLang="en-US" dirty="0"/>
              <a:t> </a:t>
            </a:r>
            <a:r>
              <a:rPr lang="en-GB" altLang="zh-CN" dirty="0"/>
              <a:t/>
            </a:r>
            <a:br>
              <a:rPr lang="en-GB" altLang="zh-CN" dirty="0"/>
            </a:br>
            <a:r>
              <a:rPr lang="en-US" altLang="zh-CN" dirty="0"/>
              <a:t>-</a:t>
            </a:r>
            <a:r>
              <a:rPr lang="zh-CN" altLang="en-US" dirty="0"/>
              <a:t> </a:t>
            </a:r>
            <a:r>
              <a:rPr lang="en-US" altLang="zh-CN" dirty="0"/>
              <a:t>Agricultural</a:t>
            </a:r>
            <a:r>
              <a:rPr lang="zh-CN" altLang="en-US" dirty="0"/>
              <a:t> </a:t>
            </a:r>
            <a:r>
              <a:rPr lang="en-US" altLang="zh-CN" dirty="0" err="1"/>
              <a:t>Civilisation</a:t>
            </a:r>
            <a:endParaRPr lang="en-CN" dirty="0"/>
          </a:p>
        </p:txBody>
      </p:sp>
      <p:sp>
        <p:nvSpPr>
          <p:cNvPr id="3" name="Content Placeholder 2">
            <a:extLst>
              <a:ext uri="{FF2B5EF4-FFF2-40B4-BE49-F238E27FC236}">
                <a16:creationId xmlns:a16="http://schemas.microsoft.com/office/drawing/2014/main" id="{19935FC8-68A0-9248-A5AB-23306306A8C6}"/>
              </a:ext>
            </a:extLst>
          </p:cNvPr>
          <p:cNvSpPr>
            <a:spLocks noGrp="1"/>
          </p:cNvSpPr>
          <p:nvPr>
            <p:ph idx="1"/>
          </p:nvPr>
        </p:nvSpPr>
        <p:spPr/>
        <p:txBody>
          <a:bodyPr>
            <a:normAutofit fontScale="92500" lnSpcReduction="20000"/>
          </a:bodyPr>
          <a:lstStyle/>
          <a:p>
            <a:pPr marL="0" indent="0">
              <a:buNone/>
            </a:pPr>
            <a:r>
              <a:rPr lang="en-US" dirty="0"/>
              <a:t>With the development of primitive agriculture, animal husbandry and the settlement life of ancient people, human beings have changed from a food collector to a food producer, which is the first leap of productivity. </a:t>
            </a:r>
          </a:p>
          <a:p>
            <a:pPr marL="0" indent="0">
              <a:buNone/>
            </a:pPr>
            <a:endParaRPr lang="en-US" dirty="0"/>
          </a:p>
          <a:p>
            <a:pPr marL="0" indent="0">
              <a:buNone/>
            </a:pPr>
            <a:r>
              <a:rPr lang="en-US" dirty="0"/>
              <a:t>Agricultural civilization originated in the area with sufficient light, abundant precipitation, high temperature and humidity, which is suitable for agricultural production. The agricultural civilization zone is mainly concentrated between 20 and 40 degrees north latitude, which is also the birthplace of early human civilization. Agricultural civilization continued until before the industrial revolution, during which people mainly engaged in agriculture.</a:t>
            </a:r>
            <a:endParaRPr lang="en-CN" dirty="0"/>
          </a:p>
        </p:txBody>
      </p:sp>
    </p:spTree>
    <p:extLst>
      <p:ext uri="{BB962C8B-B14F-4D97-AF65-F5344CB8AC3E}">
        <p14:creationId xmlns:p14="http://schemas.microsoft.com/office/powerpoint/2010/main" val="8751892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898DF7-0C92-9F43-B9E7-BF5503ED696E}"/>
              </a:ext>
            </a:extLst>
          </p:cNvPr>
          <p:cNvSpPr>
            <a:spLocks noGrp="1"/>
          </p:cNvSpPr>
          <p:nvPr>
            <p:ph type="title"/>
          </p:nvPr>
        </p:nvSpPr>
        <p:spPr/>
        <p:txBody>
          <a:bodyPr>
            <a:normAutofit fontScale="90000"/>
          </a:bodyPr>
          <a:lstStyle/>
          <a:p>
            <a:r>
              <a:rPr lang="en-US" altLang="zh-CN" dirty="0"/>
              <a:t>Origin</a:t>
            </a:r>
            <a:r>
              <a:rPr lang="zh-CN" altLang="en-US" dirty="0"/>
              <a:t> </a:t>
            </a:r>
            <a:r>
              <a:rPr lang="en-US" altLang="zh-CN" dirty="0"/>
              <a:t>of</a:t>
            </a:r>
            <a:r>
              <a:rPr lang="zh-CN" altLang="en-US" dirty="0"/>
              <a:t> </a:t>
            </a:r>
            <a:r>
              <a:rPr lang="en-US" altLang="zh-CN" dirty="0"/>
              <a:t>the</a:t>
            </a:r>
            <a:r>
              <a:rPr lang="zh-CN" altLang="en-US" dirty="0"/>
              <a:t> </a:t>
            </a:r>
            <a:r>
              <a:rPr lang="en-US" altLang="zh-CN" dirty="0"/>
              <a:t>Chinese</a:t>
            </a:r>
            <a:r>
              <a:rPr lang="zh-CN" altLang="en-US" dirty="0"/>
              <a:t> </a:t>
            </a:r>
            <a:r>
              <a:rPr lang="en-US" altLang="zh-CN" dirty="0" err="1"/>
              <a:t>Civilisation</a:t>
            </a:r>
            <a:r>
              <a:rPr lang="zh-CN" altLang="en-US" dirty="0"/>
              <a:t> </a:t>
            </a:r>
            <a:r>
              <a:rPr lang="en-GB" altLang="zh-CN" dirty="0"/>
              <a:t/>
            </a:r>
            <a:br>
              <a:rPr lang="en-GB" altLang="zh-CN" dirty="0"/>
            </a:br>
            <a:r>
              <a:rPr lang="en-US" altLang="zh-CN" dirty="0"/>
              <a:t>-</a:t>
            </a:r>
            <a:r>
              <a:rPr lang="zh-CN" altLang="en-US" dirty="0"/>
              <a:t> </a:t>
            </a:r>
            <a:r>
              <a:rPr lang="en-US" altLang="zh-CN" dirty="0"/>
              <a:t>Agricultural</a:t>
            </a:r>
            <a:r>
              <a:rPr lang="zh-CN" altLang="en-US" dirty="0"/>
              <a:t> </a:t>
            </a:r>
            <a:r>
              <a:rPr lang="en-US" altLang="zh-CN" dirty="0" err="1"/>
              <a:t>Civilisation</a:t>
            </a:r>
            <a:endParaRPr lang="en-CN" dirty="0"/>
          </a:p>
        </p:txBody>
      </p:sp>
      <p:sp>
        <p:nvSpPr>
          <p:cNvPr id="3" name="Content Placeholder 2">
            <a:extLst>
              <a:ext uri="{FF2B5EF4-FFF2-40B4-BE49-F238E27FC236}">
                <a16:creationId xmlns:a16="http://schemas.microsoft.com/office/drawing/2014/main" id="{9EB72695-0BEC-F940-832D-8FAA84D9841D}"/>
              </a:ext>
            </a:extLst>
          </p:cNvPr>
          <p:cNvSpPr>
            <a:spLocks noGrp="1"/>
          </p:cNvSpPr>
          <p:nvPr>
            <p:ph idx="1"/>
          </p:nvPr>
        </p:nvSpPr>
        <p:spPr/>
        <p:txBody>
          <a:bodyPr/>
          <a:lstStyle/>
          <a:p>
            <a:pPr marL="0" indent="0">
              <a:buNone/>
            </a:pPr>
            <a:r>
              <a:rPr lang="en-US" dirty="0"/>
              <a:t>The important manifestation of agricultural civilization is that men cultivate</a:t>
            </a:r>
            <a:r>
              <a:rPr lang="zh-CN" altLang="en-US" dirty="0"/>
              <a:t> </a:t>
            </a:r>
            <a:r>
              <a:rPr lang="en-US" altLang="zh-CN" dirty="0"/>
              <a:t>fields</a:t>
            </a:r>
            <a:r>
              <a:rPr lang="en-US" dirty="0"/>
              <a:t> and women weave, small </a:t>
            </a:r>
            <a:r>
              <a:rPr lang="en-US" altLang="zh-CN" dirty="0"/>
              <a:t>in</a:t>
            </a:r>
            <a:r>
              <a:rPr lang="zh-CN" altLang="en-US" dirty="0"/>
              <a:t> </a:t>
            </a:r>
            <a:r>
              <a:rPr lang="en-US" dirty="0"/>
              <a:t>scale, simple division of labor, self-sufficiency and not for commodity exchange </a:t>
            </a:r>
          </a:p>
          <a:p>
            <a:pPr marL="0" indent="0">
              <a:buNone/>
            </a:pPr>
            <a:r>
              <a:rPr lang="en-US" dirty="0"/>
              <a:t>In essence, agricultural civilization needs to be obedient to heaven, keep watch on the </a:t>
            </a:r>
            <a:r>
              <a:rPr lang="en-US" altLang="zh-CN" dirty="0"/>
              <a:t>fields</a:t>
            </a:r>
            <a:r>
              <a:rPr lang="en-US" dirty="0"/>
              <a:t> and work hard. It </a:t>
            </a:r>
            <a:r>
              <a:rPr lang="en-US" altLang="zh-CN" dirty="0"/>
              <a:t>is</a:t>
            </a:r>
            <a:r>
              <a:rPr lang="zh-CN" altLang="en-US" dirty="0"/>
              <a:t> </a:t>
            </a:r>
            <a:r>
              <a:rPr lang="en-US" altLang="zh-CN" dirty="0"/>
              <a:t>self</a:t>
            </a:r>
            <a:r>
              <a:rPr lang="zh-CN" altLang="en-US" dirty="0"/>
              <a:t> </a:t>
            </a:r>
            <a:r>
              <a:rPr lang="en-US" altLang="zh-CN" dirty="0"/>
              <a:t>sufficient,</a:t>
            </a:r>
            <a:r>
              <a:rPr lang="zh-CN" altLang="en-US" dirty="0"/>
              <a:t> </a:t>
            </a:r>
            <a:r>
              <a:rPr lang="en-US" altLang="zh-CN" dirty="0"/>
              <a:t>so</a:t>
            </a:r>
            <a:r>
              <a:rPr lang="zh-CN" altLang="en-US" dirty="0"/>
              <a:t> </a:t>
            </a:r>
            <a:r>
              <a:rPr lang="en-US" dirty="0"/>
              <a:t>doesn‘t need to cultivate invasion and plunder, but needs to master the agronomy and horticulture for a good harvest; It looks forward to good weather, to create a harmonious environment.</a:t>
            </a:r>
          </a:p>
        </p:txBody>
      </p:sp>
    </p:spTree>
    <p:extLst>
      <p:ext uri="{BB962C8B-B14F-4D97-AF65-F5344CB8AC3E}">
        <p14:creationId xmlns:p14="http://schemas.microsoft.com/office/powerpoint/2010/main" val="27097351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337F8-BA74-6446-BD7B-0872D5E11050}"/>
              </a:ext>
            </a:extLst>
          </p:cNvPr>
          <p:cNvSpPr>
            <a:spLocks noGrp="1"/>
          </p:cNvSpPr>
          <p:nvPr>
            <p:ph type="title"/>
          </p:nvPr>
        </p:nvSpPr>
        <p:spPr/>
        <p:txBody>
          <a:bodyPr>
            <a:normAutofit fontScale="90000"/>
          </a:bodyPr>
          <a:lstStyle/>
          <a:p>
            <a:r>
              <a:rPr lang="en-US" altLang="zh-CN" dirty="0"/>
              <a:t>Origin</a:t>
            </a:r>
            <a:r>
              <a:rPr lang="zh-CN" altLang="en-US" dirty="0"/>
              <a:t> </a:t>
            </a:r>
            <a:r>
              <a:rPr lang="en-US" altLang="zh-CN" dirty="0"/>
              <a:t>of</a:t>
            </a:r>
            <a:r>
              <a:rPr lang="zh-CN" altLang="en-US" dirty="0"/>
              <a:t> </a:t>
            </a:r>
            <a:r>
              <a:rPr lang="en-US" altLang="zh-CN" dirty="0"/>
              <a:t>the</a:t>
            </a:r>
            <a:r>
              <a:rPr lang="zh-CN" altLang="en-US" dirty="0"/>
              <a:t> </a:t>
            </a:r>
            <a:r>
              <a:rPr lang="en-US" altLang="zh-CN" dirty="0"/>
              <a:t>Chinese</a:t>
            </a:r>
            <a:r>
              <a:rPr lang="zh-CN" altLang="en-US" dirty="0"/>
              <a:t> </a:t>
            </a:r>
            <a:r>
              <a:rPr lang="en-US" altLang="zh-CN" dirty="0" err="1"/>
              <a:t>Civilisation</a:t>
            </a:r>
            <a:r>
              <a:rPr lang="zh-CN" altLang="en-US" dirty="0"/>
              <a:t> </a:t>
            </a:r>
            <a:r>
              <a:rPr lang="en-GB" altLang="zh-CN" dirty="0"/>
              <a:t/>
            </a:r>
            <a:br>
              <a:rPr lang="en-GB" altLang="zh-CN" dirty="0"/>
            </a:br>
            <a:r>
              <a:rPr lang="en-US" altLang="zh-CN" dirty="0"/>
              <a:t>-</a:t>
            </a:r>
            <a:r>
              <a:rPr lang="zh-CN" altLang="en-US" dirty="0"/>
              <a:t> </a:t>
            </a:r>
            <a:r>
              <a:rPr lang="en-US" altLang="zh-CN" dirty="0"/>
              <a:t>Tribal</a:t>
            </a:r>
            <a:r>
              <a:rPr lang="zh-CN" altLang="en-US" dirty="0"/>
              <a:t> </a:t>
            </a:r>
            <a:r>
              <a:rPr lang="en-US" altLang="zh-CN" dirty="0"/>
              <a:t>Community</a:t>
            </a:r>
            <a:endParaRPr lang="en-US" dirty="0"/>
          </a:p>
        </p:txBody>
      </p:sp>
      <p:sp>
        <p:nvSpPr>
          <p:cNvPr id="3" name="Content Placeholder 2">
            <a:extLst>
              <a:ext uri="{FF2B5EF4-FFF2-40B4-BE49-F238E27FC236}">
                <a16:creationId xmlns:a16="http://schemas.microsoft.com/office/drawing/2014/main" id="{08A2B3CD-E59D-7B4A-B564-CF660695C427}"/>
              </a:ext>
            </a:extLst>
          </p:cNvPr>
          <p:cNvSpPr>
            <a:spLocks noGrp="1"/>
          </p:cNvSpPr>
          <p:nvPr>
            <p:ph idx="1"/>
          </p:nvPr>
        </p:nvSpPr>
        <p:spPr/>
        <p:txBody>
          <a:bodyPr/>
          <a:lstStyle/>
          <a:p>
            <a:r>
              <a:rPr lang="en-US" altLang="zh-CN" dirty="0"/>
              <a:t>Division</a:t>
            </a:r>
            <a:r>
              <a:rPr lang="zh-CN" altLang="en-US" dirty="0"/>
              <a:t> </a:t>
            </a:r>
            <a:r>
              <a:rPr lang="en-US" altLang="zh-CN" dirty="0"/>
              <a:t>of</a:t>
            </a:r>
            <a:r>
              <a:rPr lang="zh-CN" altLang="en-US" dirty="0"/>
              <a:t> </a:t>
            </a:r>
            <a:r>
              <a:rPr lang="en-US" altLang="zh-CN" dirty="0" err="1"/>
              <a:t>Labour</a:t>
            </a:r>
            <a:endParaRPr lang="en-US" altLang="zh-CN" dirty="0"/>
          </a:p>
          <a:p>
            <a:pPr lvl="1"/>
            <a:r>
              <a:rPr lang="zh-CN" altLang="en-US" dirty="0"/>
              <a:t>男耕女织 </a:t>
            </a:r>
            <a:r>
              <a:rPr lang="en-US" dirty="0"/>
              <a:t>men cultivate</a:t>
            </a:r>
            <a:r>
              <a:rPr lang="zh-CN" altLang="en-US" dirty="0"/>
              <a:t> </a:t>
            </a:r>
            <a:r>
              <a:rPr lang="en-US" altLang="zh-CN" dirty="0"/>
              <a:t>fields</a:t>
            </a:r>
            <a:r>
              <a:rPr lang="en-US" dirty="0"/>
              <a:t> and women weave</a:t>
            </a:r>
            <a:endParaRPr lang="en-US" altLang="zh-CN" dirty="0"/>
          </a:p>
          <a:p>
            <a:r>
              <a:rPr lang="en-US" altLang="zh-CN" dirty="0"/>
              <a:t>Formations</a:t>
            </a:r>
            <a:r>
              <a:rPr lang="zh-CN" altLang="en-US" dirty="0"/>
              <a:t> </a:t>
            </a:r>
            <a:r>
              <a:rPr lang="en-US" altLang="zh-CN" dirty="0"/>
              <a:t>of</a:t>
            </a:r>
            <a:r>
              <a:rPr lang="zh-CN" altLang="en-US" dirty="0"/>
              <a:t> </a:t>
            </a:r>
            <a:r>
              <a:rPr lang="en-US" altLang="zh-CN" dirty="0"/>
              <a:t>Familial</a:t>
            </a:r>
            <a:r>
              <a:rPr lang="zh-CN" altLang="en-US" dirty="0"/>
              <a:t> </a:t>
            </a:r>
            <a:r>
              <a:rPr lang="en-US" altLang="zh-CN" dirty="0"/>
              <a:t>Units</a:t>
            </a:r>
            <a:r>
              <a:rPr lang="zh-CN" altLang="en-US" dirty="0"/>
              <a:t> </a:t>
            </a:r>
            <a:r>
              <a:rPr lang="en-US" altLang="zh-CN" dirty="0"/>
              <a:t>and</a:t>
            </a:r>
            <a:r>
              <a:rPr lang="zh-CN" altLang="en-US" dirty="0"/>
              <a:t> </a:t>
            </a:r>
            <a:r>
              <a:rPr lang="en-US" altLang="zh-CN" dirty="0"/>
              <a:t>Larger</a:t>
            </a:r>
            <a:r>
              <a:rPr lang="zh-CN" altLang="en-US" dirty="0"/>
              <a:t> </a:t>
            </a:r>
            <a:r>
              <a:rPr lang="en-US" altLang="zh-CN" dirty="0"/>
              <a:t>Community</a:t>
            </a:r>
          </a:p>
          <a:p>
            <a:pPr lvl="1"/>
            <a:r>
              <a:rPr lang="zh-CN" altLang="en-US" dirty="0"/>
              <a:t>家</a:t>
            </a:r>
            <a:endParaRPr lang="en-GB" altLang="zh-CN" dirty="0"/>
          </a:p>
          <a:p>
            <a:pPr lvl="1"/>
            <a:r>
              <a:rPr lang="zh-CN" altLang="en-US" dirty="0"/>
              <a:t>宗族</a:t>
            </a:r>
            <a:endParaRPr lang="en-GB" altLang="zh-CN" dirty="0"/>
          </a:p>
          <a:p>
            <a:pPr lvl="1"/>
            <a:r>
              <a:rPr lang="zh-CN" altLang="en-US" dirty="0"/>
              <a:t>祭祀：天、地、祖先</a:t>
            </a:r>
            <a:endParaRPr lang="en-US" altLang="zh-CN" dirty="0"/>
          </a:p>
          <a:p>
            <a:endParaRPr lang="en-US" dirty="0"/>
          </a:p>
        </p:txBody>
      </p:sp>
    </p:spTree>
    <p:extLst>
      <p:ext uri="{BB962C8B-B14F-4D97-AF65-F5344CB8AC3E}">
        <p14:creationId xmlns:p14="http://schemas.microsoft.com/office/powerpoint/2010/main" val="339607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C7F763-76F8-724F-BA8B-F50BFECED963}"/>
              </a:ext>
            </a:extLst>
          </p:cNvPr>
          <p:cNvSpPr>
            <a:spLocks noGrp="1"/>
          </p:cNvSpPr>
          <p:nvPr>
            <p:ph type="title"/>
          </p:nvPr>
        </p:nvSpPr>
        <p:spPr/>
        <p:txBody>
          <a:bodyPr/>
          <a:lstStyle/>
          <a:p>
            <a:r>
              <a:rPr lang="en-US" altLang="zh-CN" dirty="0"/>
              <a:t>Mythical</a:t>
            </a:r>
            <a:r>
              <a:rPr lang="zh-CN" altLang="en-US" dirty="0"/>
              <a:t> </a:t>
            </a:r>
            <a:r>
              <a:rPr lang="en-US" altLang="zh-CN" dirty="0"/>
              <a:t>and</a:t>
            </a:r>
            <a:r>
              <a:rPr lang="zh-CN" altLang="en-US" dirty="0"/>
              <a:t> </a:t>
            </a:r>
            <a:r>
              <a:rPr lang="en-US" altLang="zh-CN" dirty="0"/>
              <a:t>Legendary</a:t>
            </a:r>
            <a:r>
              <a:rPr lang="zh-CN" altLang="en-US" dirty="0"/>
              <a:t> </a:t>
            </a:r>
            <a:r>
              <a:rPr lang="en-US" altLang="zh-CN" dirty="0"/>
              <a:t>Figures</a:t>
            </a:r>
            <a:endParaRPr lang="en-US" dirty="0"/>
          </a:p>
        </p:txBody>
      </p:sp>
      <p:sp>
        <p:nvSpPr>
          <p:cNvPr id="3" name="Content Placeholder 2">
            <a:extLst>
              <a:ext uri="{FF2B5EF4-FFF2-40B4-BE49-F238E27FC236}">
                <a16:creationId xmlns:a16="http://schemas.microsoft.com/office/drawing/2014/main" id="{15D688D7-C399-6B48-BEBC-0A8FF3082D26}"/>
              </a:ext>
            </a:extLst>
          </p:cNvPr>
          <p:cNvSpPr>
            <a:spLocks noGrp="1"/>
          </p:cNvSpPr>
          <p:nvPr>
            <p:ph idx="1"/>
          </p:nvPr>
        </p:nvSpPr>
        <p:spPr/>
        <p:txBody>
          <a:bodyPr>
            <a:normAutofit/>
          </a:bodyPr>
          <a:lstStyle/>
          <a:p>
            <a:pPr marL="0" indent="0">
              <a:buNone/>
            </a:pPr>
            <a:r>
              <a:rPr lang="en-US" dirty="0" err="1"/>
              <a:t>三皇五帝</a:t>
            </a:r>
            <a:r>
              <a:rPr lang="zh-CN" altLang="en-US" dirty="0"/>
              <a:t> </a:t>
            </a:r>
            <a:r>
              <a:rPr lang="en-US" altLang="zh-CN" dirty="0"/>
              <a:t>Three</a:t>
            </a:r>
            <a:r>
              <a:rPr lang="zh-CN" altLang="en-US" dirty="0"/>
              <a:t> </a:t>
            </a:r>
            <a:r>
              <a:rPr lang="en-US" altLang="zh-CN" dirty="0"/>
              <a:t>Sovereigns</a:t>
            </a:r>
            <a:r>
              <a:rPr lang="zh-CN" altLang="en-US" dirty="0"/>
              <a:t> </a:t>
            </a:r>
            <a:r>
              <a:rPr lang="en-US" altLang="zh-CN" dirty="0"/>
              <a:t>(god-kings)</a:t>
            </a:r>
            <a:r>
              <a:rPr lang="zh-CN" altLang="en-US" dirty="0"/>
              <a:t> </a:t>
            </a:r>
            <a:r>
              <a:rPr lang="en-US" altLang="zh-CN" dirty="0"/>
              <a:t>and</a:t>
            </a:r>
            <a:r>
              <a:rPr lang="zh-CN" altLang="en-US" dirty="0"/>
              <a:t> </a:t>
            </a:r>
            <a:r>
              <a:rPr lang="en-US" altLang="zh-CN" dirty="0"/>
              <a:t>Five</a:t>
            </a:r>
            <a:r>
              <a:rPr lang="zh-CN" altLang="en-US" dirty="0"/>
              <a:t> </a:t>
            </a:r>
            <a:r>
              <a:rPr lang="en-US" altLang="zh-CN" dirty="0"/>
              <a:t>Emperors</a:t>
            </a:r>
            <a:r>
              <a:rPr lang="zh-CN" altLang="en-US" dirty="0"/>
              <a:t> </a:t>
            </a:r>
            <a:r>
              <a:rPr lang="en-US" altLang="zh-CN" dirty="0"/>
              <a:t>(sage</a:t>
            </a:r>
            <a:r>
              <a:rPr lang="zh-CN" altLang="en-US" dirty="0"/>
              <a:t> </a:t>
            </a:r>
            <a:r>
              <a:rPr lang="en-US" altLang="zh-CN" dirty="0"/>
              <a:t>kings)</a:t>
            </a:r>
            <a:endParaRPr lang="en-US" dirty="0"/>
          </a:p>
          <a:p>
            <a:pPr marL="0" indent="0">
              <a:buNone/>
            </a:pPr>
            <a:r>
              <a:rPr lang="en-US" dirty="0" smtClean="0"/>
              <a:t>In the original sense, the three sovereigns were referred to </a:t>
            </a:r>
            <a:r>
              <a:rPr lang="en-US" dirty="0" smtClean="0"/>
              <a:t>the three ancient kings: 1)Tian Huang (Shi) – Heavenly King; 2) Di Huang (Shi) – Earthly King; 3) Ren Huang (Shi) – Human King. </a:t>
            </a:r>
          </a:p>
          <a:p>
            <a:pPr marL="0" indent="0">
              <a:buNone/>
            </a:pPr>
            <a:r>
              <a:rPr lang="en-US" dirty="0" smtClean="0"/>
              <a:t>There are different opinions on who they are, but they were generally </a:t>
            </a:r>
            <a:r>
              <a:rPr lang="en-US" dirty="0" err="1" smtClean="0"/>
              <a:t>recognised</a:t>
            </a:r>
            <a:r>
              <a:rPr lang="en-US" dirty="0" smtClean="0"/>
              <a:t> as ancient tribal leaders who have made significant contributions.</a:t>
            </a:r>
          </a:p>
          <a:p>
            <a:pPr marL="0" indent="0">
              <a:buNone/>
            </a:pPr>
            <a:r>
              <a:rPr lang="en-US" dirty="0" smtClean="0"/>
              <a:t>Significance on the importance of Tian, Di and Ren (more in week 2)</a:t>
            </a:r>
          </a:p>
        </p:txBody>
      </p:sp>
    </p:spTree>
    <p:extLst>
      <p:ext uri="{BB962C8B-B14F-4D97-AF65-F5344CB8AC3E}">
        <p14:creationId xmlns:p14="http://schemas.microsoft.com/office/powerpoint/2010/main" val="26565198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C7F763-76F8-724F-BA8B-F50BFECED963}"/>
              </a:ext>
            </a:extLst>
          </p:cNvPr>
          <p:cNvSpPr>
            <a:spLocks noGrp="1"/>
          </p:cNvSpPr>
          <p:nvPr>
            <p:ph type="title"/>
          </p:nvPr>
        </p:nvSpPr>
        <p:spPr/>
        <p:txBody>
          <a:bodyPr/>
          <a:lstStyle/>
          <a:p>
            <a:r>
              <a:rPr lang="en-US" altLang="zh-CN" dirty="0"/>
              <a:t>Mythical</a:t>
            </a:r>
            <a:r>
              <a:rPr lang="zh-CN" altLang="en-US" dirty="0"/>
              <a:t> </a:t>
            </a:r>
            <a:r>
              <a:rPr lang="en-US" altLang="zh-CN" dirty="0"/>
              <a:t>and</a:t>
            </a:r>
            <a:r>
              <a:rPr lang="zh-CN" altLang="en-US" dirty="0"/>
              <a:t> </a:t>
            </a:r>
            <a:r>
              <a:rPr lang="en-US" altLang="zh-CN" dirty="0"/>
              <a:t>Legendary</a:t>
            </a:r>
            <a:r>
              <a:rPr lang="zh-CN" altLang="en-US" dirty="0"/>
              <a:t> </a:t>
            </a:r>
            <a:r>
              <a:rPr lang="en-US" altLang="zh-CN" dirty="0"/>
              <a:t>Figures</a:t>
            </a:r>
            <a:endParaRPr lang="en-US" dirty="0"/>
          </a:p>
        </p:txBody>
      </p:sp>
      <p:sp>
        <p:nvSpPr>
          <p:cNvPr id="3" name="Content Placeholder 2">
            <a:extLst>
              <a:ext uri="{FF2B5EF4-FFF2-40B4-BE49-F238E27FC236}">
                <a16:creationId xmlns:a16="http://schemas.microsoft.com/office/drawing/2014/main" id="{15D688D7-C399-6B48-BEBC-0A8FF3082D26}"/>
              </a:ext>
            </a:extLst>
          </p:cNvPr>
          <p:cNvSpPr>
            <a:spLocks noGrp="1"/>
          </p:cNvSpPr>
          <p:nvPr>
            <p:ph idx="1"/>
          </p:nvPr>
        </p:nvSpPr>
        <p:spPr/>
        <p:txBody>
          <a:bodyPr/>
          <a:lstStyle/>
          <a:p>
            <a:pPr marL="0" indent="0">
              <a:buNone/>
            </a:pPr>
            <a:r>
              <a:rPr lang="en-US" dirty="0" err="1"/>
              <a:t>三皇五帝</a:t>
            </a:r>
            <a:r>
              <a:rPr lang="zh-CN" altLang="en-US" dirty="0"/>
              <a:t> </a:t>
            </a:r>
            <a:r>
              <a:rPr lang="en-US" altLang="zh-CN" dirty="0"/>
              <a:t>Three</a:t>
            </a:r>
            <a:r>
              <a:rPr lang="zh-CN" altLang="en-US" dirty="0"/>
              <a:t> </a:t>
            </a:r>
            <a:r>
              <a:rPr lang="en-US" altLang="zh-CN" dirty="0"/>
              <a:t>Sovereigns</a:t>
            </a:r>
            <a:r>
              <a:rPr lang="zh-CN" altLang="en-US" dirty="0"/>
              <a:t> </a:t>
            </a:r>
            <a:r>
              <a:rPr lang="en-US" altLang="zh-CN" dirty="0"/>
              <a:t>(god-kings)</a:t>
            </a:r>
            <a:r>
              <a:rPr lang="zh-CN" altLang="en-US" dirty="0"/>
              <a:t> </a:t>
            </a:r>
            <a:r>
              <a:rPr lang="en-US" altLang="zh-CN" dirty="0"/>
              <a:t>and</a:t>
            </a:r>
            <a:r>
              <a:rPr lang="zh-CN" altLang="en-US" dirty="0"/>
              <a:t> </a:t>
            </a:r>
            <a:r>
              <a:rPr lang="en-US" altLang="zh-CN" dirty="0"/>
              <a:t>Five</a:t>
            </a:r>
            <a:r>
              <a:rPr lang="zh-CN" altLang="en-US" dirty="0"/>
              <a:t> </a:t>
            </a:r>
            <a:r>
              <a:rPr lang="en-US" altLang="zh-CN" dirty="0"/>
              <a:t>Emperors</a:t>
            </a:r>
            <a:r>
              <a:rPr lang="zh-CN" altLang="en-US" dirty="0"/>
              <a:t> </a:t>
            </a:r>
            <a:r>
              <a:rPr lang="en-US" altLang="zh-CN" dirty="0"/>
              <a:t>(sage</a:t>
            </a:r>
            <a:r>
              <a:rPr lang="zh-CN" altLang="en-US" dirty="0"/>
              <a:t> </a:t>
            </a:r>
            <a:r>
              <a:rPr lang="en-US" altLang="zh-CN" dirty="0"/>
              <a:t>kings)</a:t>
            </a:r>
            <a:endParaRPr lang="en-US" dirty="0"/>
          </a:p>
          <a:p>
            <a:pPr marL="0" indent="0">
              <a:buNone/>
            </a:pPr>
            <a:r>
              <a:rPr lang="en-US" dirty="0">
                <a:hlinkClick r:id="rId2"/>
              </a:rPr>
              <a:t>https://</a:t>
            </a:r>
            <a:r>
              <a:rPr lang="en-US" dirty="0" smtClean="0">
                <a:hlinkClick r:id="rId2"/>
              </a:rPr>
              <a:t>en.wikipedia.org/wiki/Three_Sovereigns_and_Five_Emperors</a:t>
            </a:r>
            <a:endParaRPr lang="en-US" dirty="0" smtClean="0"/>
          </a:p>
          <a:p>
            <a:pPr marL="0" indent="0">
              <a:buNone/>
            </a:pPr>
            <a:endParaRPr lang="en-US" dirty="0"/>
          </a:p>
          <a:p>
            <a:pPr marL="0" indent="0">
              <a:buNone/>
            </a:pPr>
            <a:r>
              <a:rPr lang="en-US" dirty="0" smtClean="0"/>
              <a:t>God-kings were founders. Initiators, inaugurators.</a:t>
            </a:r>
          </a:p>
          <a:p>
            <a:pPr marL="0" indent="0">
              <a:buNone/>
            </a:pPr>
            <a:r>
              <a:rPr lang="en-US" dirty="0" smtClean="0"/>
              <a:t>Sage kings were successors.</a:t>
            </a:r>
            <a:endParaRPr lang="en-US" dirty="0"/>
          </a:p>
        </p:txBody>
      </p:sp>
    </p:spTree>
    <p:extLst>
      <p:ext uri="{BB962C8B-B14F-4D97-AF65-F5344CB8AC3E}">
        <p14:creationId xmlns:p14="http://schemas.microsoft.com/office/powerpoint/2010/main" val="28916779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3D5E02-7D2F-E74E-A2B8-89F7D17A648B}"/>
              </a:ext>
            </a:extLst>
          </p:cNvPr>
          <p:cNvSpPr>
            <a:spLocks noGrp="1"/>
          </p:cNvSpPr>
          <p:nvPr>
            <p:ph type="title"/>
          </p:nvPr>
        </p:nvSpPr>
        <p:spPr/>
        <p:txBody>
          <a:bodyPr/>
          <a:lstStyle/>
          <a:p>
            <a:r>
              <a:rPr lang="en-US" altLang="zh-CN" dirty="0"/>
              <a:t>Mythical</a:t>
            </a:r>
            <a:r>
              <a:rPr lang="zh-CN" altLang="en-US" dirty="0"/>
              <a:t> </a:t>
            </a:r>
            <a:r>
              <a:rPr lang="en-US" altLang="zh-CN" dirty="0"/>
              <a:t>and</a:t>
            </a:r>
            <a:r>
              <a:rPr lang="zh-CN" altLang="en-US" dirty="0"/>
              <a:t> </a:t>
            </a:r>
            <a:r>
              <a:rPr lang="en-US" altLang="zh-CN" dirty="0"/>
              <a:t>Legendary</a:t>
            </a:r>
            <a:r>
              <a:rPr lang="zh-CN" altLang="en-US" dirty="0"/>
              <a:t> </a:t>
            </a:r>
            <a:r>
              <a:rPr lang="en-US" altLang="zh-CN" dirty="0"/>
              <a:t>Figures</a:t>
            </a:r>
            <a:endParaRPr lang="en-US" dirty="0"/>
          </a:p>
        </p:txBody>
      </p:sp>
      <p:sp>
        <p:nvSpPr>
          <p:cNvPr id="3" name="Content Placeholder 2">
            <a:extLst>
              <a:ext uri="{FF2B5EF4-FFF2-40B4-BE49-F238E27FC236}">
                <a16:creationId xmlns:a16="http://schemas.microsoft.com/office/drawing/2014/main" id="{1A11170A-3FCE-5442-BD35-5C409BA6B1D7}"/>
              </a:ext>
            </a:extLst>
          </p:cNvPr>
          <p:cNvSpPr>
            <a:spLocks noGrp="1"/>
          </p:cNvSpPr>
          <p:nvPr>
            <p:ph idx="1"/>
          </p:nvPr>
        </p:nvSpPr>
        <p:spPr/>
        <p:txBody>
          <a:bodyPr/>
          <a:lstStyle/>
          <a:p>
            <a:pPr marL="0" indent="0">
              <a:buNone/>
            </a:pPr>
            <a:r>
              <a:rPr lang="en-US" altLang="zh-CN" b="1" dirty="0"/>
              <a:t>Question</a:t>
            </a:r>
            <a:r>
              <a:rPr lang="zh-CN" altLang="en-US" b="1" dirty="0"/>
              <a:t> </a:t>
            </a:r>
            <a:r>
              <a:rPr lang="en-US" altLang="zh-CN" b="1" dirty="0"/>
              <a:t>1:</a:t>
            </a:r>
            <a:r>
              <a:rPr lang="zh-CN" altLang="en-US" b="1" dirty="0"/>
              <a:t> </a:t>
            </a:r>
            <a:r>
              <a:rPr lang="en-US" altLang="zh-CN" b="1" dirty="0"/>
              <a:t>What</a:t>
            </a:r>
            <a:r>
              <a:rPr lang="zh-CN" altLang="en-US" b="1" dirty="0"/>
              <a:t> </a:t>
            </a:r>
            <a:r>
              <a:rPr lang="en-US" altLang="zh-CN" b="1" dirty="0"/>
              <a:t>is</a:t>
            </a:r>
            <a:r>
              <a:rPr lang="zh-CN" altLang="en-US" b="1" dirty="0"/>
              <a:t> </a:t>
            </a:r>
            <a:r>
              <a:rPr lang="en-US" altLang="zh-CN" b="1" dirty="0"/>
              <a:t>the</a:t>
            </a:r>
            <a:r>
              <a:rPr lang="zh-CN" altLang="en-US" b="1" dirty="0"/>
              <a:t> </a:t>
            </a:r>
            <a:r>
              <a:rPr lang="en-US" altLang="zh-CN" b="1" dirty="0"/>
              <a:t>connection</a:t>
            </a:r>
            <a:r>
              <a:rPr lang="zh-CN" altLang="en-US" b="1" dirty="0"/>
              <a:t> </a:t>
            </a:r>
            <a:r>
              <a:rPr lang="en-US" altLang="zh-CN" b="1" dirty="0"/>
              <a:t>between</a:t>
            </a:r>
            <a:r>
              <a:rPr lang="zh-CN" altLang="en-US" b="1" dirty="0"/>
              <a:t> </a:t>
            </a:r>
            <a:r>
              <a:rPr lang="en-US" altLang="zh-CN" b="1" dirty="0"/>
              <a:t>leaders</a:t>
            </a:r>
            <a:r>
              <a:rPr lang="zh-CN" altLang="en-US" b="1" dirty="0"/>
              <a:t> </a:t>
            </a:r>
            <a:r>
              <a:rPr lang="en-US" altLang="zh-CN" b="1" dirty="0"/>
              <a:t>and</a:t>
            </a:r>
            <a:r>
              <a:rPr lang="zh-CN" altLang="en-US" b="1" dirty="0"/>
              <a:t> </a:t>
            </a:r>
            <a:r>
              <a:rPr lang="en-US" altLang="zh-CN" b="1" dirty="0"/>
              <a:t>the</a:t>
            </a:r>
            <a:r>
              <a:rPr lang="zh-CN" altLang="en-US" b="1" dirty="0"/>
              <a:t> </a:t>
            </a:r>
            <a:r>
              <a:rPr lang="en-US" altLang="zh-CN" b="1" dirty="0"/>
              <a:t>wellbeing</a:t>
            </a:r>
            <a:r>
              <a:rPr lang="zh-CN" altLang="en-US" b="1" dirty="0"/>
              <a:t> </a:t>
            </a:r>
            <a:r>
              <a:rPr lang="en-US" altLang="zh-CN" b="1" dirty="0"/>
              <a:t>of</a:t>
            </a:r>
            <a:r>
              <a:rPr lang="zh-CN" altLang="en-US" b="1" dirty="0"/>
              <a:t> </a:t>
            </a:r>
            <a:r>
              <a:rPr lang="en-US" altLang="zh-CN" b="1" dirty="0"/>
              <a:t>the</a:t>
            </a:r>
            <a:r>
              <a:rPr lang="zh-CN" altLang="en-US" b="1" dirty="0"/>
              <a:t> </a:t>
            </a:r>
            <a:r>
              <a:rPr lang="en-US" altLang="zh-CN" b="1" dirty="0"/>
              <a:t>people</a:t>
            </a:r>
            <a:r>
              <a:rPr lang="zh-CN" altLang="en-US" b="1" dirty="0"/>
              <a:t> </a:t>
            </a:r>
            <a:r>
              <a:rPr lang="en-US" altLang="zh-CN" b="1" dirty="0"/>
              <a:t>during</a:t>
            </a:r>
            <a:r>
              <a:rPr lang="zh-CN" altLang="en-US" b="1" dirty="0"/>
              <a:t> </a:t>
            </a:r>
            <a:r>
              <a:rPr lang="en-US" altLang="zh-CN" b="1" dirty="0"/>
              <a:t>that</a:t>
            </a:r>
            <a:r>
              <a:rPr lang="zh-CN" altLang="en-US" b="1" dirty="0"/>
              <a:t> </a:t>
            </a:r>
            <a:r>
              <a:rPr lang="en-US" altLang="zh-CN" b="1" dirty="0"/>
              <a:t>time?</a:t>
            </a:r>
          </a:p>
          <a:p>
            <a:pPr marL="0" indent="0">
              <a:buNone/>
            </a:pPr>
            <a:r>
              <a:rPr lang="en-US" altLang="zh-CN" dirty="0"/>
              <a:t>Ancient</a:t>
            </a:r>
            <a:r>
              <a:rPr lang="zh-CN" altLang="en-US" dirty="0"/>
              <a:t> </a:t>
            </a:r>
            <a:r>
              <a:rPr lang="en-US" dirty="0"/>
              <a:t>Leaders</a:t>
            </a:r>
            <a:r>
              <a:rPr lang="zh-CN" altLang="en-US" dirty="0"/>
              <a:t> </a:t>
            </a:r>
            <a:r>
              <a:rPr lang="en-US" altLang="zh-CN" dirty="0"/>
              <a:t>and</a:t>
            </a:r>
            <a:r>
              <a:rPr lang="zh-CN" altLang="en-US" dirty="0"/>
              <a:t> </a:t>
            </a:r>
            <a:r>
              <a:rPr lang="en-US" altLang="zh-CN" dirty="0"/>
              <a:t>Wellbeing</a:t>
            </a:r>
            <a:r>
              <a:rPr lang="zh-CN" altLang="en-US" dirty="0"/>
              <a:t> </a:t>
            </a:r>
            <a:r>
              <a:rPr lang="en-US" altLang="zh-CN" dirty="0"/>
              <a:t>of</a:t>
            </a:r>
            <a:r>
              <a:rPr lang="zh-CN" altLang="en-US" dirty="0"/>
              <a:t> </a:t>
            </a:r>
            <a:r>
              <a:rPr lang="en-US" altLang="zh-CN" dirty="0"/>
              <a:t>the</a:t>
            </a:r>
            <a:r>
              <a:rPr lang="zh-CN" altLang="en-US" dirty="0"/>
              <a:t> </a:t>
            </a:r>
            <a:r>
              <a:rPr lang="en-US" altLang="zh-CN" dirty="0"/>
              <a:t>People</a:t>
            </a:r>
            <a:r>
              <a:rPr lang="zh-CN" altLang="en-US" dirty="0"/>
              <a:t> </a:t>
            </a:r>
            <a:r>
              <a:rPr lang="en-US" altLang="zh-CN" dirty="0"/>
              <a:t>During</a:t>
            </a:r>
            <a:r>
              <a:rPr lang="zh-CN" altLang="en-US" dirty="0"/>
              <a:t> </a:t>
            </a:r>
            <a:r>
              <a:rPr lang="en-US" altLang="zh-CN" dirty="0"/>
              <a:t>that</a:t>
            </a:r>
            <a:r>
              <a:rPr lang="zh-CN" altLang="en-US" dirty="0"/>
              <a:t> </a:t>
            </a:r>
            <a:r>
              <a:rPr lang="en-US" altLang="zh-CN" dirty="0"/>
              <a:t>Time</a:t>
            </a:r>
          </a:p>
          <a:p>
            <a:pPr marL="0" indent="0">
              <a:buNone/>
            </a:pPr>
            <a:endParaRPr lang="en-US" altLang="zh-CN" dirty="0"/>
          </a:p>
          <a:p>
            <a:pPr marL="0" indent="0">
              <a:buNone/>
            </a:pPr>
            <a:r>
              <a:rPr lang="en-US" altLang="zh-CN" b="1" dirty="0"/>
              <a:t>Question</a:t>
            </a:r>
            <a:r>
              <a:rPr lang="zh-CN" altLang="en-US" b="1" dirty="0"/>
              <a:t> </a:t>
            </a:r>
            <a:r>
              <a:rPr lang="en-US" altLang="zh-CN" b="1" dirty="0"/>
              <a:t>2:</a:t>
            </a:r>
            <a:r>
              <a:rPr lang="zh-CN" altLang="en-US" b="1" dirty="0"/>
              <a:t> </a:t>
            </a:r>
            <a:r>
              <a:rPr lang="en-US" altLang="zh-CN" b="1" dirty="0"/>
              <a:t>How</a:t>
            </a:r>
            <a:r>
              <a:rPr lang="zh-CN" altLang="en-US" b="1" dirty="0"/>
              <a:t> </a:t>
            </a:r>
            <a:r>
              <a:rPr lang="en-US" altLang="zh-CN" b="1" dirty="0"/>
              <a:t>does</a:t>
            </a:r>
            <a:r>
              <a:rPr lang="zh-CN" altLang="en-US" b="1" dirty="0"/>
              <a:t> </a:t>
            </a:r>
            <a:r>
              <a:rPr lang="en-US" altLang="zh-CN" b="1" dirty="0"/>
              <a:t>this</a:t>
            </a:r>
            <a:r>
              <a:rPr lang="zh-CN" altLang="en-US" b="1" dirty="0"/>
              <a:t> </a:t>
            </a:r>
            <a:r>
              <a:rPr lang="en-US" altLang="zh-CN" b="1" dirty="0"/>
              <a:t>affect</a:t>
            </a:r>
            <a:r>
              <a:rPr lang="zh-CN" altLang="en-US" b="1" dirty="0"/>
              <a:t> </a:t>
            </a:r>
            <a:r>
              <a:rPr lang="en-US" altLang="zh-CN" b="1" dirty="0"/>
              <a:t>later</a:t>
            </a:r>
            <a:r>
              <a:rPr lang="zh-CN" altLang="en-US" b="1" dirty="0"/>
              <a:t> </a:t>
            </a:r>
            <a:r>
              <a:rPr lang="en-US" altLang="zh-CN" b="1" dirty="0"/>
              <a:t>China?</a:t>
            </a:r>
            <a:endParaRPr lang="en-US" b="1" dirty="0"/>
          </a:p>
        </p:txBody>
      </p:sp>
    </p:spTree>
    <p:extLst>
      <p:ext uri="{BB962C8B-B14F-4D97-AF65-F5344CB8AC3E}">
        <p14:creationId xmlns:p14="http://schemas.microsoft.com/office/powerpoint/2010/main" val="171718132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75E26B-9999-3B45-8C99-02C8C0DDA32A}"/>
              </a:ext>
            </a:extLst>
          </p:cNvPr>
          <p:cNvSpPr>
            <a:spLocks noGrp="1"/>
          </p:cNvSpPr>
          <p:nvPr>
            <p:ph type="title"/>
          </p:nvPr>
        </p:nvSpPr>
        <p:spPr/>
        <p:txBody>
          <a:bodyPr/>
          <a:lstStyle/>
          <a:p>
            <a:r>
              <a:rPr lang="en-US" altLang="zh-CN" dirty="0"/>
              <a:t>Ancient</a:t>
            </a:r>
            <a:r>
              <a:rPr lang="zh-CN" altLang="en-US" dirty="0"/>
              <a:t> </a:t>
            </a:r>
            <a:r>
              <a:rPr lang="en-US" altLang="zh-CN" dirty="0"/>
              <a:t>Chinese</a:t>
            </a:r>
            <a:r>
              <a:rPr lang="zh-CN" altLang="en-US" dirty="0"/>
              <a:t> </a:t>
            </a:r>
            <a:r>
              <a:rPr lang="en-US" altLang="zh-CN" dirty="0"/>
              <a:t>Naturalistic</a:t>
            </a:r>
            <a:r>
              <a:rPr lang="zh-CN" altLang="en-US" dirty="0"/>
              <a:t> </a:t>
            </a:r>
            <a:r>
              <a:rPr lang="en-US" altLang="zh-CN" dirty="0"/>
              <a:t>Worldview</a:t>
            </a:r>
            <a:endParaRPr lang="en-US" dirty="0"/>
          </a:p>
        </p:txBody>
      </p:sp>
      <p:sp>
        <p:nvSpPr>
          <p:cNvPr id="3" name="Content Placeholder 2">
            <a:extLst>
              <a:ext uri="{FF2B5EF4-FFF2-40B4-BE49-F238E27FC236}">
                <a16:creationId xmlns:a16="http://schemas.microsoft.com/office/drawing/2014/main" id="{388BD389-5A76-B648-9A35-B784414729B4}"/>
              </a:ext>
            </a:extLst>
          </p:cNvPr>
          <p:cNvSpPr>
            <a:spLocks noGrp="1"/>
          </p:cNvSpPr>
          <p:nvPr>
            <p:ph idx="1"/>
          </p:nvPr>
        </p:nvSpPr>
        <p:spPr/>
        <p:txBody>
          <a:bodyPr>
            <a:normAutofit/>
          </a:bodyPr>
          <a:lstStyle/>
          <a:p>
            <a:pPr marL="0" indent="0">
              <a:buNone/>
            </a:pPr>
            <a:r>
              <a:rPr lang="en-US" dirty="0"/>
              <a:t>Relationship between people and nature</a:t>
            </a:r>
          </a:p>
          <a:p>
            <a:r>
              <a:rPr lang="en-US" sz="2400" dirty="0"/>
              <a:t>Agriculture civilization - people’s survival depend on</a:t>
            </a:r>
          </a:p>
          <a:p>
            <a:pPr lvl="1"/>
            <a:r>
              <a:rPr lang="en-US" dirty="0"/>
              <a:t>the nature (heaven and earth) (seasons/climate/geography)</a:t>
            </a:r>
          </a:p>
          <a:p>
            <a:pPr lvl="1"/>
            <a:r>
              <a:rPr lang="en-US" altLang="zh-CN" dirty="0" err="1"/>
              <a:t>l</a:t>
            </a:r>
            <a:r>
              <a:rPr lang="en-US" dirty="0" err="1"/>
              <a:t>abour</a:t>
            </a:r>
            <a:r>
              <a:rPr lang="en-US" dirty="0"/>
              <a:t>/effort</a:t>
            </a:r>
            <a:r>
              <a:rPr lang="zh-CN" altLang="en-US" dirty="0"/>
              <a:t> </a:t>
            </a:r>
            <a:r>
              <a:rPr lang="en-US" altLang="zh-CN" dirty="0"/>
              <a:t>(productivity</a:t>
            </a:r>
            <a:r>
              <a:rPr lang="zh-CN" altLang="en-US" dirty="0"/>
              <a:t> </a:t>
            </a:r>
            <a:r>
              <a:rPr lang="en-US" altLang="zh-CN" dirty="0"/>
              <a:t>and</a:t>
            </a:r>
            <a:r>
              <a:rPr lang="zh-CN" altLang="en-US" dirty="0"/>
              <a:t> </a:t>
            </a:r>
            <a:r>
              <a:rPr lang="en-US" altLang="zh-CN" dirty="0"/>
              <a:t>sustainability,</a:t>
            </a:r>
            <a:r>
              <a:rPr lang="zh-CN" altLang="en-US" dirty="0"/>
              <a:t> </a:t>
            </a:r>
            <a:r>
              <a:rPr lang="en-US" altLang="zh-CN" dirty="0"/>
              <a:t>directly</a:t>
            </a:r>
            <a:r>
              <a:rPr lang="zh-CN" altLang="en-US" dirty="0"/>
              <a:t> </a:t>
            </a:r>
            <a:r>
              <a:rPr lang="en-US" altLang="zh-CN" dirty="0"/>
              <a:t>related</a:t>
            </a:r>
            <a:r>
              <a:rPr lang="zh-CN" altLang="en-US" dirty="0"/>
              <a:t> </a:t>
            </a:r>
            <a:r>
              <a:rPr lang="en-US" altLang="zh-CN" dirty="0"/>
              <a:t>to</a:t>
            </a:r>
            <a:r>
              <a:rPr lang="zh-CN" altLang="en-US" dirty="0"/>
              <a:t> </a:t>
            </a:r>
            <a:r>
              <a:rPr lang="en-US" altLang="zh-CN" dirty="0"/>
              <a:t>wellbeing)</a:t>
            </a:r>
          </a:p>
          <a:p>
            <a:pPr lvl="1"/>
            <a:r>
              <a:rPr lang="en-US" altLang="zh-CN" dirty="0"/>
              <a:t>c</a:t>
            </a:r>
            <a:r>
              <a:rPr lang="en-US" dirty="0"/>
              <a:t>ommunity (tribes/</a:t>
            </a:r>
            <a:r>
              <a:rPr lang="en-US" altLang="zh-CN" dirty="0"/>
              <a:t> group</a:t>
            </a:r>
            <a:r>
              <a:rPr lang="zh-CN" altLang="en-US" dirty="0"/>
              <a:t> </a:t>
            </a:r>
            <a:r>
              <a:rPr lang="en-US" altLang="zh-CN" dirty="0"/>
              <a:t>effort/</a:t>
            </a:r>
            <a:r>
              <a:rPr lang="en-US" dirty="0"/>
              <a:t>tribal leaders/blood lineage</a:t>
            </a:r>
            <a:r>
              <a:rPr lang="en-US" altLang="zh-CN" dirty="0"/>
              <a:t>/Elders/Ancestors</a:t>
            </a:r>
            <a:r>
              <a:rPr lang="en-US" dirty="0"/>
              <a:t>)</a:t>
            </a:r>
          </a:p>
        </p:txBody>
      </p:sp>
    </p:spTree>
    <p:extLst>
      <p:ext uri="{BB962C8B-B14F-4D97-AF65-F5344CB8AC3E}">
        <p14:creationId xmlns:p14="http://schemas.microsoft.com/office/powerpoint/2010/main" val="21079911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6505E8-ADDA-ED41-BA7B-D357EA076CE2}"/>
              </a:ext>
            </a:extLst>
          </p:cNvPr>
          <p:cNvSpPr>
            <a:spLocks noGrp="1"/>
          </p:cNvSpPr>
          <p:nvPr>
            <p:ph type="title"/>
          </p:nvPr>
        </p:nvSpPr>
        <p:spPr/>
        <p:txBody>
          <a:bodyPr/>
          <a:lstStyle/>
          <a:p>
            <a:r>
              <a:rPr lang="en-US" altLang="zh-CN" dirty="0"/>
              <a:t>Ancient</a:t>
            </a:r>
            <a:r>
              <a:rPr lang="zh-CN" altLang="en-US" dirty="0"/>
              <a:t> </a:t>
            </a:r>
            <a:r>
              <a:rPr lang="en-US" altLang="zh-CN" dirty="0"/>
              <a:t>Chinese</a:t>
            </a:r>
            <a:r>
              <a:rPr lang="zh-CN" altLang="en-US" dirty="0"/>
              <a:t> </a:t>
            </a:r>
            <a:r>
              <a:rPr lang="en-US" altLang="zh-CN" dirty="0"/>
              <a:t>Human</a:t>
            </a:r>
            <a:r>
              <a:rPr lang="zh-CN" altLang="en-US" dirty="0"/>
              <a:t> </a:t>
            </a:r>
            <a:r>
              <a:rPr lang="en-US" altLang="zh-CN" dirty="0"/>
              <a:t>Positioning</a:t>
            </a:r>
            <a:endParaRPr lang="en-US" dirty="0"/>
          </a:p>
        </p:txBody>
      </p:sp>
      <p:sp>
        <p:nvSpPr>
          <p:cNvPr id="3" name="Content Placeholder 2">
            <a:extLst>
              <a:ext uri="{FF2B5EF4-FFF2-40B4-BE49-F238E27FC236}">
                <a16:creationId xmlns:a16="http://schemas.microsoft.com/office/drawing/2014/main" id="{CDA35274-CE37-3643-B647-8AA83AC215D2}"/>
              </a:ext>
            </a:extLst>
          </p:cNvPr>
          <p:cNvSpPr>
            <a:spLocks noGrp="1"/>
          </p:cNvSpPr>
          <p:nvPr>
            <p:ph idx="1"/>
          </p:nvPr>
        </p:nvSpPr>
        <p:spPr/>
        <p:txBody>
          <a:bodyPr>
            <a:normAutofit fontScale="92500" lnSpcReduction="10000"/>
          </a:bodyPr>
          <a:lstStyle/>
          <a:p>
            <a:pPr marL="0" indent="0">
              <a:buNone/>
            </a:pPr>
            <a:r>
              <a:rPr lang="en-US" altLang="zh-CN" sz="2800" dirty="0"/>
              <a:t>Human</a:t>
            </a:r>
            <a:r>
              <a:rPr lang="zh-CN" altLang="en-US" sz="2800" dirty="0"/>
              <a:t> </a:t>
            </a:r>
            <a:r>
              <a:rPr lang="en-US" altLang="zh-CN" sz="2800" dirty="0"/>
              <a:t>Positioning:</a:t>
            </a:r>
          </a:p>
          <a:p>
            <a:r>
              <a:rPr lang="en-US" altLang="zh-CN" dirty="0"/>
              <a:t>Human</a:t>
            </a:r>
            <a:r>
              <a:rPr lang="zh-CN" altLang="en-US" dirty="0"/>
              <a:t> </a:t>
            </a:r>
            <a:r>
              <a:rPr lang="en-US" altLang="zh-CN" dirty="0"/>
              <a:t>and</a:t>
            </a:r>
            <a:r>
              <a:rPr lang="zh-CN" altLang="en-US" dirty="0"/>
              <a:t> </a:t>
            </a:r>
            <a:r>
              <a:rPr lang="en-US" altLang="zh-CN" dirty="0"/>
              <a:t>Nature</a:t>
            </a:r>
          </a:p>
          <a:p>
            <a:r>
              <a:rPr lang="en-US" altLang="zh-CN" dirty="0"/>
              <a:t>Human</a:t>
            </a:r>
            <a:r>
              <a:rPr lang="zh-CN" altLang="en-US" dirty="0"/>
              <a:t> </a:t>
            </a:r>
            <a:r>
              <a:rPr lang="en-US" altLang="zh-CN" dirty="0"/>
              <a:t>and</a:t>
            </a:r>
            <a:r>
              <a:rPr lang="zh-CN" altLang="en-US" dirty="0"/>
              <a:t> </a:t>
            </a:r>
            <a:r>
              <a:rPr lang="en-US" altLang="zh-CN" dirty="0"/>
              <a:t>Human</a:t>
            </a:r>
          </a:p>
          <a:p>
            <a:pPr lvl="1"/>
            <a:r>
              <a:rPr lang="en-US" altLang="zh-CN" dirty="0"/>
              <a:t>Individuals</a:t>
            </a:r>
            <a:r>
              <a:rPr lang="zh-CN" altLang="en-US" dirty="0"/>
              <a:t> </a:t>
            </a:r>
            <a:r>
              <a:rPr lang="en-US" altLang="zh-CN" dirty="0"/>
              <a:t>-</a:t>
            </a:r>
            <a:r>
              <a:rPr lang="zh-CN" altLang="en-US" dirty="0"/>
              <a:t> </a:t>
            </a:r>
            <a:r>
              <a:rPr lang="en-US" altLang="zh-CN" dirty="0"/>
              <a:t>Individuals</a:t>
            </a:r>
          </a:p>
          <a:p>
            <a:pPr lvl="1"/>
            <a:r>
              <a:rPr lang="en-US" altLang="zh-CN" dirty="0"/>
              <a:t>Individuals</a:t>
            </a:r>
            <a:r>
              <a:rPr lang="zh-CN" altLang="en-US" dirty="0"/>
              <a:t> </a:t>
            </a:r>
            <a:r>
              <a:rPr lang="en-US" altLang="zh-CN" dirty="0"/>
              <a:t>-</a:t>
            </a:r>
            <a:r>
              <a:rPr lang="zh-CN" altLang="en-US" dirty="0"/>
              <a:t> </a:t>
            </a:r>
            <a:r>
              <a:rPr lang="en-US" altLang="zh-CN" dirty="0"/>
              <a:t>Family</a:t>
            </a:r>
          </a:p>
          <a:p>
            <a:pPr lvl="1"/>
            <a:r>
              <a:rPr lang="en-US" altLang="zh-CN" dirty="0"/>
              <a:t>Individuals</a:t>
            </a:r>
            <a:r>
              <a:rPr lang="zh-CN" altLang="en-US" dirty="0"/>
              <a:t> </a:t>
            </a:r>
            <a:r>
              <a:rPr lang="en-US" altLang="zh-CN" dirty="0"/>
              <a:t>-</a:t>
            </a:r>
            <a:r>
              <a:rPr lang="zh-CN" altLang="en-US" dirty="0"/>
              <a:t> </a:t>
            </a:r>
            <a:r>
              <a:rPr lang="en-US" altLang="zh-CN" dirty="0"/>
              <a:t>Communities</a:t>
            </a:r>
            <a:r>
              <a:rPr lang="zh-CN" altLang="en-US" dirty="0"/>
              <a:t> </a:t>
            </a:r>
            <a:r>
              <a:rPr lang="en-US" altLang="zh-CN" dirty="0"/>
              <a:t>(Tribe)</a:t>
            </a:r>
          </a:p>
          <a:p>
            <a:pPr lvl="1"/>
            <a:r>
              <a:rPr lang="en-US" altLang="zh-CN" dirty="0"/>
              <a:t>Individuals</a:t>
            </a:r>
            <a:r>
              <a:rPr lang="zh-CN" altLang="en-US" dirty="0"/>
              <a:t> </a:t>
            </a:r>
            <a:r>
              <a:rPr lang="en-US" altLang="zh-CN" dirty="0"/>
              <a:t>–</a:t>
            </a:r>
            <a:r>
              <a:rPr lang="zh-CN" altLang="en-US" dirty="0"/>
              <a:t> </a:t>
            </a:r>
            <a:r>
              <a:rPr lang="en-US" altLang="zh-CN" dirty="0"/>
              <a:t>Nation</a:t>
            </a:r>
            <a:r>
              <a:rPr lang="zh-CN" altLang="en-US" dirty="0"/>
              <a:t> </a:t>
            </a:r>
            <a:r>
              <a:rPr lang="en-US" altLang="zh-CN" dirty="0"/>
              <a:t>(Tribal</a:t>
            </a:r>
            <a:r>
              <a:rPr lang="zh-CN" altLang="en-US" dirty="0"/>
              <a:t> </a:t>
            </a:r>
            <a:r>
              <a:rPr lang="en-US" altLang="zh-CN" dirty="0"/>
              <a:t>Union)</a:t>
            </a:r>
          </a:p>
          <a:p>
            <a:pPr lvl="1"/>
            <a:r>
              <a:rPr lang="en-US" altLang="zh-CN" dirty="0"/>
              <a:t>Individuals</a:t>
            </a:r>
            <a:r>
              <a:rPr lang="zh-CN" altLang="en-US" dirty="0"/>
              <a:t> </a:t>
            </a:r>
            <a:r>
              <a:rPr lang="en-US" altLang="zh-CN" dirty="0"/>
              <a:t>-</a:t>
            </a:r>
            <a:r>
              <a:rPr lang="zh-CN" altLang="en-US" dirty="0"/>
              <a:t> </a:t>
            </a:r>
            <a:r>
              <a:rPr lang="en-US" altLang="zh-CN" dirty="0"/>
              <a:t>World</a:t>
            </a:r>
            <a:r>
              <a:rPr lang="zh-CN" altLang="en-US" dirty="0"/>
              <a:t> </a:t>
            </a:r>
            <a:r>
              <a:rPr lang="en-US" altLang="zh-CN" dirty="0"/>
              <a:t>(More</a:t>
            </a:r>
            <a:r>
              <a:rPr lang="zh-CN" altLang="en-US" dirty="0"/>
              <a:t> </a:t>
            </a:r>
            <a:r>
              <a:rPr lang="en-US" altLang="zh-CN" dirty="0"/>
              <a:t>on</a:t>
            </a:r>
            <a:r>
              <a:rPr lang="zh-CN" altLang="en-US" dirty="0"/>
              <a:t> </a:t>
            </a:r>
            <a:r>
              <a:rPr lang="en-US" altLang="zh-CN" dirty="0"/>
              <a:t>this</a:t>
            </a:r>
            <a:r>
              <a:rPr lang="zh-CN" altLang="en-US" dirty="0"/>
              <a:t> </a:t>
            </a:r>
            <a:r>
              <a:rPr lang="en-US" altLang="zh-CN" dirty="0"/>
              <a:t>in</a:t>
            </a:r>
            <a:r>
              <a:rPr lang="zh-CN" altLang="en-US" dirty="0"/>
              <a:t> </a:t>
            </a:r>
            <a:r>
              <a:rPr lang="en-US" altLang="zh-CN" dirty="0"/>
              <a:t>Week</a:t>
            </a:r>
            <a:r>
              <a:rPr lang="zh-CN" altLang="en-US" dirty="0"/>
              <a:t> </a:t>
            </a:r>
            <a:r>
              <a:rPr lang="en-US" altLang="zh-CN" dirty="0"/>
              <a:t>2)</a:t>
            </a:r>
          </a:p>
        </p:txBody>
      </p:sp>
    </p:spTree>
    <p:extLst>
      <p:ext uri="{BB962C8B-B14F-4D97-AF65-F5344CB8AC3E}">
        <p14:creationId xmlns:p14="http://schemas.microsoft.com/office/powerpoint/2010/main" val="29541341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F4025-27D2-7A4F-8724-21E57F08718A}"/>
              </a:ext>
            </a:extLst>
          </p:cNvPr>
          <p:cNvSpPr>
            <a:spLocks noGrp="1"/>
          </p:cNvSpPr>
          <p:nvPr>
            <p:ph type="title"/>
          </p:nvPr>
        </p:nvSpPr>
        <p:spPr/>
        <p:txBody>
          <a:bodyPr/>
          <a:lstStyle/>
          <a:p>
            <a:r>
              <a:rPr lang="en-US" dirty="0"/>
              <a:t>Daoi</a:t>
            </a:r>
            <a:r>
              <a:rPr lang="en-US" altLang="zh-CN" dirty="0"/>
              <a:t>st</a:t>
            </a:r>
            <a:r>
              <a:rPr lang="zh-CN" altLang="en-US" dirty="0"/>
              <a:t> </a:t>
            </a:r>
            <a:r>
              <a:rPr lang="en-US" altLang="zh-CN" dirty="0"/>
              <a:t>Cosmogony</a:t>
            </a:r>
            <a:endParaRPr lang="en-US" dirty="0"/>
          </a:p>
        </p:txBody>
      </p:sp>
      <p:sp>
        <p:nvSpPr>
          <p:cNvPr id="3" name="Content Placeholder 2">
            <a:extLst>
              <a:ext uri="{FF2B5EF4-FFF2-40B4-BE49-F238E27FC236}">
                <a16:creationId xmlns:a16="http://schemas.microsoft.com/office/drawing/2014/main" id="{5A9EA6CA-9728-F849-A15B-ABF686F3E834}"/>
              </a:ext>
            </a:extLst>
          </p:cNvPr>
          <p:cNvSpPr>
            <a:spLocks noGrp="1"/>
          </p:cNvSpPr>
          <p:nvPr>
            <p:ph idx="1"/>
          </p:nvPr>
        </p:nvSpPr>
        <p:spPr/>
        <p:txBody>
          <a:bodyPr>
            <a:normAutofit/>
          </a:bodyPr>
          <a:lstStyle/>
          <a:p>
            <a:pPr marL="0" indent="0">
              <a:buNone/>
            </a:pPr>
            <a:r>
              <a:rPr lang="en-US" altLang="zh-CN" dirty="0"/>
              <a:t>In</a:t>
            </a:r>
            <a:r>
              <a:rPr lang="zh-CN" altLang="en-US" dirty="0"/>
              <a:t> </a:t>
            </a:r>
            <a:r>
              <a:rPr lang="en-US" altLang="zh-CN" i="1" dirty="0"/>
              <a:t>Dao</a:t>
            </a:r>
            <a:r>
              <a:rPr lang="zh-CN" altLang="en-US" i="1" dirty="0"/>
              <a:t> </a:t>
            </a:r>
            <a:r>
              <a:rPr lang="en-US" altLang="zh-CN" i="1" dirty="0"/>
              <a:t>De</a:t>
            </a:r>
            <a:r>
              <a:rPr lang="zh-CN" altLang="en-US" i="1" dirty="0"/>
              <a:t> </a:t>
            </a:r>
            <a:r>
              <a:rPr lang="en-US" altLang="zh-CN" i="1" dirty="0"/>
              <a:t>Jing</a:t>
            </a:r>
            <a:r>
              <a:rPr lang="zh-CN" altLang="en-US" i="1" dirty="0"/>
              <a:t> </a:t>
            </a:r>
            <a:r>
              <a:rPr lang="en-US" altLang="zh-CN" dirty="0"/>
              <a:t>–</a:t>
            </a:r>
            <a:r>
              <a:rPr lang="zh-CN" altLang="en-US" dirty="0"/>
              <a:t> </a:t>
            </a:r>
            <a:r>
              <a:rPr lang="en-US" altLang="zh-CN" dirty="0"/>
              <a:t>Chapter</a:t>
            </a:r>
            <a:r>
              <a:rPr lang="zh-CN" altLang="en-US" dirty="0"/>
              <a:t> </a:t>
            </a:r>
            <a:r>
              <a:rPr lang="en-US" altLang="zh-CN" dirty="0"/>
              <a:t>42</a:t>
            </a:r>
            <a:r>
              <a:rPr lang="zh-CN" altLang="en-US" dirty="0"/>
              <a:t>（</a:t>
            </a:r>
            <a:r>
              <a:rPr lang="en-US" altLang="zh-CN" dirty="0"/>
              <a:t>《</a:t>
            </a:r>
            <a:r>
              <a:rPr lang="en-US" dirty="0"/>
              <a:t>道德经</a:t>
            </a:r>
            <a:r>
              <a:rPr lang="en-US" altLang="zh-CN" dirty="0"/>
              <a:t>》</a:t>
            </a:r>
            <a:r>
              <a:rPr lang="zh-CN" altLang="en-US" dirty="0"/>
              <a:t>第四十二章）</a:t>
            </a:r>
            <a:endParaRPr lang="en-GB" altLang="zh-CN" dirty="0"/>
          </a:p>
        </p:txBody>
      </p:sp>
      <p:pic>
        <p:nvPicPr>
          <p:cNvPr id="5" name="Picture 4" descr="Graphical user interface&#10;&#10;Description automatically generated with low confidence">
            <a:extLst>
              <a:ext uri="{FF2B5EF4-FFF2-40B4-BE49-F238E27FC236}">
                <a16:creationId xmlns:a16="http://schemas.microsoft.com/office/drawing/2014/main" id="{3B204B34-E4FA-BB44-AD3C-2ED7775E513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67826" y="1978863"/>
            <a:ext cx="10109200" cy="4229100"/>
          </a:xfrm>
          <a:prstGeom prst="rect">
            <a:avLst/>
          </a:prstGeom>
        </p:spPr>
      </p:pic>
      <p:sp>
        <p:nvSpPr>
          <p:cNvPr id="6" name="TextBox 5">
            <a:extLst>
              <a:ext uri="{FF2B5EF4-FFF2-40B4-BE49-F238E27FC236}">
                <a16:creationId xmlns:a16="http://schemas.microsoft.com/office/drawing/2014/main" id="{A1633E3A-2220-F942-8176-65E9DFC7D05A}"/>
              </a:ext>
            </a:extLst>
          </p:cNvPr>
          <p:cNvSpPr txBox="1"/>
          <p:nvPr/>
        </p:nvSpPr>
        <p:spPr>
          <a:xfrm>
            <a:off x="6274675" y="2310098"/>
            <a:ext cx="5760545" cy="307777"/>
          </a:xfrm>
          <a:prstGeom prst="rect">
            <a:avLst/>
          </a:prstGeom>
          <a:noFill/>
        </p:spPr>
        <p:txBody>
          <a:bodyPr wrap="square" rtlCol="0">
            <a:spAutoFit/>
          </a:bodyPr>
          <a:lstStyle/>
          <a:p>
            <a:r>
              <a:rPr lang="en-US" altLang="zh-CN" sz="1400" dirty="0">
                <a:solidFill>
                  <a:schemeClr val="tx1">
                    <a:lumMod val="65000"/>
                    <a:lumOff val="35000"/>
                  </a:schemeClr>
                </a:solidFill>
              </a:rPr>
              <a:t>Source:</a:t>
            </a:r>
            <a:r>
              <a:rPr lang="zh-CN" altLang="en-US" sz="1400" dirty="0">
                <a:solidFill>
                  <a:schemeClr val="tx1">
                    <a:lumMod val="65000"/>
                    <a:lumOff val="35000"/>
                  </a:schemeClr>
                </a:solidFill>
              </a:rPr>
              <a:t> </a:t>
            </a:r>
            <a:r>
              <a:rPr lang="en-GB" altLang="zh-CN" sz="1400" dirty="0">
                <a:solidFill>
                  <a:schemeClr val="tx1">
                    <a:lumMod val="65000"/>
                    <a:lumOff val="35000"/>
                  </a:schemeClr>
                </a:solidFill>
              </a:rPr>
              <a:t>https://</a:t>
            </a:r>
            <a:r>
              <a:rPr lang="en-GB" altLang="zh-CN" sz="1400" dirty="0" err="1">
                <a:solidFill>
                  <a:schemeClr val="tx1">
                    <a:lumMod val="65000"/>
                    <a:lumOff val="35000"/>
                  </a:schemeClr>
                </a:solidFill>
              </a:rPr>
              <a:t>www.yellowbridge.com</a:t>
            </a:r>
            <a:r>
              <a:rPr lang="en-GB" altLang="zh-CN" sz="1400" dirty="0">
                <a:solidFill>
                  <a:schemeClr val="tx1">
                    <a:lumMod val="65000"/>
                    <a:lumOff val="35000"/>
                  </a:schemeClr>
                </a:solidFill>
              </a:rPr>
              <a:t>/</a:t>
            </a:r>
            <a:r>
              <a:rPr lang="en-GB" altLang="zh-CN" sz="1400" dirty="0" err="1">
                <a:solidFill>
                  <a:schemeClr val="tx1">
                    <a:lumMod val="65000"/>
                    <a:lumOff val="35000"/>
                  </a:schemeClr>
                </a:solidFill>
              </a:rPr>
              <a:t>onlinelit</a:t>
            </a:r>
            <a:r>
              <a:rPr lang="en-GB" altLang="zh-CN" sz="1400" dirty="0">
                <a:solidFill>
                  <a:schemeClr val="tx1">
                    <a:lumMod val="65000"/>
                    <a:lumOff val="35000"/>
                  </a:schemeClr>
                </a:solidFill>
              </a:rPr>
              <a:t>/daodejing42.php</a:t>
            </a:r>
            <a:endParaRPr lang="en-US" sz="1400" dirty="0">
              <a:solidFill>
                <a:schemeClr val="tx1">
                  <a:lumMod val="65000"/>
                  <a:lumOff val="35000"/>
                </a:schemeClr>
              </a:solidFill>
            </a:endParaRPr>
          </a:p>
        </p:txBody>
      </p:sp>
    </p:spTree>
    <p:extLst>
      <p:ext uri="{BB962C8B-B14F-4D97-AF65-F5344CB8AC3E}">
        <p14:creationId xmlns:p14="http://schemas.microsoft.com/office/powerpoint/2010/main" val="5019184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227E2-7EF5-9740-986C-C8C477C2B13B}"/>
              </a:ext>
            </a:extLst>
          </p:cNvPr>
          <p:cNvSpPr>
            <a:spLocks noGrp="1"/>
          </p:cNvSpPr>
          <p:nvPr>
            <p:ph type="title"/>
          </p:nvPr>
        </p:nvSpPr>
        <p:spPr/>
        <p:txBody>
          <a:bodyPr>
            <a:normAutofit/>
          </a:bodyPr>
          <a:lstStyle/>
          <a:p>
            <a:r>
              <a:rPr lang="en-US" dirty="0"/>
              <a:t>Daoi</a:t>
            </a:r>
            <a:r>
              <a:rPr lang="en-US" altLang="zh-CN" dirty="0"/>
              <a:t>st</a:t>
            </a:r>
            <a:r>
              <a:rPr lang="zh-CN" altLang="en-US" dirty="0"/>
              <a:t> </a:t>
            </a:r>
            <a:r>
              <a:rPr lang="en-US" altLang="zh-CN" dirty="0"/>
              <a:t>Cosmogony</a:t>
            </a:r>
            <a:endParaRPr lang="en-US" dirty="0"/>
          </a:p>
        </p:txBody>
      </p:sp>
      <p:sp>
        <p:nvSpPr>
          <p:cNvPr id="3" name="Content Placeholder 2">
            <a:extLst>
              <a:ext uri="{FF2B5EF4-FFF2-40B4-BE49-F238E27FC236}">
                <a16:creationId xmlns:a16="http://schemas.microsoft.com/office/drawing/2014/main" id="{624A364A-C551-DA44-AB12-8710C7111A65}"/>
              </a:ext>
            </a:extLst>
          </p:cNvPr>
          <p:cNvSpPr>
            <a:spLocks noGrp="1"/>
          </p:cNvSpPr>
          <p:nvPr>
            <p:ph idx="1"/>
          </p:nvPr>
        </p:nvSpPr>
        <p:spPr/>
        <p:txBody>
          <a:bodyPr>
            <a:normAutofit/>
          </a:bodyPr>
          <a:lstStyle/>
          <a:p>
            <a:r>
              <a:rPr lang="en-US" dirty="0" err="1"/>
              <a:t>道</a:t>
            </a:r>
            <a:r>
              <a:rPr lang="zh-CN" altLang="en-US" dirty="0"/>
              <a:t>：</a:t>
            </a:r>
            <a:r>
              <a:rPr lang="en-US" altLang="zh-CN" dirty="0"/>
              <a:t>the</a:t>
            </a:r>
            <a:r>
              <a:rPr lang="zh-CN" altLang="en-US" dirty="0"/>
              <a:t> </a:t>
            </a:r>
            <a:r>
              <a:rPr lang="en-US" altLang="zh-CN" dirty="0"/>
              <a:t>Dao</a:t>
            </a:r>
            <a:endParaRPr lang="en-US" dirty="0"/>
          </a:p>
          <a:p>
            <a:r>
              <a:rPr lang="en-US" dirty="0" err="1"/>
              <a:t>一</a:t>
            </a:r>
            <a:r>
              <a:rPr lang="zh-CN" altLang="en-US" dirty="0"/>
              <a:t>：</a:t>
            </a:r>
            <a:r>
              <a:rPr lang="en-US" altLang="zh-CN" dirty="0"/>
              <a:t>One</a:t>
            </a:r>
            <a:endParaRPr lang="en-US" dirty="0"/>
          </a:p>
          <a:p>
            <a:r>
              <a:rPr lang="en-US" dirty="0" err="1"/>
              <a:t>二</a:t>
            </a:r>
            <a:r>
              <a:rPr lang="zh-CN" altLang="en-US" dirty="0"/>
              <a:t>：</a:t>
            </a:r>
            <a:r>
              <a:rPr lang="en-US" altLang="zh-CN" dirty="0"/>
              <a:t>Two</a:t>
            </a:r>
            <a:endParaRPr lang="en-US" dirty="0"/>
          </a:p>
          <a:p>
            <a:r>
              <a:rPr lang="en-US" dirty="0" err="1"/>
              <a:t>三</a:t>
            </a:r>
            <a:r>
              <a:rPr lang="zh-CN" altLang="en-US" dirty="0"/>
              <a:t>：</a:t>
            </a:r>
            <a:r>
              <a:rPr lang="en-US" altLang="zh-CN" dirty="0"/>
              <a:t>Three</a:t>
            </a:r>
            <a:endParaRPr lang="en-US" dirty="0"/>
          </a:p>
          <a:p>
            <a:r>
              <a:rPr lang="en-US" dirty="0" err="1"/>
              <a:t>万物</a:t>
            </a:r>
            <a:r>
              <a:rPr lang="zh-CN" altLang="en-US" dirty="0"/>
              <a:t>：</a:t>
            </a:r>
            <a:r>
              <a:rPr lang="en-US" altLang="zh-CN" dirty="0"/>
              <a:t>Ten-thousand</a:t>
            </a:r>
            <a:r>
              <a:rPr lang="zh-CN" altLang="en-US" dirty="0"/>
              <a:t> </a:t>
            </a:r>
            <a:r>
              <a:rPr lang="en-US" altLang="zh-CN" dirty="0"/>
              <a:t>things</a:t>
            </a:r>
            <a:r>
              <a:rPr lang="zh-CN" altLang="en-US" dirty="0"/>
              <a:t> </a:t>
            </a:r>
            <a:r>
              <a:rPr lang="en-US" altLang="zh-CN" dirty="0"/>
              <a:t>–</a:t>
            </a:r>
            <a:r>
              <a:rPr lang="zh-CN" altLang="en-US" dirty="0"/>
              <a:t> </a:t>
            </a:r>
            <a:r>
              <a:rPr lang="en-US" altLang="zh-CN" dirty="0"/>
              <a:t>myriad</a:t>
            </a:r>
            <a:r>
              <a:rPr lang="zh-CN" altLang="en-US" dirty="0"/>
              <a:t> </a:t>
            </a:r>
            <a:r>
              <a:rPr lang="en-US" altLang="zh-CN" dirty="0"/>
              <a:t>of</a:t>
            </a:r>
            <a:r>
              <a:rPr lang="zh-CN" altLang="en-US" dirty="0"/>
              <a:t> </a:t>
            </a:r>
            <a:r>
              <a:rPr lang="en-US" altLang="zh-CN" dirty="0"/>
              <a:t>things</a:t>
            </a:r>
            <a:endParaRPr lang="en-US" dirty="0"/>
          </a:p>
        </p:txBody>
      </p:sp>
    </p:spTree>
    <p:extLst>
      <p:ext uri="{BB962C8B-B14F-4D97-AF65-F5344CB8AC3E}">
        <p14:creationId xmlns:p14="http://schemas.microsoft.com/office/powerpoint/2010/main" val="201045015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227E2-7EF5-9740-986C-C8C477C2B13B}"/>
              </a:ext>
            </a:extLst>
          </p:cNvPr>
          <p:cNvSpPr>
            <a:spLocks noGrp="1"/>
          </p:cNvSpPr>
          <p:nvPr>
            <p:ph type="title"/>
          </p:nvPr>
        </p:nvSpPr>
        <p:spPr/>
        <p:txBody>
          <a:bodyPr>
            <a:normAutofit/>
          </a:bodyPr>
          <a:lstStyle/>
          <a:p>
            <a:r>
              <a:rPr lang="en-US" dirty="0"/>
              <a:t>Daoi</a:t>
            </a:r>
            <a:r>
              <a:rPr lang="en-US" altLang="zh-CN" dirty="0"/>
              <a:t>st</a:t>
            </a:r>
            <a:r>
              <a:rPr lang="zh-CN" altLang="en-US" dirty="0"/>
              <a:t> </a:t>
            </a:r>
            <a:r>
              <a:rPr lang="en-US" altLang="zh-CN" dirty="0"/>
              <a:t>Cosmogony</a:t>
            </a:r>
            <a:endParaRPr lang="en-US" dirty="0"/>
          </a:p>
        </p:txBody>
      </p:sp>
      <p:sp>
        <p:nvSpPr>
          <p:cNvPr id="3" name="Content Placeholder 2">
            <a:extLst>
              <a:ext uri="{FF2B5EF4-FFF2-40B4-BE49-F238E27FC236}">
                <a16:creationId xmlns:a16="http://schemas.microsoft.com/office/drawing/2014/main" id="{624A364A-C551-DA44-AB12-8710C7111A65}"/>
              </a:ext>
            </a:extLst>
          </p:cNvPr>
          <p:cNvSpPr>
            <a:spLocks noGrp="1"/>
          </p:cNvSpPr>
          <p:nvPr>
            <p:ph idx="1"/>
          </p:nvPr>
        </p:nvSpPr>
        <p:spPr/>
        <p:txBody>
          <a:bodyPr>
            <a:normAutofit/>
          </a:bodyPr>
          <a:lstStyle/>
          <a:p>
            <a:r>
              <a:rPr lang="en-US" dirty="0" err="1"/>
              <a:t>负阴抱阳</a:t>
            </a:r>
            <a:r>
              <a:rPr lang="zh-CN" altLang="en-US" dirty="0"/>
              <a:t>：</a:t>
            </a:r>
            <a:r>
              <a:rPr lang="en-GB" altLang="zh-CN" dirty="0"/>
              <a:t>all things contain two opposite and complementary Qi of yin and Yang.</a:t>
            </a:r>
          </a:p>
          <a:p>
            <a:r>
              <a:rPr lang="zh-CN" altLang="en-US" dirty="0"/>
              <a:t>冲气：</a:t>
            </a:r>
            <a:r>
              <a:rPr lang="en-GB" altLang="zh-CN" dirty="0"/>
              <a:t>the mutual agitation of yin and Yang</a:t>
            </a:r>
          </a:p>
          <a:p>
            <a:r>
              <a:rPr lang="en-US" dirty="0" err="1"/>
              <a:t>和</a:t>
            </a:r>
            <a:r>
              <a:rPr lang="zh-CN" altLang="en-US" dirty="0"/>
              <a:t>：</a:t>
            </a:r>
            <a:r>
              <a:rPr lang="en-US" altLang="zh-CN" dirty="0"/>
              <a:t>Harmony/balance</a:t>
            </a:r>
            <a:r>
              <a:rPr lang="zh-CN" altLang="en-US" dirty="0"/>
              <a:t> </a:t>
            </a:r>
            <a:r>
              <a:rPr lang="en-US" altLang="zh-CN" dirty="0"/>
              <a:t>(between</a:t>
            </a:r>
            <a:r>
              <a:rPr lang="zh-CN" altLang="en-US" dirty="0"/>
              <a:t> </a:t>
            </a:r>
            <a:r>
              <a:rPr lang="en-US" altLang="zh-CN" dirty="0"/>
              <a:t>Yin</a:t>
            </a:r>
            <a:r>
              <a:rPr lang="zh-CN" altLang="en-US" dirty="0"/>
              <a:t> </a:t>
            </a:r>
            <a:r>
              <a:rPr lang="en-US" altLang="zh-CN" dirty="0"/>
              <a:t>and</a:t>
            </a:r>
            <a:r>
              <a:rPr lang="zh-CN" altLang="en-US" dirty="0"/>
              <a:t> </a:t>
            </a:r>
            <a:r>
              <a:rPr lang="en-US" altLang="zh-CN" dirty="0"/>
              <a:t>Yang)</a:t>
            </a:r>
            <a:endParaRPr lang="en-US" dirty="0"/>
          </a:p>
        </p:txBody>
      </p:sp>
    </p:spTree>
    <p:extLst>
      <p:ext uri="{BB962C8B-B14F-4D97-AF65-F5344CB8AC3E}">
        <p14:creationId xmlns:p14="http://schemas.microsoft.com/office/powerpoint/2010/main" val="352453430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247D6A-7EA3-144C-A463-3CFE774B6001}"/>
              </a:ext>
            </a:extLst>
          </p:cNvPr>
          <p:cNvSpPr>
            <a:spLocks noGrp="1"/>
          </p:cNvSpPr>
          <p:nvPr>
            <p:ph type="title"/>
          </p:nvPr>
        </p:nvSpPr>
        <p:spPr/>
        <p:txBody>
          <a:bodyPr/>
          <a:lstStyle/>
          <a:p>
            <a:r>
              <a:rPr lang="en-US" altLang="zh-CN" dirty="0"/>
              <a:t>Tai</a:t>
            </a:r>
            <a:r>
              <a:rPr lang="zh-CN" altLang="en-US" dirty="0"/>
              <a:t> </a:t>
            </a:r>
            <a:r>
              <a:rPr lang="en-US" altLang="zh-CN" dirty="0"/>
              <a:t>Yi</a:t>
            </a:r>
            <a:r>
              <a:rPr lang="zh-CN" altLang="en-US" dirty="0"/>
              <a:t> </a:t>
            </a:r>
            <a:r>
              <a:rPr lang="en-US" altLang="zh-CN" dirty="0"/>
              <a:t>Sheng</a:t>
            </a:r>
            <a:r>
              <a:rPr lang="zh-CN" altLang="en-US" dirty="0"/>
              <a:t> </a:t>
            </a:r>
            <a:r>
              <a:rPr lang="en-US" altLang="zh-CN" dirty="0"/>
              <a:t>Shui</a:t>
            </a:r>
            <a:endParaRPr lang="en-US" dirty="0"/>
          </a:p>
        </p:txBody>
      </p:sp>
      <p:sp>
        <p:nvSpPr>
          <p:cNvPr id="3" name="Content Placeholder 2">
            <a:extLst>
              <a:ext uri="{FF2B5EF4-FFF2-40B4-BE49-F238E27FC236}">
                <a16:creationId xmlns:a16="http://schemas.microsoft.com/office/drawing/2014/main" id="{8513F6B7-E24A-2448-9AF7-BD53745F2E51}"/>
              </a:ext>
            </a:extLst>
          </p:cNvPr>
          <p:cNvSpPr>
            <a:spLocks noGrp="1"/>
          </p:cNvSpPr>
          <p:nvPr>
            <p:ph idx="1"/>
          </p:nvPr>
        </p:nvSpPr>
        <p:spPr/>
        <p:txBody>
          <a:bodyPr/>
          <a:lstStyle/>
          <a:p>
            <a:pPr marL="0" indent="0">
              <a:buNone/>
            </a:pPr>
            <a:r>
              <a:rPr lang="en-GB" altLang="zh-CN" dirty="0">
                <a:solidFill>
                  <a:schemeClr val="tx1"/>
                </a:solidFill>
              </a:rPr>
              <a:t> </a:t>
            </a:r>
            <a:r>
              <a:rPr lang="zh-CN" altLang="en-US" dirty="0" smtClean="0">
                <a:solidFill>
                  <a:schemeClr val="tx1"/>
                </a:solidFill>
              </a:rPr>
              <a:t>太一生水</a:t>
            </a:r>
            <a:r>
              <a:rPr lang="en-US" altLang="zh-CN" dirty="0">
                <a:solidFill>
                  <a:schemeClr val="tx1"/>
                </a:solidFill>
              </a:rPr>
              <a:t> </a:t>
            </a:r>
            <a:r>
              <a:rPr lang="en-GB" altLang="zh-CN" dirty="0" smtClean="0">
                <a:solidFill>
                  <a:schemeClr val="tx1"/>
                </a:solidFill>
              </a:rPr>
              <a:t>'The </a:t>
            </a:r>
            <a:r>
              <a:rPr lang="en-GB" altLang="zh-CN" dirty="0">
                <a:solidFill>
                  <a:schemeClr val="tx1"/>
                </a:solidFill>
              </a:rPr>
              <a:t>Great One Gave Birth to </a:t>
            </a:r>
            <a:r>
              <a:rPr lang="en-GB" altLang="zh-CN" dirty="0" smtClean="0">
                <a:solidFill>
                  <a:schemeClr val="tx1"/>
                </a:solidFill>
              </a:rPr>
              <a:t>Water‘</a:t>
            </a:r>
          </a:p>
          <a:p>
            <a:pPr marL="0" indent="0">
              <a:buNone/>
            </a:pPr>
            <a:r>
              <a:rPr lang="en-GB" altLang="zh-CN" dirty="0" smtClean="0">
                <a:solidFill>
                  <a:schemeClr val="tx1"/>
                </a:solidFill>
              </a:rPr>
              <a:t>Talks about the Taoist cosmogony. It </a:t>
            </a:r>
            <a:r>
              <a:rPr lang="en-GB" altLang="zh-CN" dirty="0">
                <a:solidFill>
                  <a:schemeClr val="tx1"/>
                </a:solidFill>
              </a:rPr>
              <a:t>was an ancient Chinese text written about 300 BC during the Warring States period. It is part of the </a:t>
            </a:r>
            <a:r>
              <a:rPr lang="en-GB" altLang="zh-CN" dirty="0" err="1">
                <a:solidFill>
                  <a:schemeClr val="tx1"/>
                </a:solidFill>
              </a:rPr>
              <a:t>Guodian</a:t>
            </a:r>
            <a:r>
              <a:rPr lang="en-GB" altLang="zh-CN" dirty="0">
                <a:solidFill>
                  <a:schemeClr val="tx1"/>
                </a:solidFill>
              </a:rPr>
              <a:t> Chu Slips.</a:t>
            </a:r>
            <a:endParaRPr lang="en-US" dirty="0">
              <a:solidFill>
                <a:schemeClr val="tx1"/>
              </a:solidFill>
            </a:endParaRPr>
          </a:p>
        </p:txBody>
      </p:sp>
    </p:spTree>
    <p:extLst>
      <p:ext uri="{BB962C8B-B14F-4D97-AF65-F5344CB8AC3E}">
        <p14:creationId xmlns:p14="http://schemas.microsoft.com/office/powerpoint/2010/main" val="364297950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For Tomorrow </a:t>
            </a:r>
            <a:endParaRPr lang="en-GB" dirty="0"/>
          </a:p>
        </p:txBody>
      </p:sp>
      <p:sp>
        <p:nvSpPr>
          <p:cNvPr id="3" name="Content Placeholder 2"/>
          <p:cNvSpPr>
            <a:spLocks noGrp="1"/>
          </p:cNvSpPr>
          <p:nvPr>
            <p:ph idx="1"/>
          </p:nvPr>
        </p:nvSpPr>
        <p:spPr/>
        <p:txBody>
          <a:bodyPr/>
          <a:lstStyle/>
          <a:p>
            <a:pPr marL="0" indent="0">
              <a:buNone/>
            </a:pPr>
            <a:r>
              <a:rPr lang="en-GB" dirty="0"/>
              <a:t>In all civilisations, medical theory had a strongly philosophical character. Hence medical books are important sources of philosophical thought and their study presents an additional key to the understanding </a:t>
            </a:r>
            <a:r>
              <a:rPr lang="en-GB"/>
              <a:t>of civilisations of the past.</a:t>
            </a:r>
          </a:p>
        </p:txBody>
      </p:sp>
    </p:spTree>
    <p:extLst>
      <p:ext uri="{BB962C8B-B14F-4D97-AF65-F5344CB8AC3E}">
        <p14:creationId xmlns:p14="http://schemas.microsoft.com/office/powerpoint/2010/main" val="479938481"/>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docProps/app.xml><?xml version="1.0" encoding="utf-8"?>
<Properties xmlns="http://schemas.openxmlformats.org/officeDocument/2006/extended-properties" xmlns:vt="http://schemas.openxmlformats.org/officeDocument/2006/docPropsVTypes">
  <Template>Organic</Template>
  <TotalTime>992</TotalTime>
  <Words>1065</Words>
  <Application>Microsoft Office PowerPoint</Application>
  <PresentationFormat>Widescreen</PresentationFormat>
  <Paragraphs>90</Paragraphs>
  <Slides>19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方正舒体</vt:lpstr>
      <vt:lpstr>Arial</vt:lpstr>
      <vt:lpstr>Garamond</vt:lpstr>
      <vt:lpstr>Organic</vt:lpstr>
      <vt:lpstr>HPCH5010/6010  Chinese Wellbeing: from Philosophy and Religion to Culture Week 1-2</vt:lpstr>
      <vt:lpstr>Class Plan</vt:lpstr>
      <vt:lpstr>Origin of the Chinese Civilisation</vt:lpstr>
      <vt:lpstr>PowerPoint Presentation</vt:lpstr>
      <vt:lpstr>Origin of the Chinese Civilisation - Climate</vt:lpstr>
      <vt:lpstr>Origin of the Chinese Civilisation  - Agricultural Civilisation</vt:lpstr>
      <vt:lpstr>Origin of the Chinese Civilisation  - Agricultural Civilisation</vt:lpstr>
      <vt:lpstr>Origin of the Chinese Civilisation  - Agricultural Civilisation</vt:lpstr>
      <vt:lpstr>Origin of the Chinese Civilisation  - Tribal Community</vt:lpstr>
      <vt:lpstr>Mythical and Legendary Figures</vt:lpstr>
      <vt:lpstr>Mythical and Legendary Figures</vt:lpstr>
      <vt:lpstr>Mythical and Legendary Figures</vt:lpstr>
      <vt:lpstr>Ancient Chinese Naturalistic Worldview</vt:lpstr>
      <vt:lpstr>Ancient Chinese Human Positioning</vt:lpstr>
      <vt:lpstr>Daoist Cosmogony</vt:lpstr>
      <vt:lpstr>Daoist Cosmogony</vt:lpstr>
      <vt:lpstr>Daoist Cosmogony</vt:lpstr>
      <vt:lpstr>Tai Yi Sheng Shui</vt:lpstr>
      <vt:lpstr>For Tomorrow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HPCH5010/6010  Chinese Wellbeing: from Philosophy and Religion to Culture Week 1-2</dc:title>
  <dc:creator>Yiying Jiao</dc:creator>
  <cp:lastModifiedBy>Yiying Jiao</cp:lastModifiedBy>
  <cp:revision>6</cp:revision>
  <dcterms:created xsi:type="dcterms:W3CDTF">2021-09-15T08:01:38Z</dcterms:created>
  <dcterms:modified xsi:type="dcterms:W3CDTF">2021-09-16T08:47:44Z</dcterms:modified>
</cp:coreProperties>
</file>