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doti" userId="2f9500829150dd15" providerId="LiveId" clId="{EA8B2DA8-52A9-4220-BF63-2C6DD84E7AF9}"/>
    <pc:docChg chg="custSel modSld">
      <pc:chgData name="jose doti" userId="2f9500829150dd15" providerId="LiveId" clId="{EA8B2DA8-52A9-4220-BF63-2C6DD84E7AF9}" dt="2022-04-18T14:15:47.668" v="207" actId="20577"/>
      <pc:docMkLst>
        <pc:docMk/>
      </pc:docMkLst>
      <pc:sldChg chg="modSp mod">
        <pc:chgData name="jose doti" userId="2f9500829150dd15" providerId="LiveId" clId="{EA8B2DA8-52A9-4220-BF63-2C6DD84E7AF9}" dt="2022-04-18T14:15:47.668" v="207" actId="20577"/>
        <pc:sldMkLst>
          <pc:docMk/>
          <pc:sldMk cId="1290997178" sldId="256"/>
        </pc:sldMkLst>
        <pc:spChg chg="mod">
          <ac:chgData name="jose doti" userId="2f9500829150dd15" providerId="LiveId" clId="{EA8B2DA8-52A9-4220-BF63-2C6DD84E7AF9}" dt="2022-04-18T14:15:47.668" v="207" actId="20577"/>
          <ac:spMkLst>
            <pc:docMk/>
            <pc:sldMk cId="1290997178" sldId="256"/>
            <ac:spMk id="3" creationId="{57D9FC20-3A85-4869-B4F1-680FFDBD1F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825FE-E15D-42C2-80C1-9D8B29D610B9}" type="datetimeFigureOut">
              <a:rPr lang="en-US" smtClean="0"/>
              <a:t>4/18/2022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56811-D09F-453E-95C2-43FB4BFC6310}" type="slidenum">
              <a:rPr lang="en-US" smtClean="0"/>
              <a:t>‹#›</a:t>
            </a:fld>
            <a:endParaRPr lang="en-US"/>
          </a:p>
        </p:txBody>
      </p:sp>
    </p:spTree>
    <p:extLst>
      <p:ext uri="{BB962C8B-B14F-4D97-AF65-F5344CB8AC3E}">
        <p14:creationId xmlns:p14="http://schemas.microsoft.com/office/powerpoint/2010/main" val="66420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Walkers Transport is one of the leading logistical companies in the United Kingdom. Walkers Transport was established in 1979. It was formed as a road haulage company. Over the years, the firm has developed into a leading 3PL and transport specialist that provides fundamental stock management, logistics, pack, pick, and pallet delivery for several clients (Walkers Transport, 2022). Walkers Transport is more than just a transportation firm; it runs the Northern Hub in Leeds for </a:t>
            </a:r>
            <a:r>
              <a:rPr lang="en-US" dirty="0" err="1">
                <a:latin typeface="Times New Roman" panose="02020603050405020304" pitchFamily="18" charset="0"/>
                <a:cs typeface="Times New Roman" panose="02020603050405020304" pitchFamily="18" charset="0"/>
              </a:rPr>
              <a:t>Palletways</a:t>
            </a:r>
            <a:r>
              <a:rPr lang="en-US" dirty="0">
                <a:latin typeface="Times New Roman" panose="02020603050405020304" pitchFamily="18" charset="0"/>
                <a:cs typeface="Times New Roman" panose="02020603050405020304" pitchFamily="18" charset="0"/>
              </a:rPr>
              <a:t>, offering a direct getaway in and out of the northern part of England for non-hazardous and ambient distribution of pallets. With a massive fleet of adaptable 7.5t to 44t trailers and trucks and sites located in Manchester and Leeds, the firm provides steady and contract pallet delivery with remarkable transport scheduling and warehouse support.</a:t>
            </a:r>
          </a:p>
        </p:txBody>
      </p:sp>
      <p:sp>
        <p:nvSpPr>
          <p:cNvPr id="4" name="Slide Number Placeholder 3"/>
          <p:cNvSpPr>
            <a:spLocks noGrp="1"/>
          </p:cNvSpPr>
          <p:nvPr>
            <p:ph type="sldNum" sz="quarter" idx="5"/>
          </p:nvPr>
        </p:nvSpPr>
        <p:spPr/>
        <p:txBody>
          <a:bodyPr/>
          <a:lstStyle/>
          <a:p>
            <a:fld id="{74D56811-D09F-453E-95C2-43FB4BFC6310}" type="slidenum">
              <a:rPr lang="en-US" smtClean="0"/>
              <a:t>2</a:t>
            </a:fld>
            <a:endParaRPr lang="en-US"/>
          </a:p>
        </p:txBody>
      </p:sp>
    </p:spTree>
    <p:extLst>
      <p:ext uri="{BB962C8B-B14F-4D97-AF65-F5344CB8AC3E}">
        <p14:creationId xmlns:p14="http://schemas.microsoft.com/office/powerpoint/2010/main" val="3785190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Walkers Transport is identical with professionalism and quality, offering cohesive logistics solutions and enabling companies to access Ireland, the UK, and the European markets. Every year, Walkers Transport manages, moves, and delivers tens of thousands of sinks and taps and other stationery items and automotive tools in manufacturing, engineering, and construction (Walkers Transport, 2022). Switching to Walkers Transport is eased through its onboarding change </a:t>
            </a:r>
            <a:r>
              <a:rPr lang="en-US" dirty="0" err="1"/>
              <a:t>programme</a:t>
            </a:r>
            <a:r>
              <a:rPr lang="en-US" dirty="0"/>
              <a:t>. Clients anticipate and receive remarkable IT; a devoted financial manager and the firm is ever accessible and </a:t>
            </a:r>
            <a:r>
              <a:rPr lang="en-US" dirty="0" err="1"/>
              <a:t>favour</a:t>
            </a:r>
            <a:r>
              <a:rPr lang="en-US" dirty="0"/>
              <a:t> telephone contact supported by competence reports and full track and trace. </a:t>
            </a:r>
          </a:p>
        </p:txBody>
      </p:sp>
      <p:sp>
        <p:nvSpPr>
          <p:cNvPr id="4" name="Slide Number Placeholder 3"/>
          <p:cNvSpPr>
            <a:spLocks noGrp="1"/>
          </p:cNvSpPr>
          <p:nvPr>
            <p:ph type="sldNum" sz="quarter" idx="5"/>
          </p:nvPr>
        </p:nvSpPr>
        <p:spPr/>
        <p:txBody>
          <a:bodyPr/>
          <a:lstStyle/>
          <a:p>
            <a:fld id="{74D56811-D09F-453E-95C2-43FB4BFC6310}" type="slidenum">
              <a:rPr lang="en-US" smtClean="0"/>
              <a:t>3</a:t>
            </a:fld>
            <a:endParaRPr lang="en-US"/>
          </a:p>
        </p:txBody>
      </p:sp>
    </p:spTree>
    <p:extLst>
      <p:ext uri="{BB962C8B-B14F-4D97-AF65-F5344CB8AC3E}">
        <p14:creationId xmlns:p14="http://schemas.microsoft.com/office/powerpoint/2010/main" val="3713972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In its initial years, Walkers Transport used manual filing systems. Computers were not used in offices initially until the 1980s. The internet did not become a functioning thing on computers until the 1990s. Adobe did not introduce universally accepted PDFs until 1993, which enabled sharing files via email (</a:t>
            </a:r>
            <a:r>
              <a:rPr lang="en-US" dirty="0" err="1">
                <a:latin typeface="Times New Roman" panose="02020603050405020304" pitchFamily="18" charset="0"/>
                <a:cs typeface="Times New Roman" panose="02020603050405020304" pitchFamily="18" charset="0"/>
              </a:rPr>
              <a:t>Bahar</a:t>
            </a:r>
            <a:r>
              <a:rPr lang="en-US" dirty="0">
                <a:latin typeface="Times New Roman" panose="02020603050405020304" pitchFamily="18" charset="0"/>
                <a:cs typeface="Times New Roman" panose="02020603050405020304" pitchFamily="18" charset="0"/>
              </a:rPr>
              <a:t>, 2013). Therefore, before all these, Walkers Transport embraced the manual filing system. The manual system was challenging to this firm as it was common to misplace and damage information stored in papers. </a:t>
            </a:r>
          </a:p>
        </p:txBody>
      </p:sp>
      <p:sp>
        <p:nvSpPr>
          <p:cNvPr id="4" name="Slide Number Placeholder 3"/>
          <p:cNvSpPr>
            <a:spLocks noGrp="1"/>
          </p:cNvSpPr>
          <p:nvPr>
            <p:ph type="sldNum" sz="quarter" idx="5"/>
          </p:nvPr>
        </p:nvSpPr>
        <p:spPr/>
        <p:txBody>
          <a:bodyPr/>
          <a:lstStyle/>
          <a:p>
            <a:fld id="{74D56811-D09F-453E-95C2-43FB4BFC6310}" type="slidenum">
              <a:rPr lang="en-US" smtClean="0"/>
              <a:t>4</a:t>
            </a:fld>
            <a:endParaRPr lang="en-US"/>
          </a:p>
        </p:txBody>
      </p:sp>
    </p:spTree>
    <p:extLst>
      <p:ext uri="{BB962C8B-B14F-4D97-AF65-F5344CB8AC3E}">
        <p14:creationId xmlns:p14="http://schemas.microsoft.com/office/powerpoint/2010/main" val="42901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Generally, paper isn’t fireproof and could be non-traceable if one places them in the wrong places. Essential information like goods on transit in the trucks could easily be lost or misplaced, and this could, in turn, affect the efficiency and feasibility of the delivery process as items could be distributed to the wrong destinations. Additionally, manual paperwork used significant space and limited movement within the office premises. Therefore, before adopting the use of digital systems by Walkers Transport, the firm had issues like loss and destruction of essential information.</a:t>
            </a:r>
          </a:p>
        </p:txBody>
      </p:sp>
      <p:sp>
        <p:nvSpPr>
          <p:cNvPr id="4" name="Slide Number Placeholder 3"/>
          <p:cNvSpPr>
            <a:spLocks noGrp="1"/>
          </p:cNvSpPr>
          <p:nvPr>
            <p:ph type="sldNum" sz="quarter" idx="5"/>
          </p:nvPr>
        </p:nvSpPr>
        <p:spPr/>
        <p:txBody>
          <a:bodyPr/>
          <a:lstStyle/>
          <a:p>
            <a:fld id="{74D56811-D09F-453E-95C2-43FB4BFC6310}" type="slidenum">
              <a:rPr lang="en-US" smtClean="0"/>
              <a:t>5</a:t>
            </a:fld>
            <a:endParaRPr lang="en-US"/>
          </a:p>
        </p:txBody>
      </p:sp>
    </p:spTree>
    <p:extLst>
      <p:ext uri="{BB962C8B-B14F-4D97-AF65-F5344CB8AC3E}">
        <p14:creationId xmlns:p14="http://schemas.microsoft.com/office/powerpoint/2010/main" val="2064821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advancement of technology, most establishments, Walkers Transport included, adopted digital or electronic filing systems. Due to the adoption of the digital filing system, Walters Transport limited the amounts of space devoted to file cabinets. The company embraced computers and laptops for recording logistics transactions. It also used the computers to send and store invoices to clients and keep its monetary records without consuming any additional space. The electronic digital system also helped the company to do its bookkeeping.</a:t>
            </a:r>
          </a:p>
        </p:txBody>
      </p:sp>
      <p:sp>
        <p:nvSpPr>
          <p:cNvPr id="4" name="Slide Number Placeholder 3"/>
          <p:cNvSpPr>
            <a:spLocks noGrp="1"/>
          </p:cNvSpPr>
          <p:nvPr>
            <p:ph type="sldNum" sz="quarter" idx="5"/>
          </p:nvPr>
        </p:nvSpPr>
        <p:spPr/>
        <p:txBody>
          <a:bodyPr/>
          <a:lstStyle/>
          <a:p>
            <a:fld id="{74D56811-D09F-453E-95C2-43FB4BFC6310}" type="slidenum">
              <a:rPr lang="en-US" smtClean="0"/>
              <a:t>6</a:t>
            </a:fld>
            <a:endParaRPr lang="en-US"/>
          </a:p>
        </p:txBody>
      </p:sp>
    </p:spTree>
    <p:extLst>
      <p:ext uri="{BB962C8B-B14F-4D97-AF65-F5344CB8AC3E}">
        <p14:creationId xmlns:p14="http://schemas.microsoft.com/office/powerpoint/2010/main" val="2176073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adoption of an electronic filing system has been critical to Walters Transport. First, it improved the accessibility of data. Through the digital systems, workers can access data promptly using the search button on their computers and act accordingly to improve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competence (De Marco et al., 2014). Additionally, the use of scanners was critical to the company. It enabled the conversion of documents into digital forms that could be accessible to employees in the company and help improve efficiency and the work environment of the workers.</a:t>
            </a:r>
          </a:p>
        </p:txBody>
      </p:sp>
      <p:sp>
        <p:nvSpPr>
          <p:cNvPr id="4" name="Slide Number Placeholder 3"/>
          <p:cNvSpPr>
            <a:spLocks noGrp="1"/>
          </p:cNvSpPr>
          <p:nvPr>
            <p:ph type="sldNum" sz="quarter" idx="5"/>
          </p:nvPr>
        </p:nvSpPr>
        <p:spPr/>
        <p:txBody>
          <a:bodyPr/>
          <a:lstStyle/>
          <a:p>
            <a:fld id="{74D56811-D09F-453E-95C2-43FB4BFC6310}" type="slidenum">
              <a:rPr lang="en-US" smtClean="0"/>
              <a:t>8</a:t>
            </a:fld>
            <a:endParaRPr lang="en-US"/>
          </a:p>
        </p:txBody>
      </p:sp>
    </p:spTree>
    <p:extLst>
      <p:ext uri="{BB962C8B-B14F-4D97-AF65-F5344CB8AC3E}">
        <p14:creationId xmlns:p14="http://schemas.microsoft.com/office/powerpoint/2010/main" val="4048660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Due to the adoption of electronic filing by Walters Transport, the company benefited because it increased the amount of space available in offices and enhanced employees' movement in those offices. Besides availing more space, an electronic filing system increased workplace productivity and competence since it facilitated collaboration among workers (De Marco et al., 2014). It also enhanced client service and therefore increased gratification among the clients. Therefore, the electronic filing system was fundamental as it increased competition among workers and thus enhanced employability in Walkers Transport.</a:t>
            </a:r>
          </a:p>
        </p:txBody>
      </p:sp>
      <p:sp>
        <p:nvSpPr>
          <p:cNvPr id="4" name="Slide Number Placeholder 3"/>
          <p:cNvSpPr>
            <a:spLocks noGrp="1"/>
          </p:cNvSpPr>
          <p:nvPr>
            <p:ph type="sldNum" sz="quarter" idx="5"/>
          </p:nvPr>
        </p:nvSpPr>
        <p:spPr/>
        <p:txBody>
          <a:bodyPr/>
          <a:lstStyle/>
          <a:p>
            <a:fld id="{74D56811-D09F-453E-95C2-43FB4BFC6310}" type="slidenum">
              <a:rPr lang="en-US" smtClean="0"/>
              <a:t>9</a:t>
            </a:fld>
            <a:endParaRPr lang="en-US"/>
          </a:p>
        </p:txBody>
      </p:sp>
    </p:spTree>
    <p:extLst>
      <p:ext uri="{BB962C8B-B14F-4D97-AF65-F5344CB8AC3E}">
        <p14:creationId xmlns:p14="http://schemas.microsoft.com/office/powerpoint/2010/main" val="459949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use of modern technology, especially the digital filing system by Walters Transport provides the learner with several teachings. It enables the learner to understand that an electronic filing system improves the safety of documents. The digital filing also increases the accessibility of documents, increasing efficiency among employees from various departments. Also, digital filing helps reduce the amount of space occupied by papers. Therefore, the adoption of electronic filing by Walters Transport was critical in its logistical transaction and dealings.</a:t>
            </a:r>
          </a:p>
        </p:txBody>
      </p:sp>
      <p:sp>
        <p:nvSpPr>
          <p:cNvPr id="4" name="Slide Number Placeholder 3"/>
          <p:cNvSpPr>
            <a:spLocks noGrp="1"/>
          </p:cNvSpPr>
          <p:nvPr>
            <p:ph type="sldNum" sz="quarter" idx="5"/>
          </p:nvPr>
        </p:nvSpPr>
        <p:spPr/>
        <p:txBody>
          <a:bodyPr/>
          <a:lstStyle/>
          <a:p>
            <a:fld id="{74D56811-D09F-453E-95C2-43FB4BFC6310}" type="slidenum">
              <a:rPr lang="en-US" smtClean="0"/>
              <a:t>10</a:t>
            </a:fld>
            <a:endParaRPr lang="en-US"/>
          </a:p>
        </p:txBody>
      </p:sp>
    </p:spTree>
    <p:extLst>
      <p:ext uri="{BB962C8B-B14F-4D97-AF65-F5344CB8AC3E}">
        <p14:creationId xmlns:p14="http://schemas.microsoft.com/office/powerpoint/2010/main" val="3980024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1839359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1512064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3720338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0B5858-6F24-41D8-B2BD-449F658D315E}"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341888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0B5858-6F24-41D8-B2BD-449F658D315E}" type="datetimeFigureOut">
              <a:rPr lang="en-US" smtClean="0"/>
              <a:t>4/18/2022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880651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0B5858-6F24-41D8-B2BD-449F658D315E}" type="datetimeFigureOut">
              <a:rPr lang="en-US" smtClean="0"/>
              <a:t>4/18/2022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1439961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0B5858-6F24-41D8-B2BD-449F658D315E}" type="datetimeFigureOut">
              <a:rPr lang="en-US" smtClean="0"/>
              <a:t>4/18/2022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3904487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0B5858-6F24-41D8-B2BD-449F658D315E}"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2719987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0B5858-6F24-41D8-B2BD-449F658D315E}"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26584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1957772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53907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270849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981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477866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357447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B5858-6F24-41D8-B2BD-449F658D315E}"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2CA70E-9AFE-43D3-BAEB-47878E19B796}" type="slidenum">
              <a:rPr lang="en-US" smtClean="0"/>
              <a:t>‹#›</a:t>
            </a:fld>
            <a:endParaRPr lang="en-US"/>
          </a:p>
        </p:txBody>
      </p:sp>
    </p:spTree>
    <p:extLst>
      <p:ext uri="{BB962C8B-B14F-4D97-AF65-F5344CB8AC3E}">
        <p14:creationId xmlns:p14="http://schemas.microsoft.com/office/powerpoint/2010/main" val="2426592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50B5858-6F24-41D8-B2BD-449F658D315E}" type="datetimeFigureOut">
              <a:rPr lang="en-US" smtClean="0"/>
              <a:t>4/18/2022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02CA70E-9AFE-43D3-BAEB-47878E19B796}" type="slidenum">
              <a:rPr lang="en-US" smtClean="0"/>
              <a:t>‹#›</a:t>
            </a:fld>
            <a:endParaRPr lang="en-US"/>
          </a:p>
        </p:txBody>
      </p:sp>
    </p:spTree>
    <p:extLst>
      <p:ext uri="{BB962C8B-B14F-4D97-AF65-F5344CB8AC3E}">
        <p14:creationId xmlns:p14="http://schemas.microsoft.com/office/powerpoint/2010/main" val="42531185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21366-23ED-4A6B-BBE4-5F3469174F64}"/>
              </a:ext>
            </a:extLst>
          </p:cNvPr>
          <p:cNvSpPr>
            <a:spLocks noGrp="1"/>
          </p:cNvSpPr>
          <p:nvPr>
            <p:ph type="ctrTitle"/>
          </p:nvPr>
        </p:nvSpPr>
        <p:spPr>
          <a:xfrm>
            <a:off x="1507067" y="1045030"/>
            <a:ext cx="7766936" cy="1638794"/>
          </a:xfrm>
        </p:spPr>
        <p:txBody>
          <a:bodyPr>
            <a:normAutofit/>
          </a:bodyPr>
          <a:lstStyle/>
          <a:p>
            <a:r>
              <a:rPr lang="en-US" sz="4000" dirty="0">
                <a:latin typeface="Times New Roman" panose="02020603050405020304" pitchFamily="18" charset="0"/>
                <a:cs typeface="Times New Roman" panose="02020603050405020304" pitchFamily="18" charset="0"/>
              </a:rPr>
              <a:t>Modern Technology and Workplace Efficiency and Employability</a:t>
            </a:r>
          </a:p>
        </p:txBody>
      </p:sp>
      <p:sp>
        <p:nvSpPr>
          <p:cNvPr id="3" name="Subtitle 2">
            <a:extLst>
              <a:ext uri="{FF2B5EF4-FFF2-40B4-BE49-F238E27FC236}">
                <a16:creationId xmlns:a16="http://schemas.microsoft.com/office/drawing/2014/main" id="{57D9FC20-3A85-4869-B4F1-680FFDBD1FE6}"/>
              </a:ext>
            </a:extLst>
          </p:cNvPr>
          <p:cNvSpPr>
            <a:spLocks noGrp="1"/>
          </p:cNvSpPr>
          <p:nvPr>
            <p:ph type="subTitle" idx="1"/>
          </p:nvPr>
        </p:nvSpPr>
        <p:spPr>
          <a:xfrm>
            <a:off x="1507067" y="2921331"/>
            <a:ext cx="7766936" cy="2226402"/>
          </a:xfrm>
        </p:spPr>
        <p:txBody>
          <a:bodyPr/>
          <a:lstStyle/>
          <a:p>
            <a:pPr algn="l"/>
            <a:r>
              <a:rPr lang="en-US" b="1" dirty="0">
                <a:latin typeface="Times New Roman" panose="02020603050405020304" pitchFamily="18" charset="0"/>
                <a:cs typeface="Times New Roman" panose="02020603050405020304" pitchFamily="18" charset="0"/>
              </a:rPr>
              <a:t>MODULE NAME         </a:t>
            </a:r>
            <a:r>
              <a:rPr lang="en-US" b="1">
                <a:latin typeface="Times New Roman" panose="02020603050405020304" pitchFamily="18" charset="0"/>
                <a:cs typeface="Times New Roman" panose="02020603050405020304" pitchFamily="18" charset="0"/>
              </a:rPr>
              <a:t>: DIGITAL SKILLS AND RESEACH METHODE</a:t>
            </a:r>
            <a:endParaRPr lang="en-US" b="1" dirty="0">
              <a:latin typeface="Times New Roman" panose="02020603050405020304" pitchFamily="18" charset="0"/>
              <a:cs typeface="Times New Roman" panose="02020603050405020304" pitchFamily="18" charset="0"/>
            </a:endParaRPr>
          </a:p>
          <a:p>
            <a:pPr algn="l"/>
            <a:r>
              <a:rPr lang="en-US" b="1" dirty="0">
                <a:latin typeface="Times New Roman" panose="02020603050405020304" pitchFamily="18" charset="0"/>
                <a:cs typeface="Times New Roman" panose="02020603050405020304" pitchFamily="18" charset="0"/>
              </a:rPr>
              <a:t>MODULE CODE          :BMSW 4003-LON</a:t>
            </a:r>
          </a:p>
          <a:p>
            <a:pPr algn="l"/>
            <a:r>
              <a:rPr lang="en-US" b="1" dirty="0">
                <a:latin typeface="Times New Roman" panose="02020603050405020304" pitchFamily="18" charset="0"/>
                <a:cs typeface="Times New Roman" panose="02020603050405020304" pitchFamily="18" charset="0"/>
              </a:rPr>
              <a:t>STUDENT NUMBER   :  2117748, 2115856, 2125011,</a:t>
            </a:r>
          </a:p>
          <a:p>
            <a:pPr algn="l"/>
            <a:r>
              <a:rPr lang="en-US" b="1" dirty="0">
                <a:latin typeface="Times New Roman" panose="02020603050405020304" pitchFamily="18" charset="0"/>
                <a:cs typeface="Times New Roman" panose="02020603050405020304" pitchFamily="18" charset="0"/>
              </a:rPr>
              <a:t>Student name, Joshua doti, Cheyenne </a:t>
            </a:r>
            <a:r>
              <a:rPr lang="en-US" b="1" dirty="0" err="1">
                <a:latin typeface="Times New Roman" panose="02020603050405020304" pitchFamily="18" charset="0"/>
                <a:cs typeface="Times New Roman" panose="02020603050405020304" pitchFamily="18" charset="0"/>
              </a:rPr>
              <a:t>campbell</a:t>
            </a:r>
            <a:r>
              <a:rPr lang="en-US" b="1" dirty="0">
                <a:latin typeface="Times New Roman" panose="02020603050405020304" pitchFamily="18" charset="0"/>
                <a:cs typeface="Times New Roman" panose="02020603050405020304" pitchFamily="18" charset="0"/>
              </a:rPr>
              <a:t>, Richard, Yousef Ahmed, Omar </a:t>
            </a:r>
            <a:r>
              <a:rPr lang="en-US" b="1" dirty="0" err="1">
                <a:latin typeface="Times New Roman" panose="02020603050405020304" pitchFamily="18" charset="0"/>
                <a:cs typeface="Times New Roman" panose="02020603050405020304" pitchFamily="18" charset="0"/>
              </a:rPr>
              <a:t>kudamorad</a:t>
            </a:r>
            <a:endParaRPr lang="en-US"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0997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AE16B-4A84-4685-A61B-91E0AEE6947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Background</a:t>
            </a:r>
          </a:p>
        </p:txBody>
      </p:sp>
      <p:sp>
        <p:nvSpPr>
          <p:cNvPr id="3" name="Content Placeholder 2">
            <a:extLst>
              <a:ext uri="{FF2B5EF4-FFF2-40B4-BE49-F238E27FC236}">
                <a16:creationId xmlns:a16="http://schemas.microsoft.com/office/drawing/2014/main" id="{3E9968CE-D0B8-4DF4-AF1D-615D918C7239}"/>
              </a:ext>
            </a:extLst>
          </p:cNvPr>
          <p:cNvSpPr>
            <a:spLocks noGrp="1"/>
          </p:cNvSpPr>
          <p:nvPr>
            <p:ph idx="1"/>
          </p:nvPr>
        </p:nvSpPr>
        <p:spPr>
          <a:xfrm>
            <a:off x="677334" y="1167619"/>
            <a:ext cx="8596668" cy="4873744"/>
          </a:xfrm>
        </p:spPr>
        <p:txBody>
          <a:bodyPr>
            <a:normAutofit/>
          </a:bodyPr>
          <a:lstStyle/>
          <a:p>
            <a:r>
              <a:rPr lang="en-US" dirty="0">
                <a:latin typeface="Times New Roman" panose="02020603050405020304" pitchFamily="18" charset="0"/>
                <a:cs typeface="Times New Roman" panose="02020603050405020304" pitchFamily="18" charset="0"/>
              </a:rPr>
              <a:t>Walkers Transport is one of the leading logistical companies in the United Kingdom. </a:t>
            </a:r>
          </a:p>
          <a:p>
            <a:r>
              <a:rPr lang="en-US" dirty="0">
                <a:latin typeface="Times New Roman" panose="02020603050405020304" pitchFamily="18" charset="0"/>
                <a:cs typeface="Times New Roman" panose="02020603050405020304" pitchFamily="18" charset="0"/>
              </a:rPr>
              <a:t>Walkers Transport was established in 1979 as a road haulage company.</a:t>
            </a:r>
          </a:p>
          <a:p>
            <a:r>
              <a:rPr lang="en-US" dirty="0">
                <a:latin typeface="Times New Roman" panose="02020603050405020304" pitchFamily="18" charset="0"/>
                <a:cs typeface="Times New Roman" panose="02020603050405020304" pitchFamily="18" charset="0"/>
              </a:rPr>
              <a:t>Over the years, the firm has developed into a leading 3PL and transport specialist that provides fundamental stock management, logistics, pack, pick, and pallet delivery for several clients (Walkers Transport, 2022). </a:t>
            </a:r>
          </a:p>
          <a:p>
            <a:r>
              <a:rPr lang="en-US" dirty="0">
                <a:latin typeface="Times New Roman" panose="02020603050405020304" pitchFamily="18" charset="0"/>
                <a:cs typeface="Times New Roman" panose="02020603050405020304" pitchFamily="18" charset="0"/>
              </a:rPr>
              <a:t>It runs the Northern Hub in Leeds for </a:t>
            </a:r>
            <a:r>
              <a:rPr lang="en-US" dirty="0" err="1">
                <a:latin typeface="Times New Roman" panose="02020603050405020304" pitchFamily="18" charset="0"/>
                <a:cs typeface="Times New Roman" panose="02020603050405020304" pitchFamily="18" charset="0"/>
              </a:rPr>
              <a:t>Palletways</a:t>
            </a:r>
            <a:r>
              <a:rPr lang="en-US" dirty="0">
                <a:latin typeface="Times New Roman" panose="02020603050405020304" pitchFamily="18" charset="0"/>
                <a:cs typeface="Times New Roman" panose="02020603050405020304" pitchFamily="18" charset="0"/>
              </a:rPr>
              <a:t>, offering a direct getaway in and out of the northern part of England for non-hazardous and ambient distribution of pallets.</a:t>
            </a:r>
          </a:p>
          <a:p>
            <a:r>
              <a:rPr lang="en-US" dirty="0">
                <a:latin typeface="Times New Roman" panose="02020603050405020304" pitchFamily="18" charset="0"/>
                <a:cs typeface="Times New Roman" panose="02020603050405020304" pitchFamily="18" charset="0"/>
              </a:rPr>
              <a:t>With a massive fleet of adaptable 7.5t to 44t trailers and trucks and sites located in Manchester and Leeds, the firm provides steady and contract pallet delivery with remarkable transport scheduling and warehouse support. </a:t>
            </a:r>
          </a:p>
        </p:txBody>
      </p:sp>
      <p:pic>
        <p:nvPicPr>
          <p:cNvPr id="4" name="Picture 3">
            <a:extLst>
              <a:ext uri="{FF2B5EF4-FFF2-40B4-BE49-F238E27FC236}">
                <a16:creationId xmlns:a16="http://schemas.microsoft.com/office/drawing/2014/main" id="{1BA311DE-E014-47C9-BCAD-FE1FFCE84132}"/>
              </a:ext>
            </a:extLst>
          </p:cNvPr>
          <p:cNvPicPr>
            <a:picLocks noChangeAspect="1"/>
          </p:cNvPicPr>
          <p:nvPr/>
        </p:nvPicPr>
        <p:blipFill>
          <a:blip r:embed="rId3"/>
          <a:stretch>
            <a:fillRect/>
          </a:stretch>
        </p:blipFill>
        <p:spPr>
          <a:xfrm>
            <a:off x="1955409" y="4557932"/>
            <a:ext cx="5641145" cy="1913205"/>
          </a:xfrm>
          <a:prstGeom prst="rect">
            <a:avLst/>
          </a:prstGeom>
        </p:spPr>
      </p:pic>
    </p:spTree>
    <p:extLst>
      <p:ext uri="{BB962C8B-B14F-4D97-AF65-F5344CB8AC3E}">
        <p14:creationId xmlns:p14="http://schemas.microsoft.com/office/powerpoint/2010/main" val="139008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7E5D3-22D1-4BBD-B28A-6F15713B1EDF}"/>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Background</a:t>
            </a:r>
          </a:p>
        </p:txBody>
      </p:sp>
      <p:sp>
        <p:nvSpPr>
          <p:cNvPr id="3" name="Content Placeholder 2">
            <a:extLst>
              <a:ext uri="{FF2B5EF4-FFF2-40B4-BE49-F238E27FC236}">
                <a16:creationId xmlns:a16="http://schemas.microsoft.com/office/drawing/2014/main" id="{4B198445-7BDE-4003-B47C-FA5E7006CE48}"/>
              </a:ext>
            </a:extLst>
          </p:cNvPr>
          <p:cNvSpPr>
            <a:spLocks noGrp="1"/>
          </p:cNvSpPr>
          <p:nvPr>
            <p:ph idx="1"/>
          </p:nvPr>
        </p:nvSpPr>
        <p:spPr>
          <a:xfrm>
            <a:off x="677334" y="1294229"/>
            <a:ext cx="8596668" cy="4747134"/>
          </a:xfrm>
        </p:spPr>
        <p:txBody>
          <a:bodyPr>
            <a:normAutofit/>
          </a:bodyPr>
          <a:lstStyle/>
          <a:p>
            <a:r>
              <a:rPr lang="en-US" b="1" dirty="0">
                <a:latin typeface="Times New Roman" panose="02020603050405020304" pitchFamily="18" charset="0"/>
                <a:cs typeface="Times New Roman" panose="02020603050405020304" pitchFamily="18" charset="0"/>
              </a:rPr>
              <a:t>(Cont.) </a:t>
            </a:r>
            <a:r>
              <a:rPr lang="en-US" dirty="0">
                <a:latin typeface="Times New Roman" panose="02020603050405020304" pitchFamily="18" charset="0"/>
                <a:cs typeface="Times New Roman" panose="02020603050405020304" pitchFamily="18" charset="0"/>
              </a:rPr>
              <a:t>Walkers Transport is identical with professionalism and quality, offering cohesive logistics solutions and enabling companies to access Ireland, the UK, and the European markets.</a:t>
            </a:r>
          </a:p>
          <a:p>
            <a:r>
              <a:rPr lang="en-US" dirty="0">
                <a:latin typeface="Times New Roman" panose="02020603050405020304" pitchFamily="18" charset="0"/>
                <a:cs typeface="Times New Roman" panose="02020603050405020304" pitchFamily="18" charset="0"/>
              </a:rPr>
              <a:t>Annually, Walkers Transport manages, moves, and delivers tens of thousands of sinks and taps and other stationery items (Walkers Transport, 2022). </a:t>
            </a:r>
          </a:p>
          <a:p>
            <a:r>
              <a:rPr lang="en-US" dirty="0">
                <a:latin typeface="Times New Roman" panose="02020603050405020304" pitchFamily="18" charset="0"/>
                <a:cs typeface="Times New Roman" panose="02020603050405020304" pitchFamily="18" charset="0"/>
              </a:rPr>
              <a:t>Switching to Walkers Transport is eased through its onboarding change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a:t>
            </a:r>
          </a:p>
          <a:p>
            <a:r>
              <a:rPr lang="en-US" dirty="0">
                <a:latin typeface="Times New Roman" panose="02020603050405020304" pitchFamily="18" charset="0"/>
                <a:cs typeface="Times New Roman" panose="02020603050405020304" pitchFamily="18" charset="0"/>
              </a:rPr>
              <a:t>Clients anticipate and receive remarkable IT; a devoted financial manager and the firm is ever accessible and </a:t>
            </a:r>
            <a:r>
              <a:rPr lang="en-US" dirty="0" err="1">
                <a:latin typeface="Times New Roman" panose="02020603050405020304" pitchFamily="18" charset="0"/>
                <a:cs typeface="Times New Roman" panose="02020603050405020304" pitchFamily="18" charset="0"/>
              </a:rPr>
              <a:t>favour</a:t>
            </a:r>
            <a:r>
              <a:rPr lang="en-US" dirty="0">
                <a:latin typeface="Times New Roman" panose="02020603050405020304" pitchFamily="18" charset="0"/>
                <a:cs typeface="Times New Roman" panose="02020603050405020304" pitchFamily="18" charset="0"/>
              </a:rPr>
              <a:t> telephone contact supported by competence reports and full track and trace. </a:t>
            </a:r>
          </a:p>
        </p:txBody>
      </p:sp>
      <p:pic>
        <p:nvPicPr>
          <p:cNvPr id="4" name="Picture 3">
            <a:extLst>
              <a:ext uri="{FF2B5EF4-FFF2-40B4-BE49-F238E27FC236}">
                <a16:creationId xmlns:a16="http://schemas.microsoft.com/office/drawing/2014/main" id="{B7BF22CA-A588-40C8-8144-79009F256C9C}"/>
              </a:ext>
            </a:extLst>
          </p:cNvPr>
          <p:cNvPicPr>
            <a:picLocks noChangeAspect="1"/>
          </p:cNvPicPr>
          <p:nvPr/>
        </p:nvPicPr>
        <p:blipFill>
          <a:blip r:embed="rId3"/>
          <a:stretch>
            <a:fillRect/>
          </a:stretch>
        </p:blipFill>
        <p:spPr>
          <a:xfrm>
            <a:off x="3319975" y="4050422"/>
            <a:ext cx="4417256" cy="2350378"/>
          </a:xfrm>
          <a:prstGeom prst="rect">
            <a:avLst/>
          </a:prstGeom>
        </p:spPr>
      </p:pic>
    </p:spTree>
    <p:extLst>
      <p:ext uri="{BB962C8B-B14F-4D97-AF65-F5344CB8AC3E}">
        <p14:creationId xmlns:p14="http://schemas.microsoft.com/office/powerpoint/2010/main" val="2221688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D759B-4B64-4AF5-A14A-66D68CECC67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Before the Introduction of Modern Technologies</a:t>
            </a:r>
          </a:p>
        </p:txBody>
      </p:sp>
      <p:sp>
        <p:nvSpPr>
          <p:cNvPr id="3" name="Content Placeholder 2">
            <a:extLst>
              <a:ext uri="{FF2B5EF4-FFF2-40B4-BE49-F238E27FC236}">
                <a16:creationId xmlns:a16="http://schemas.microsoft.com/office/drawing/2014/main" id="{C64D77F7-C2F8-4FAA-8853-1927DC50468D}"/>
              </a:ext>
            </a:extLst>
          </p:cNvPr>
          <p:cNvSpPr>
            <a:spLocks noGrp="1"/>
          </p:cNvSpPr>
          <p:nvPr>
            <p:ph idx="1"/>
          </p:nvPr>
        </p:nvSpPr>
        <p:spPr>
          <a:xfrm>
            <a:off x="677334" y="1786597"/>
            <a:ext cx="8596668" cy="4254765"/>
          </a:xfrm>
        </p:spPr>
        <p:txBody>
          <a:bodyPr/>
          <a:lstStyle/>
          <a:p>
            <a:r>
              <a:rPr lang="en-US" dirty="0">
                <a:latin typeface="Times New Roman" panose="02020603050405020304" pitchFamily="18" charset="0"/>
                <a:cs typeface="Times New Roman" panose="02020603050405020304" pitchFamily="18" charset="0"/>
              </a:rPr>
              <a:t>In its initial years, Walkers Transport used manual filing systems. </a:t>
            </a:r>
          </a:p>
          <a:p>
            <a:r>
              <a:rPr lang="en-US" dirty="0">
                <a:latin typeface="Times New Roman" panose="02020603050405020304" pitchFamily="18" charset="0"/>
                <a:cs typeface="Times New Roman" panose="02020603050405020304" pitchFamily="18" charset="0"/>
              </a:rPr>
              <a:t>Computers were not used in offices initially until the 1980s.</a:t>
            </a:r>
          </a:p>
          <a:p>
            <a:r>
              <a:rPr lang="en-US" dirty="0">
                <a:latin typeface="Times New Roman" panose="02020603050405020304" pitchFamily="18" charset="0"/>
                <a:cs typeface="Times New Roman" panose="02020603050405020304" pitchFamily="18" charset="0"/>
              </a:rPr>
              <a:t>The internet did not become a functioning thing on computers until the 1990s. </a:t>
            </a:r>
          </a:p>
          <a:p>
            <a:r>
              <a:rPr lang="en-US" dirty="0">
                <a:latin typeface="Times New Roman" panose="02020603050405020304" pitchFamily="18" charset="0"/>
                <a:cs typeface="Times New Roman" panose="02020603050405020304" pitchFamily="18" charset="0"/>
              </a:rPr>
              <a:t>Adobe did not introduce universally accepted PDFs until 1993, which enabled sharing files via email (</a:t>
            </a:r>
            <a:r>
              <a:rPr lang="en-US" dirty="0" err="1">
                <a:latin typeface="Times New Roman" panose="02020603050405020304" pitchFamily="18" charset="0"/>
                <a:cs typeface="Times New Roman" panose="02020603050405020304" pitchFamily="18" charset="0"/>
              </a:rPr>
              <a:t>Bahar</a:t>
            </a:r>
            <a:r>
              <a:rPr lang="en-US" dirty="0">
                <a:latin typeface="Times New Roman" panose="02020603050405020304" pitchFamily="18" charset="0"/>
                <a:cs typeface="Times New Roman" panose="02020603050405020304" pitchFamily="18" charset="0"/>
              </a:rPr>
              <a:t>, 2013). </a:t>
            </a:r>
          </a:p>
          <a:p>
            <a:r>
              <a:rPr lang="en-US" dirty="0">
                <a:latin typeface="Times New Roman" panose="02020603050405020304" pitchFamily="18" charset="0"/>
                <a:cs typeface="Times New Roman" panose="02020603050405020304" pitchFamily="18" charset="0"/>
              </a:rPr>
              <a:t>The manual system was challenging to this firm as it was common to misplace and damage information stored in papers. </a:t>
            </a:r>
          </a:p>
        </p:txBody>
      </p:sp>
      <p:pic>
        <p:nvPicPr>
          <p:cNvPr id="4" name="Picture 3">
            <a:extLst>
              <a:ext uri="{FF2B5EF4-FFF2-40B4-BE49-F238E27FC236}">
                <a16:creationId xmlns:a16="http://schemas.microsoft.com/office/drawing/2014/main" id="{9702718B-676B-4220-BE3F-89D74C3E0AEF}"/>
              </a:ext>
            </a:extLst>
          </p:cNvPr>
          <p:cNvPicPr>
            <a:picLocks noChangeAspect="1"/>
          </p:cNvPicPr>
          <p:nvPr/>
        </p:nvPicPr>
        <p:blipFill>
          <a:blip r:embed="rId3"/>
          <a:stretch>
            <a:fillRect/>
          </a:stretch>
        </p:blipFill>
        <p:spPr>
          <a:xfrm>
            <a:off x="2222695" y="4400550"/>
            <a:ext cx="5824025" cy="2253468"/>
          </a:xfrm>
          <a:prstGeom prst="rect">
            <a:avLst/>
          </a:prstGeom>
        </p:spPr>
      </p:pic>
    </p:spTree>
    <p:extLst>
      <p:ext uri="{BB962C8B-B14F-4D97-AF65-F5344CB8AC3E}">
        <p14:creationId xmlns:p14="http://schemas.microsoft.com/office/powerpoint/2010/main" val="2891172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D60AA-005D-4103-B702-2ADAF86576B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Before the Introduction of Modern Technologies</a:t>
            </a:r>
          </a:p>
        </p:txBody>
      </p:sp>
      <p:sp>
        <p:nvSpPr>
          <p:cNvPr id="3" name="Content Placeholder 2">
            <a:extLst>
              <a:ext uri="{FF2B5EF4-FFF2-40B4-BE49-F238E27FC236}">
                <a16:creationId xmlns:a16="http://schemas.microsoft.com/office/drawing/2014/main" id="{C1BFF202-3672-4DB2-AC87-7B05B6AF61CA}"/>
              </a:ext>
            </a:extLst>
          </p:cNvPr>
          <p:cNvSpPr>
            <a:spLocks noGrp="1"/>
          </p:cNvSpPr>
          <p:nvPr>
            <p:ph idx="1"/>
          </p:nvPr>
        </p:nvSpPr>
        <p:spPr>
          <a:xfrm>
            <a:off x="677334" y="1800665"/>
            <a:ext cx="8596668" cy="4240697"/>
          </a:xfrm>
        </p:spPr>
        <p:txBody>
          <a:bodyPr/>
          <a:lstStyle/>
          <a:p>
            <a:r>
              <a:rPr lang="en-US" b="1" dirty="0">
                <a:latin typeface="Times New Roman" panose="02020603050405020304" pitchFamily="18" charset="0"/>
                <a:cs typeface="Times New Roman" panose="02020603050405020304" pitchFamily="18" charset="0"/>
              </a:rPr>
              <a:t>(Cont.) </a:t>
            </a:r>
            <a:r>
              <a:rPr lang="en-US" dirty="0">
                <a:latin typeface="Times New Roman" panose="02020603050405020304" pitchFamily="18" charset="0"/>
                <a:cs typeface="Times New Roman" panose="02020603050405020304" pitchFamily="18" charset="0"/>
              </a:rPr>
              <a:t>Paper isn’t fireproof and could be non-traceable if one places them in the wrong places. </a:t>
            </a:r>
          </a:p>
          <a:p>
            <a:r>
              <a:rPr lang="en-US" dirty="0">
                <a:latin typeface="Times New Roman" panose="02020603050405020304" pitchFamily="18" charset="0"/>
                <a:cs typeface="Times New Roman" panose="02020603050405020304" pitchFamily="18" charset="0"/>
              </a:rPr>
              <a:t> Essential information like goods on transit in the trucks could easily be lost or misplaced.</a:t>
            </a:r>
          </a:p>
          <a:p>
            <a:r>
              <a:rPr lang="en-US" dirty="0">
                <a:latin typeface="Times New Roman" panose="02020603050405020304" pitchFamily="18" charset="0"/>
                <a:cs typeface="Times New Roman" panose="02020603050405020304" pitchFamily="18" charset="0"/>
              </a:rPr>
              <a:t>This could affect the efficiency and feasibility of the delivery process.</a:t>
            </a:r>
          </a:p>
          <a:p>
            <a:r>
              <a:rPr lang="en-US" dirty="0">
                <a:latin typeface="Times New Roman" panose="02020603050405020304" pitchFamily="18" charset="0"/>
                <a:cs typeface="Times New Roman" panose="02020603050405020304" pitchFamily="18" charset="0"/>
              </a:rPr>
              <a:t>Manual paperwork used significant space and limited movement within the office premises. </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9E9254E-4E1E-444C-8C01-2CADA62F75DF}"/>
              </a:ext>
            </a:extLst>
          </p:cNvPr>
          <p:cNvPicPr>
            <a:picLocks noChangeAspect="1"/>
          </p:cNvPicPr>
          <p:nvPr/>
        </p:nvPicPr>
        <p:blipFill>
          <a:blip r:embed="rId3"/>
          <a:stretch>
            <a:fillRect/>
          </a:stretch>
        </p:blipFill>
        <p:spPr>
          <a:xfrm>
            <a:off x="2917997" y="4056063"/>
            <a:ext cx="4819233" cy="2192337"/>
          </a:xfrm>
          <a:prstGeom prst="rect">
            <a:avLst/>
          </a:prstGeom>
        </p:spPr>
      </p:pic>
    </p:spTree>
    <p:extLst>
      <p:ext uri="{BB962C8B-B14F-4D97-AF65-F5344CB8AC3E}">
        <p14:creationId xmlns:p14="http://schemas.microsoft.com/office/powerpoint/2010/main" val="3273406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CA26D-D52E-4B4B-A63F-26D6533E976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Insights to the Modern Technology Used</a:t>
            </a:r>
          </a:p>
        </p:txBody>
      </p:sp>
      <p:sp>
        <p:nvSpPr>
          <p:cNvPr id="3" name="Content Placeholder 2">
            <a:extLst>
              <a:ext uri="{FF2B5EF4-FFF2-40B4-BE49-F238E27FC236}">
                <a16:creationId xmlns:a16="http://schemas.microsoft.com/office/drawing/2014/main" id="{057CB447-8F85-4E7E-835C-41250A3577DE}"/>
              </a:ext>
            </a:extLst>
          </p:cNvPr>
          <p:cNvSpPr>
            <a:spLocks noGrp="1"/>
          </p:cNvSpPr>
          <p:nvPr>
            <p:ph idx="1"/>
          </p:nvPr>
        </p:nvSpPr>
        <p:spPr>
          <a:xfrm>
            <a:off x="677334" y="1322363"/>
            <a:ext cx="8596668" cy="4718999"/>
          </a:xfrm>
        </p:spPr>
        <p:txBody>
          <a:bodyPr>
            <a:normAutofit/>
          </a:bodyPr>
          <a:lstStyle/>
          <a:p>
            <a:r>
              <a:rPr lang="en-US" dirty="0">
                <a:latin typeface="Times New Roman" panose="02020603050405020304" pitchFamily="18" charset="0"/>
                <a:cs typeface="Times New Roman" panose="02020603050405020304" pitchFamily="18" charset="0"/>
              </a:rPr>
              <a:t>With the advancement of technology, most establishments, Walkers Transport included, adopted digital or electronic filing systems. </a:t>
            </a:r>
          </a:p>
          <a:p>
            <a:r>
              <a:rPr lang="en-US" dirty="0">
                <a:latin typeface="Times New Roman" panose="02020603050405020304" pitchFamily="18" charset="0"/>
                <a:cs typeface="Times New Roman" panose="02020603050405020304" pitchFamily="18" charset="0"/>
              </a:rPr>
              <a:t>Due to the adoption of the digital filing system, Walters Transport limited the amounts of space devoted to file cabinets. </a:t>
            </a:r>
          </a:p>
          <a:p>
            <a:r>
              <a:rPr lang="en-US" dirty="0">
                <a:latin typeface="Times New Roman" panose="02020603050405020304" pitchFamily="18" charset="0"/>
                <a:cs typeface="Times New Roman" panose="02020603050405020304" pitchFamily="18" charset="0"/>
              </a:rPr>
              <a:t>The company embraced computers and laptops for recording logistics transactions.</a:t>
            </a:r>
          </a:p>
          <a:p>
            <a:r>
              <a:rPr lang="en-US" dirty="0">
                <a:latin typeface="Times New Roman" panose="02020603050405020304" pitchFamily="18" charset="0"/>
                <a:cs typeface="Times New Roman" panose="02020603050405020304" pitchFamily="18" charset="0"/>
              </a:rPr>
              <a:t> It also used the computers to send and store invoices to clients and keep its monetary records without consuming any additional space. </a:t>
            </a:r>
          </a:p>
          <a:p>
            <a:r>
              <a:rPr lang="en-US" dirty="0">
                <a:latin typeface="Times New Roman" panose="02020603050405020304" pitchFamily="18" charset="0"/>
                <a:cs typeface="Times New Roman" panose="02020603050405020304" pitchFamily="18" charset="0"/>
              </a:rPr>
              <a:t>The electronic digital system also helped the company to do its bookkeeping.</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E675861-EF8F-4321-8905-E0D2BCBB8370}"/>
              </a:ext>
            </a:extLst>
          </p:cNvPr>
          <p:cNvPicPr>
            <a:picLocks noChangeAspect="1"/>
          </p:cNvPicPr>
          <p:nvPr/>
        </p:nvPicPr>
        <p:blipFill>
          <a:blip r:embed="rId3"/>
          <a:stretch>
            <a:fillRect/>
          </a:stretch>
        </p:blipFill>
        <p:spPr>
          <a:xfrm>
            <a:off x="1913206" y="4298287"/>
            <a:ext cx="6006905" cy="1743075"/>
          </a:xfrm>
          <a:prstGeom prst="rect">
            <a:avLst/>
          </a:prstGeom>
        </p:spPr>
      </p:pic>
    </p:spTree>
    <p:extLst>
      <p:ext uri="{BB962C8B-B14F-4D97-AF65-F5344CB8AC3E}">
        <p14:creationId xmlns:p14="http://schemas.microsoft.com/office/powerpoint/2010/main" val="817546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A6E88-354A-4432-8F5E-9E9E57578D1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Insights to the Modern Technology Used</a:t>
            </a:r>
          </a:p>
        </p:txBody>
      </p:sp>
      <p:sp>
        <p:nvSpPr>
          <p:cNvPr id="3" name="Content Placeholder 2">
            <a:extLst>
              <a:ext uri="{FF2B5EF4-FFF2-40B4-BE49-F238E27FC236}">
                <a16:creationId xmlns:a16="http://schemas.microsoft.com/office/drawing/2014/main" id="{643FE103-FC1E-4EC4-97CC-67CC1A03D8BB}"/>
              </a:ext>
            </a:extLst>
          </p:cNvPr>
          <p:cNvSpPr>
            <a:spLocks noGrp="1"/>
          </p:cNvSpPr>
          <p:nvPr>
            <p:ph idx="1"/>
          </p:nvPr>
        </p:nvSpPr>
        <p:spPr>
          <a:xfrm>
            <a:off x="677334" y="1350499"/>
            <a:ext cx="8596668" cy="4690864"/>
          </a:xfrm>
        </p:spPr>
        <p:txBody>
          <a:bodyPr/>
          <a:lstStyle/>
          <a:p>
            <a:r>
              <a:rPr lang="en-US" b="1" dirty="0">
                <a:latin typeface="Times New Roman" panose="02020603050405020304" pitchFamily="18" charset="0"/>
                <a:cs typeface="Times New Roman" panose="02020603050405020304" pitchFamily="18" charset="0"/>
              </a:rPr>
              <a:t>(Cont.) </a:t>
            </a:r>
            <a:r>
              <a:rPr lang="en-US" dirty="0">
                <a:latin typeface="Times New Roman" panose="02020603050405020304" pitchFamily="18" charset="0"/>
                <a:cs typeface="Times New Roman" panose="02020603050405020304" pitchFamily="18" charset="0"/>
              </a:rPr>
              <a:t>The use of digital files enables its staffers to access this information from all the company's branches.</a:t>
            </a:r>
          </a:p>
          <a:p>
            <a:r>
              <a:rPr lang="en-US" dirty="0">
                <a:latin typeface="Times New Roman" panose="02020603050405020304" pitchFamily="18" charset="0"/>
                <a:cs typeface="Times New Roman" panose="02020603050405020304" pitchFamily="18" charset="0"/>
              </a:rPr>
              <a:t>This boosts efficiency and creates a feasible environment for work and meeting the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goals.</a:t>
            </a:r>
          </a:p>
          <a:p>
            <a:r>
              <a:rPr lang="en-US" dirty="0">
                <a:latin typeface="Times New Roman" panose="02020603050405020304" pitchFamily="18" charset="0"/>
                <a:cs typeface="Times New Roman" panose="02020603050405020304" pitchFamily="18" charset="0"/>
              </a:rPr>
              <a:t>Workers assigned to an identical project like packing consignments can reference, write and manage documents together without necessarily being in the same office.</a:t>
            </a:r>
          </a:p>
          <a:p>
            <a:r>
              <a:rPr lang="en-US" dirty="0">
                <a:latin typeface="Times New Roman" panose="02020603050405020304" pitchFamily="18" charset="0"/>
                <a:cs typeface="Times New Roman" panose="02020603050405020304" pitchFamily="18" charset="0"/>
              </a:rPr>
              <a:t>Walters Transport has embraced cloud computing to store company data electronically in recent years.</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6EAE514-D3AD-4F17-B860-74837F247FCC}"/>
              </a:ext>
            </a:extLst>
          </p:cNvPr>
          <p:cNvPicPr>
            <a:picLocks noChangeAspect="1"/>
          </p:cNvPicPr>
          <p:nvPr/>
        </p:nvPicPr>
        <p:blipFill>
          <a:blip r:embed="rId2"/>
          <a:stretch>
            <a:fillRect/>
          </a:stretch>
        </p:blipFill>
        <p:spPr>
          <a:xfrm>
            <a:off x="3207435" y="3898238"/>
            <a:ext cx="5092504" cy="2143125"/>
          </a:xfrm>
          <a:prstGeom prst="rect">
            <a:avLst/>
          </a:prstGeom>
        </p:spPr>
      </p:pic>
    </p:spTree>
    <p:extLst>
      <p:ext uri="{BB962C8B-B14F-4D97-AF65-F5344CB8AC3E}">
        <p14:creationId xmlns:p14="http://schemas.microsoft.com/office/powerpoint/2010/main" val="285215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DE692-7A35-41C3-BE6F-724E83ADF1D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Impact of Electronic Filing System</a:t>
            </a:r>
          </a:p>
        </p:txBody>
      </p:sp>
      <p:sp>
        <p:nvSpPr>
          <p:cNvPr id="3" name="Content Placeholder 2">
            <a:extLst>
              <a:ext uri="{FF2B5EF4-FFF2-40B4-BE49-F238E27FC236}">
                <a16:creationId xmlns:a16="http://schemas.microsoft.com/office/drawing/2014/main" id="{40751E21-65A5-443B-8EEA-8FD9B8169E5A}"/>
              </a:ext>
            </a:extLst>
          </p:cNvPr>
          <p:cNvSpPr>
            <a:spLocks noGrp="1"/>
          </p:cNvSpPr>
          <p:nvPr>
            <p:ph idx="1"/>
          </p:nvPr>
        </p:nvSpPr>
        <p:spPr>
          <a:xfrm>
            <a:off x="677334" y="1420837"/>
            <a:ext cx="8596668" cy="4620525"/>
          </a:xfrm>
        </p:spPr>
        <p:txBody>
          <a:bodyPr>
            <a:normAutofit/>
          </a:bodyPr>
          <a:lstStyle/>
          <a:p>
            <a:r>
              <a:rPr lang="en-US" dirty="0">
                <a:latin typeface="Times New Roman" panose="02020603050405020304" pitchFamily="18" charset="0"/>
                <a:cs typeface="Times New Roman" panose="02020603050405020304" pitchFamily="18" charset="0"/>
              </a:rPr>
              <a:t>The adoption of an electronic filing system has been critical to Walters Transport. </a:t>
            </a:r>
          </a:p>
          <a:p>
            <a:r>
              <a:rPr lang="en-US" dirty="0">
                <a:latin typeface="Times New Roman" panose="02020603050405020304" pitchFamily="18" charset="0"/>
                <a:cs typeface="Times New Roman" panose="02020603050405020304" pitchFamily="18" charset="0"/>
              </a:rPr>
              <a:t>It improved the accessibility of data.</a:t>
            </a:r>
          </a:p>
          <a:p>
            <a:r>
              <a:rPr lang="en-US" dirty="0">
                <a:latin typeface="Times New Roman" panose="02020603050405020304" pitchFamily="18" charset="0"/>
                <a:cs typeface="Times New Roman" panose="02020603050405020304" pitchFamily="18" charset="0"/>
              </a:rPr>
              <a:t>Through the digital systems, workers can access data promptly using the search button on their computers and act accordingly to improve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competence (De Marco et al., 2014). </a:t>
            </a:r>
          </a:p>
          <a:p>
            <a:r>
              <a:rPr lang="en-US" dirty="0">
                <a:latin typeface="Times New Roman" panose="02020603050405020304" pitchFamily="18" charset="0"/>
                <a:cs typeface="Times New Roman" panose="02020603050405020304" pitchFamily="18" charset="0"/>
              </a:rPr>
              <a:t>The use of scanners was critical to the company.</a:t>
            </a:r>
          </a:p>
          <a:p>
            <a:r>
              <a:rPr lang="en-US" dirty="0">
                <a:latin typeface="Times New Roman" panose="02020603050405020304" pitchFamily="18" charset="0"/>
                <a:cs typeface="Times New Roman" panose="02020603050405020304" pitchFamily="18" charset="0"/>
              </a:rPr>
              <a:t>It enabled the conversion of documents into digital forms that could be accessible to employees in the company and help improve efficiency and the work environment of the workers.</a:t>
            </a:r>
          </a:p>
        </p:txBody>
      </p:sp>
      <p:pic>
        <p:nvPicPr>
          <p:cNvPr id="4" name="Picture 3">
            <a:extLst>
              <a:ext uri="{FF2B5EF4-FFF2-40B4-BE49-F238E27FC236}">
                <a16:creationId xmlns:a16="http://schemas.microsoft.com/office/drawing/2014/main" id="{C858E034-BF48-487A-A2F7-2F9920FFE224}"/>
              </a:ext>
            </a:extLst>
          </p:cNvPr>
          <p:cNvPicPr>
            <a:picLocks noChangeAspect="1"/>
          </p:cNvPicPr>
          <p:nvPr/>
        </p:nvPicPr>
        <p:blipFill>
          <a:blip r:embed="rId3"/>
          <a:stretch>
            <a:fillRect/>
          </a:stretch>
        </p:blipFill>
        <p:spPr>
          <a:xfrm>
            <a:off x="2813539" y="4290646"/>
            <a:ext cx="4206240" cy="2278966"/>
          </a:xfrm>
          <a:prstGeom prst="rect">
            <a:avLst/>
          </a:prstGeom>
        </p:spPr>
      </p:pic>
    </p:spTree>
    <p:extLst>
      <p:ext uri="{BB962C8B-B14F-4D97-AF65-F5344CB8AC3E}">
        <p14:creationId xmlns:p14="http://schemas.microsoft.com/office/powerpoint/2010/main" val="606094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3214-274A-4FFC-9775-EF3B0E604A9A}"/>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Impact of Electronic Filing System</a:t>
            </a:r>
          </a:p>
        </p:txBody>
      </p:sp>
      <p:sp>
        <p:nvSpPr>
          <p:cNvPr id="3" name="Content Placeholder 2">
            <a:extLst>
              <a:ext uri="{FF2B5EF4-FFF2-40B4-BE49-F238E27FC236}">
                <a16:creationId xmlns:a16="http://schemas.microsoft.com/office/drawing/2014/main" id="{7E4F333B-0B4A-4DEE-8817-416D4DE0D0D4}"/>
              </a:ext>
            </a:extLst>
          </p:cNvPr>
          <p:cNvSpPr>
            <a:spLocks noGrp="1"/>
          </p:cNvSpPr>
          <p:nvPr>
            <p:ph idx="1"/>
          </p:nvPr>
        </p:nvSpPr>
        <p:spPr>
          <a:xfrm>
            <a:off x="677334" y="1491175"/>
            <a:ext cx="8596668" cy="4550187"/>
          </a:xfrm>
        </p:spPr>
        <p:txBody>
          <a:bodyPr>
            <a:normAutofit/>
          </a:bodyPr>
          <a:lstStyle/>
          <a:p>
            <a:r>
              <a:rPr lang="en-US" b="1" dirty="0">
                <a:latin typeface="Times New Roman" panose="02020603050405020304" pitchFamily="18" charset="0"/>
                <a:cs typeface="Times New Roman" panose="02020603050405020304" pitchFamily="18" charset="0"/>
              </a:rPr>
              <a:t>(Cont.) </a:t>
            </a:r>
            <a:r>
              <a:rPr lang="en-US" dirty="0">
                <a:latin typeface="Times New Roman" panose="02020603050405020304" pitchFamily="18" charset="0"/>
                <a:cs typeface="Times New Roman" panose="02020603050405020304" pitchFamily="18" charset="0"/>
              </a:rPr>
              <a:t>Due to the adoption of electronic filing by Walters Transport, the company benefited because it increased the amount of space available in offices.</a:t>
            </a:r>
          </a:p>
          <a:p>
            <a:r>
              <a:rPr lang="en-US" dirty="0">
                <a:latin typeface="Times New Roman" panose="02020603050405020304" pitchFamily="18" charset="0"/>
                <a:cs typeface="Times New Roman" panose="02020603050405020304" pitchFamily="18" charset="0"/>
              </a:rPr>
              <a:t>It also enhanced employees' movement in those offices. </a:t>
            </a:r>
          </a:p>
          <a:p>
            <a:r>
              <a:rPr lang="en-US" dirty="0">
                <a:latin typeface="Times New Roman" panose="02020603050405020304" pitchFamily="18" charset="0"/>
                <a:cs typeface="Times New Roman" panose="02020603050405020304" pitchFamily="18" charset="0"/>
              </a:rPr>
              <a:t>An electronic filing system increased workplace productivity and competence since it facilitated collaboration among workers (De Marco et al., 2014). </a:t>
            </a:r>
          </a:p>
          <a:p>
            <a:r>
              <a:rPr lang="en-US" dirty="0">
                <a:latin typeface="Times New Roman" panose="02020603050405020304" pitchFamily="18" charset="0"/>
                <a:cs typeface="Times New Roman" panose="02020603050405020304" pitchFamily="18" charset="0"/>
              </a:rPr>
              <a:t>It also enhanced client service and therefore increased gratification among the clients. </a:t>
            </a:r>
          </a:p>
          <a:p>
            <a:r>
              <a:rPr lang="en-US" dirty="0">
                <a:latin typeface="Times New Roman" panose="02020603050405020304" pitchFamily="18" charset="0"/>
                <a:cs typeface="Times New Roman" panose="02020603050405020304" pitchFamily="18" charset="0"/>
              </a:rPr>
              <a:t>Therefore, the electronic filing system was fundamental as it increased competition among workers and thus enhanced employability in Walkers Transport.</a:t>
            </a:r>
          </a:p>
        </p:txBody>
      </p:sp>
    </p:spTree>
    <p:extLst>
      <p:ext uri="{BB962C8B-B14F-4D97-AF65-F5344CB8AC3E}">
        <p14:creationId xmlns:p14="http://schemas.microsoft.com/office/powerpoint/2010/main" val="1128274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30666-D43F-4CCF-A06C-5009EF30F4D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Lessons from the Case Study</a:t>
            </a:r>
          </a:p>
        </p:txBody>
      </p:sp>
      <p:sp>
        <p:nvSpPr>
          <p:cNvPr id="3" name="Content Placeholder 2">
            <a:extLst>
              <a:ext uri="{FF2B5EF4-FFF2-40B4-BE49-F238E27FC236}">
                <a16:creationId xmlns:a16="http://schemas.microsoft.com/office/drawing/2014/main" id="{9070AE62-1A0A-42BB-A0B7-DEB6C427A099}"/>
              </a:ext>
            </a:extLst>
          </p:cNvPr>
          <p:cNvSpPr>
            <a:spLocks noGrp="1"/>
          </p:cNvSpPr>
          <p:nvPr>
            <p:ph idx="1"/>
          </p:nvPr>
        </p:nvSpPr>
        <p:spPr>
          <a:xfrm>
            <a:off x="677334" y="1406769"/>
            <a:ext cx="8596668" cy="4634593"/>
          </a:xfrm>
        </p:spPr>
        <p:txBody>
          <a:bodyPr/>
          <a:lstStyle/>
          <a:p>
            <a:r>
              <a:rPr lang="en-US" dirty="0">
                <a:latin typeface="Times New Roman" panose="02020603050405020304" pitchFamily="18" charset="0"/>
                <a:cs typeface="Times New Roman" panose="02020603050405020304" pitchFamily="18" charset="0"/>
              </a:rPr>
              <a:t>The use of modern technology, especially the digital filing system by Walters Transport provides the learner with several teachings. </a:t>
            </a:r>
          </a:p>
          <a:p>
            <a:r>
              <a:rPr lang="en-US" dirty="0">
                <a:latin typeface="Times New Roman" panose="02020603050405020304" pitchFamily="18" charset="0"/>
                <a:cs typeface="Times New Roman" panose="02020603050405020304" pitchFamily="18" charset="0"/>
              </a:rPr>
              <a:t>It enables the learner to understand that an electronic filing system improves the safety of documents. </a:t>
            </a:r>
          </a:p>
          <a:p>
            <a:r>
              <a:rPr lang="en-US" dirty="0">
                <a:latin typeface="Times New Roman" panose="02020603050405020304" pitchFamily="18" charset="0"/>
                <a:cs typeface="Times New Roman" panose="02020603050405020304" pitchFamily="18" charset="0"/>
              </a:rPr>
              <a:t>The digital filing also increases the accessibility of documents, increasing efficiency among employees from various departments. </a:t>
            </a:r>
          </a:p>
          <a:p>
            <a:r>
              <a:rPr lang="en-US" dirty="0">
                <a:latin typeface="Times New Roman" panose="02020603050405020304" pitchFamily="18" charset="0"/>
                <a:cs typeface="Times New Roman" panose="02020603050405020304" pitchFamily="18" charset="0"/>
              </a:rPr>
              <a:t>Digital filing helps reduce the amount of space occupied by papers.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3062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C26B-7125-4FB5-8811-C7ED82F973A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07638FB-B71E-4529-A1FC-A6A499EA98DD}"/>
              </a:ext>
            </a:extLst>
          </p:cNvPr>
          <p:cNvSpPr>
            <a:spLocks noGrp="1"/>
          </p:cNvSpPr>
          <p:nvPr>
            <p:ph idx="1"/>
          </p:nvPr>
        </p:nvSpPr>
        <p:spPr/>
        <p:txBody>
          <a:bodyPr/>
          <a:lstStyle/>
          <a:p>
            <a:r>
              <a:rPr lang="en-US" dirty="0" err="1">
                <a:latin typeface="Times New Roman" panose="02020603050405020304" pitchFamily="18" charset="0"/>
                <a:cs typeface="Times New Roman" panose="02020603050405020304" pitchFamily="18" charset="0"/>
              </a:rPr>
              <a:t>Bahar</a:t>
            </a:r>
            <a:r>
              <a:rPr lang="en-US" dirty="0">
                <a:latin typeface="Times New Roman" panose="02020603050405020304" pitchFamily="18" charset="0"/>
                <a:cs typeface="Times New Roman" panose="02020603050405020304" pitchFamily="18" charset="0"/>
              </a:rPr>
              <a:t>, S. (2013). Information technologies and applications in the logistics sector.</a:t>
            </a:r>
          </a:p>
          <a:p>
            <a:r>
              <a:rPr lang="en-US" dirty="0">
                <a:latin typeface="Times New Roman" panose="02020603050405020304" pitchFamily="18" charset="0"/>
                <a:cs typeface="Times New Roman" panose="02020603050405020304" pitchFamily="18" charset="0"/>
              </a:rPr>
              <a:t>De Marco, A., </a:t>
            </a:r>
            <a:r>
              <a:rPr lang="en-US" dirty="0" err="1">
                <a:latin typeface="Times New Roman" panose="02020603050405020304" pitchFamily="18" charset="0"/>
                <a:cs typeface="Times New Roman" panose="02020603050405020304" pitchFamily="18" charset="0"/>
              </a:rPr>
              <a:t>Cagliano</a:t>
            </a:r>
            <a:r>
              <a:rPr lang="en-US" dirty="0">
                <a:latin typeface="Times New Roman" panose="02020603050405020304" pitchFamily="18" charset="0"/>
                <a:cs typeface="Times New Roman" panose="02020603050405020304" pitchFamily="18" charset="0"/>
              </a:rPr>
              <a:t>, A. C., </a:t>
            </a:r>
            <a:r>
              <a:rPr lang="en-US" dirty="0" err="1">
                <a:latin typeface="Times New Roman" panose="02020603050405020304" pitchFamily="18" charset="0"/>
                <a:cs typeface="Times New Roman" panose="02020603050405020304" pitchFamily="18" charset="0"/>
              </a:rPr>
              <a:t>Mangano</a:t>
            </a:r>
            <a:r>
              <a:rPr lang="en-US" dirty="0">
                <a:latin typeface="Times New Roman" panose="02020603050405020304" pitchFamily="18" charset="0"/>
                <a:cs typeface="Times New Roman" panose="02020603050405020304" pitchFamily="18" charset="0"/>
              </a:rPr>
              <a:t>, G., &amp; </a:t>
            </a:r>
            <a:r>
              <a:rPr lang="en-US" dirty="0" err="1">
                <a:latin typeface="Times New Roman" panose="02020603050405020304" pitchFamily="18" charset="0"/>
                <a:cs typeface="Times New Roman" panose="02020603050405020304" pitchFamily="18" charset="0"/>
              </a:rPr>
              <a:t>Perfetti</a:t>
            </a:r>
            <a:r>
              <a:rPr lang="en-US" dirty="0">
                <a:latin typeface="Times New Roman" panose="02020603050405020304" pitchFamily="18" charset="0"/>
                <a:cs typeface="Times New Roman" panose="02020603050405020304" pitchFamily="18" charset="0"/>
              </a:rPr>
              <a:t>, F. (2014). Factors influencing logistics service provider's efficiency in urban distribution systems. Transportation Research Procedia, 3, 499-507.</a:t>
            </a:r>
          </a:p>
          <a:p>
            <a:r>
              <a:rPr lang="en-US" dirty="0">
                <a:latin typeface="Times New Roman" panose="02020603050405020304" pitchFamily="18" charset="0"/>
                <a:cs typeface="Times New Roman" panose="02020603050405020304" pitchFamily="18" charset="0"/>
              </a:rPr>
              <a:t>Walkers Transport. (2022). We are Walkers, the Can Do. transport and logistics company. Retrieved on 20th March 2022, from https://walkers-transport.co.uk/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57435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TotalTime>
  <Words>1807</Words>
  <Application>Microsoft Office PowerPoint</Application>
  <PresentationFormat>Widescreen</PresentationFormat>
  <Paragraphs>75</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Modern Technology and Workplace Efficiency and Employability</vt:lpstr>
      <vt:lpstr>Background</vt:lpstr>
      <vt:lpstr>Background</vt:lpstr>
      <vt:lpstr>Challenges Before the Introduction of Modern Technologies</vt:lpstr>
      <vt:lpstr>Challenges Before the Introduction of Modern Technologies</vt:lpstr>
      <vt:lpstr>Insights to the Modern Technology Used</vt:lpstr>
      <vt:lpstr>Insights to the Modern Technology Used</vt:lpstr>
      <vt:lpstr>The Impact of Electronic Filing System</vt:lpstr>
      <vt:lpstr>The Impact of Electronic Filing System</vt:lpstr>
      <vt:lpstr>Lessons from the Case Study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Technology and Workplace Efficiency and Employability</dc:title>
  <dc:creator>jose doti</dc:creator>
  <cp:lastModifiedBy>jose doti</cp:lastModifiedBy>
  <cp:revision>2</cp:revision>
  <dcterms:created xsi:type="dcterms:W3CDTF">2022-03-20T14:44:09Z</dcterms:created>
  <dcterms:modified xsi:type="dcterms:W3CDTF">2022-04-18T14:15:58Z</dcterms:modified>
</cp:coreProperties>
</file>