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0" r:id="rId4"/>
    <p:sldId id="259" r:id="rId5"/>
    <p:sldId id="261" r:id="rId6"/>
    <p:sldId id="263" r:id="rId7"/>
    <p:sldId id="262" r:id="rId8"/>
    <p:sldId id="264" r:id="rId9"/>
    <p:sldId id="258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05630F-928B-72CF-E866-E8A7F9DBAD12}" v="2211" dt="2023-11-27T21:40:30.499"/>
    <p1510:client id="{32CBF071-34D4-E03A-25F8-38087577ABD1}" v="467" dt="2023-11-28T06:52:40.489"/>
    <p1510:client id="{47C933D0-FB95-CB29-CA77-BDB79F00B23F}" v="129" dt="2023-11-26T20:30:24.532"/>
    <p1510:client id="{6D244576-FB3D-A2DE-535B-B81A8737E8ED}" v="978" dt="2023-11-27T19:49:48.180"/>
    <p1510:client id="{72858338-3B4E-47A2-B7DD-80B7778BB24D}" v="1247" dt="2023-11-26T19:32:14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handoutMaster" Target="handoutMasters/handoutMaster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notesMaster" Target="notesMasters/notesMaster1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2C4E19-8368-4673-9F53-87E2D008C30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AED4F-3DE1-4EB2-A85E-A2707C2135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DECA-6D21-450E-8EA5-92F91A3608CC}" type="datetime1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ECD23-30F9-4DD5-BE0E-26794FA29A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65FB9-9ACE-4651-A201-B2797BFC87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ABB9F-CEB5-4107-8FAD-F86D72707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44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21DD5-60B2-4AA8-A1F6-D8D246208762}" type="datetime1">
              <a:rPr lang="en-GB" smtClean="0"/>
              <a:pPr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1BEDC-50E9-45C7-9E89-0A952ADB17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5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56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C9F85E8B-BB25-43E0-A312-C4C9351E09EB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DD02F7-7096-4480-AFF5-1D2388297B2B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E93FA21A-0498-4D7C-9321-98539BE39566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FA4F2B-E66D-49DE-B086-A99E7C5D0929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129BD0-7B58-4DE1-BF4A-60853CEDB945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12CC0D-7277-4229-BC3D-AA8FFED97577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FCA57E-94A6-4D08-8F9F-B86C2A08161A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45DD0D-6EE3-4EBE-AC7B-0FAEE5F43E3A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8D81ED-5986-4BF3-B7E3-FCEA1EB91F7E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C28D9E-E09C-4CEE-BAC3-E66B0A5E5690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519C4BC-7890-4861-B648-5F6B5E9BB158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4AE1A87-3705-425A-96CD-FC35B44BCF00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789538C6-4E79-4BCC-ABA7-DF938E6E64CD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CBA8C9-3B51-4F27-A7D7-1A83A00D14AE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ED0BB0-039B-4E8F-BC0C-B290707A142F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CDB25D-9786-4BA4-AF8E-8F4824B80D21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EB419EC-2B9A-443A-ACB2-49F4621D245F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B87A8A7-D7EF-4D1D-8463-60736E203CCB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ansformationsnetwork.com/post/how-to-become-a-successful-mental-health-nurse" TargetMode="External"/><Relationship Id="rId3" Type="http://schemas.openxmlformats.org/officeDocument/2006/relationships/hyperlink" Target="https://www.bcu.ac.uk/nursing-and-midwifery/about-us/school-blog/what-do-mental-health-nurses-do#:~:text=The%20role%20of%20a%20Mental,relevant%20therapies%20or%20social%20activities." TargetMode="External"/><Relationship Id="rId7" Type="http://schemas.openxmlformats.org/officeDocument/2006/relationships/hyperlink" Target="https://www.learndirect.com/blog/what-skills-do-i-need-to-be-a-mental-health-nurse" TargetMode="External"/><Relationship Id="rId2" Type="http://schemas.openxmlformats.org/officeDocument/2006/relationships/hyperlink" Target="https://www.healthcareers.nhs.uk/explore-roles/nursing/roles-nursing/mental-health-nurs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professionals.nhs.uk/nhsp-international/mental-health-nursing#:~:text=Mental%20Health%20Nurse%20duties&amp;text=The%20code%20states%20that%20Nurses,and%20promote%20professionalism%20and%20trust." TargetMode="External"/><Relationship Id="rId5" Type="http://schemas.openxmlformats.org/officeDocument/2006/relationships/hyperlink" Target="https://mentalhealth360.uk/10-attributes-of-a-good-mental-health-nurse/" TargetMode="External"/><Relationship Id="rId10" Type="http://schemas.openxmlformats.org/officeDocument/2006/relationships/hyperlink" Target="https://studybay.com/blog/why-are-professional-standards-important/#:~:text=and%20mental%20health.-,Professional%20Standards%20in%20Nursing%20Practice,to%20evaluate%20a%20specific%20employer." TargetMode="External"/><Relationship Id="rId4" Type="http://schemas.openxmlformats.org/officeDocument/2006/relationships/hyperlink" Target="https://www.betterup.com/blog/meaning-of-personal-values#:~:text=Personal%20values%20are%20a%20set,uniquely%20move%20through%20the%20world." TargetMode="External"/><Relationship Id="rId9" Type="http://schemas.openxmlformats.org/officeDocument/2006/relationships/hyperlink" Target="https://www.nursingtimes.net/clinical-archive/wellbeing-for-nurses/reflective-practice-2-improving-nurses-mental-health-and-wellbeing-09-05-202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/>
              <a:t>Mental health nursing</a:t>
            </a:r>
          </a:p>
        </p:txBody>
      </p:sp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8E17B-8890-D6C4-6725-2BBA543F2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Must have skills of a mental health nurse.             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0D4EF-F461-714D-0257-E2BE053A9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9BCD3D-5389-49BD-AE52-937B11F62DF9}"/>
              </a:ext>
            </a:extLst>
          </p:cNvPr>
          <p:cNvSpPr txBox="1"/>
          <p:nvPr/>
        </p:nvSpPr>
        <p:spPr>
          <a:xfrm>
            <a:off x="4464007" y="4859555"/>
            <a:ext cx="20333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Interpersonal communication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7F5037-9F46-ADC9-1DF6-46F9DAF407E7}"/>
              </a:ext>
            </a:extLst>
          </p:cNvPr>
          <p:cNvSpPr txBox="1"/>
          <p:nvPr/>
        </p:nvSpPr>
        <p:spPr>
          <a:xfrm>
            <a:off x="394321" y="5286042"/>
            <a:ext cx="311194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NHS (2023)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Birmngham</a:t>
            </a:r>
            <a:r>
              <a:rPr lang="en-US"/>
              <a:t> city school of nursing and midwifery (2023)</a:t>
            </a:r>
          </a:p>
        </p:txBody>
      </p:sp>
      <p:pic>
        <p:nvPicPr>
          <p:cNvPr id="6" name="Picture 5" descr="Five square speech bubbles in color">
            <a:extLst>
              <a:ext uri="{FF2B5EF4-FFF2-40B4-BE49-F238E27FC236}">
                <a16:creationId xmlns:a16="http://schemas.microsoft.com/office/drawing/2014/main" id="{498ADA2A-2A9C-9DB0-6BE8-39A888CC2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2092" y="3116797"/>
            <a:ext cx="1713254" cy="1194533"/>
          </a:xfrm>
          <a:prstGeom prst="rect">
            <a:avLst/>
          </a:prstGeom>
        </p:spPr>
      </p:pic>
      <p:pic>
        <p:nvPicPr>
          <p:cNvPr id="7" name="Picture 6" descr="Puzzle in brain">
            <a:extLst>
              <a:ext uri="{FF2B5EF4-FFF2-40B4-BE49-F238E27FC236}">
                <a16:creationId xmlns:a16="http://schemas.microsoft.com/office/drawing/2014/main" id="{BC74E4D3-9512-852C-EC47-439BB3293C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6078" y="2815287"/>
            <a:ext cx="1431903" cy="10794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3CAA19-B1F5-9F4C-DD67-C9B7C1327A25}"/>
              </a:ext>
            </a:extLst>
          </p:cNvPr>
          <p:cNvSpPr txBox="1"/>
          <p:nvPr/>
        </p:nvSpPr>
        <p:spPr>
          <a:xfrm>
            <a:off x="9390690" y="2631366"/>
            <a:ext cx="2116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+mn-lt"/>
                <a:cs typeface="+mn-lt"/>
              </a:rPr>
              <a:t>Communication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B97DEE-1F1F-9F7A-2B92-F384BD2C534F}"/>
              </a:ext>
            </a:extLst>
          </p:cNvPr>
          <p:cNvSpPr txBox="1"/>
          <p:nvPr/>
        </p:nvSpPr>
        <p:spPr>
          <a:xfrm>
            <a:off x="5482013" y="2379195"/>
            <a:ext cx="22805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Problem solving</a:t>
            </a:r>
            <a:endParaRPr lang="en-US"/>
          </a:p>
        </p:txBody>
      </p:sp>
      <p:pic>
        <p:nvPicPr>
          <p:cNvPr id="10" name="Picture 9" descr="Hourglass on a flat surface">
            <a:extLst>
              <a:ext uri="{FF2B5EF4-FFF2-40B4-BE49-F238E27FC236}">
                <a16:creationId xmlns:a16="http://schemas.microsoft.com/office/drawing/2014/main" id="{A7F448E4-53F8-FA9B-25FC-E715598760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1122" y="3116526"/>
            <a:ext cx="1885814" cy="125538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E26F46-5B80-F16A-C797-210E8D6FF7D5}"/>
              </a:ext>
            </a:extLst>
          </p:cNvPr>
          <p:cNvSpPr txBox="1"/>
          <p:nvPr/>
        </p:nvSpPr>
        <p:spPr>
          <a:xfrm>
            <a:off x="2576547" y="2620401"/>
            <a:ext cx="1403395" cy="3802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+mn-lt"/>
                <a:cs typeface="+mn-lt"/>
              </a:rPr>
              <a:t>Patience</a:t>
            </a:r>
            <a:endParaRPr lang="en-US"/>
          </a:p>
        </p:txBody>
      </p:sp>
      <p:pic>
        <p:nvPicPr>
          <p:cNvPr id="13" name="Picture 12" descr="A close up of colorful chameleon">
            <a:extLst>
              <a:ext uri="{FF2B5EF4-FFF2-40B4-BE49-F238E27FC236}">
                <a16:creationId xmlns:a16="http://schemas.microsoft.com/office/drawing/2014/main" id="{78F14DF1-0CC7-4705-D955-9AAADCBAB5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388" y="1992713"/>
            <a:ext cx="1595268" cy="106351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1FD231D-7181-164D-2CA2-CCE3AE1D2574}"/>
              </a:ext>
            </a:extLst>
          </p:cNvPr>
          <p:cNvSpPr txBox="1"/>
          <p:nvPr/>
        </p:nvSpPr>
        <p:spPr>
          <a:xfrm>
            <a:off x="186388" y="1529482"/>
            <a:ext cx="17652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+mn-lt"/>
                <a:cs typeface="+mn-lt"/>
              </a:rPr>
              <a:t>Adaptability</a:t>
            </a:r>
            <a:endParaRPr lang="en-US"/>
          </a:p>
        </p:txBody>
      </p:sp>
      <p:pic>
        <p:nvPicPr>
          <p:cNvPr id="15" name="Picture 14" descr="Two zebras hugging">
            <a:extLst>
              <a:ext uri="{FF2B5EF4-FFF2-40B4-BE49-F238E27FC236}">
                <a16:creationId xmlns:a16="http://schemas.microsoft.com/office/drawing/2014/main" id="{DA1853BA-8691-5A58-3071-3B7EF776AD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1813" y="5101014"/>
            <a:ext cx="1880331" cy="12499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E7CCF54-011B-D26A-0443-ED74D6C72004}"/>
              </a:ext>
            </a:extLst>
          </p:cNvPr>
          <p:cNvSpPr txBox="1"/>
          <p:nvPr/>
        </p:nvSpPr>
        <p:spPr>
          <a:xfrm>
            <a:off x="8168200" y="4489769"/>
            <a:ext cx="14253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+mn-lt"/>
                <a:cs typeface="+mn-lt"/>
              </a:rPr>
              <a:t>Empathy</a:t>
            </a:r>
            <a:endParaRPr lang="en-US"/>
          </a:p>
        </p:txBody>
      </p:sp>
      <p:pic>
        <p:nvPicPr>
          <p:cNvPr id="17" name="Picture 16" descr="Friends with soccer ball">
            <a:extLst>
              <a:ext uri="{FF2B5EF4-FFF2-40B4-BE49-F238E27FC236}">
                <a16:creationId xmlns:a16="http://schemas.microsoft.com/office/drawing/2014/main" id="{8BCF2465-15FF-9B4D-38C9-29C4C4A87A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7123" y="5572466"/>
            <a:ext cx="1518520" cy="100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873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0BBCB-CF9A-E026-CAA0-01EE14AB9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7729" y="1711678"/>
            <a:ext cx="7454077" cy="126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Personal values are your personal beliefs on what is "good" or "bad". Personal values effect your relationships, your mindset, your </a:t>
            </a:r>
            <a:r>
              <a:rPr lang="en-US" sz="2000" dirty="0" err="1"/>
              <a:t>behaviours</a:t>
            </a:r>
            <a:r>
              <a:rPr lang="en-US" sz="2000" dirty="0"/>
              <a:t> and your day-to-day life.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C5927-D933-F5E7-848A-640148522A19}"/>
              </a:ext>
            </a:extLst>
          </p:cNvPr>
          <p:cNvSpPr txBox="1"/>
          <p:nvPr/>
        </p:nvSpPr>
        <p:spPr>
          <a:xfrm>
            <a:off x="3781777" y="761999"/>
            <a:ext cx="821266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What is a personal value?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39DAC1-9641-BCC1-1B0F-18E1AE8C5A6C}"/>
              </a:ext>
            </a:extLst>
          </p:cNvPr>
          <p:cNvSpPr txBox="1"/>
          <p:nvPr/>
        </p:nvSpPr>
        <p:spPr>
          <a:xfrm>
            <a:off x="3499555" y="6025444"/>
            <a:ext cx="492477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Elizabeth Perry (2023)</a:t>
            </a:r>
          </a:p>
          <a:p>
            <a:r>
              <a:rPr lang="en-US"/>
              <a:t>Mentalhealth360.com (2023)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8F4451-EF8D-AFED-575F-6C810FBACA35}"/>
              </a:ext>
            </a:extLst>
          </p:cNvPr>
          <p:cNvSpPr txBox="1"/>
          <p:nvPr/>
        </p:nvSpPr>
        <p:spPr>
          <a:xfrm>
            <a:off x="3541888" y="2906888"/>
            <a:ext cx="50941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/>
              <a:t>What personal values does a mental health nurse need?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B8CC6F-00CD-78B9-438A-031CD5C7C38A}"/>
              </a:ext>
            </a:extLst>
          </p:cNvPr>
          <p:cNvSpPr txBox="1"/>
          <p:nvPr/>
        </p:nvSpPr>
        <p:spPr>
          <a:xfrm>
            <a:off x="3654777" y="3880555"/>
            <a:ext cx="68297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63B59-4885-9E7E-8577-BDDF1FBD3BA5}"/>
              </a:ext>
            </a:extLst>
          </p:cNvPr>
          <p:cNvSpPr txBox="1"/>
          <p:nvPr/>
        </p:nvSpPr>
        <p:spPr>
          <a:xfrm>
            <a:off x="3742643" y="3733659"/>
            <a:ext cx="70459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Being non judge mental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Communication skills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Compassion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Empathy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adaptability</a:t>
            </a:r>
          </a:p>
        </p:txBody>
      </p:sp>
    </p:spTree>
    <p:extLst>
      <p:ext uri="{BB962C8B-B14F-4D97-AF65-F5344CB8AC3E}">
        <p14:creationId xmlns:p14="http://schemas.microsoft.com/office/powerpoint/2010/main" val="1078375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6E84-233A-8B25-39B9-312AFD750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</a:t>
            </a:r>
            <a:r>
              <a:rPr lang="en-US" err="1"/>
              <a:t>accademic</a:t>
            </a:r>
            <a:r>
              <a:rPr lang="en-US"/>
              <a:t> skills do mental health nurses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797D5-E5F7-6DDA-EEE8-B23770D8D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121" y="3126715"/>
            <a:ext cx="11279079" cy="30919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minimum of 5 GCSE's – in English language or literature and a science subject </a:t>
            </a:r>
          </a:p>
          <a:p>
            <a:r>
              <a:rPr lang="en-US" dirty="0"/>
              <a:t> Two A levels or a BTEC, for an undergraduate degree </a:t>
            </a:r>
          </a:p>
          <a:p>
            <a:r>
              <a:rPr lang="en-US" dirty="0"/>
              <a:t>A good knowledge of mental health problems</a:t>
            </a:r>
          </a:p>
          <a:p>
            <a:r>
              <a:rPr lang="en-US" dirty="0"/>
              <a:t>Mental health nurses need to have an interest and understanding in human science – to understand how the brain works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273FFA-749C-C0A9-8B34-9970BC53EC9A}"/>
              </a:ext>
            </a:extLst>
          </p:cNvPr>
          <p:cNvSpPr txBox="1"/>
          <p:nvPr/>
        </p:nvSpPr>
        <p:spPr>
          <a:xfrm>
            <a:off x="155757" y="5874496"/>
            <a:ext cx="456479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NHS, (2023)</a:t>
            </a:r>
          </a:p>
          <a:p>
            <a:r>
              <a:rPr lang="en-US"/>
              <a:t>Learn direct, (2021)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9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F54C189-4A4C-4899-9585-5281DA20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439B74-C2BA-C2BE-19E4-87940E895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Codes of conduct for mental health nurses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7FAE2-A6A5-4330-BDC0-E6C2D78A0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43200"/>
            <a:ext cx="10820400" cy="3475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"</a:t>
            </a:r>
            <a:r>
              <a:rPr lang="en-US" err="1"/>
              <a:t>Prioritise</a:t>
            </a:r>
            <a:r>
              <a:rPr lang="en-US"/>
              <a:t> people"</a:t>
            </a:r>
          </a:p>
          <a:p>
            <a:r>
              <a:rPr lang="en-US"/>
              <a:t>"Practice affectively"</a:t>
            </a:r>
          </a:p>
          <a:p>
            <a:r>
              <a:rPr lang="en-US"/>
              <a:t>"preserve safety"</a:t>
            </a:r>
          </a:p>
          <a:p>
            <a:r>
              <a:rPr lang="en-US"/>
              <a:t>"promote professionalism"</a:t>
            </a:r>
          </a:p>
          <a:p>
            <a:r>
              <a:rPr lang="en-US"/>
              <a:t>"promote trust"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CCB6C0-577B-6A30-0C20-2117A9BE3437}"/>
              </a:ext>
            </a:extLst>
          </p:cNvPr>
          <p:cNvSpPr txBox="1"/>
          <p:nvPr/>
        </p:nvSpPr>
        <p:spPr>
          <a:xfrm>
            <a:off x="866158" y="5514906"/>
            <a:ext cx="37387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 professionals (2023)</a:t>
            </a:r>
          </a:p>
        </p:txBody>
      </p:sp>
    </p:spTree>
    <p:extLst>
      <p:ext uri="{BB962C8B-B14F-4D97-AF65-F5344CB8AC3E}">
        <p14:creationId xmlns:p14="http://schemas.microsoft.com/office/powerpoint/2010/main" val="37709910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0AD92-8BCA-9B4B-F4A7-5B15E27AA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sz="3100" dirty="0"/>
              <a:t>How do mental health nurses commit to professional practice?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F482A-D5FC-2002-2C10-1694C24E5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2550" y="2239677"/>
            <a:ext cx="7454077" cy="35897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Stay updated – this allows mental health nurses to provide up-to-date and effective support for their patients</a:t>
            </a:r>
          </a:p>
          <a:p>
            <a:r>
              <a:rPr lang="en-US" sz="2000" dirty="0"/>
              <a:t>Reflect and improve – </a:t>
            </a:r>
            <a:r>
              <a:rPr lang="en-US" sz="2000" dirty="0" err="1"/>
              <a:t>analyse</a:t>
            </a:r>
            <a:r>
              <a:rPr lang="en-US" sz="2000" dirty="0"/>
              <a:t> their own performance, asking for feedback and identifying areas of improvement- this allows them to grow personally and professionally, improving their quality of care they provide</a:t>
            </a:r>
          </a:p>
          <a:p>
            <a:r>
              <a:rPr lang="en-US" sz="2000" dirty="0"/>
              <a:t>Adhere to ethical standards- to make sure they provide care that is respectful, confidential, and in the best interest of their patients.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395170-F4ED-3E22-293D-8D79FE85FE57}"/>
              </a:ext>
            </a:extLst>
          </p:cNvPr>
          <p:cNvSpPr txBox="1"/>
          <p:nvPr/>
        </p:nvSpPr>
        <p:spPr>
          <a:xfrm>
            <a:off x="3771624" y="5569726"/>
            <a:ext cx="61508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Tranfsormations</a:t>
            </a:r>
            <a:r>
              <a:rPr lang="en-US" dirty="0"/>
              <a:t> care network, (2023)</a:t>
            </a:r>
          </a:p>
          <a:p>
            <a:r>
              <a:rPr lang="en-US" dirty="0" err="1"/>
              <a:t>Agnew.T</a:t>
            </a:r>
            <a:r>
              <a:rPr lang="en-US" dirty="0"/>
              <a:t>, (2022)</a:t>
            </a:r>
          </a:p>
          <a:p>
            <a:r>
              <a:rPr lang="en-US" dirty="0" err="1"/>
              <a:t>Studybay</a:t>
            </a:r>
            <a:r>
              <a:rPr lang="en-US" dirty="0"/>
              <a:t> (2023)f</a:t>
            </a:r>
          </a:p>
        </p:txBody>
      </p:sp>
    </p:spTree>
    <p:extLst>
      <p:ext uri="{BB962C8B-B14F-4D97-AF65-F5344CB8AC3E}">
        <p14:creationId xmlns:p14="http://schemas.microsoft.com/office/powerpoint/2010/main" val="2183786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192A8-CC06-C8B9-D28F-AFB0C3382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Time for a quiz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F18699-D149-6F23-D6EF-12FEE0782D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600" b="1" i="1" u="sng"/>
              <a:t>True or false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824122-08FD-950A-B167-A2B40D542398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ea typeface="+mn-lt"/>
                <a:cs typeface="+mn-lt"/>
              </a:rPr>
              <a:t>Mental health nurses play a crucial role in providing care and support to individuals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92B793-1C3A-16E5-702E-3D820F0EEB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3600" b="1" i="1" u="sng"/>
              <a:t>True or false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6B54690-17E4-C33D-951E-B694E569FFD6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ea typeface="+mn-lt"/>
                <a:cs typeface="+mn-lt"/>
              </a:rPr>
              <a:t>Mental health nurses only work in hospitals.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A070508-97FA-D4B1-4B7D-3E33353071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sz="3600" b="1" i="1" u="sng"/>
              <a:t>True or false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56F10D-9EA0-EF1E-0B65-A3421AA234E8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US" sz="2800"/>
              <a:t>Empathy is an important quality for mental health nurses</a:t>
            </a:r>
          </a:p>
        </p:txBody>
      </p:sp>
    </p:spTree>
    <p:extLst>
      <p:ext uri="{BB962C8B-B14F-4D97-AF65-F5344CB8AC3E}">
        <p14:creationId xmlns:p14="http://schemas.microsoft.com/office/powerpoint/2010/main" val="835346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302F87E4-A46D-8D89-6A74-9EB981CDC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83" y="1599063"/>
            <a:ext cx="2657021" cy="1703737"/>
          </a:xfrm>
          <a:prstGeom prst="rect">
            <a:avLst/>
          </a:prstGeom>
        </p:spPr>
      </p:pic>
      <p:pic>
        <p:nvPicPr>
          <p:cNvPr id="3" name="Picture 2" descr="Infinite question marks in 3D rendering">
            <a:extLst>
              <a:ext uri="{FF2B5EF4-FFF2-40B4-BE49-F238E27FC236}">
                <a16:creationId xmlns:a16="http://schemas.microsoft.com/office/drawing/2014/main" id="{DCA3A59F-EB2E-763A-FE7B-190534AC90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0686" y="4605290"/>
            <a:ext cx="3052790" cy="20492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78278F-D580-8DFC-6983-FA804B1794E0}"/>
              </a:ext>
            </a:extLst>
          </p:cNvPr>
          <p:cNvSpPr txBox="1"/>
          <p:nvPr/>
        </p:nvSpPr>
        <p:spPr>
          <a:xfrm>
            <a:off x="2280517" y="3744216"/>
            <a:ext cx="626045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i="1" u="sng" dirty="0">
                <a:solidFill>
                  <a:srgbClr val="FF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15975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B9420B-B9F6-76ED-4448-DE992BCB03A5}"/>
              </a:ext>
            </a:extLst>
          </p:cNvPr>
          <p:cNvSpPr txBox="1"/>
          <p:nvPr/>
        </p:nvSpPr>
        <p:spPr>
          <a:xfrm>
            <a:off x="6840711" y="105499"/>
            <a:ext cx="494500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600" b="1" i="1" u="sng"/>
              <a:t>References</a:t>
            </a:r>
          </a:p>
          <a:p>
            <a:pPr algn="l"/>
            <a:endParaRPr lang="en-US" sz="6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F9CB17-78B5-642E-91BD-335A785C4683}"/>
              </a:ext>
            </a:extLst>
          </p:cNvPr>
          <p:cNvSpPr txBox="1"/>
          <p:nvPr/>
        </p:nvSpPr>
        <p:spPr>
          <a:xfrm>
            <a:off x="153035" y="1113500"/>
            <a:ext cx="8392197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/>
              <a:t>NHS, (2023), </a:t>
            </a:r>
            <a:r>
              <a:rPr lang="en-US" sz="1200" i="1"/>
              <a:t>Mental Health Nurses, </a:t>
            </a:r>
            <a:r>
              <a:rPr lang="en-US" sz="1200"/>
              <a:t>available at</a:t>
            </a:r>
            <a:r>
              <a:rPr lang="en-US" sz="1200" i="1"/>
              <a:t>: </a:t>
            </a:r>
            <a:r>
              <a:rPr lang="en-US" sz="1200">
                <a:ea typeface="+mn-lt"/>
                <a:cs typeface="+mn-lt"/>
                <a:hlinkClick r:id="rId2"/>
              </a:rPr>
              <a:t>https://www.healthcareers.nhs.uk/explore-roles/nursing/roles-nursing/mental-health-nurse#</a:t>
            </a:r>
            <a:r>
              <a:rPr lang="en-US" sz="1200">
                <a:ea typeface="+mn-lt"/>
                <a:cs typeface="+mn-lt"/>
              </a:rPr>
              <a:t> , (accessed: 26/11/2023)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/>
              <a:t>Birmingham city school of nursing and midwifery, (2023), </a:t>
            </a:r>
            <a:r>
              <a:rPr lang="en-US" sz="1200" i="1"/>
              <a:t>What do mental health nurses do?, </a:t>
            </a:r>
            <a:r>
              <a:rPr lang="en-US" sz="1200"/>
              <a:t>available at: </a:t>
            </a:r>
            <a:r>
              <a:rPr lang="en-US" sz="1200">
                <a:ea typeface="+mn-lt"/>
                <a:cs typeface="+mn-lt"/>
                <a:hlinkClick r:id="rId3"/>
              </a:rPr>
              <a:t>https://www.bcu.ac.uk/nursing-and-midwifery/about-us/school-blog/what-do-mental-health-nurses-do#:~:text=The%20role%20of%20a%20Mental,relevant%20therapies%20or%20social%20activities.</a:t>
            </a:r>
            <a:r>
              <a:rPr lang="en-US" sz="1200">
                <a:ea typeface="+mn-lt"/>
                <a:cs typeface="+mn-lt"/>
              </a:rPr>
              <a:t> , (accessed:26/11/2023)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/>
              <a:t>Perry.E</a:t>
            </a:r>
            <a:r>
              <a:rPr lang="en-US" sz="1200"/>
              <a:t>, (2023), </a:t>
            </a:r>
            <a:r>
              <a:rPr lang="en-US" sz="1200" i="1"/>
              <a:t>the meaning of personal values and how they guide your </a:t>
            </a:r>
            <a:r>
              <a:rPr lang="en-US" sz="1200" i="1" err="1"/>
              <a:t>deciisions</a:t>
            </a:r>
            <a:r>
              <a:rPr lang="en-US" sz="1200"/>
              <a:t>, </a:t>
            </a:r>
            <a:r>
              <a:rPr lang="en-US" sz="1200" err="1"/>
              <a:t>avalible</a:t>
            </a:r>
            <a:r>
              <a:rPr lang="en-US" sz="1200"/>
              <a:t> at: </a:t>
            </a:r>
            <a:r>
              <a:rPr lang="en-US" sz="1200">
                <a:ea typeface="+mn-lt"/>
                <a:cs typeface="+mn-lt"/>
                <a:hlinkClick r:id="rId4"/>
              </a:rPr>
              <a:t>https://www.betterup.com/blog/meaning-of-personal-values#:~:text=Personal%20values%20are%20a%20set,uniquely%20move%20through%20the%20world.</a:t>
            </a:r>
            <a:r>
              <a:rPr lang="en-US" sz="1200">
                <a:ea typeface="+mn-lt"/>
                <a:cs typeface="+mn-lt"/>
              </a:rPr>
              <a:t> (accessed:26/11/2023)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Mental health 360, (2019), </a:t>
            </a:r>
            <a:r>
              <a:rPr lang="en-US" sz="1200" i="1">
                <a:ea typeface="+mn-lt"/>
                <a:cs typeface="+mn-lt"/>
              </a:rPr>
              <a:t>10 attributes to a good mental health nurse,</a:t>
            </a:r>
            <a:r>
              <a:rPr lang="en-US" sz="1200">
                <a:ea typeface="+mn-lt"/>
                <a:cs typeface="+mn-lt"/>
              </a:rPr>
              <a:t> </a:t>
            </a:r>
            <a:r>
              <a:rPr lang="en-US" sz="1200" err="1">
                <a:ea typeface="+mn-lt"/>
                <a:cs typeface="+mn-lt"/>
              </a:rPr>
              <a:t>availble</a:t>
            </a:r>
            <a:r>
              <a:rPr lang="en-US" sz="1200">
                <a:ea typeface="+mn-lt"/>
                <a:cs typeface="+mn-lt"/>
              </a:rPr>
              <a:t> at: </a:t>
            </a:r>
            <a:r>
              <a:rPr lang="en-US" sz="1200">
                <a:ea typeface="+mn-lt"/>
                <a:cs typeface="+mn-lt"/>
                <a:hlinkClick r:id="rId5"/>
              </a:rPr>
              <a:t>https://mentalhealth360.uk/10-attributes-of-a-good-mental-health-nurse/</a:t>
            </a:r>
            <a:r>
              <a:rPr lang="en-US" sz="1200">
                <a:ea typeface="+mn-lt"/>
                <a:cs typeface="+mn-lt"/>
              </a:rPr>
              <a:t> accessed:20/11/2023)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NHS professionals, (2023),</a:t>
            </a:r>
            <a:r>
              <a:rPr lang="en-US" sz="1200" i="1">
                <a:ea typeface="+mn-lt"/>
                <a:cs typeface="+mn-lt"/>
              </a:rPr>
              <a:t> working as a mental health nurse, available at: </a:t>
            </a:r>
            <a:r>
              <a:rPr lang="en-US" sz="1200">
                <a:ea typeface="+mn-lt"/>
                <a:cs typeface="+mn-lt"/>
                <a:hlinkClick r:id="rId6"/>
              </a:rPr>
              <a:t>https://www.nhsprofessionals.nhs.uk/nhsp-international/mental-health-nursing#:~:text=Mental%20Health%20Nurse%20duties&amp;text=The%20code%20states%20that%20Nurses,and%20promote%20professionalism%20and%20trust.</a:t>
            </a:r>
            <a:r>
              <a:rPr lang="en-US" sz="1200">
                <a:ea typeface="+mn-lt"/>
                <a:cs typeface="+mn-lt"/>
              </a:rPr>
              <a:t> (accessed:24/11/2023)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Learn direct, (2021), </a:t>
            </a:r>
            <a:r>
              <a:rPr lang="en-US" sz="1200" i="1">
                <a:ea typeface="+mn-lt"/>
                <a:cs typeface="+mn-lt"/>
              </a:rPr>
              <a:t>what skills do I need to be a mental health nurse, </a:t>
            </a:r>
            <a:r>
              <a:rPr lang="en-US" sz="1200">
                <a:ea typeface="+mn-lt"/>
                <a:cs typeface="+mn-lt"/>
              </a:rPr>
              <a:t>available at: </a:t>
            </a:r>
            <a:r>
              <a:rPr lang="en-US" sz="1200">
                <a:ea typeface="+mn-lt"/>
                <a:cs typeface="+mn-lt"/>
                <a:hlinkClick r:id="rId7"/>
              </a:rPr>
              <a:t>https://www.learndirect.com/blog/what-skills-do-i-need-to-be-a-mental-health-nurse</a:t>
            </a:r>
            <a:r>
              <a:rPr lang="en-US" sz="1200">
                <a:ea typeface="+mn-lt"/>
                <a:cs typeface="+mn-lt"/>
              </a:rPr>
              <a:t> , (accessed:23/11/2023)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Transformations care network, (2023), </a:t>
            </a:r>
            <a:r>
              <a:rPr lang="en-US" sz="1200" i="1">
                <a:ea typeface="+mn-lt"/>
                <a:cs typeface="+mn-lt"/>
              </a:rPr>
              <a:t>how to become a successful mental health nurse,</a:t>
            </a:r>
            <a:r>
              <a:rPr lang="en-US" sz="1200">
                <a:ea typeface="+mn-lt"/>
                <a:cs typeface="+mn-lt"/>
              </a:rPr>
              <a:t> available at: </a:t>
            </a:r>
            <a:r>
              <a:rPr lang="en-US" sz="1200">
                <a:ea typeface="+mn-lt"/>
                <a:cs typeface="+mn-lt"/>
                <a:hlinkClick r:id="rId8"/>
              </a:rPr>
              <a:t>https://www.transformationsnetwork.com/post/how-to-become-a-successful-mental-health-nurse</a:t>
            </a:r>
            <a:r>
              <a:rPr lang="en-US" sz="1200">
                <a:ea typeface="+mn-lt"/>
                <a:cs typeface="+mn-lt"/>
              </a:rPr>
              <a:t> , (accessed:27/11/2023)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Agnew.T</a:t>
            </a:r>
            <a:r>
              <a:rPr lang="en-US" sz="1200">
                <a:ea typeface="+mn-lt"/>
                <a:cs typeface="+mn-lt"/>
              </a:rPr>
              <a:t>, (2022),</a:t>
            </a:r>
            <a:r>
              <a:rPr lang="en-US" sz="1200" i="1">
                <a:ea typeface="+mn-lt"/>
                <a:cs typeface="+mn-lt"/>
              </a:rPr>
              <a:t> </a:t>
            </a:r>
            <a:r>
              <a:rPr lang="en-US" sz="1200" i="1"/>
              <a:t>Reflective practice: aims, principles and role in revalidation, </a:t>
            </a:r>
            <a:r>
              <a:rPr lang="en-US" sz="1200" i="1" err="1"/>
              <a:t>availble</a:t>
            </a:r>
            <a:r>
              <a:rPr lang="en-US" sz="1200" i="1"/>
              <a:t> at:</a:t>
            </a:r>
            <a:r>
              <a:rPr lang="en-US" sz="1200"/>
              <a:t> </a:t>
            </a:r>
            <a:r>
              <a:rPr lang="en-US" sz="1200">
                <a:ea typeface="+mn-lt"/>
                <a:cs typeface="+mn-lt"/>
                <a:hlinkClick r:id="rId9"/>
              </a:rPr>
              <a:t>https://www.nursingtimes.net/clinical-archive/wellbeing-for-nurses/reflective-practice-2-improving-nurses-mental-health-and-wellbeing-09-05-2022/</a:t>
            </a:r>
            <a:r>
              <a:rPr lang="en-US" sz="1200" i="1">
                <a:ea typeface="+mn-lt"/>
                <a:cs typeface="+mn-lt"/>
              </a:rPr>
              <a:t> , </a:t>
            </a:r>
            <a:r>
              <a:rPr lang="en-US" sz="1200">
                <a:ea typeface="+mn-lt"/>
                <a:cs typeface="+mn-lt"/>
              </a:rPr>
              <a:t>(accessed: 27/11/2023)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Study bay, (2023), </a:t>
            </a:r>
            <a:r>
              <a:rPr lang="en-US" sz="1200" i="1">
                <a:ea typeface="+mn-lt"/>
                <a:cs typeface="+mn-lt"/>
              </a:rPr>
              <a:t>what and why are </a:t>
            </a:r>
            <a:r>
              <a:rPr lang="en-US" sz="1200" i="1" err="1">
                <a:ea typeface="+mn-lt"/>
                <a:cs typeface="+mn-lt"/>
              </a:rPr>
              <a:t>profesinoal</a:t>
            </a:r>
            <a:r>
              <a:rPr lang="en-US" sz="1200" i="1">
                <a:ea typeface="+mn-lt"/>
                <a:cs typeface="+mn-lt"/>
              </a:rPr>
              <a:t> standards in different fields,</a:t>
            </a:r>
            <a:r>
              <a:rPr lang="en-US" sz="1200">
                <a:ea typeface="+mn-lt"/>
                <a:cs typeface="+mn-lt"/>
              </a:rPr>
              <a:t> available at: </a:t>
            </a:r>
            <a:r>
              <a:rPr lang="en-US" sz="1200">
                <a:ea typeface="+mn-lt"/>
                <a:cs typeface="+mn-lt"/>
                <a:hlinkClick r:id="rId10"/>
              </a:rPr>
              <a:t>https://studybay.com/blog/why-are-professional-standards-important/#:~:text=and%20mental%20health.-,Professional%20Standards%20in%20Nursing%20Practice,to%20evaluate%20a%20specific%20employer.</a:t>
            </a:r>
            <a:r>
              <a:rPr lang="en-US" sz="1200" i="1">
                <a:ea typeface="+mn-lt"/>
                <a:cs typeface="+mn-lt"/>
              </a:rPr>
              <a:t> </a:t>
            </a:r>
            <a:r>
              <a:rPr lang="en-US" sz="1200">
                <a:ea typeface="+mn-lt"/>
                <a:cs typeface="+mn-lt"/>
              </a:rPr>
              <a:t>(accessed:22/11/2023)</a:t>
            </a:r>
          </a:p>
        </p:txBody>
      </p:sp>
    </p:spTree>
    <p:extLst>
      <p:ext uri="{BB962C8B-B14F-4D97-AF65-F5344CB8AC3E}">
        <p14:creationId xmlns:p14="http://schemas.microsoft.com/office/powerpoint/2010/main" val="319540669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TC104033937[[fn=Vapor Trail]]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Vapor Trail</vt:lpstr>
      <vt:lpstr>Mental health nursing</vt:lpstr>
      <vt:lpstr>Must have skills of a mental health nurse.               </vt:lpstr>
      <vt:lpstr>PowerPoint Presentation</vt:lpstr>
      <vt:lpstr>What accademic skills do mental health nurses need?</vt:lpstr>
      <vt:lpstr>Codes of conduct for mental health nurses</vt:lpstr>
      <vt:lpstr>How do mental health nurses commit to professional practice?</vt:lpstr>
      <vt:lpstr>Time for a quiz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112</cp:revision>
  <dcterms:created xsi:type="dcterms:W3CDTF">2023-11-26T18:04:56Z</dcterms:created>
  <dcterms:modified xsi:type="dcterms:W3CDTF">2023-11-28T06:52:41Z</dcterms:modified>
</cp:coreProperties>
</file>