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4"/>
  </p:notesMasterIdLst>
  <p:handoutMasterIdLst>
    <p:handoutMasterId r:id="rId15"/>
  </p:handoutMasterIdLst>
  <p:sldIdLst>
    <p:sldId id="256" r:id="rId2"/>
    <p:sldId id="262" r:id="rId3"/>
    <p:sldId id="261" r:id="rId4"/>
    <p:sldId id="257" r:id="rId5"/>
    <p:sldId id="265" r:id="rId6"/>
    <p:sldId id="259" r:id="rId7"/>
    <p:sldId id="258" r:id="rId8"/>
    <p:sldId id="260" r:id="rId9"/>
    <p:sldId id="263" r:id="rId10"/>
    <p:sldId id="264" r:id="rId11"/>
    <p:sldId id="266" r:id="rId12"/>
    <p:sldId id="267" r:id="rId1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6" autoAdjust="0"/>
    <p:restoredTop sz="94660"/>
  </p:normalViewPr>
  <p:slideViewPr>
    <p:cSldViewPr snapToGrid="0">
      <p:cViewPr varScale="1">
        <p:scale>
          <a:sx n="91" d="100"/>
          <a:sy n="91" d="100"/>
        </p:scale>
        <p:origin x="84"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4A00344-348E-40B2-8116-D142376F0AC6}" type="datetimeFigureOut">
              <a:rPr lang="en-GB" smtClean="0"/>
              <a:t>19/09/2018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D5AB530-2EA3-499A-9044-8259967937A3}" type="slidenum">
              <a:rPr lang="en-GB" smtClean="0"/>
              <a:t>‹#›</a:t>
            </a:fld>
            <a:endParaRPr lang="en-GB"/>
          </a:p>
        </p:txBody>
      </p:sp>
    </p:spTree>
    <p:extLst>
      <p:ext uri="{BB962C8B-B14F-4D97-AF65-F5344CB8AC3E}">
        <p14:creationId xmlns:p14="http://schemas.microsoft.com/office/powerpoint/2010/main" val="11006839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7BCD9F7-FA28-4254-92DB-2703436F7A8C}" type="datetimeFigureOut">
              <a:rPr lang="en-GB" smtClean="0"/>
              <a:t>19/09/2018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0CD11ED-BA37-47FC-AE27-933712EE8FDB}" type="slidenum">
              <a:rPr lang="en-GB" smtClean="0"/>
              <a:t>‹#›</a:t>
            </a:fld>
            <a:endParaRPr lang="en-GB"/>
          </a:p>
        </p:txBody>
      </p:sp>
    </p:spTree>
    <p:extLst>
      <p:ext uri="{BB962C8B-B14F-4D97-AF65-F5344CB8AC3E}">
        <p14:creationId xmlns:p14="http://schemas.microsoft.com/office/powerpoint/2010/main" val="548669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1</a:t>
            </a:fld>
            <a:endParaRPr lang="en-GB"/>
          </a:p>
        </p:txBody>
      </p:sp>
    </p:spTree>
    <p:extLst>
      <p:ext uri="{BB962C8B-B14F-4D97-AF65-F5344CB8AC3E}">
        <p14:creationId xmlns:p14="http://schemas.microsoft.com/office/powerpoint/2010/main" val="3519685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2</a:t>
            </a:fld>
            <a:endParaRPr lang="en-GB"/>
          </a:p>
        </p:txBody>
      </p:sp>
    </p:spTree>
    <p:extLst>
      <p:ext uri="{BB962C8B-B14F-4D97-AF65-F5344CB8AC3E}">
        <p14:creationId xmlns:p14="http://schemas.microsoft.com/office/powerpoint/2010/main" val="3609549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3</a:t>
            </a:fld>
            <a:endParaRPr lang="en-GB"/>
          </a:p>
        </p:txBody>
      </p:sp>
    </p:spTree>
    <p:extLst>
      <p:ext uri="{BB962C8B-B14F-4D97-AF65-F5344CB8AC3E}">
        <p14:creationId xmlns:p14="http://schemas.microsoft.com/office/powerpoint/2010/main" val="930764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4</a:t>
            </a:fld>
            <a:endParaRPr lang="en-GB"/>
          </a:p>
        </p:txBody>
      </p:sp>
    </p:spTree>
    <p:extLst>
      <p:ext uri="{BB962C8B-B14F-4D97-AF65-F5344CB8AC3E}">
        <p14:creationId xmlns:p14="http://schemas.microsoft.com/office/powerpoint/2010/main" val="1416758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5</a:t>
            </a:fld>
            <a:endParaRPr lang="en-GB"/>
          </a:p>
        </p:txBody>
      </p:sp>
    </p:spTree>
    <p:extLst>
      <p:ext uri="{BB962C8B-B14F-4D97-AF65-F5344CB8AC3E}">
        <p14:creationId xmlns:p14="http://schemas.microsoft.com/office/powerpoint/2010/main" val="1308551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6</a:t>
            </a:fld>
            <a:endParaRPr lang="en-GB"/>
          </a:p>
        </p:txBody>
      </p:sp>
    </p:spTree>
    <p:extLst>
      <p:ext uri="{BB962C8B-B14F-4D97-AF65-F5344CB8AC3E}">
        <p14:creationId xmlns:p14="http://schemas.microsoft.com/office/powerpoint/2010/main" val="957732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7</a:t>
            </a:fld>
            <a:endParaRPr lang="en-GB"/>
          </a:p>
        </p:txBody>
      </p:sp>
    </p:spTree>
    <p:extLst>
      <p:ext uri="{BB962C8B-B14F-4D97-AF65-F5344CB8AC3E}">
        <p14:creationId xmlns:p14="http://schemas.microsoft.com/office/powerpoint/2010/main" val="9171549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8</a:t>
            </a:fld>
            <a:endParaRPr lang="en-GB"/>
          </a:p>
        </p:txBody>
      </p:sp>
    </p:spTree>
    <p:extLst>
      <p:ext uri="{BB962C8B-B14F-4D97-AF65-F5344CB8AC3E}">
        <p14:creationId xmlns:p14="http://schemas.microsoft.com/office/powerpoint/2010/main" val="3678246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9</a:t>
            </a:fld>
            <a:endParaRPr lang="en-GB"/>
          </a:p>
        </p:txBody>
      </p:sp>
    </p:spTree>
    <p:extLst>
      <p:ext uri="{BB962C8B-B14F-4D97-AF65-F5344CB8AC3E}">
        <p14:creationId xmlns:p14="http://schemas.microsoft.com/office/powerpoint/2010/main" val="30403534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10</a:t>
            </a:fld>
            <a:endParaRPr lang="en-GB"/>
          </a:p>
        </p:txBody>
      </p:sp>
    </p:spTree>
    <p:extLst>
      <p:ext uri="{BB962C8B-B14F-4D97-AF65-F5344CB8AC3E}">
        <p14:creationId xmlns:p14="http://schemas.microsoft.com/office/powerpoint/2010/main" val="1687965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11</a:t>
            </a:fld>
            <a:endParaRPr lang="en-GB"/>
          </a:p>
        </p:txBody>
      </p:sp>
    </p:spTree>
    <p:extLst>
      <p:ext uri="{BB962C8B-B14F-4D97-AF65-F5344CB8AC3E}">
        <p14:creationId xmlns:p14="http://schemas.microsoft.com/office/powerpoint/2010/main" val="696878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12</a:t>
            </a:fld>
            <a:endParaRPr lang="en-GB"/>
          </a:p>
        </p:txBody>
      </p:sp>
    </p:spTree>
    <p:extLst>
      <p:ext uri="{BB962C8B-B14F-4D97-AF65-F5344CB8AC3E}">
        <p14:creationId xmlns:p14="http://schemas.microsoft.com/office/powerpoint/2010/main" val="823851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8A97680-79F5-4FA8-A5F7-3D00FF4A5A74}"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1292950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A97680-79F5-4FA8-A5F7-3D00FF4A5A74}"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447383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A97680-79F5-4FA8-A5F7-3D00FF4A5A74}"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2439524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8A97680-79F5-4FA8-A5F7-3D00FF4A5A74}" type="datetimeFigureOut">
              <a:rPr lang="en-GB" smtClean="0"/>
              <a:t>19/09/2018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2789235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8A97680-79F5-4FA8-A5F7-3D00FF4A5A74}" type="datetimeFigureOut">
              <a:rPr lang="en-GB" smtClean="0"/>
              <a:t>19/09/2018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1291169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A97680-79F5-4FA8-A5F7-3D00FF4A5A74}" type="datetimeFigureOut">
              <a:rPr lang="en-GB" smtClean="0"/>
              <a:t>19/09/2018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1087427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A97680-79F5-4FA8-A5F7-3D00FF4A5A74}" type="datetimeFigureOut">
              <a:rPr lang="en-GB" smtClean="0"/>
              <a:t>19/09/2018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1837487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A97680-79F5-4FA8-A5F7-3D00FF4A5A74}" type="datetimeFigureOut">
              <a:rPr lang="en-GB" smtClean="0"/>
              <a:t>19/09/2018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3870646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A97680-79F5-4FA8-A5F7-3D00FF4A5A74}" type="datetimeFigureOut">
              <a:rPr lang="en-GB" smtClean="0"/>
              <a:t>19/09/2018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142601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A97680-79F5-4FA8-A5F7-3D00FF4A5A74}"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2087301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A97680-79F5-4FA8-A5F7-3D00FF4A5A74}"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725116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A97680-79F5-4FA8-A5F7-3D00FF4A5A74}" type="datetimeFigureOut">
              <a:rPr lang="en-GB" smtClean="0"/>
              <a:t>19/09/2018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EBF699-6C5F-4ACC-8DC0-B35098080098}" type="slidenum">
              <a:rPr lang="en-GB" smtClean="0"/>
              <a:t>‹#›</a:t>
            </a:fld>
            <a:endParaRPr lang="en-GB"/>
          </a:p>
        </p:txBody>
      </p:sp>
    </p:spTree>
    <p:extLst>
      <p:ext uri="{BB962C8B-B14F-4D97-AF65-F5344CB8AC3E}">
        <p14:creationId xmlns:p14="http://schemas.microsoft.com/office/powerpoint/2010/main" val="3818634113"/>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rgbClr val="FFC000"/>
                </a:solidFill>
              </a:rPr>
              <a:t>Dissertations</a:t>
            </a:r>
            <a:br>
              <a:rPr lang="en-GB" dirty="0" smtClean="0">
                <a:solidFill>
                  <a:srgbClr val="FFC000"/>
                </a:solidFill>
              </a:rPr>
            </a:br>
            <a:r>
              <a:rPr lang="en-GB" dirty="0" smtClean="0">
                <a:solidFill>
                  <a:srgbClr val="FFC000"/>
                </a:solidFill>
              </a:rPr>
              <a:t>Independent Research</a:t>
            </a:r>
            <a:endParaRPr lang="en-GB" dirty="0">
              <a:solidFill>
                <a:srgbClr val="FFC000"/>
              </a:solidFill>
            </a:endParaRPr>
          </a:p>
        </p:txBody>
      </p:sp>
      <p:sp>
        <p:nvSpPr>
          <p:cNvPr id="3" name="Subtitle 2"/>
          <p:cNvSpPr>
            <a:spLocks noGrp="1"/>
          </p:cNvSpPr>
          <p:nvPr>
            <p:ph type="subTitle" idx="1"/>
          </p:nvPr>
        </p:nvSpPr>
        <p:spPr/>
        <p:txBody>
          <a:bodyPr/>
          <a:lstStyle/>
          <a:p>
            <a:r>
              <a:rPr lang="en-GB" dirty="0" smtClean="0"/>
              <a:t>Ancient Civilisation, Archaeology, Heritage</a:t>
            </a:r>
          </a:p>
          <a:p>
            <a:r>
              <a:rPr lang="en-GB" dirty="0" smtClean="0"/>
              <a:t>Archaeology of Egypt, Aegean and the Near East</a:t>
            </a:r>
          </a:p>
          <a:p>
            <a:endParaRPr lang="en-GB" dirty="0"/>
          </a:p>
        </p:txBody>
      </p:sp>
    </p:spTree>
    <p:extLst>
      <p:ext uri="{BB962C8B-B14F-4D97-AF65-F5344CB8AC3E}">
        <p14:creationId xmlns:p14="http://schemas.microsoft.com/office/powerpoint/2010/main" val="2931530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a:t>
            </a:r>
            <a:endParaRPr lang="en-GB" dirty="0"/>
          </a:p>
        </p:txBody>
      </p:sp>
      <p:sp>
        <p:nvSpPr>
          <p:cNvPr id="3" name="Content Placeholder 2"/>
          <p:cNvSpPr>
            <a:spLocks noGrp="1"/>
          </p:cNvSpPr>
          <p:nvPr>
            <p:ph idx="1"/>
          </p:nvPr>
        </p:nvSpPr>
        <p:spPr/>
        <p:txBody>
          <a:bodyPr/>
          <a:lstStyle/>
          <a:p>
            <a:r>
              <a:rPr lang="en-GB" dirty="0" smtClean="0">
                <a:solidFill>
                  <a:srgbClr val="FFC000"/>
                </a:solidFill>
              </a:rPr>
              <a:t>To give key dates</a:t>
            </a:r>
          </a:p>
          <a:p>
            <a:r>
              <a:rPr lang="en-GB" dirty="0" smtClean="0">
                <a:solidFill>
                  <a:srgbClr val="FFC000"/>
                </a:solidFill>
              </a:rPr>
              <a:t>To say something encouraging….but actually explain the fail rules…</a:t>
            </a:r>
          </a:p>
          <a:p>
            <a:r>
              <a:rPr lang="en-GB" dirty="0" smtClean="0">
                <a:solidFill>
                  <a:srgbClr val="FFC000"/>
                </a:solidFill>
              </a:rPr>
              <a:t>Give you an idea of what is required of you </a:t>
            </a:r>
          </a:p>
          <a:p>
            <a:r>
              <a:rPr lang="en-GB" dirty="0" smtClean="0">
                <a:solidFill>
                  <a:srgbClr val="FFC000"/>
                </a:solidFill>
              </a:rPr>
              <a:t>Outline the external examiners views</a:t>
            </a:r>
          </a:p>
          <a:p>
            <a:endParaRPr lang="en-GB" dirty="0" smtClean="0">
              <a:solidFill>
                <a:srgbClr val="FFC000"/>
              </a:solidFill>
            </a:endParaRPr>
          </a:p>
          <a:p>
            <a:pPr marL="0" indent="0">
              <a:buNone/>
            </a:pPr>
            <a:r>
              <a:rPr lang="en-GB" dirty="0" smtClean="0">
                <a:solidFill>
                  <a:srgbClr val="FFC000"/>
                </a:solidFill>
              </a:rPr>
              <a:t>Note: We are doing our Dissertations slightly differently in that we are devoting some significant time to it in the first couple of blocks.</a:t>
            </a:r>
            <a:endParaRPr lang="en-GB" dirty="0">
              <a:solidFill>
                <a:srgbClr val="FFC000"/>
              </a:solidFill>
            </a:endParaRPr>
          </a:p>
        </p:txBody>
      </p:sp>
    </p:spTree>
    <p:extLst>
      <p:ext uri="{BB962C8B-B14F-4D97-AF65-F5344CB8AC3E}">
        <p14:creationId xmlns:p14="http://schemas.microsoft.com/office/powerpoint/2010/main" val="344540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Key dates </a:t>
            </a:r>
            <a:r>
              <a:rPr lang="en-GB" dirty="0" err="1" smtClean="0"/>
              <a:t>t.b.c</a:t>
            </a:r>
            <a:r>
              <a:rPr lang="en-GB" dirty="0" smtClean="0"/>
              <a:t>. for Ancient Civilisations, Archaeology, Archaeology of NE&amp;E, Forensic, Heritage, Nautical etc.</a:t>
            </a:r>
            <a:br>
              <a:rPr lang="en-GB" dirty="0" smtClean="0"/>
            </a:br>
            <a:endParaRPr lang="en-GB" dirty="0"/>
          </a:p>
        </p:txBody>
      </p:sp>
      <p:sp>
        <p:nvSpPr>
          <p:cNvPr id="3" name="Content Placeholder 2"/>
          <p:cNvSpPr>
            <a:spLocks noGrp="1"/>
          </p:cNvSpPr>
          <p:nvPr>
            <p:ph idx="1"/>
          </p:nvPr>
        </p:nvSpPr>
        <p:spPr>
          <a:xfrm>
            <a:off x="990600" y="1978025"/>
            <a:ext cx="10515600" cy="4351338"/>
          </a:xfrm>
        </p:spPr>
        <p:txBody>
          <a:bodyPr>
            <a:normAutofit/>
          </a:bodyPr>
          <a:lstStyle/>
          <a:p>
            <a:r>
              <a:rPr lang="en-GB" dirty="0" smtClean="0">
                <a:solidFill>
                  <a:srgbClr val="FFC000"/>
                </a:solidFill>
              </a:rPr>
              <a:t>November 21st, 2018 </a:t>
            </a:r>
            <a:r>
              <a:rPr lang="en-GB" dirty="0" smtClean="0">
                <a:solidFill>
                  <a:srgbClr val="FFC000"/>
                </a:solidFill>
              </a:rPr>
              <a:t>= Reflective report for the 40 credit Dissertation</a:t>
            </a:r>
          </a:p>
          <a:p>
            <a:pPr lvl="1"/>
            <a:r>
              <a:rPr lang="en-GB" dirty="0" smtClean="0">
                <a:solidFill>
                  <a:srgbClr val="FFC000"/>
                </a:solidFill>
              </a:rPr>
              <a:t>Hand in via moodle link 12 midnight – effectively 11.59 p.m.</a:t>
            </a:r>
          </a:p>
          <a:p>
            <a:endParaRPr lang="en-GB" dirty="0" smtClean="0">
              <a:solidFill>
                <a:srgbClr val="FFC000"/>
              </a:solidFill>
            </a:endParaRPr>
          </a:p>
          <a:p>
            <a:r>
              <a:rPr lang="en-GB" dirty="0" smtClean="0">
                <a:solidFill>
                  <a:srgbClr val="FFC000"/>
                </a:solidFill>
              </a:rPr>
              <a:t>Roughly between bocks 4 and </a:t>
            </a:r>
            <a:r>
              <a:rPr lang="en-GB" dirty="0" smtClean="0">
                <a:solidFill>
                  <a:srgbClr val="FFC000"/>
                </a:solidFill>
              </a:rPr>
              <a:t>5 end </a:t>
            </a:r>
            <a:r>
              <a:rPr lang="en-GB" dirty="0" smtClean="0">
                <a:solidFill>
                  <a:srgbClr val="FFC000"/>
                </a:solidFill>
              </a:rPr>
              <a:t>of January beginning of February, 2019 = Presentations ALL will be fitted in</a:t>
            </a:r>
          </a:p>
          <a:p>
            <a:pPr lvl="1"/>
            <a:r>
              <a:rPr lang="en-GB" dirty="0">
                <a:solidFill>
                  <a:srgbClr val="FFC000"/>
                </a:solidFill>
              </a:rPr>
              <a:t>T</a:t>
            </a:r>
            <a:r>
              <a:rPr lang="en-GB" dirty="0" smtClean="0">
                <a:solidFill>
                  <a:srgbClr val="FFC000"/>
                </a:solidFill>
              </a:rPr>
              <a:t>imes/days will differ as they are scheduled around the supervisor</a:t>
            </a:r>
          </a:p>
          <a:p>
            <a:pPr lvl="1"/>
            <a:endParaRPr lang="en-GB" dirty="0">
              <a:solidFill>
                <a:srgbClr val="FFC000"/>
              </a:solidFill>
            </a:endParaRPr>
          </a:p>
          <a:p>
            <a:r>
              <a:rPr lang="en-GB" dirty="0" smtClean="0">
                <a:solidFill>
                  <a:srgbClr val="FFC000"/>
                </a:solidFill>
              </a:rPr>
              <a:t>Friday 10 May, 2019 final handing in deadline = ALL</a:t>
            </a:r>
          </a:p>
          <a:p>
            <a:pPr lvl="1"/>
            <a:r>
              <a:rPr lang="en-GB" dirty="0" smtClean="0">
                <a:solidFill>
                  <a:srgbClr val="FFC000"/>
                </a:solidFill>
              </a:rPr>
              <a:t>Note handing in is done through the Faculty Office during normal working hours therefore 3.00 p.m. for this deadline</a:t>
            </a:r>
            <a:endParaRPr lang="en-GB" dirty="0">
              <a:solidFill>
                <a:srgbClr val="FFC000"/>
              </a:solidFill>
            </a:endParaRPr>
          </a:p>
        </p:txBody>
      </p:sp>
    </p:spTree>
    <p:extLst>
      <p:ext uri="{BB962C8B-B14F-4D97-AF65-F5344CB8AC3E}">
        <p14:creationId xmlns:p14="http://schemas.microsoft.com/office/powerpoint/2010/main" val="3786540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needed within research (as in what do you do in a dissertation?) </a:t>
            </a:r>
            <a:endParaRPr lang="en-GB" dirty="0"/>
          </a:p>
        </p:txBody>
      </p:sp>
      <p:sp>
        <p:nvSpPr>
          <p:cNvPr id="3" name="Content Placeholder 2"/>
          <p:cNvSpPr>
            <a:spLocks noGrp="1"/>
          </p:cNvSpPr>
          <p:nvPr>
            <p:ph idx="1"/>
          </p:nvPr>
        </p:nvSpPr>
        <p:spPr>
          <a:xfrm>
            <a:off x="838200" y="2191385"/>
            <a:ext cx="10515600" cy="4351338"/>
          </a:xfrm>
        </p:spPr>
        <p:txBody>
          <a:bodyPr/>
          <a:lstStyle/>
          <a:p>
            <a:pPr lvl="0"/>
            <a:r>
              <a:rPr lang="en-GB" dirty="0">
                <a:solidFill>
                  <a:srgbClr val="FFC000"/>
                </a:solidFill>
              </a:rPr>
              <a:t>give an overview of the topic and study situated within the relevant discipline</a:t>
            </a:r>
          </a:p>
          <a:p>
            <a:pPr lvl="0"/>
            <a:r>
              <a:rPr lang="en-GB" dirty="0">
                <a:solidFill>
                  <a:srgbClr val="FFC000"/>
                </a:solidFill>
              </a:rPr>
              <a:t>review the theoretical and if applicable discipline literature relevant to your topic</a:t>
            </a:r>
          </a:p>
          <a:p>
            <a:pPr lvl="0"/>
            <a:r>
              <a:rPr lang="en-GB" dirty="0">
                <a:solidFill>
                  <a:srgbClr val="FFC000"/>
                </a:solidFill>
              </a:rPr>
              <a:t>explain your methodology</a:t>
            </a:r>
          </a:p>
          <a:p>
            <a:pPr lvl="0"/>
            <a:r>
              <a:rPr lang="en-GB" dirty="0">
                <a:solidFill>
                  <a:srgbClr val="FFC000"/>
                </a:solidFill>
              </a:rPr>
              <a:t>present your findings and</a:t>
            </a:r>
          </a:p>
          <a:p>
            <a:pPr lvl="0"/>
            <a:r>
              <a:rPr lang="en-GB" dirty="0">
                <a:solidFill>
                  <a:srgbClr val="FFC000"/>
                </a:solidFill>
              </a:rPr>
              <a:t>discuss the findings in light of the literature and your experience of it</a:t>
            </a:r>
            <a:r>
              <a:rPr lang="en-GB" dirty="0"/>
              <a:t>. </a:t>
            </a:r>
          </a:p>
          <a:p>
            <a:pPr marL="0" indent="0">
              <a:buNone/>
            </a:pPr>
            <a:r>
              <a:rPr lang="en-GB" dirty="0" smtClean="0"/>
              <a:t>This is standard within the research </a:t>
            </a:r>
            <a:r>
              <a:rPr lang="en-GB" i="1" dirty="0" smtClean="0"/>
              <a:t>milieu</a:t>
            </a:r>
            <a:r>
              <a:rPr lang="en-GB" dirty="0" smtClean="0"/>
              <a:t> in academia</a:t>
            </a:r>
            <a:endParaRPr lang="en-GB" dirty="0"/>
          </a:p>
        </p:txBody>
      </p:sp>
    </p:spTree>
    <p:extLst>
      <p:ext uri="{BB962C8B-B14F-4D97-AF65-F5344CB8AC3E}">
        <p14:creationId xmlns:p14="http://schemas.microsoft.com/office/powerpoint/2010/main" val="3488199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Passing and Failing</a:t>
            </a:r>
            <a:endParaRPr lang="en-GB" dirty="0"/>
          </a:p>
        </p:txBody>
      </p:sp>
      <p:sp>
        <p:nvSpPr>
          <p:cNvPr id="3" name="Content Placeholder 2"/>
          <p:cNvSpPr>
            <a:spLocks noGrp="1"/>
          </p:cNvSpPr>
          <p:nvPr>
            <p:ph idx="1"/>
          </p:nvPr>
        </p:nvSpPr>
        <p:spPr/>
        <p:txBody>
          <a:bodyPr/>
          <a:lstStyle/>
          <a:p>
            <a:r>
              <a:rPr lang="en-GB" dirty="0" smtClean="0">
                <a:solidFill>
                  <a:srgbClr val="FFC000"/>
                </a:solidFill>
              </a:rPr>
              <a:t>40 credit is the only option</a:t>
            </a:r>
            <a:endParaRPr lang="en-GB" dirty="0" smtClean="0">
              <a:solidFill>
                <a:srgbClr val="FFC000"/>
              </a:solidFill>
            </a:endParaRPr>
          </a:p>
          <a:p>
            <a:r>
              <a:rPr lang="en-GB" dirty="0" smtClean="0">
                <a:solidFill>
                  <a:srgbClr val="FFC000"/>
                </a:solidFill>
              </a:rPr>
              <a:t>Elements </a:t>
            </a:r>
            <a:r>
              <a:rPr lang="en-GB" dirty="0" smtClean="0">
                <a:solidFill>
                  <a:srgbClr val="FFC000"/>
                </a:solidFill>
              </a:rPr>
              <a:t>can be failed and still pass the module but if the final work does not meet the standards required fails do happen. </a:t>
            </a:r>
          </a:p>
          <a:p>
            <a:r>
              <a:rPr lang="en-GB" dirty="0" smtClean="0">
                <a:solidFill>
                  <a:srgbClr val="FFC000"/>
                </a:solidFill>
              </a:rPr>
              <a:t>For </a:t>
            </a:r>
            <a:r>
              <a:rPr lang="en-GB" dirty="0">
                <a:solidFill>
                  <a:srgbClr val="FFC000"/>
                </a:solidFill>
              </a:rPr>
              <a:t>the </a:t>
            </a:r>
            <a:r>
              <a:rPr lang="en-GB" dirty="0" smtClean="0">
                <a:solidFill>
                  <a:srgbClr val="FFC000"/>
                </a:solidFill>
              </a:rPr>
              <a:t>old 20 </a:t>
            </a:r>
            <a:r>
              <a:rPr lang="en-GB" dirty="0">
                <a:solidFill>
                  <a:srgbClr val="FFC000"/>
                </a:solidFill>
              </a:rPr>
              <a:t>credit IP a fail </a:t>
            </a:r>
            <a:r>
              <a:rPr lang="en-GB" dirty="0" smtClean="0">
                <a:solidFill>
                  <a:srgbClr val="FFC000"/>
                </a:solidFill>
              </a:rPr>
              <a:t>could </a:t>
            </a:r>
            <a:r>
              <a:rPr lang="en-GB" dirty="0">
                <a:solidFill>
                  <a:srgbClr val="FFC000"/>
                </a:solidFill>
              </a:rPr>
              <a:t>be tolerated (if it is the only one</a:t>
            </a:r>
            <a:r>
              <a:rPr lang="en-GB" dirty="0" smtClean="0">
                <a:solidFill>
                  <a:srgbClr val="FFC000"/>
                </a:solidFill>
              </a:rPr>
              <a:t>…) may or may not be used in the final calculation</a:t>
            </a:r>
            <a:endParaRPr lang="en-GB" dirty="0">
              <a:solidFill>
                <a:srgbClr val="FFC000"/>
              </a:solidFill>
            </a:endParaRPr>
          </a:p>
          <a:p>
            <a:r>
              <a:rPr lang="en-GB" dirty="0" smtClean="0">
                <a:solidFill>
                  <a:srgbClr val="FFC000"/>
                </a:solidFill>
              </a:rPr>
              <a:t>WARNING 40 credit Dissertation WILL be used in the final calculation – cannot be discounted even if it is your lowest mark</a:t>
            </a:r>
          </a:p>
          <a:p>
            <a:pPr marL="0" indent="0">
              <a:buNone/>
            </a:pPr>
            <a:r>
              <a:rPr lang="en-GB" dirty="0" smtClean="0"/>
              <a:t>Moral of the story – don’t do a bad final product</a:t>
            </a:r>
            <a:r>
              <a:rPr lang="en-GB" dirty="0" smtClean="0"/>
              <a:t>. </a:t>
            </a:r>
          </a:p>
          <a:p>
            <a:pPr marL="0" indent="0">
              <a:buNone/>
            </a:pPr>
            <a:r>
              <a:rPr lang="en-GB" dirty="0" smtClean="0"/>
              <a:t>It is thoroughly checked and marked – a rigorous process</a:t>
            </a:r>
            <a:endParaRPr lang="en-GB" dirty="0"/>
          </a:p>
        </p:txBody>
      </p:sp>
    </p:spTree>
    <p:extLst>
      <p:ext uri="{BB962C8B-B14F-4D97-AF65-F5344CB8AC3E}">
        <p14:creationId xmlns:p14="http://schemas.microsoft.com/office/powerpoint/2010/main" val="2912614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Regarding double blind marking – the process of marking</a:t>
            </a:r>
            <a:endParaRPr lang="en-GB" dirty="0"/>
          </a:p>
        </p:txBody>
      </p:sp>
      <p:sp>
        <p:nvSpPr>
          <p:cNvPr id="3" name="Content Placeholder 2"/>
          <p:cNvSpPr>
            <a:spLocks noGrp="1"/>
          </p:cNvSpPr>
          <p:nvPr>
            <p:ph idx="1"/>
          </p:nvPr>
        </p:nvSpPr>
        <p:spPr/>
        <p:txBody>
          <a:bodyPr/>
          <a:lstStyle/>
          <a:p>
            <a:r>
              <a:rPr lang="en-GB" dirty="0">
                <a:solidFill>
                  <a:srgbClr val="FFC000"/>
                </a:solidFill>
              </a:rPr>
              <a:t>Agreed marks for both the dissertations and projects were fair/appropriate, while the comments provided on feedback forms were full and useful in explaining the marks. I thought that two of the individual marks provided by tutors were a class too high and seemed to reward the amount of effort expended in data collection, rather </a:t>
            </a:r>
            <a:r>
              <a:rPr lang="en-GB" i="1" dirty="0"/>
              <a:t>than analyses/interpretation of those data</a:t>
            </a:r>
            <a:r>
              <a:rPr lang="en-GB" dirty="0">
                <a:solidFill>
                  <a:srgbClr val="FFC000"/>
                </a:solidFill>
              </a:rPr>
              <a:t>. However, as I say, the agreed marks correctly rewarded quality </a:t>
            </a:r>
            <a:r>
              <a:rPr lang="en-GB" i="1" dirty="0">
                <a:solidFill>
                  <a:srgbClr val="FFC000"/>
                </a:solidFill>
              </a:rPr>
              <a:t>therefore demonstrating the robustness </a:t>
            </a:r>
            <a:r>
              <a:rPr lang="en-GB" dirty="0">
                <a:solidFill>
                  <a:srgbClr val="FFC000"/>
                </a:solidFill>
              </a:rPr>
              <a:t>of the blind double marking system</a:t>
            </a:r>
            <a:r>
              <a:rPr lang="en-GB" dirty="0" smtClean="0">
                <a:solidFill>
                  <a:srgbClr val="FFC000"/>
                </a:solidFill>
              </a:rPr>
              <a:t>.</a:t>
            </a:r>
          </a:p>
          <a:p>
            <a:pPr marL="0" indent="0">
              <a:buNone/>
            </a:pPr>
            <a:r>
              <a:rPr lang="en-GB" sz="2000" dirty="0" smtClean="0"/>
              <a:t>External examiners comments</a:t>
            </a:r>
            <a:endParaRPr lang="en-GB" sz="2000" dirty="0"/>
          </a:p>
          <a:p>
            <a:endParaRPr lang="en-GB" dirty="0"/>
          </a:p>
        </p:txBody>
      </p:sp>
    </p:spTree>
    <p:extLst>
      <p:ext uri="{BB962C8B-B14F-4D97-AF65-F5344CB8AC3E}">
        <p14:creationId xmlns:p14="http://schemas.microsoft.com/office/powerpoint/2010/main" val="978799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External 1 (for June 2016)</a:t>
            </a:r>
            <a:br>
              <a:rPr lang="en-GB" dirty="0" smtClean="0"/>
            </a:br>
            <a:endParaRPr lang="en-GB" dirty="0"/>
          </a:p>
        </p:txBody>
      </p:sp>
      <p:sp>
        <p:nvSpPr>
          <p:cNvPr id="3" name="Content Placeholder 2"/>
          <p:cNvSpPr>
            <a:spLocks noGrp="1"/>
          </p:cNvSpPr>
          <p:nvPr>
            <p:ph idx="1"/>
          </p:nvPr>
        </p:nvSpPr>
        <p:spPr>
          <a:xfrm>
            <a:off x="888124" y="1457763"/>
            <a:ext cx="10515600" cy="4351338"/>
          </a:xfrm>
        </p:spPr>
        <p:txBody>
          <a:bodyPr>
            <a:normAutofit fontScale="85000" lnSpcReduction="20000"/>
          </a:bodyPr>
          <a:lstStyle/>
          <a:p>
            <a:pPr marL="0" indent="0">
              <a:buNone/>
            </a:pPr>
            <a:r>
              <a:rPr lang="en-GB" dirty="0" smtClean="0">
                <a:solidFill>
                  <a:srgbClr val="FFC000"/>
                </a:solidFill>
              </a:rPr>
              <a:t>I </a:t>
            </a:r>
            <a:r>
              <a:rPr lang="en-GB" dirty="0">
                <a:solidFill>
                  <a:srgbClr val="FFC000"/>
                </a:solidFill>
              </a:rPr>
              <a:t>was impressed with the dissertations as </a:t>
            </a:r>
            <a:r>
              <a:rPr lang="en-GB" dirty="0" smtClean="0">
                <a:solidFill>
                  <a:srgbClr val="FFC000"/>
                </a:solidFill>
              </a:rPr>
              <a:t>(</a:t>
            </a:r>
            <a:r>
              <a:rPr lang="en-GB" i="1" dirty="0" smtClean="0">
                <a:solidFill>
                  <a:srgbClr val="FFC000"/>
                </a:solidFill>
              </a:rPr>
              <a:t>cf. </a:t>
            </a:r>
            <a:r>
              <a:rPr lang="en-GB" dirty="0" smtClean="0">
                <a:solidFill>
                  <a:srgbClr val="FFC000"/>
                </a:solidFill>
              </a:rPr>
              <a:t>comments </a:t>
            </a:r>
            <a:r>
              <a:rPr lang="en-GB" dirty="0">
                <a:solidFill>
                  <a:srgbClr val="FFC000"/>
                </a:solidFill>
              </a:rPr>
              <a:t>I have made in previous years), all were based on original data collected by the students themselves. Data collection in all cases was well thought out and thorough, while in two cases students had interpreted their information thoughtfully. (N= 3 40 credit Dissertations)</a:t>
            </a:r>
          </a:p>
          <a:p>
            <a:endParaRPr lang="en-GB" dirty="0">
              <a:solidFill>
                <a:srgbClr val="FFC000"/>
              </a:solidFill>
            </a:endParaRPr>
          </a:p>
          <a:p>
            <a:pPr marL="0" indent="0">
              <a:buNone/>
            </a:pPr>
            <a:r>
              <a:rPr lang="en-GB" dirty="0">
                <a:solidFill>
                  <a:srgbClr val="FFC000"/>
                </a:solidFill>
              </a:rPr>
              <a:t>The projects were of a rather lower quality, but I think that this probably reflects guidance provided by the programme team that channelled the less able students towards independent projects rather than dissertations. In general the projects were based on secondary data, which the students had not fully engaged with</a:t>
            </a:r>
            <a:r>
              <a:rPr lang="en-GB" dirty="0" smtClean="0">
                <a:solidFill>
                  <a:srgbClr val="FFC000"/>
                </a:solidFill>
              </a:rPr>
              <a:t>.	</a:t>
            </a:r>
          </a:p>
          <a:p>
            <a:pPr marL="0" indent="0">
              <a:buNone/>
            </a:pPr>
            <a:endParaRPr lang="en-GB" dirty="0" smtClean="0">
              <a:solidFill>
                <a:srgbClr val="FFC000"/>
              </a:solidFill>
            </a:endParaRPr>
          </a:p>
          <a:p>
            <a:pPr marL="0" indent="0">
              <a:buNone/>
            </a:pPr>
            <a:r>
              <a:rPr lang="en-GB" dirty="0" smtClean="0"/>
              <a:t>NOTE</a:t>
            </a:r>
            <a:r>
              <a:rPr lang="en-GB" dirty="0"/>
              <a:t>: </a:t>
            </a:r>
            <a:r>
              <a:rPr lang="en-GB" dirty="0" smtClean="0"/>
              <a:t>Implication of this and similar comments now the IP is removed from the third year cohort options</a:t>
            </a:r>
            <a:endParaRPr lang="en-GB" dirty="0"/>
          </a:p>
          <a:p>
            <a:endParaRPr lang="en-GB" dirty="0"/>
          </a:p>
        </p:txBody>
      </p:sp>
    </p:spTree>
    <p:extLst>
      <p:ext uri="{BB962C8B-B14F-4D97-AF65-F5344CB8AC3E}">
        <p14:creationId xmlns:p14="http://schemas.microsoft.com/office/powerpoint/2010/main" val="2896700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External 2 (June 2016)</a:t>
            </a:r>
            <a:br>
              <a:rPr lang="en-GB" dirty="0" smtClean="0"/>
            </a:br>
            <a:endParaRPr lang="en-GB" dirty="0"/>
          </a:p>
        </p:txBody>
      </p:sp>
      <p:sp>
        <p:nvSpPr>
          <p:cNvPr id="3" name="Content Placeholder 2"/>
          <p:cNvSpPr>
            <a:spLocks noGrp="1"/>
          </p:cNvSpPr>
          <p:nvPr>
            <p:ph idx="1"/>
          </p:nvPr>
        </p:nvSpPr>
        <p:spPr/>
        <p:txBody>
          <a:bodyPr/>
          <a:lstStyle/>
          <a:p>
            <a:r>
              <a:rPr lang="en-GB" dirty="0" smtClean="0">
                <a:solidFill>
                  <a:srgbClr val="FFC000"/>
                </a:solidFill>
              </a:rPr>
              <a:t>Topics </a:t>
            </a:r>
            <a:r>
              <a:rPr lang="en-GB" dirty="0">
                <a:solidFill>
                  <a:srgbClr val="FFC000"/>
                </a:solidFill>
              </a:rPr>
              <a:t>were imaginative and allowed the very good students to excel. Weaker students were often successfully directed to the ‘independent project’. Particularly good to see was that most dissertations and projects dealt directly with objects (for this read raw data). </a:t>
            </a:r>
          </a:p>
          <a:p>
            <a:endParaRPr lang="en-GB" dirty="0"/>
          </a:p>
          <a:p>
            <a:pPr marL="0" indent="0">
              <a:buNone/>
            </a:pPr>
            <a:r>
              <a:rPr lang="en-GB" dirty="0"/>
              <a:t>What can we conclude from these comments</a:t>
            </a:r>
            <a:r>
              <a:rPr lang="en-GB" dirty="0" smtClean="0"/>
              <a:t>? </a:t>
            </a:r>
          </a:p>
          <a:p>
            <a:pPr marL="0" indent="0">
              <a:buNone/>
            </a:pPr>
            <a:r>
              <a:rPr lang="en-GB" dirty="0" smtClean="0"/>
              <a:t>What do ‘they’ want?</a:t>
            </a:r>
          </a:p>
          <a:p>
            <a:pPr marL="0" indent="0">
              <a:buNone/>
            </a:pPr>
            <a:r>
              <a:rPr lang="en-GB" dirty="0" smtClean="0"/>
              <a:t>Does Knowing what they look for help you to construct your </a:t>
            </a:r>
            <a:r>
              <a:rPr lang="en-GB" dirty="0" err="1" smtClean="0"/>
              <a:t>Diss</a:t>
            </a:r>
            <a:r>
              <a:rPr lang="en-GB" dirty="0" smtClean="0"/>
              <a:t>?</a:t>
            </a:r>
            <a:endParaRPr lang="en-GB" dirty="0"/>
          </a:p>
          <a:p>
            <a:endParaRPr lang="en-GB" dirty="0"/>
          </a:p>
        </p:txBody>
      </p:sp>
    </p:spTree>
    <p:extLst>
      <p:ext uri="{BB962C8B-B14F-4D97-AF65-F5344CB8AC3E}">
        <p14:creationId xmlns:p14="http://schemas.microsoft.com/office/powerpoint/2010/main" val="2019606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External 2 (June 2017)</a:t>
            </a:r>
            <a:endParaRPr lang="en-GB" dirty="0"/>
          </a:p>
        </p:txBody>
      </p:sp>
      <p:sp>
        <p:nvSpPr>
          <p:cNvPr id="4" name="Content Placeholder 3"/>
          <p:cNvSpPr>
            <a:spLocks noGrp="1"/>
          </p:cNvSpPr>
          <p:nvPr>
            <p:ph idx="1"/>
          </p:nvPr>
        </p:nvSpPr>
        <p:spPr/>
        <p:txBody>
          <a:bodyPr/>
          <a:lstStyle/>
          <a:p>
            <a:r>
              <a:rPr lang="en-GB" dirty="0">
                <a:solidFill>
                  <a:srgbClr val="FFC000"/>
                </a:solidFill>
                <a:latin typeface="Arial" panose="020B0604020202020204" pitchFamily="34" charset="0"/>
              </a:rPr>
              <a:t>Topics were imaginative and allowed the very good students to excel. Particularly good to see was that most dissertations and projects </a:t>
            </a:r>
            <a:r>
              <a:rPr lang="en-GB" dirty="0">
                <a:latin typeface="Arial" panose="020B0604020202020204" pitchFamily="34" charset="0"/>
              </a:rPr>
              <a:t>dealt directly with objects and brought theoretical frameworks to bear upon them directly</a:t>
            </a:r>
            <a:r>
              <a:rPr lang="en-GB" dirty="0">
                <a:solidFill>
                  <a:srgbClr val="FFC000"/>
                </a:solidFill>
                <a:latin typeface="Arial" panose="020B0604020202020204" pitchFamily="34" charset="0"/>
              </a:rPr>
              <a:t>. </a:t>
            </a:r>
            <a:endParaRPr lang="en-GB" dirty="0" smtClean="0">
              <a:solidFill>
                <a:srgbClr val="FFC000"/>
              </a:solidFill>
              <a:latin typeface="Arial" panose="020B0604020202020204" pitchFamily="34" charset="0"/>
            </a:endParaRPr>
          </a:p>
          <a:p>
            <a:endParaRPr lang="en-GB" dirty="0">
              <a:solidFill>
                <a:srgbClr val="FFC000"/>
              </a:solidFill>
              <a:latin typeface="Arial" panose="020B0604020202020204" pitchFamily="34" charset="0"/>
            </a:endParaRPr>
          </a:p>
          <a:p>
            <a:pPr marL="0" indent="0">
              <a:buNone/>
            </a:pPr>
            <a:r>
              <a:rPr lang="en-GB" dirty="0" smtClean="0"/>
              <a:t>Again, what </a:t>
            </a:r>
            <a:r>
              <a:rPr lang="en-GB" dirty="0"/>
              <a:t>can we conclude from these comments? </a:t>
            </a:r>
          </a:p>
          <a:p>
            <a:pPr marL="0" indent="0">
              <a:buNone/>
            </a:pPr>
            <a:r>
              <a:rPr lang="en-GB" dirty="0"/>
              <a:t>What do ‘they’ want?</a:t>
            </a:r>
          </a:p>
          <a:p>
            <a:pPr marL="0" indent="0">
              <a:buNone/>
            </a:pPr>
            <a:r>
              <a:rPr lang="en-GB" dirty="0">
                <a:solidFill>
                  <a:srgbClr val="FFC000"/>
                </a:solidFill>
                <a:latin typeface="Arial" panose="020B0604020202020204" pitchFamily="34" charset="0"/>
              </a:rPr>
              <a:t>	</a:t>
            </a:r>
          </a:p>
          <a:p>
            <a:endParaRPr lang="en-GB" dirty="0"/>
          </a:p>
        </p:txBody>
      </p:sp>
    </p:spTree>
    <p:extLst>
      <p:ext uri="{BB962C8B-B14F-4D97-AF65-F5344CB8AC3E}">
        <p14:creationId xmlns:p14="http://schemas.microsoft.com/office/powerpoint/2010/main" val="1639319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235075"/>
          </a:xfrm>
        </p:spPr>
        <p:txBody>
          <a:bodyPr>
            <a:normAutofit fontScale="90000"/>
          </a:bodyPr>
          <a:lstStyle/>
          <a:p>
            <a:r>
              <a:rPr lang="en-GB" dirty="0"/>
              <a:t>External 1 (for June </a:t>
            </a:r>
            <a:r>
              <a:rPr lang="en-GB" dirty="0" smtClean="0"/>
              <a:t>2017)</a:t>
            </a:r>
            <a:r>
              <a:rPr lang="en-GB" dirty="0"/>
              <a:t/>
            </a:r>
            <a:br>
              <a:rPr lang="en-GB" dirty="0"/>
            </a:br>
            <a:endParaRPr lang="en-GB" dirty="0"/>
          </a:p>
        </p:txBody>
      </p:sp>
      <p:sp>
        <p:nvSpPr>
          <p:cNvPr id="3" name="Content Placeholder 2"/>
          <p:cNvSpPr>
            <a:spLocks noGrp="1"/>
          </p:cNvSpPr>
          <p:nvPr>
            <p:ph idx="1"/>
          </p:nvPr>
        </p:nvSpPr>
        <p:spPr>
          <a:xfrm>
            <a:off x="838200" y="1376856"/>
            <a:ext cx="10515600" cy="5206824"/>
          </a:xfrm>
        </p:spPr>
        <p:txBody>
          <a:bodyPr>
            <a:normAutofit fontScale="85000" lnSpcReduction="10000"/>
          </a:bodyPr>
          <a:lstStyle/>
          <a:p>
            <a:pPr marL="0" indent="0">
              <a:buNone/>
            </a:pPr>
            <a:r>
              <a:rPr lang="en-GB" dirty="0">
                <a:solidFill>
                  <a:srgbClr val="FFC000"/>
                </a:solidFill>
              </a:rPr>
              <a:t>I was sent six dissertations, four of which had been awarded First Class marks, one an </a:t>
            </a:r>
            <a:r>
              <a:rPr lang="en-GB" dirty="0" smtClean="0">
                <a:solidFill>
                  <a:srgbClr val="FFC000"/>
                </a:solidFill>
              </a:rPr>
              <a:t>Upper Second </a:t>
            </a:r>
            <a:r>
              <a:rPr lang="en-GB" dirty="0">
                <a:solidFill>
                  <a:srgbClr val="FFC000"/>
                </a:solidFill>
              </a:rPr>
              <a:t>and the last, a Third. The subjects were highly varied ranging </a:t>
            </a:r>
            <a:r>
              <a:rPr lang="en-GB" dirty="0" smtClean="0">
                <a:solidFill>
                  <a:srgbClr val="FFC000"/>
                </a:solidFill>
              </a:rPr>
              <a:t>from.…… With </a:t>
            </a:r>
            <a:r>
              <a:rPr lang="en-GB" dirty="0">
                <a:solidFill>
                  <a:srgbClr val="FFC000"/>
                </a:solidFill>
              </a:rPr>
              <a:t>the exception of the last, the methodologies </a:t>
            </a:r>
            <a:r>
              <a:rPr lang="en-GB" dirty="0" smtClean="0">
                <a:solidFill>
                  <a:srgbClr val="FFC000"/>
                </a:solidFill>
              </a:rPr>
              <a:t>were well </a:t>
            </a:r>
            <a:r>
              <a:rPr lang="en-GB" dirty="0">
                <a:solidFill>
                  <a:srgbClr val="FFC000"/>
                </a:solidFill>
              </a:rPr>
              <a:t>developed, the texts logically structured and written in good quality prose, and as a </a:t>
            </a:r>
            <a:r>
              <a:rPr lang="en-GB" dirty="0" smtClean="0">
                <a:solidFill>
                  <a:srgbClr val="FFC000"/>
                </a:solidFill>
              </a:rPr>
              <a:t>result the </a:t>
            </a:r>
            <a:r>
              <a:rPr lang="en-GB" dirty="0">
                <a:solidFill>
                  <a:srgbClr val="FFC000"/>
                </a:solidFill>
              </a:rPr>
              <a:t>dissertations were interesting </a:t>
            </a:r>
            <a:r>
              <a:rPr lang="en-GB" dirty="0" smtClean="0">
                <a:solidFill>
                  <a:srgbClr val="FFC000"/>
                </a:solidFill>
              </a:rPr>
              <a:t>reads. </a:t>
            </a:r>
            <a:r>
              <a:rPr lang="en-GB" dirty="0">
                <a:solidFill>
                  <a:srgbClr val="FFC000"/>
                </a:solidFill>
              </a:rPr>
              <a:t>They are the best dissertations in terms of marks that I have seen while external </a:t>
            </a:r>
            <a:r>
              <a:rPr lang="en-GB" dirty="0" smtClean="0">
                <a:solidFill>
                  <a:srgbClr val="FFC000"/>
                </a:solidFill>
              </a:rPr>
              <a:t>examiner. </a:t>
            </a:r>
          </a:p>
          <a:p>
            <a:pPr marL="0" indent="0">
              <a:buNone/>
            </a:pPr>
            <a:endParaRPr lang="en-GB" dirty="0" smtClean="0">
              <a:solidFill>
                <a:srgbClr val="FFC000"/>
              </a:solidFill>
            </a:endParaRPr>
          </a:p>
          <a:p>
            <a:pPr marL="0" indent="0">
              <a:buNone/>
            </a:pPr>
            <a:r>
              <a:rPr lang="en-GB" dirty="0" smtClean="0">
                <a:solidFill>
                  <a:srgbClr val="FFC000"/>
                </a:solidFill>
              </a:rPr>
              <a:t>I </a:t>
            </a:r>
            <a:r>
              <a:rPr lang="en-GB" dirty="0">
                <a:solidFill>
                  <a:srgbClr val="FFC000"/>
                </a:solidFill>
              </a:rPr>
              <a:t>thought the marks were appropriate within class (</a:t>
            </a:r>
            <a:r>
              <a:rPr lang="en-GB" dirty="0" smtClean="0">
                <a:solidFill>
                  <a:srgbClr val="FFC000"/>
                </a:solidFill>
              </a:rPr>
              <a:t>albeit that </a:t>
            </a:r>
            <a:r>
              <a:rPr lang="en-GB" dirty="0">
                <a:solidFill>
                  <a:srgbClr val="FFC000"/>
                </a:solidFill>
              </a:rPr>
              <a:t>in the case of those awarded Firsts, I would have ordered the marks differently), while </a:t>
            </a:r>
            <a:r>
              <a:rPr lang="en-GB" dirty="0" smtClean="0">
                <a:solidFill>
                  <a:srgbClr val="FFC000"/>
                </a:solidFill>
              </a:rPr>
              <a:t>the comments </a:t>
            </a:r>
            <a:r>
              <a:rPr lang="en-GB" dirty="0">
                <a:solidFill>
                  <a:srgbClr val="FFC000"/>
                </a:solidFill>
              </a:rPr>
              <a:t>were constructive and fair, and I could see how the marks had been arrived at</a:t>
            </a:r>
            <a:r>
              <a:rPr lang="en-GB" dirty="0" smtClean="0">
                <a:solidFill>
                  <a:srgbClr val="FFC000"/>
                </a:solidFill>
              </a:rPr>
              <a:t>. </a:t>
            </a:r>
          </a:p>
          <a:p>
            <a:pPr marL="0" indent="0">
              <a:buNone/>
            </a:pPr>
            <a:endParaRPr lang="en-GB" dirty="0" smtClean="0">
              <a:solidFill>
                <a:srgbClr val="FFC000"/>
              </a:solidFill>
            </a:endParaRPr>
          </a:p>
          <a:p>
            <a:pPr marL="0" indent="0">
              <a:buNone/>
            </a:pPr>
            <a:r>
              <a:rPr lang="en-GB" dirty="0" smtClean="0">
                <a:solidFill>
                  <a:srgbClr val="FFC000"/>
                </a:solidFill>
              </a:rPr>
              <a:t>Something </a:t>
            </a:r>
            <a:r>
              <a:rPr lang="en-GB" dirty="0">
                <a:solidFill>
                  <a:srgbClr val="FFC000"/>
                </a:solidFill>
              </a:rPr>
              <a:t>I forgot to ask in meetings prior to the exam board, but what feedback do </a:t>
            </a:r>
            <a:r>
              <a:rPr lang="en-GB" dirty="0" smtClean="0">
                <a:solidFill>
                  <a:srgbClr val="FFC000"/>
                </a:solidFill>
              </a:rPr>
              <a:t>the students </a:t>
            </a:r>
            <a:r>
              <a:rPr lang="en-GB" dirty="0">
                <a:solidFill>
                  <a:srgbClr val="FFC000"/>
                </a:solidFill>
              </a:rPr>
              <a:t>receive on their dissertation? Do they get both sets of marker's comments</a:t>
            </a:r>
            <a:r>
              <a:rPr lang="en-GB" dirty="0" smtClean="0">
                <a:solidFill>
                  <a:srgbClr val="FFC000"/>
                </a:solidFill>
              </a:rPr>
              <a:t>? </a:t>
            </a:r>
            <a:r>
              <a:rPr lang="en-GB" dirty="0" smtClean="0"/>
              <a:t>Answer is usually yes but not until the full marking process is over, pick up at graduation…..</a:t>
            </a:r>
            <a:endParaRPr lang="en-GB" dirty="0"/>
          </a:p>
        </p:txBody>
      </p:sp>
    </p:spTree>
    <p:extLst>
      <p:ext uri="{BB962C8B-B14F-4D97-AF65-F5344CB8AC3E}">
        <p14:creationId xmlns:p14="http://schemas.microsoft.com/office/powerpoint/2010/main" val="2949002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754710" cy="1325563"/>
          </a:xfrm>
        </p:spPr>
        <p:txBody>
          <a:bodyPr/>
          <a:lstStyle/>
          <a:p>
            <a:r>
              <a:rPr lang="en-GB" dirty="0" smtClean="0"/>
              <a:t>Specific comments in 2018 with new externals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56</a:t>
            </a:r>
          </a:p>
          <a:p>
            <a:pPr marL="0" indent="0">
              <a:buNone/>
            </a:pPr>
            <a:r>
              <a:rPr lang="en-GB" dirty="0" smtClean="0"/>
              <a:t>This </a:t>
            </a:r>
            <a:r>
              <a:rPr lang="en-GB" dirty="0"/>
              <a:t>is a good topic but the markers are correct in that it falls short of its aims.  It would have been </a:t>
            </a:r>
            <a:r>
              <a:rPr lang="en-GB" dirty="0">
                <a:solidFill>
                  <a:srgbClr val="FFC000"/>
                </a:solidFill>
              </a:rPr>
              <a:t>helpful to see where the tomb is located </a:t>
            </a:r>
            <a:r>
              <a:rPr lang="en-GB" dirty="0"/>
              <a:t>as well as the very few images which have been provided.  Very full comments to help the student understand where the shortcomings in the work are to be found and how they might be remedied.</a:t>
            </a:r>
          </a:p>
          <a:p>
            <a:pPr marL="0" indent="0">
              <a:buNone/>
            </a:pPr>
            <a:endParaRPr lang="en-GB" dirty="0"/>
          </a:p>
          <a:p>
            <a:pPr marL="0" indent="0">
              <a:buNone/>
            </a:pPr>
            <a:r>
              <a:rPr lang="en-GB" dirty="0" smtClean="0"/>
              <a:t>65</a:t>
            </a:r>
          </a:p>
          <a:p>
            <a:pPr marL="0" indent="0">
              <a:buNone/>
            </a:pPr>
            <a:r>
              <a:rPr lang="en-GB" dirty="0" smtClean="0"/>
              <a:t>A </a:t>
            </a:r>
            <a:r>
              <a:rPr lang="en-GB" dirty="0"/>
              <a:t>good dissertation though </a:t>
            </a:r>
            <a:r>
              <a:rPr lang="en-GB" dirty="0">
                <a:solidFill>
                  <a:srgbClr val="FFC000"/>
                </a:solidFill>
              </a:rPr>
              <a:t>very under-illustrated in my view</a:t>
            </a:r>
            <a:r>
              <a:rPr lang="en-GB" dirty="0"/>
              <a:t>.  Decent bibliography and with a good attempt at interpretation of the material.  Mark and comments appropriate to the dissertation.</a:t>
            </a:r>
          </a:p>
          <a:p>
            <a:endParaRPr lang="en-GB" dirty="0"/>
          </a:p>
        </p:txBody>
      </p:sp>
    </p:spTree>
    <p:extLst>
      <p:ext uri="{BB962C8B-B14F-4D97-AF65-F5344CB8AC3E}">
        <p14:creationId xmlns:p14="http://schemas.microsoft.com/office/powerpoint/2010/main" val="1253490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Comes back to my central points</a:t>
            </a:r>
            <a:endParaRPr lang="en-GB" dirty="0"/>
          </a:p>
        </p:txBody>
      </p:sp>
      <p:sp>
        <p:nvSpPr>
          <p:cNvPr id="3" name="Content Placeholder 2"/>
          <p:cNvSpPr>
            <a:spLocks noGrp="1"/>
          </p:cNvSpPr>
          <p:nvPr>
            <p:ph idx="1"/>
          </p:nvPr>
        </p:nvSpPr>
        <p:spPr>
          <a:xfrm>
            <a:off x="838200" y="1825625"/>
            <a:ext cx="5983014" cy="4351338"/>
          </a:xfrm>
        </p:spPr>
        <p:txBody>
          <a:bodyPr>
            <a:normAutofit/>
          </a:bodyPr>
          <a:lstStyle/>
          <a:p>
            <a:r>
              <a:rPr lang="en-GB" dirty="0" smtClean="0">
                <a:solidFill>
                  <a:srgbClr val="FFC000"/>
                </a:solidFill>
              </a:rPr>
              <a:t>Know what they are looking for</a:t>
            </a:r>
          </a:p>
          <a:p>
            <a:r>
              <a:rPr lang="en-GB" dirty="0" smtClean="0">
                <a:solidFill>
                  <a:srgbClr val="FFC000"/>
                </a:solidFill>
              </a:rPr>
              <a:t>Know what makes a good dissertation</a:t>
            </a:r>
          </a:p>
          <a:p>
            <a:pPr lvl="1"/>
            <a:r>
              <a:rPr lang="en-GB" dirty="0" smtClean="0">
                <a:solidFill>
                  <a:srgbClr val="FFC000"/>
                </a:solidFill>
              </a:rPr>
              <a:t>Dealing with data</a:t>
            </a:r>
          </a:p>
          <a:p>
            <a:pPr lvl="1"/>
            <a:r>
              <a:rPr lang="en-GB" dirty="0" smtClean="0">
                <a:solidFill>
                  <a:srgbClr val="FFC000"/>
                </a:solidFill>
              </a:rPr>
              <a:t>Interpretative</a:t>
            </a:r>
          </a:p>
          <a:p>
            <a:pPr lvl="1"/>
            <a:r>
              <a:rPr lang="en-GB" dirty="0" smtClean="0">
                <a:solidFill>
                  <a:srgbClr val="FFC000"/>
                </a:solidFill>
              </a:rPr>
              <a:t>Is illustrated and well-illustrated</a:t>
            </a:r>
          </a:p>
          <a:p>
            <a:pPr lvl="1"/>
            <a:r>
              <a:rPr lang="en-GB" dirty="0" smtClean="0">
                <a:solidFill>
                  <a:srgbClr val="FFC000"/>
                </a:solidFill>
              </a:rPr>
              <a:t>Logically structured (this is a reference to appropriateness not standardisation)</a:t>
            </a:r>
          </a:p>
          <a:p>
            <a:pPr lvl="1"/>
            <a:r>
              <a:rPr lang="en-GB" dirty="0" smtClean="0">
                <a:solidFill>
                  <a:srgbClr val="FFC000"/>
                </a:solidFill>
              </a:rPr>
              <a:t>Good prose</a:t>
            </a:r>
          </a:p>
          <a:p>
            <a:pPr lvl="1"/>
            <a:endParaRPr lang="en-GB" dirty="0">
              <a:solidFill>
                <a:srgbClr val="FFC000"/>
              </a:solidFill>
            </a:endParaRPr>
          </a:p>
          <a:p>
            <a:pPr lvl="1"/>
            <a:endParaRPr lang="en-GB" dirty="0" smtClean="0">
              <a:solidFill>
                <a:srgbClr val="FFC000"/>
              </a:solidFill>
            </a:endParaRPr>
          </a:p>
          <a:p>
            <a:endParaRPr lang="en-GB" dirty="0" smtClean="0">
              <a:solidFill>
                <a:srgbClr val="FFC000"/>
              </a:solidFill>
            </a:endParaRPr>
          </a:p>
          <a:p>
            <a:pPr marL="0" indent="0">
              <a:buNone/>
            </a:pPr>
            <a:endParaRPr lang="en-GB" dirty="0"/>
          </a:p>
          <a:p>
            <a:endParaRPr lang="en-GB" dirty="0"/>
          </a:p>
        </p:txBody>
      </p:sp>
    </p:spTree>
    <p:extLst>
      <p:ext uri="{BB962C8B-B14F-4D97-AF65-F5344CB8AC3E}">
        <p14:creationId xmlns:p14="http://schemas.microsoft.com/office/powerpoint/2010/main" val="97457743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269</TotalTime>
  <Words>1031</Words>
  <Application>Microsoft Office PowerPoint</Application>
  <PresentationFormat>Widescreen</PresentationFormat>
  <Paragraphs>89</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Dissertations Independent Research</vt:lpstr>
      <vt:lpstr>outline</vt:lpstr>
      <vt:lpstr> Key dates t.b.c. for Ancient Civilisations, Archaeology, Archaeology of NE&amp;E, Forensic, Heritage, Nautical etc. </vt:lpstr>
      <vt:lpstr>What is needed within research (as in what do you do in a dissertation?) </vt:lpstr>
      <vt:lpstr>Passing and Failing</vt:lpstr>
      <vt:lpstr>Regarding double blind marking – the process of marking</vt:lpstr>
      <vt:lpstr> External 1 (for June 2016) </vt:lpstr>
      <vt:lpstr>External 2 (June 2016) </vt:lpstr>
      <vt:lpstr>External 2 (June 2017)</vt:lpstr>
      <vt:lpstr>External 1 (for June 2017) </vt:lpstr>
      <vt:lpstr>Specific comments in 2018 with new externals</vt:lpstr>
      <vt:lpstr>Comes back to my central points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Dissertations Independent projects</dc:title>
  <dc:creator>Ros Coard</dc:creator>
  <cp:lastModifiedBy>Ros Coard</cp:lastModifiedBy>
  <cp:revision>16</cp:revision>
  <cp:lastPrinted>2018-09-19T08:26:19Z</cp:lastPrinted>
  <dcterms:created xsi:type="dcterms:W3CDTF">2016-10-10T11:44:40Z</dcterms:created>
  <dcterms:modified xsi:type="dcterms:W3CDTF">2018-09-19T08:47:17Z</dcterms:modified>
</cp:coreProperties>
</file>