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3"/>
  </p:notesMasterIdLst>
  <p:handoutMasterIdLst>
    <p:handoutMasterId r:id="rId24"/>
  </p:handoutMasterIdLst>
  <p:sldIdLst>
    <p:sldId id="283" r:id="rId5"/>
    <p:sldId id="298" r:id="rId6"/>
    <p:sldId id="286" r:id="rId7"/>
    <p:sldId id="288" r:id="rId8"/>
    <p:sldId id="260" r:id="rId9"/>
    <p:sldId id="269" r:id="rId10"/>
    <p:sldId id="290" r:id="rId11"/>
    <p:sldId id="289" r:id="rId12"/>
    <p:sldId id="299" r:id="rId13"/>
    <p:sldId id="294" r:id="rId14"/>
    <p:sldId id="293" r:id="rId15"/>
    <p:sldId id="292" r:id="rId16"/>
    <p:sldId id="295" r:id="rId17"/>
    <p:sldId id="277" r:id="rId18"/>
    <p:sldId id="297" r:id="rId19"/>
    <p:sldId id="291" r:id="rId20"/>
    <p:sldId id="287" r:id="rId21"/>
    <p:sldId id="2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A963C4-F903-9AB2-277A-4F9686535F74}" v="439" dt="2020-02-03T12:34:27.203"/>
  </p1510:revLst>
</p1510:revInfo>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915" autoAdjust="0"/>
  </p:normalViewPr>
  <p:slideViewPr>
    <p:cSldViewPr snapToGrid="0">
      <p:cViewPr varScale="1">
        <p:scale>
          <a:sx n="62" d="100"/>
          <a:sy n="62" d="100"/>
        </p:scale>
        <p:origin x="828" y="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2424" y="1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2/3/2020</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2/3/2020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Mixed media approach</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dirty="0"/>
          </a:p>
        </p:txBody>
      </p:sp>
    </p:spTree>
    <p:extLst>
      <p:ext uri="{BB962C8B-B14F-4D97-AF65-F5344CB8AC3E}">
        <p14:creationId xmlns:p14="http://schemas.microsoft.com/office/powerpoint/2010/main" val="2237869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dirty="0"/>
          </a:p>
        </p:txBody>
      </p:sp>
    </p:spTree>
    <p:extLst>
      <p:ext uri="{BB962C8B-B14F-4D97-AF65-F5344CB8AC3E}">
        <p14:creationId xmlns:p14="http://schemas.microsoft.com/office/powerpoint/2010/main" val="1299928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TES </a:t>
            </a:r>
            <a:r>
              <a:rPr lang="cy-GB" dirty="0" err="1"/>
              <a:t>editorial</a:t>
            </a:r>
            <a:r>
              <a:rPr lang="cy-GB" dirty="0"/>
              <a:t> </a:t>
            </a:r>
            <a:r>
              <a:rPr lang="cy-GB" dirty="0" err="1"/>
              <a:t>December</a:t>
            </a:r>
            <a:r>
              <a:rPr lang="cy-GB" dirty="0"/>
              <a:t> 2018</a:t>
            </a:r>
            <a:endParaRPr lang="en-GB" dirty="0"/>
          </a:p>
        </p:txBody>
      </p:sp>
      <p:sp>
        <p:nvSpPr>
          <p:cNvPr id="4" name="Slide Number Placeholder 3"/>
          <p:cNvSpPr>
            <a:spLocks noGrp="1"/>
          </p:cNvSpPr>
          <p:nvPr>
            <p:ph type="sldNum" sz="quarter" idx="10"/>
          </p:nvPr>
        </p:nvSpPr>
        <p:spPr/>
        <p:txBody>
          <a:bodyPr/>
          <a:lstStyle/>
          <a:p>
            <a:fld id="{EFDDBACE-0F8F-43FD-98F0-DEE13552DADA}" type="slidenum">
              <a:rPr lang="en-US" noProof="0" smtClean="0"/>
              <a:t>4</a:t>
            </a:fld>
            <a:endParaRPr lang="en-US" noProof="0" dirty="0"/>
          </a:p>
        </p:txBody>
      </p:sp>
    </p:spTree>
    <p:extLst>
      <p:ext uri="{BB962C8B-B14F-4D97-AF65-F5344CB8AC3E}">
        <p14:creationId xmlns:p14="http://schemas.microsoft.com/office/powerpoint/2010/main" val="36859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Wayfinder</a:t>
            </a:r>
            <a:r>
              <a:rPr lang="en-US" baseline="0" dirty="0"/>
              <a:t> learning Lab pedagogy of personalized learning wheel</a:t>
            </a:r>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5</a:t>
            </a:fld>
            <a:endParaRPr lang="en-US" noProof="0" dirty="0"/>
          </a:p>
        </p:txBody>
      </p:sp>
    </p:spTree>
    <p:extLst>
      <p:ext uri="{BB962C8B-B14F-4D97-AF65-F5344CB8AC3E}">
        <p14:creationId xmlns:p14="http://schemas.microsoft.com/office/powerpoint/2010/main" val="14731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6</a:t>
            </a:fld>
            <a:endParaRPr lang="en-US" noProof="0" dirty="0"/>
          </a:p>
        </p:txBody>
      </p:sp>
    </p:spTree>
    <p:extLst>
      <p:ext uri="{BB962C8B-B14F-4D97-AF65-F5344CB8AC3E}">
        <p14:creationId xmlns:p14="http://schemas.microsoft.com/office/powerpoint/2010/main" val="169499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Assimilation</a:t>
            </a:r>
            <a:r>
              <a:rPr lang="cy-GB" dirty="0"/>
              <a:t> of </a:t>
            </a:r>
            <a:r>
              <a:rPr lang="cy-GB" dirty="0" err="1"/>
              <a:t>knowledge</a:t>
            </a:r>
            <a:r>
              <a:rPr lang="cy-GB" dirty="0"/>
              <a:t>   </a:t>
            </a:r>
            <a:r>
              <a:rPr lang="cy-GB" dirty="0" err="1"/>
              <a:t>Piaget</a:t>
            </a:r>
            <a:endParaRPr lang="cy-GB" dirty="0"/>
          </a:p>
          <a:p>
            <a:endParaRPr lang="cy-GB" dirty="0"/>
          </a:p>
          <a:p>
            <a:r>
              <a:rPr lang="cy-GB" dirty="0" err="1"/>
              <a:t>Interests</a:t>
            </a:r>
            <a:r>
              <a:rPr lang="cy-GB" dirty="0"/>
              <a:t>   </a:t>
            </a:r>
            <a:r>
              <a:rPr lang="cy-GB" dirty="0" err="1"/>
              <a:t>Laevers</a:t>
            </a:r>
            <a:r>
              <a:rPr lang="cy-GB" dirty="0"/>
              <a:t>   ’</a:t>
            </a:r>
            <a:r>
              <a:rPr lang="cy-GB" dirty="0" err="1"/>
              <a:t>Involvement</a:t>
            </a:r>
            <a:r>
              <a:rPr lang="cy-GB" dirty="0"/>
              <a:t>’ </a:t>
            </a:r>
          </a:p>
          <a:p>
            <a:endParaRPr lang="cy-GB" dirty="0"/>
          </a:p>
          <a:p>
            <a:r>
              <a:rPr lang="cy-GB" dirty="0" err="1"/>
              <a:t>Discovery</a:t>
            </a:r>
            <a:r>
              <a:rPr lang="cy-GB" dirty="0"/>
              <a:t> </a:t>
            </a:r>
            <a:r>
              <a:rPr lang="cy-GB" dirty="0" err="1"/>
              <a:t>play</a:t>
            </a:r>
            <a:r>
              <a:rPr lang="cy-GB" dirty="0"/>
              <a:t>  </a:t>
            </a:r>
            <a:r>
              <a:rPr lang="cy-GB" dirty="0" err="1"/>
              <a:t>heuristic</a:t>
            </a:r>
            <a:r>
              <a:rPr lang="cy-GB" dirty="0"/>
              <a:t> </a:t>
            </a:r>
            <a:r>
              <a:rPr lang="cy-GB" dirty="0" err="1"/>
              <a:t>play</a:t>
            </a:r>
            <a:r>
              <a:rPr lang="cy-GB" dirty="0"/>
              <a:t>  Elinor </a:t>
            </a:r>
            <a:r>
              <a:rPr lang="cy-GB" dirty="0" err="1"/>
              <a:t>Goldshcmeid</a:t>
            </a:r>
            <a:r>
              <a:rPr lang="cy-GB" dirty="0"/>
              <a:t>  / </a:t>
            </a:r>
            <a:r>
              <a:rPr lang="cy-GB" dirty="0" err="1"/>
              <a:t>Jan</a:t>
            </a:r>
            <a:r>
              <a:rPr lang="cy-GB" dirty="0"/>
              <a:t> White </a:t>
            </a:r>
            <a:r>
              <a:rPr lang="cy-GB" dirty="0" err="1"/>
              <a:t>natural</a:t>
            </a:r>
            <a:r>
              <a:rPr lang="cy-GB" dirty="0"/>
              <a:t> </a:t>
            </a:r>
            <a:r>
              <a:rPr lang="cy-GB" dirty="0" err="1"/>
              <a:t>outdoor</a:t>
            </a:r>
            <a:r>
              <a:rPr lang="cy-GB" dirty="0"/>
              <a:t> </a:t>
            </a:r>
            <a:r>
              <a:rPr lang="cy-GB" dirty="0" err="1"/>
              <a:t>play</a:t>
            </a:r>
            <a:endParaRPr lang="en-GB" dirty="0"/>
          </a:p>
        </p:txBody>
      </p:sp>
      <p:sp>
        <p:nvSpPr>
          <p:cNvPr id="4" name="Slide Number Placeholder 3"/>
          <p:cNvSpPr>
            <a:spLocks noGrp="1"/>
          </p:cNvSpPr>
          <p:nvPr>
            <p:ph type="sldNum" sz="quarter" idx="10"/>
          </p:nvPr>
        </p:nvSpPr>
        <p:spPr/>
        <p:txBody>
          <a:bodyPr/>
          <a:lstStyle/>
          <a:p>
            <a:fld id="{EFDDBACE-0F8F-43FD-98F0-DEE13552DADA}" type="slidenum">
              <a:rPr lang="en-US" noProof="0" smtClean="0"/>
              <a:t>8</a:t>
            </a:fld>
            <a:endParaRPr lang="en-US" noProof="0" dirty="0"/>
          </a:p>
        </p:txBody>
      </p:sp>
    </p:spTree>
    <p:extLst>
      <p:ext uri="{BB962C8B-B14F-4D97-AF65-F5344CB8AC3E}">
        <p14:creationId xmlns:p14="http://schemas.microsoft.com/office/powerpoint/2010/main" val="1737299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are naturally curious and interested in the world around them, and enjoy exploring and investigating. Children learn in many different ways</a:t>
            </a:r>
          </a:p>
          <a:p>
            <a:endParaRPr lang="cy-GB" dirty="0"/>
          </a:p>
          <a:p>
            <a:r>
              <a:rPr lang="en-GB" dirty="0"/>
              <a:t>Mae plant </a:t>
            </a:r>
            <a:r>
              <a:rPr lang="en-GB" dirty="0" err="1"/>
              <a:t>yn</a:t>
            </a:r>
            <a:r>
              <a:rPr lang="en-GB" dirty="0"/>
              <a:t> </a:t>
            </a:r>
            <a:r>
              <a:rPr lang="en-GB" dirty="0" err="1"/>
              <a:t>dangos</a:t>
            </a:r>
            <a:r>
              <a:rPr lang="en-GB" dirty="0"/>
              <a:t> </a:t>
            </a:r>
            <a:r>
              <a:rPr lang="en-GB" dirty="0" err="1"/>
              <a:t>chwilfrydedd</a:t>
            </a:r>
            <a:r>
              <a:rPr lang="en-GB" dirty="0"/>
              <a:t> a </a:t>
            </a:r>
            <a:r>
              <a:rPr lang="en-GB" dirty="0" err="1"/>
              <a:t>diddordeb</a:t>
            </a:r>
            <a:r>
              <a:rPr lang="en-GB" dirty="0"/>
              <a:t> </a:t>
            </a:r>
            <a:r>
              <a:rPr lang="en-GB" dirty="0" err="1"/>
              <a:t>naturiol</a:t>
            </a:r>
            <a:r>
              <a:rPr lang="en-GB" dirty="0"/>
              <a:t> </a:t>
            </a:r>
            <a:r>
              <a:rPr lang="en-GB" dirty="0" err="1"/>
              <a:t>yn</a:t>
            </a:r>
            <a:r>
              <a:rPr lang="en-GB" dirty="0"/>
              <a:t> y </a:t>
            </a:r>
            <a:r>
              <a:rPr lang="en-GB" dirty="0" err="1"/>
              <a:t>byd</a:t>
            </a:r>
            <a:r>
              <a:rPr lang="en-GB" dirty="0"/>
              <a:t> </a:t>
            </a:r>
            <a:r>
              <a:rPr lang="en-GB" dirty="0" err="1"/>
              <a:t>o’u</a:t>
            </a:r>
            <a:r>
              <a:rPr lang="en-GB" dirty="0"/>
              <a:t> </a:t>
            </a:r>
            <a:r>
              <a:rPr lang="en-GB" dirty="0" err="1"/>
              <a:t>hamgylch</a:t>
            </a:r>
            <a:r>
              <a:rPr lang="en-GB" dirty="0"/>
              <a:t> ac </a:t>
            </a:r>
            <a:r>
              <a:rPr lang="en-GB" dirty="0" err="1"/>
              <a:t>yn</a:t>
            </a:r>
            <a:r>
              <a:rPr lang="en-GB" dirty="0"/>
              <a:t> </a:t>
            </a:r>
            <a:r>
              <a:rPr lang="en-GB" dirty="0" err="1"/>
              <a:t>mwynhau</a:t>
            </a:r>
            <a:r>
              <a:rPr lang="en-GB" dirty="0"/>
              <a:t> </a:t>
            </a:r>
            <a:r>
              <a:rPr lang="en-GB" dirty="0" err="1"/>
              <a:t>archwilio</a:t>
            </a:r>
            <a:r>
              <a:rPr lang="en-GB" dirty="0"/>
              <a:t> ac </a:t>
            </a:r>
            <a:r>
              <a:rPr lang="en-GB" dirty="0" err="1"/>
              <a:t>ymchwilio</a:t>
            </a:r>
            <a:r>
              <a:rPr lang="en-GB" dirty="0"/>
              <a:t>. Mae plant </a:t>
            </a:r>
            <a:r>
              <a:rPr lang="en-GB" dirty="0" err="1"/>
              <a:t>yn</a:t>
            </a:r>
            <a:r>
              <a:rPr lang="en-GB" dirty="0"/>
              <a:t> </a:t>
            </a:r>
            <a:r>
              <a:rPr lang="en-GB" dirty="0" err="1"/>
              <a:t>dysgu</a:t>
            </a:r>
            <a:r>
              <a:rPr lang="en-GB" dirty="0"/>
              <a:t> </a:t>
            </a:r>
            <a:r>
              <a:rPr lang="en-GB" dirty="0" err="1"/>
              <a:t>mewn</a:t>
            </a:r>
            <a:r>
              <a:rPr lang="en-GB" dirty="0"/>
              <a:t> </a:t>
            </a:r>
            <a:r>
              <a:rPr lang="en-GB" dirty="0" err="1"/>
              <a:t>nifer</a:t>
            </a:r>
            <a:r>
              <a:rPr lang="en-GB" dirty="0"/>
              <a:t> o </a:t>
            </a:r>
            <a:r>
              <a:rPr lang="en-GB" dirty="0" err="1"/>
              <a:t>ffyrdd</a:t>
            </a:r>
            <a:r>
              <a:rPr lang="en-GB" dirty="0"/>
              <a:t> </a:t>
            </a:r>
            <a:r>
              <a:rPr lang="en-GB" dirty="0" err="1"/>
              <a:t>gwahanol</a:t>
            </a:r>
            <a:r>
              <a:rPr lang="en-GB" dirty="0"/>
              <a:t>. </a:t>
            </a:r>
          </a:p>
        </p:txBody>
      </p:sp>
      <p:sp>
        <p:nvSpPr>
          <p:cNvPr id="4" name="Slide Number Placeholder 3"/>
          <p:cNvSpPr>
            <a:spLocks noGrp="1"/>
          </p:cNvSpPr>
          <p:nvPr>
            <p:ph type="sldNum" sz="quarter" idx="10"/>
          </p:nvPr>
        </p:nvSpPr>
        <p:spPr/>
        <p:txBody>
          <a:bodyPr/>
          <a:lstStyle/>
          <a:p>
            <a:fld id="{EFDDBACE-0F8F-43FD-98F0-DEE13552DADA}" type="slidenum">
              <a:rPr lang="en-US" noProof="0" smtClean="0"/>
              <a:t>10</a:t>
            </a:fld>
            <a:endParaRPr lang="en-US" noProof="0" dirty="0"/>
          </a:p>
        </p:txBody>
      </p:sp>
    </p:spTree>
    <p:extLst>
      <p:ext uri="{BB962C8B-B14F-4D97-AF65-F5344CB8AC3E}">
        <p14:creationId xmlns:p14="http://schemas.microsoft.com/office/powerpoint/2010/main" val="1558591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Task</a:t>
            </a:r>
            <a:r>
              <a:rPr lang="cy-GB" dirty="0"/>
              <a:t> – draw a </a:t>
            </a:r>
            <a:r>
              <a:rPr lang="cy-GB" dirty="0" err="1"/>
              <a:t>picture</a:t>
            </a:r>
            <a:r>
              <a:rPr lang="cy-GB" dirty="0"/>
              <a:t> to </a:t>
            </a:r>
            <a:r>
              <a:rPr lang="cy-GB" dirty="0" err="1"/>
              <a:t>represent</a:t>
            </a:r>
            <a:r>
              <a:rPr lang="cy-GB" dirty="0"/>
              <a:t> </a:t>
            </a:r>
            <a:r>
              <a:rPr lang="cy-GB" dirty="0" err="1"/>
              <a:t>assimilation</a:t>
            </a:r>
            <a:r>
              <a:rPr lang="cy-GB" dirty="0"/>
              <a:t> &amp; </a:t>
            </a:r>
            <a:r>
              <a:rPr lang="cy-GB" dirty="0" err="1"/>
              <a:t>accomodation</a:t>
            </a:r>
            <a:r>
              <a:rPr lang="cy-GB" dirty="0"/>
              <a:t> of </a:t>
            </a:r>
            <a:r>
              <a:rPr lang="cy-GB" dirty="0" err="1"/>
              <a:t>new</a:t>
            </a:r>
            <a:r>
              <a:rPr lang="cy-GB" dirty="0"/>
              <a:t> </a:t>
            </a:r>
            <a:r>
              <a:rPr lang="cy-GB" dirty="0" err="1"/>
              <a:t>information</a:t>
            </a:r>
            <a:r>
              <a:rPr lang="cy-GB" dirty="0"/>
              <a:t>.</a:t>
            </a:r>
          </a:p>
          <a:p>
            <a:r>
              <a:rPr lang="cy-GB" dirty="0"/>
              <a:t>Tasg i ddarlunio dysgu newydd a sut gwna’r ymennydd ei fewnosod.</a:t>
            </a:r>
            <a:endParaRPr lang="en-GB" dirty="0"/>
          </a:p>
        </p:txBody>
      </p:sp>
      <p:sp>
        <p:nvSpPr>
          <p:cNvPr id="4" name="Slide Number Placeholder 3"/>
          <p:cNvSpPr>
            <a:spLocks noGrp="1"/>
          </p:cNvSpPr>
          <p:nvPr>
            <p:ph type="sldNum" sz="quarter" idx="10"/>
          </p:nvPr>
        </p:nvSpPr>
        <p:spPr/>
        <p:txBody>
          <a:bodyPr/>
          <a:lstStyle/>
          <a:p>
            <a:fld id="{EFDDBACE-0F8F-43FD-98F0-DEE13552DADA}" type="slidenum">
              <a:rPr lang="en-US" noProof="0" smtClean="0"/>
              <a:t>12</a:t>
            </a:fld>
            <a:endParaRPr lang="en-US" noProof="0" dirty="0"/>
          </a:p>
        </p:txBody>
      </p:sp>
    </p:spTree>
    <p:extLst>
      <p:ext uri="{BB962C8B-B14F-4D97-AF65-F5344CB8AC3E}">
        <p14:creationId xmlns:p14="http://schemas.microsoft.com/office/powerpoint/2010/main" val="387459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Art</a:t>
            </a:r>
            <a:r>
              <a:rPr lang="cy-GB" dirty="0"/>
              <a:t> Costa - </a:t>
            </a:r>
            <a:r>
              <a:rPr lang="cy-GB" dirty="0" err="1"/>
              <a:t>Habits</a:t>
            </a:r>
            <a:r>
              <a:rPr lang="cy-GB" dirty="0"/>
              <a:t> of </a:t>
            </a:r>
            <a:r>
              <a:rPr lang="cy-GB" dirty="0" err="1"/>
              <a:t>mind</a:t>
            </a:r>
            <a:r>
              <a:rPr lang="cy-GB" dirty="0"/>
              <a:t> – </a:t>
            </a:r>
            <a:r>
              <a:rPr lang="cy-GB" dirty="0" err="1"/>
              <a:t>how</a:t>
            </a:r>
            <a:r>
              <a:rPr lang="cy-GB" dirty="0"/>
              <a:t> </a:t>
            </a:r>
            <a:r>
              <a:rPr lang="cy-GB" dirty="0" err="1"/>
              <a:t>learners</a:t>
            </a:r>
            <a:r>
              <a:rPr lang="cy-GB" dirty="0"/>
              <a:t> </a:t>
            </a:r>
            <a:r>
              <a:rPr lang="cy-GB" dirty="0" err="1"/>
              <a:t>engage</a:t>
            </a:r>
            <a:r>
              <a:rPr lang="cy-GB" dirty="0"/>
              <a:t> </a:t>
            </a:r>
            <a:r>
              <a:rPr lang="cy-GB" dirty="0" err="1"/>
              <a:t>with</a:t>
            </a:r>
            <a:r>
              <a:rPr lang="cy-GB" dirty="0"/>
              <a:t> the Process of </a:t>
            </a:r>
            <a:r>
              <a:rPr lang="cy-GB" dirty="0" err="1"/>
              <a:t>learning</a:t>
            </a:r>
            <a:r>
              <a:rPr lang="cy-GB" dirty="0"/>
              <a:t>.</a:t>
            </a:r>
            <a:endParaRPr lang="en-GB" dirty="0"/>
          </a:p>
        </p:txBody>
      </p:sp>
      <p:sp>
        <p:nvSpPr>
          <p:cNvPr id="4" name="Slide Number Placeholder 3"/>
          <p:cNvSpPr>
            <a:spLocks noGrp="1"/>
          </p:cNvSpPr>
          <p:nvPr>
            <p:ph type="sldNum" sz="quarter" idx="10"/>
          </p:nvPr>
        </p:nvSpPr>
        <p:spPr/>
        <p:txBody>
          <a:bodyPr/>
          <a:lstStyle/>
          <a:p>
            <a:fld id="{EFDDBACE-0F8F-43FD-98F0-DEE13552DADA}" type="slidenum">
              <a:rPr lang="en-US" noProof="0" smtClean="0"/>
              <a:t>13</a:t>
            </a:fld>
            <a:endParaRPr lang="en-US" noProof="0" dirty="0"/>
          </a:p>
        </p:txBody>
      </p:sp>
    </p:spTree>
    <p:extLst>
      <p:ext uri="{BB962C8B-B14F-4D97-AF65-F5344CB8AC3E}">
        <p14:creationId xmlns:p14="http://schemas.microsoft.com/office/powerpoint/2010/main" val="1239780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14</a:t>
            </a:fld>
            <a:endParaRPr lang="en-US" noProof="0" dirty="0"/>
          </a:p>
        </p:txBody>
      </p:sp>
    </p:spTree>
    <p:extLst>
      <p:ext uri="{BB962C8B-B14F-4D97-AF65-F5344CB8AC3E}">
        <p14:creationId xmlns:p14="http://schemas.microsoft.com/office/powerpoint/2010/main" val="3372654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Brithwaith o egwyddorion a dealltwriaeth o arfer a datblygiad </a:t>
            </a:r>
            <a:r>
              <a:rPr lang="cy-GB"/>
              <a:t>y plentyn yw’r CS.</a:t>
            </a:r>
            <a:endParaRPr lang="cy-GB" dirty="0"/>
          </a:p>
          <a:p>
            <a:endParaRPr lang="cy-GB" dirty="0"/>
          </a:p>
          <a:p>
            <a:r>
              <a:rPr lang="cy-GB" dirty="0"/>
              <a:t>The FP is a </a:t>
            </a:r>
            <a:r>
              <a:rPr lang="cy-GB" dirty="0" err="1"/>
              <a:t>patchwork</a:t>
            </a:r>
            <a:r>
              <a:rPr lang="cy-GB" dirty="0"/>
              <a:t> of </a:t>
            </a:r>
            <a:r>
              <a:rPr lang="cy-GB" dirty="0" err="1"/>
              <a:t>principles</a:t>
            </a:r>
            <a:r>
              <a:rPr lang="cy-GB" dirty="0"/>
              <a:t> </a:t>
            </a:r>
            <a:r>
              <a:rPr lang="cy-GB" dirty="0" err="1"/>
              <a:t>based</a:t>
            </a:r>
            <a:r>
              <a:rPr lang="cy-GB" dirty="0"/>
              <a:t> </a:t>
            </a:r>
            <a:r>
              <a:rPr lang="cy-GB" dirty="0" err="1"/>
              <a:t>on</a:t>
            </a:r>
            <a:r>
              <a:rPr lang="cy-GB" dirty="0"/>
              <a:t> </a:t>
            </a:r>
            <a:r>
              <a:rPr lang="cy-GB" dirty="0" err="1"/>
              <a:t>reasearch</a:t>
            </a:r>
            <a:r>
              <a:rPr lang="cy-GB" dirty="0"/>
              <a:t> </a:t>
            </a:r>
            <a:r>
              <a:rPr lang="cy-GB" dirty="0" err="1"/>
              <a:t>and</a:t>
            </a:r>
            <a:r>
              <a:rPr lang="cy-GB" dirty="0"/>
              <a:t> a </a:t>
            </a:r>
            <a:r>
              <a:rPr lang="cy-GB" dirty="0" err="1"/>
              <a:t>clear</a:t>
            </a:r>
            <a:r>
              <a:rPr lang="cy-GB" dirty="0"/>
              <a:t> </a:t>
            </a:r>
            <a:r>
              <a:rPr lang="cy-GB" dirty="0" err="1"/>
              <a:t>understanding</a:t>
            </a:r>
            <a:r>
              <a:rPr lang="cy-GB" dirty="0"/>
              <a:t> of </a:t>
            </a:r>
            <a:r>
              <a:rPr lang="cy-GB" dirty="0" err="1"/>
              <a:t>child</a:t>
            </a:r>
            <a:r>
              <a:rPr lang="cy-GB" dirty="0"/>
              <a:t> </a:t>
            </a:r>
            <a:r>
              <a:rPr lang="cy-GB" dirty="0" err="1"/>
              <a:t>development</a:t>
            </a:r>
            <a:r>
              <a:rPr lang="cy-GB" dirty="0"/>
              <a:t>.</a:t>
            </a:r>
            <a:endParaRPr lang="en-GB" dirty="0"/>
          </a:p>
        </p:txBody>
      </p:sp>
      <p:sp>
        <p:nvSpPr>
          <p:cNvPr id="4" name="Slide Number Placeholder 3"/>
          <p:cNvSpPr>
            <a:spLocks noGrp="1"/>
          </p:cNvSpPr>
          <p:nvPr>
            <p:ph type="sldNum" sz="quarter" idx="10"/>
          </p:nvPr>
        </p:nvSpPr>
        <p:spPr/>
        <p:txBody>
          <a:bodyPr/>
          <a:lstStyle/>
          <a:p>
            <a:fld id="{EFDDBACE-0F8F-43FD-98F0-DEE13552DADA}" type="slidenum">
              <a:rPr lang="en-US" noProof="0" smtClean="0"/>
              <a:t>17</a:t>
            </a:fld>
            <a:endParaRPr lang="en-US" noProof="0" dirty="0"/>
          </a:p>
        </p:txBody>
      </p:sp>
    </p:spTree>
    <p:extLst>
      <p:ext uri="{BB962C8B-B14F-4D97-AF65-F5344CB8AC3E}">
        <p14:creationId xmlns:p14="http://schemas.microsoft.com/office/powerpoint/2010/main" val="296434863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4" name="Picture 23">
            <a:extLst>
              <a:ext uri="{FF2B5EF4-FFF2-40B4-BE49-F238E27FC236}">
                <a16:creationId xmlns:a16="http://schemas.microsoft.com/office/drawing/2014/main" id="{56B1235F-7F39-4A5B-9E30-7105E197D5C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pic>
        <p:nvPicPr>
          <p:cNvPr id="44" name="Picture 43">
            <a:extLst>
              <a:ext uri="{FF2B5EF4-FFF2-40B4-BE49-F238E27FC236}">
                <a16:creationId xmlns:a16="http://schemas.microsoft.com/office/drawing/2014/main" id="{42D97A27-82CC-4C99-A055-C3572732087B}"/>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53" name="Picture 52">
            <a:extLst>
              <a:ext uri="{FF2B5EF4-FFF2-40B4-BE49-F238E27FC236}">
                <a16:creationId xmlns:a16="http://schemas.microsoft.com/office/drawing/2014/main" id="{FC1DA787-0E72-4002-921D-E78F824CC3CC}"/>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2" name="Picture 21">
            <a:extLst>
              <a:ext uri="{FF2B5EF4-FFF2-40B4-BE49-F238E27FC236}">
                <a16:creationId xmlns:a16="http://schemas.microsoft.com/office/drawing/2014/main" id="{D98D57CD-4838-4ABE-97CB-358D8A39305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50000"/>
            </a:schemeClr>
          </a:solidFill>
          <a:ln w="9525" cap="flat">
            <a:noFill/>
            <a:prstDash val="solid"/>
            <a:miter/>
          </a:ln>
        </p:spPr>
        <p:txBody>
          <a:bodyPr rtlCol="0" anchor="ctr"/>
          <a:lstStyle/>
          <a:p>
            <a:endParaRPr lang="en-US"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205688"/>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8" name="Freeform: Shape 177">
            <a:extLst>
              <a:ext uri="{FF2B5EF4-FFF2-40B4-BE49-F238E27FC236}">
                <a16:creationId xmlns:a16="http://schemas.microsoft.com/office/drawing/2014/main" id="{551B3958-3394-4790-BE99-52664DBCD31E}"/>
              </a:ext>
            </a:extLst>
          </p:cNvPr>
          <p:cNvSpPr>
            <a:spLocks noChangeAspect="1"/>
          </p:cNvSpPr>
          <p:nvPr userDrawn="1"/>
        </p:nvSpPr>
        <p:spPr>
          <a:xfrm>
            <a:off x="4656428" y="2651872"/>
            <a:ext cx="791896" cy="2303810"/>
          </a:xfrm>
          <a:custGeom>
            <a:avLst/>
            <a:gdLst>
              <a:gd name="connsiteX0" fmla="*/ 323315 w 791896"/>
              <a:gd name="connsiteY0" fmla="*/ 0 h 2303810"/>
              <a:gd name="connsiteX1" fmla="*/ 331046 w 791896"/>
              <a:gd name="connsiteY1" fmla="*/ 12386 h 2303810"/>
              <a:gd name="connsiteX2" fmla="*/ 317496 w 791896"/>
              <a:gd name="connsiteY2" fmla="*/ 31199 h 2303810"/>
              <a:gd name="connsiteX3" fmla="*/ 295541 w 791896"/>
              <a:gd name="connsiteY3" fmla="*/ 68105 h 2303810"/>
              <a:gd name="connsiteX4" fmla="*/ 308915 w 791896"/>
              <a:gd name="connsiteY4" fmla="*/ 46930 h 2303810"/>
              <a:gd name="connsiteX5" fmla="*/ 327508 w 791896"/>
              <a:gd name="connsiteY5" fmla="*/ 19756 h 2303810"/>
              <a:gd name="connsiteX6" fmla="*/ 331763 w 791896"/>
              <a:gd name="connsiteY6" fmla="*/ 13536 h 2303810"/>
              <a:gd name="connsiteX7" fmla="*/ 339476 w 791896"/>
              <a:gd name="connsiteY7" fmla="*/ 25894 h 2303810"/>
              <a:gd name="connsiteX8" fmla="*/ 375261 w 791896"/>
              <a:gd name="connsiteY8" fmla="*/ 102568 h 2303810"/>
              <a:gd name="connsiteX9" fmla="*/ 311775 w 791896"/>
              <a:gd name="connsiteY9" fmla="*/ 217118 h 2303810"/>
              <a:gd name="connsiteX10" fmla="*/ 334658 w 791896"/>
              <a:gd name="connsiteY10" fmla="*/ 178505 h 2303810"/>
              <a:gd name="connsiteX11" fmla="*/ 361831 w 791896"/>
              <a:gd name="connsiteY11" fmla="*/ 137029 h 2303810"/>
              <a:gd name="connsiteX12" fmla="*/ 379066 w 791896"/>
              <a:gd name="connsiteY12" fmla="*/ 110723 h 2303810"/>
              <a:gd name="connsiteX13" fmla="*/ 452722 w 791896"/>
              <a:gd name="connsiteY13" fmla="*/ 268540 h 2303810"/>
              <a:gd name="connsiteX14" fmla="*/ 605751 w 791896"/>
              <a:gd name="connsiteY14" fmla="*/ 1077491 h 2303810"/>
              <a:gd name="connsiteX15" fmla="*/ 605022 w 791896"/>
              <a:gd name="connsiteY15" fmla="*/ 1091915 h 2303810"/>
              <a:gd name="connsiteX16" fmla="*/ 624710 w 791896"/>
              <a:gd name="connsiteY16" fmla="*/ 1094727 h 2303810"/>
              <a:gd name="connsiteX17" fmla="*/ 643668 w 791896"/>
              <a:gd name="connsiteY17" fmla="*/ 1108516 h 2303810"/>
              <a:gd name="connsiteX18" fmla="*/ 652287 w 791896"/>
              <a:gd name="connsiteY18" fmla="*/ 1155051 h 2303810"/>
              <a:gd name="connsiteX19" fmla="*/ 685034 w 791896"/>
              <a:gd name="connsiteY19" fmla="*/ 1210206 h 2303810"/>
              <a:gd name="connsiteX20" fmla="*/ 698824 w 791896"/>
              <a:gd name="connsiteY20" fmla="*/ 1211460 h 2303810"/>
              <a:gd name="connsiteX21" fmla="*/ 698824 w 791896"/>
              <a:gd name="connsiteY21" fmla="*/ 1198142 h 2303810"/>
              <a:gd name="connsiteX22" fmla="*/ 712836 w 791896"/>
              <a:gd name="connsiteY22" fmla="*/ 1159220 h 2303810"/>
              <a:gd name="connsiteX23" fmla="*/ 712611 w 791896"/>
              <a:gd name="connsiteY23" fmla="*/ 1151606 h 2303810"/>
              <a:gd name="connsiteX24" fmla="*/ 726400 w 791896"/>
              <a:gd name="connsiteY24" fmla="*/ 1105068 h 2303810"/>
              <a:gd name="connsiteX25" fmla="*/ 745360 w 791896"/>
              <a:gd name="connsiteY25" fmla="*/ 1105068 h 2303810"/>
              <a:gd name="connsiteX26" fmla="*/ 774660 w 791896"/>
              <a:gd name="connsiteY26" fmla="*/ 1086110 h 2303810"/>
              <a:gd name="connsiteX27" fmla="*/ 778107 w 791896"/>
              <a:gd name="connsiteY27" fmla="*/ 1161947 h 2303810"/>
              <a:gd name="connsiteX28" fmla="*/ 769490 w 791896"/>
              <a:gd name="connsiteY28" fmla="*/ 1198142 h 2303810"/>
              <a:gd name="connsiteX29" fmla="*/ 759149 w 791896"/>
              <a:gd name="connsiteY29" fmla="*/ 1232613 h 2303810"/>
              <a:gd name="connsiteX30" fmla="*/ 753977 w 791896"/>
              <a:gd name="connsiteY30" fmla="*/ 1289492 h 2303810"/>
              <a:gd name="connsiteX31" fmla="*/ 752254 w 791896"/>
              <a:gd name="connsiteY31" fmla="*/ 1318792 h 2303810"/>
              <a:gd name="connsiteX32" fmla="*/ 748807 w 791896"/>
              <a:gd name="connsiteY32" fmla="*/ 1348094 h 2303810"/>
              <a:gd name="connsiteX33" fmla="*/ 741457 w 791896"/>
              <a:gd name="connsiteY33" fmla="*/ 1352994 h 2303810"/>
              <a:gd name="connsiteX34" fmla="*/ 741913 w 791896"/>
              <a:gd name="connsiteY34" fmla="*/ 1354986 h 2303810"/>
              <a:gd name="connsiteX35" fmla="*/ 748954 w 791896"/>
              <a:gd name="connsiteY35" fmla="*/ 1350293 h 2303810"/>
              <a:gd name="connsiteX36" fmla="*/ 752254 w 791896"/>
              <a:gd name="connsiteY36" fmla="*/ 1322239 h 2303810"/>
              <a:gd name="connsiteX37" fmla="*/ 753977 w 791896"/>
              <a:gd name="connsiteY37" fmla="*/ 1292939 h 2303810"/>
              <a:gd name="connsiteX38" fmla="*/ 759149 w 791896"/>
              <a:gd name="connsiteY38" fmla="*/ 1236060 h 2303810"/>
              <a:gd name="connsiteX39" fmla="*/ 769490 w 791896"/>
              <a:gd name="connsiteY39" fmla="*/ 1201589 h 2303810"/>
              <a:gd name="connsiteX40" fmla="*/ 778107 w 791896"/>
              <a:gd name="connsiteY40" fmla="*/ 1165395 h 2303810"/>
              <a:gd name="connsiteX41" fmla="*/ 791896 w 791896"/>
              <a:gd name="connsiteY41" fmla="*/ 1175736 h 2303810"/>
              <a:gd name="connsiteX42" fmla="*/ 790173 w 791896"/>
              <a:gd name="connsiteY42" fmla="*/ 1201589 h 2303810"/>
              <a:gd name="connsiteX43" fmla="*/ 786726 w 791896"/>
              <a:gd name="connsiteY43" fmla="*/ 1227443 h 2303810"/>
              <a:gd name="connsiteX44" fmla="*/ 785002 w 791896"/>
              <a:gd name="connsiteY44" fmla="*/ 1275704 h 2303810"/>
              <a:gd name="connsiteX45" fmla="*/ 781554 w 791896"/>
              <a:gd name="connsiteY45" fmla="*/ 1332581 h 2303810"/>
              <a:gd name="connsiteX46" fmla="*/ 772937 w 791896"/>
              <a:gd name="connsiteY46" fmla="*/ 1392907 h 2303810"/>
              <a:gd name="connsiteX47" fmla="*/ 762596 w 791896"/>
              <a:gd name="connsiteY47" fmla="*/ 1456679 h 2303810"/>
              <a:gd name="connsiteX48" fmla="*/ 750530 w 791896"/>
              <a:gd name="connsiteY48" fmla="*/ 1518727 h 2303810"/>
              <a:gd name="connsiteX49" fmla="*/ 728124 w 791896"/>
              <a:gd name="connsiteY49" fmla="*/ 1649719 h 2303810"/>
              <a:gd name="connsiteX50" fmla="*/ 707441 w 791896"/>
              <a:gd name="connsiteY50" fmla="*/ 1661785 h 2303810"/>
              <a:gd name="connsiteX51" fmla="*/ 681587 w 791896"/>
              <a:gd name="connsiteY51" fmla="*/ 1737623 h 2303810"/>
              <a:gd name="connsiteX52" fmla="*/ 674692 w 791896"/>
              <a:gd name="connsiteY52" fmla="*/ 1810013 h 2303810"/>
              <a:gd name="connsiteX53" fmla="*/ 671245 w 791896"/>
              <a:gd name="connsiteY53" fmla="*/ 1820355 h 2303810"/>
              <a:gd name="connsiteX54" fmla="*/ 641945 w 791896"/>
              <a:gd name="connsiteY54" fmla="*/ 1899639 h 2303810"/>
              <a:gd name="connsiteX55" fmla="*/ 633327 w 791896"/>
              <a:gd name="connsiteY55" fmla="*/ 1906534 h 2303810"/>
              <a:gd name="connsiteX56" fmla="*/ 597132 w 791896"/>
              <a:gd name="connsiteY56" fmla="*/ 1990988 h 2303810"/>
              <a:gd name="connsiteX57" fmla="*/ 635051 w 791896"/>
              <a:gd name="connsiteY57" fmla="*/ 1906534 h 2303810"/>
              <a:gd name="connsiteX58" fmla="*/ 643668 w 791896"/>
              <a:gd name="connsiteY58" fmla="*/ 1899639 h 2303810"/>
              <a:gd name="connsiteX59" fmla="*/ 588513 w 791896"/>
              <a:gd name="connsiteY59" fmla="*/ 2056484 h 2303810"/>
              <a:gd name="connsiteX60" fmla="*/ 559214 w 791896"/>
              <a:gd name="connsiteY60" fmla="*/ 2071997 h 2303810"/>
              <a:gd name="connsiteX61" fmla="*/ 553137 w 791896"/>
              <a:gd name="connsiteY61" fmla="*/ 2084152 h 2303810"/>
              <a:gd name="connsiteX62" fmla="*/ 554044 w 791896"/>
              <a:gd name="connsiteY62" fmla="*/ 2085784 h 2303810"/>
              <a:gd name="connsiteX63" fmla="*/ 560938 w 791896"/>
              <a:gd name="connsiteY63" fmla="*/ 2071996 h 2303810"/>
              <a:gd name="connsiteX64" fmla="*/ 590238 w 791896"/>
              <a:gd name="connsiteY64" fmla="*/ 2056484 h 2303810"/>
              <a:gd name="connsiteX65" fmla="*/ 569555 w 791896"/>
              <a:gd name="connsiteY65" fmla="*/ 2115086 h 2303810"/>
              <a:gd name="connsiteX66" fmla="*/ 531636 w 791896"/>
              <a:gd name="connsiteY66" fmla="*/ 2184029 h 2303810"/>
              <a:gd name="connsiteX67" fmla="*/ 512678 w 791896"/>
              <a:gd name="connsiteY67" fmla="*/ 2218501 h 2303810"/>
              <a:gd name="connsiteX68" fmla="*/ 491995 w 791896"/>
              <a:gd name="connsiteY68" fmla="*/ 2252972 h 2303810"/>
              <a:gd name="connsiteX69" fmla="*/ 476482 w 791896"/>
              <a:gd name="connsiteY69" fmla="*/ 2278825 h 2303810"/>
              <a:gd name="connsiteX70" fmla="*/ 465282 w 791896"/>
              <a:gd name="connsiteY70" fmla="*/ 2303810 h 2303810"/>
              <a:gd name="connsiteX71" fmla="*/ 390435 w 791896"/>
              <a:gd name="connsiteY71" fmla="*/ 2210761 h 2303810"/>
              <a:gd name="connsiteX72" fmla="*/ 388540 w 791896"/>
              <a:gd name="connsiteY72" fmla="*/ 2207971 h 2303810"/>
              <a:gd name="connsiteX73" fmla="*/ 405816 w 791896"/>
              <a:gd name="connsiteY73" fmla="*/ 2177135 h 2303810"/>
              <a:gd name="connsiteX74" fmla="*/ 452352 w 791896"/>
              <a:gd name="connsiteY74" fmla="*/ 2094403 h 2303810"/>
              <a:gd name="connsiteX75" fmla="*/ 469587 w 791896"/>
              <a:gd name="connsiteY75" fmla="*/ 2063379 h 2303810"/>
              <a:gd name="connsiteX76" fmla="*/ 483376 w 791896"/>
              <a:gd name="connsiteY76" fmla="*/ 2034079 h 2303810"/>
              <a:gd name="connsiteX77" fmla="*/ 505783 w 791896"/>
              <a:gd name="connsiteY77" fmla="*/ 1978924 h 2303810"/>
              <a:gd name="connsiteX78" fmla="*/ 554044 w 791896"/>
              <a:gd name="connsiteY78" fmla="*/ 1873785 h 2303810"/>
              <a:gd name="connsiteX79" fmla="*/ 573002 w 791896"/>
              <a:gd name="connsiteY79" fmla="*/ 1803119 h 2303810"/>
              <a:gd name="connsiteX80" fmla="*/ 619540 w 791896"/>
              <a:gd name="connsiteY80" fmla="*/ 1661785 h 2303810"/>
              <a:gd name="connsiteX81" fmla="*/ 640223 w 791896"/>
              <a:gd name="connsiteY81" fmla="*/ 1551476 h 2303810"/>
              <a:gd name="connsiteX82" fmla="*/ 667800 w 791896"/>
              <a:gd name="connsiteY82" fmla="*/ 1418760 h 2303810"/>
              <a:gd name="connsiteX83" fmla="*/ 674018 w 791896"/>
              <a:gd name="connsiteY83" fmla="*/ 1395448 h 2303810"/>
              <a:gd name="connsiteX84" fmla="*/ 669523 w 791896"/>
              <a:gd name="connsiteY84" fmla="*/ 1394630 h 2303810"/>
              <a:gd name="connsiteX85" fmla="*/ 671245 w 791896"/>
              <a:gd name="connsiteY85" fmla="*/ 1351541 h 2303810"/>
              <a:gd name="connsiteX86" fmla="*/ 672163 w 791896"/>
              <a:gd name="connsiteY86" fmla="*/ 1348329 h 2303810"/>
              <a:gd name="connsiteX87" fmla="*/ 670959 w 791896"/>
              <a:gd name="connsiteY87" fmla="*/ 1348396 h 2303810"/>
              <a:gd name="connsiteX88" fmla="*/ 668779 w 791896"/>
              <a:gd name="connsiteY88" fmla="*/ 1348517 h 2303810"/>
              <a:gd name="connsiteX89" fmla="*/ 669523 w 791896"/>
              <a:gd name="connsiteY89" fmla="*/ 1356711 h 2303810"/>
              <a:gd name="connsiteX90" fmla="*/ 667800 w 791896"/>
              <a:gd name="connsiteY90" fmla="*/ 1399801 h 2303810"/>
              <a:gd name="connsiteX91" fmla="*/ 660906 w 791896"/>
              <a:gd name="connsiteY91" fmla="*/ 1425654 h 2303810"/>
              <a:gd name="connsiteX92" fmla="*/ 619540 w 791896"/>
              <a:gd name="connsiteY92" fmla="*/ 1491150 h 2303810"/>
              <a:gd name="connsiteX93" fmla="*/ 609198 w 791896"/>
              <a:gd name="connsiteY93" fmla="*/ 1548029 h 2303810"/>
              <a:gd name="connsiteX94" fmla="*/ 598857 w 791896"/>
              <a:gd name="connsiteY94" fmla="*/ 1566988 h 2303810"/>
              <a:gd name="connsiteX95" fmla="*/ 581621 w 791896"/>
              <a:gd name="connsiteY95" fmla="*/ 1649719 h 2303810"/>
              <a:gd name="connsiteX96" fmla="*/ 562661 w 791896"/>
              <a:gd name="connsiteY96" fmla="*/ 1715215 h 2303810"/>
              <a:gd name="connsiteX97" fmla="*/ 541978 w 791896"/>
              <a:gd name="connsiteY97" fmla="*/ 1778989 h 2303810"/>
              <a:gd name="connsiteX98" fmla="*/ 529914 w 791896"/>
              <a:gd name="connsiteY98" fmla="*/ 1828972 h 2303810"/>
              <a:gd name="connsiteX99" fmla="*/ 516125 w 791896"/>
              <a:gd name="connsiteY99" fmla="*/ 1880679 h 2303810"/>
              <a:gd name="connsiteX100" fmla="*/ 527121 w 791896"/>
              <a:gd name="connsiteY100" fmla="*/ 1863574 h 2303810"/>
              <a:gd name="connsiteX101" fmla="*/ 536808 w 791896"/>
              <a:gd name="connsiteY101" fmla="*/ 1827247 h 2303810"/>
              <a:gd name="connsiteX102" fmla="*/ 545425 w 791896"/>
              <a:gd name="connsiteY102" fmla="*/ 1775540 h 2303810"/>
              <a:gd name="connsiteX103" fmla="*/ 566108 w 791896"/>
              <a:gd name="connsiteY103" fmla="*/ 1711768 h 2303810"/>
              <a:gd name="connsiteX104" fmla="*/ 585068 w 791896"/>
              <a:gd name="connsiteY104" fmla="*/ 1646272 h 2303810"/>
              <a:gd name="connsiteX105" fmla="*/ 602304 w 791896"/>
              <a:gd name="connsiteY105" fmla="*/ 1563540 h 2303810"/>
              <a:gd name="connsiteX106" fmla="*/ 612645 w 791896"/>
              <a:gd name="connsiteY106" fmla="*/ 1544580 h 2303810"/>
              <a:gd name="connsiteX107" fmla="*/ 622987 w 791896"/>
              <a:gd name="connsiteY107" fmla="*/ 1487703 h 2303810"/>
              <a:gd name="connsiteX108" fmla="*/ 664353 w 791896"/>
              <a:gd name="connsiteY108" fmla="*/ 1422207 h 2303810"/>
              <a:gd name="connsiteX109" fmla="*/ 636776 w 791896"/>
              <a:gd name="connsiteY109" fmla="*/ 1554922 h 2303810"/>
              <a:gd name="connsiteX110" fmla="*/ 616093 w 791896"/>
              <a:gd name="connsiteY110" fmla="*/ 1665231 h 2303810"/>
              <a:gd name="connsiteX111" fmla="*/ 569555 w 791896"/>
              <a:gd name="connsiteY111" fmla="*/ 1806564 h 2303810"/>
              <a:gd name="connsiteX112" fmla="*/ 560348 w 791896"/>
              <a:gd name="connsiteY112" fmla="*/ 1820885 h 2303810"/>
              <a:gd name="connsiteX113" fmla="*/ 556412 w 791896"/>
              <a:gd name="connsiteY113" fmla="*/ 1842330 h 2303810"/>
              <a:gd name="connsiteX114" fmla="*/ 543702 w 791896"/>
              <a:gd name="connsiteY114" fmla="*/ 1878956 h 2303810"/>
              <a:gd name="connsiteX115" fmla="*/ 495442 w 791896"/>
              <a:gd name="connsiteY115" fmla="*/ 1984094 h 2303810"/>
              <a:gd name="connsiteX116" fmla="*/ 473034 w 791896"/>
              <a:gd name="connsiteY116" fmla="*/ 2039248 h 2303810"/>
              <a:gd name="connsiteX117" fmla="*/ 459246 w 791896"/>
              <a:gd name="connsiteY117" fmla="*/ 2068550 h 2303810"/>
              <a:gd name="connsiteX118" fmla="*/ 442010 w 791896"/>
              <a:gd name="connsiteY118" fmla="*/ 2099575 h 2303810"/>
              <a:gd name="connsiteX119" fmla="*/ 395474 w 791896"/>
              <a:gd name="connsiteY119" fmla="*/ 2182306 h 2303810"/>
              <a:gd name="connsiteX120" fmla="*/ 384460 w 791896"/>
              <a:gd name="connsiteY120" fmla="*/ 2201965 h 2303810"/>
              <a:gd name="connsiteX121" fmla="*/ 366366 w 791896"/>
              <a:gd name="connsiteY121" fmla="*/ 2175324 h 2303810"/>
              <a:gd name="connsiteX122" fmla="*/ 385983 w 791896"/>
              <a:gd name="connsiteY122" fmla="*/ 2146987 h 2303810"/>
              <a:gd name="connsiteX123" fmla="*/ 392027 w 791896"/>
              <a:gd name="connsiteY123" fmla="*/ 2139216 h 2303810"/>
              <a:gd name="connsiteX124" fmla="*/ 392890 w 791896"/>
              <a:gd name="connsiteY124" fmla="*/ 2137010 h 2303810"/>
              <a:gd name="connsiteX125" fmla="*/ 385983 w 791896"/>
              <a:gd name="connsiteY125" fmla="*/ 2146987 h 2303810"/>
              <a:gd name="connsiteX126" fmla="*/ 369405 w 791896"/>
              <a:gd name="connsiteY126" fmla="*/ 2168302 h 2303810"/>
              <a:gd name="connsiteX127" fmla="*/ 365656 w 791896"/>
              <a:gd name="connsiteY127" fmla="*/ 2174279 h 2303810"/>
              <a:gd name="connsiteX128" fmla="*/ 342348 w 791896"/>
              <a:gd name="connsiteY128" fmla="*/ 2139962 h 2303810"/>
              <a:gd name="connsiteX129" fmla="*/ 353460 w 791896"/>
              <a:gd name="connsiteY129" fmla="*/ 2118317 h 2303810"/>
              <a:gd name="connsiteX130" fmla="*/ 386855 w 791896"/>
              <a:gd name="connsiteY130" fmla="*/ 2044418 h 2303810"/>
              <a:gd name="connsiteX131" fmla="*/ 455799 w 791896"/>
              <a:gd name="connsiteY131" fmla="*/ 1887573 h 2303810"/>
              <a:gd name="connsiteX132" fmla="*/ 476051 w 791896"/>
              <a:gd name="connsiteY132" fmla="*/ 1823800 h 2303810"/>
              <a:gd name="connsiteX133" fmla="*/ 482661 w 791896"/>
              <a:gd name="connsiteY133" fmla="*/ 1798854 h 2303810"/>
              <a:gd name="connsiteX134" fmla="*/ 432378 w 791896"/>
              <a:gd name="connsiteY134" fmla="*/ 1936237 h 2303810"/>
              <a:gd name="connsiteX135" fmla="*/ 336746 w 791896"/>
              <a:gd name="connsiteY135" fmla="*/ 2131714 h 2303810"/>
              <a:gd name="connsiteX136" fmla="*/ 312848 w 791896"/>
              <a:gd name="connsiteY136" fmla="*/ 2096527 h 2303810"/>
              <a:gd name="connsiteX137" fmla="*/ 241698 w 791896"/>
              <a:gd name="connsiteY137" fmla="*/ 1970494 h 2303810"/>
              <a:gd name="connsiteX138" fmla="*/ 130146 w 791896"/>
              <a:gd name="connsiteY138" fmla="*/ 1695903 h 2303810"/>
              <a:gd name="connsiteX139" fmla="*/ 65788 w 791896"/>
              <a:gd name="connsiteY139" fmla="*/ 1428464 h 2303810"/>
              <a:gd name="connsiteX140" fmla="*/ 57207 w 791896"/>
              <a:gd name="connsiteY140" fmla="*/ 1366967 h 2303810"/>
              <a:gd name="connsiteX141" fmla="*/ 50057 w 791896"/>
              <a:gd name="connsiteY141" fmla="*/ 1309760 h 2303810"/>
              <a:gd name="connsiteX142" fmla="*/ 44336 w 791896"/>
              <a:gd name="connsiteY142" fmla="*/ 1256845 h 2303810"/>
              <a:gd name="connsiteX143" fmla="*/ 41476 w 791896"/>
              <a:gd name="connsiteY143" fmla="*/ 1232532 h 2303810"/>
              <a:gd name="connsiteX144" fmla="*/ 40045 w 791896"/>
              <a:gd name="connsiteY144" fmla="*/ 1209649 h 2303810"/>
              <a:gd name="connsiteX145" fmla="*/ 34324 w 791896"/>
              <a:gd name="connsiteY145" fmla="*/ 1130991 h 2303810"/>
              <a:gd name="connsiteX146" fmla="*/ 30034 w 791896"/>
              <a:gd name="connsiteY146" fmla="*/ 1079505 h 2303810"/>
              <a:gd name="connsiteX147" fmla="*/ 23599 w 791896"/>
              <a:gd name="connsiteY147" fmla="*/ 1058411 h 2303810"/>
              <a:gd name="connsiteX148" fmla="*/ 12872 w 791896"/>
              <a:gd name="connsiteY148" fmla="*/ 1073785 h 2303810"/>
              <a:gd name="connsiteX149" fmla="*/ 62927 w 791896"/>
              <a:gd name="connsiteY149" fmla="*/ 1517134 h 2303810"/>
              <a:gd name="connsiteX150" fmla="*/ 200223 w 791896"/>
              <a:gd name="connsiteY150" fmla="*/ 1927589 h 2303810"/>
              <a:gd name="connsiteX151" fmla="*/ 307485 w 791896"/>
              <a:gd name="connsiteY151" fmla="*/ 2122091 h 2303810"/>
              <a:gd name="connsiteX152" fmla="*/ 327552 w 791896"/>
              <a:gd name="connsiteY152" fmla="*/ 2150508 h 2303810"/>
              <a:gd name="connsiteX153" fmla="*/ 326603 w 791896"/>
              <a:gd name="connsiteY153" fmla="*/ 2152447 h 2303810"/>
              <a:gd name="connsiteX154" fmla="*/ 318895 w 791896"/>
              <a:gd name="connsiteY154" fmla="*/ 2164633 h 2303810"/>
              <a:gd name="connsiteX155" fmla="*/ 289505 w 791896"/>
              <a:gd name="connsiteY155" fmla="*/ 2123617 h 2303810"/>
              <a:gd name="connsiteX156" fmla="*/ 169363 w 791896"/>
              <a:gd name="connsiteY156" fmla="*/ 1898316 h 2303810"/>
              <a:gd name="connsiteX157" fmla="*/ 133618 w 791896"/>
              <a:gd name="connsiteY157" fmla="*/ 1809378 h 2303810"/>
              <a:gd name="connsiteX158" fmla="*/ 128715 w 791896"/>
              <a:gd name="connsiteY158" fmla="*/ 1791725 h 2303810"/>
              <a:gd name="connsiteX159" fmla="*/ 118704 w 791896"/>
              <a:gd name="connsiteY159" fmla="*/ 1760261 h 2303810"/>
              <a:gd name="connsiteX160" fmla="*/ 97251 w 791896"/>
              <a:gd name="connsiteY160" fmla="*/ 1698764 h 2303810"/>
              <a:gd name="connsiteX161" fmla="*/ 78660 w 791896"/>
              <a:gd name="connsiteY161" fmla="*/ 1637267 h 2303810"/>
              <a:gd name="connsiteX162" fmla="*/ 67167 w 791896"/>
              <a:gd name="connsiteY162" fmla="*/ 1592343 h 2303810"/>
              <a:gd name="connsiteX163" fmla="*/ 42792 w 791896"/>
              <a:gd name="connsiteY163" fmla="*/ 1477612 h 2303810"/>
              <a:gd name="connsiteX164" fmla="*/ 28603 w 791896"/>
              <a:gd name="connsiteY164" fmla="*/ 1388420 h 2303810"/>
              <a:gd name="connsiteX165" fmla="*/ 21453 w 791896"/>
              <a:gd name="connsiteY165" fmla="*/ 1325493 h 2303810"/>
              <a:gd name="connsiteX166" fmla="*/ 17162 w 791896"/>
              <a:gd name="connsiteY166" fmla="*/ 1262566 h 2303810"/>
              <a:gd name="connsiteX167" fmla="*/ 14302 w 791896"/>
              <a:gd name="connsiteY167" fmla="*/ 1231102 h 2303810"/>
              <a:gd name="connsiteX168" fmla="*/ 12872 w 791896"/>
              <a:gd name="connsiteY168" fmla="*/ 1199639 h 2303810"/>
              <a:gd name="connsiteX169" fmla="*/ 10012 w 791896"/>
              <a:gd name="connsiteY169" fmla="*/ 1138141 h 2303810"/>
              <a:gd name="connsiteX170" fmla="*/ 17520 w 791896"/>
              <a:gd name="connsiteY170" fmla="*/ 903774 h 2303810"/>
              <a:gd name="connsiteX171" fmla="*/ 38928 w 791896"/>
              <a:gd name="connsiteY171" fmla="*/ 702431 h 2303810"/>
              <a:gd name="connsiteX172" fmla="*/ 38614 w 791896"/>
              <a:gd name="connsiteY172" fmla="*/ 703374 h 2303810"/>
              <a:gd name="connsiteX173" fmla="*/ 0 w 791896"/>
              <a:gd name="connsiteY173" fmla="*/ 1063774 h 2303810"/>
              <a:gd name="connsiteX174" fmla="*/ 157318 w 791896"/>
              <a:gd name="connsiteY174" fmla="*/ 321521 h 2303810"/>
              <a:gd name="connsiteX175" fmla="*/ 238836 w 791896"/>
              <a:gd name="connsiteY175" fmla="*/ 142751 h 2303810"/>
              <a:gd name="connsiteX176" fmla="*/ 291886 w 791896"/>
              <a:gd name="connsiteY176" fmla="*/ 48181 h 2303810"/>
              <a:gd name="connsiteX177" fmla="*/ 323315 w 791896"/>
              <a:gd name="connsiteY177" fmla="*/ 0 h 2303810"/>
              <a:gd name="connsiteX178" fmla="*/ 296223 w 791896"/>
              <a:gd name="connsiteY178" fmla="*/ 73499 h 2303810"/>
              <a:gd name="connsiteX179" fmla="*/ 291993 w 791896"/>
              <a:gd name="connsiteY179" fmla="*/ 74071 h 2303810"/>
              <a:gd name="connsiteX180" fmla="*/ 226502 w 791896"/>
              <a:gd name="connsiteY180" fmla="*/ 184159 h 2303810"/>
              <a:gd name="connsiteX181" fmla="*/ 87418 w 791896"/>
              <a:gd name="connsiteY181" fmla="*/ 516895 h 2303810"/>
              <a:gd name="connsiteX182" fmla="*/ 47497 w 791896"/>
              <a:gd name="connsiteY182" fmla="*/ 671472 h 2303810"/>
              <a:gd name="connsiteX183" fmla="*/ 49876 w 791896"/>
              <a:gd name="connsiteY183" fmla="*/ 664938 h 2303810"/>
              <a:gd name="connsiteX184" fmla="*/ 58638 w 791896"/>
              <a:gd name="connsiteY184" fmla="*/ 639016 h 2303810"/>
              <a:gd name="connsiteX185" fmla="*/ 153028 w 791896"/>
              <a:gd name="connsiteY185" fmla="*/ 367286 h 2303810"/>
              <a:gd name="connsiteX186" fmla="*/ 268870 w 791896"/>
              <a:gd name="connsiteY186" fmla="*/ 125588 h 2303810"/>
              <a:gd name="connsiteX187" fmla="*/ 296223 w 791896"/>
              <a:gd name="connsiteY187" fmla="*/ 73499 h 2303810"/>
              <a:gd name="connsiteX188" fmla="*/ 650562 w 791896"/>
              <a:gd name="connsiteY188" fmla="*/ 1220547 h 2303810"/>
              <a:gd name="connsiteX189" fmla="*/ 639267 w 791896"/>
              <a:gd name="connsiteY189" fmla="*/ 1247245 h 2303810"/>
              <a:gd name="connsiteX190" fmla="*/ 635051 w 791896"/>
              <a:gd name="connsiteY190" fmla="*/ 1286045 h 2303810"/>
              <a:gd name="connsiteX191" fmla="*/ 629613 w 791896"/>
              <a:gd name="connsiteY191" fmla="*/ 1267919 h 2303810"/>
              <a:gd name="connsiteX192" fmla="*/ 627625 w 791896"/>
              <a:gd name="connsiteY192" fmla="*/ 1270478 h 2303810"/>
              <a:gd name="connsiteX193" fmla="*/ 633328 w 791896"/>
              <a:gd name="connsiteY193" fmla="*/ 1289492 h 2303810"/>
              <a:gd name="connsiteX194" fmla="*/ 629881 w 791896"/>
              <a:gd name="connsiteY194" fmla="*/ 1317070 h 2303810"/>
              <a:gd name="connsiteX195" fmla="*/ 636776 w 791896"/>
              <a:gd name="connsiteY195" fmla="*/ 1339475 h 2303810"/>
              <a:gd name="connsiteX196" fmla="*/ 642119 w 791896"/>
              <a:gd name="connsiteY196" fmla="*/ 1339178 h 2303810"/>
              <a:gd name="connsiteX197" fmla="*/ 638498 w 791896"/>
              <a:gd name="connsiteY197" fmla="*/ 1327409 h 2303810"/>
              <a:gd name="connsiteX198" fmla="*/ 641945 w 791896"/>
              <a:gd name="connsiteY198" fmla="*/ 1299832 h 2303810"/>
              <a:gd name="connsiteX199" fmla="*/ 650562 w 791896"/>
              <a:gd name="connsiteY199" fmla="*/ 1220547 h 2303810"/>
              <a:gd name="connsiteX200" fmla="*/ 724677 w 791896"/>
              <a:gd name="connsiteY200" fmla="*/ 1294662 h 2303810"/>
              <a:gd name="connsiteX201" fmla="*/ 714336 w 791896"/>
              <a:gd name="connsiteY201" fmla="*/ 1317070 h 2303810"/>
              <a:gd name="connsiteX202" fmla="*/ 711965 w 791896"/>
              <a:gd name="connsiteY202" fmla="*/ 1364036 h 2303810"/>
              <a:gd name="connsiteX203" fmla="*/ 710889 w 791896"/>
              <a:gd name="connsiteY203" fmla="*/ 1408418 h 2303810"/>
              <a:gd name="connsiteX204" fmla="*/ 693653 w 791896"/>
              <a:gd name="connsiteY204" fmla="*/ 1461454 h 2303810"/>
              <a:gd name="connsiteX205" fmla="*/ 693653 w 791896"/>
              <a:gd name="connsiteY205" fmla="*/ 1467512 h 2303810"/>
              <a:gd name="connsiteX206" fmla="*/ 714336 w 791896"/>
              <a:gd name="connsiteY206" fmla="*/ 1408418 h 2303810"/>
              <a:gd name="connsiteX207" fmla="*/ 717783 w 791896"/>
              <a:gd name="connsiteY207" fmla="*/ 1317068 h 2303810"/>
              <a:gd name="connsiteX208" fmla="*/ 725819 w 791896"/>
              <a:gd name="connsiteY208" fmla="*/ 1299658 h 2303810"/>
              <a:gd name="connsiteX209" fmla="*/ 724677 w 791896"/>
              <a:gd name="connsiteY209" fmla="*/ 1294662 h 2303810"/>
              <a:gd name="connsiteX210" fmla="*/ 709164 w 791896"/>
              <a:gd name="connsiteY210" fmla="*/ 1311898 h 2303810"/>
              <a:gd name="connsiteX211" fmla="*/ 689093 w 791896"/>
              <a:gd name="connsiteY211" fmla="*/ 1395525 h 2303810"/>
              <a:gd name="connsiteX212" fmla="*/ 689095 w 791896"/>
              <a:gd name="connsiteY212" fmla="*/ 1395525 h 2303810"/>
              <a:gd name="connsiteX213" fmla="*/ 709166 w 791896"/>
              <a:gd name="connsiteY213" fmla="*/ 1311900 h 2303810"/>
              <a:gd name="connsiteX214" fmla="*/ 709164 w 791896"/>
              <a:gd name="connsiteY214" fmla="*/ 1311898 h 2303810"/>
              <a:gd name="connsiteX215" fmla="*/ 459716 w 791896"/>
              <a:gd name="connsiteY215" fmla="*/ 1965619 h 2303810"/>
              <a:gd name="connsiteX216" fmla="*/ 417880 w 791896"/>
              <a:gd name="connsiteY216" fmla="*/ 2039248 h 2303810"/>
              <a:gd name="connsiteX217" fmla="*/ 417111 w 791896"/>
              <a:gd name="connsiteY217" fmla="*/ 2041018 h 2303810"/>
              <a:gd name="connsiteX218" fmla="*/ 459246 w 791896"/>
              <a:gd name="connsiteY218" fmla="*/ 1966858 h 2303810"/>
              <a:gd name="connsiteX219" fmla="*/ 459716 w 791896"/>
              <a:gd name="connsiteY219" fmla="*/ 1965619 h 2303810"/>
              <a:gd name="connsiteX220" fmla="*/ 687526 w 791896"/>
              <a:gd name="connsiteY220" fmla="*/ 1544122 h 2303810"/>
              <a:gd name="connsiteX221" fmla="*/ 686907 w 791896"/>
              <a:gd name="connsiteY221" fmla="*/ 1547171 h 2303810"/>
              <a:gd name="connsiteX222" fmla="*/ 691928 w 791896"/>
              <a:gd name="connsiteY222" fmla="*/ 1553199 h 2303810"/>
              <a:gd name="connsiteX223" fmla="*/ 707441 w 791896"/>
              <a:gd name="connsiteY223" fmla="*/ 1570435 h 2303810"/>
              <a:gd name="connsiteX224" fmla="*/ 717783 w 791896"/>
              <a:gd name="connsiteY224" fmla="*/ 1563540 h 2303810"/>
              <a:gd name="connsiteX225" fmla="*/ 718043 w 791896"/>
              <a:gd name="connsiteY225" fmla="*/ 1562218 h 2303810"/>
              <a:gd name="connsiteX226" fmla="*/ 710889 w 791896"/>
              <a:gd name="connsiteY226" fmla="*/ 1566988 h 2303810"/>
              <a:gd name="connsiteX227" fmla="*/ 693653 w 791896"/>
              <a:gd name="connsiteY227" fmla="*/ 1551475 h 2303810"/>
              <a:gd name="connsiteX228" fmla="*/ 687526 w 791896"/>
              <a:gd name="connsiteY228" fmla="*/ 1544122 h 230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Lst>
            <a:rect l="l" t="t" r="r" b="b"/>
            <a:pathLst>
              <a:path w="791896" h="2303810">
                <a:moveTo>
                  <a:pt x="323315" y="0"/>
                </a:moveTo>
                <a:lnTo>
                  <a:pt x="331046" y="12386"/>
                </a:lnTo>
                <a:lnTo>
                  <a:pt x="317496" y="31199"/>
                </a:lnTo>
                <a:lnTo>
                  <a:pt x="295541" y="68105"/>
                </a:lnTo>
                <a:lnTo>
                  <a:pt x="308915" y="46930"/>
                </a:lnTo>
                <a:cubicBezTo>
                  <a:pt x="314635" y="38349"/>
                  <a:pt x="321787" y="29768"/>
                  <a:pt x="327508" y="19756"/>
                </a:cubicBezTo>
                <a:lnTo>
                  <a:pt x="331763" y="13536"/>
                </a:lnTo>
                <a:lnTo>
                  <a:pt x="339476" y="25894"/>
                </a:lnTo>
                <a:lnTo>
                  <a:pt x="375261" y="102568"/>
                </a:lnTo>
                <a:lnTo>
                  <a:pt x="311775" y="217118"/>
                </a:lnTo>
                <a:cubicBezTo>
                  <a:pt x="318927" y="205677"/>
                  <a:pt x="326077" y="192806"/>
                  <a:pt x="334658" y="178505"/>
                </a:cubicBezTo>
                <a:cubicBezTo>
                  <a:pt x="343239" y="165632"/>
                  <a:pt x="351820" y="151331"/>
                  <a:pt x="361831" y="137029"/>
                </a:cubicBezTo>
                <a:lnTo>
                  <a:pt x="379066" y="110723"/>
                </a:lnTo>
                <a:lnTo>
                  <a:pt x="452722" y="268540"/>
                </a:lnTo>
                <a:cubicBezTo>
                  <a:pt x="551492" y="519020"/>
                  <a:pt x="605751" y="791919"/>
                  <a:pt x="605751" y="1077491"/>
                </a:cubicBezTo>
                <a:lnTo>
                  <a:pt x="605022" y="1091915"/>
                </a:lnTo>
                <a:lnTo>
                  <a:pt x="624710" y="1094727"/>
                </a:lnTo>
                <a:cubicBezTo>
                  <a:pt x="631604" y="1099897"/>
                  <a:pt x="636774" y="1103344"/>
                  <a:pt x="643668" y="1108516"/>
                </a:cubicBezTo>
                <a:cubicBezTo>
                  <a:pt x="645393" y="1127474"/>
                  <a:pt x="648840" y="1132646"/>
                  <a:pt x="652287" y="1155051"/>
                </a:cubicBezTo>
                <a:cubicBezTo>
                  <a:pt x="662628" y="1175734"/>
                  <a:pt x="674692" y="1192970"/>
                  <a:pt x="685034" y="1210206"/>
                </a:cubicBezTo>
                <a:lnTo>
                  <a:pt x="698824" y="1211460"/>
                </a:lnTo>
                <a:lnTo>
                  <a:pt x="698824" y="1198142"/>
                </a:lnTo>
                <a:lnTo>
                  <a:pt x="712836" y="1159220"/>
                </a:lnTo>
                <a:lnTo>
                  <a:pt x="712611" y="1151606"/>
                </a:lnTo>
                <a:cubicBezTo>
                  <a:pt x="717783" y="1099899"/>
                  <a:pt x="721230" y="1101621"/>
                  <a:pt x="726400" y="1105068"/>
                </a:cubicBezTo>
                <a:cubicBezTo>
                  <a:pt x="733294" y="1103346"/>
                  <a:pt x="740189" y="1103346"/>
                  <a:pt x="745360" y="1105068"/>
                </a:cubicBezTo>
                <a:cubicBezTo>
                  <a:pt x="755702" y="1098174"/>
                  <a:pt x="764319" y="1089557"/>
                  <a:pt x="774660" y="1086110"/>
                </a:cubicBezTo>
                <a:cubicBezTo>
                  <a:pt x="776385" y="1111963"/>
                  <a:pt x="776385" y="1134370"/>
                  <a:pt x="778107" y="1161947"/>
                </a:cubicBezTo>
                <a:cubicBezTo>
                  <a:pt x="774660" y="1174012"/>
                  <a:pt x="772937" y="1186077"/>
                  <a:pt x="769490" y="1198142"/>
                </a:cubicBezTo>
                <a:cubicBezTo>
                  <a:pt x="766043" y="1210208"/>
                  <a:pt x="762596" y="1222272"/>
                  <a:pt x="759149" y="1232613"/>
                </a:cubicBezTo>
                <a:cubicBezTo>
                  <a:pt x="757424" y="1251574"/>
                  <a:pt x="755702" y="1270532"/>
                  <a:pt x="753977" y="1289492"/>
                </a:cubicBezTo>
                <a:lnTo>
                  <a:pt x="752254" y="1318792"/>
                </a:lnTo>
                <a:cubicBezTo>
                  <a:pt x="750530" y="1329134"/>
                  <a:pt x="750530" y="1337752"/>
                  <a:pt x="748807" y="1348094"/>
                </a:cubicBezTo>
                <a:lnTo>
                  <a:pt x="741457" y="1352994"/>
                </a:lnTo>
                <a:lnTo>
                  <a:pt x="741913" y="1354986"/>
                </a:lnTo>
                <a:lnTo>
                  <a:pt x="748954" y="1350293"/>
                </a:lnTo>
                <a:lnTo>
                  <a:pt x="752254" y="1322239"/>
                </a:lnTo>
                <a:lnTo>
                  <a:pt x="753977" y="1292939"/>
                </a:lnTo>
                <a:cubicBezTo>
                  <a:pt x="755702" y="1273979"/>
                  <a:pt x="757424" y="1255021"/>
                  <a:pt x="759149" y="1236060"/>
                </a:cubicBezTo>
                <a:cubicBezTo>
                  <a:pt x="762596" y="1225719"/>
                  <a:pt x="766043" y="1213655"/>
                  <a:pt x="769490" y="1201589"/>
                </a:cubicBezTo>
                <a:cubicBezTo>
                  <a:pt x="772937" y="1189525"/>
                  <a:pt x="776385" y="1177459"/>
                  <a:pt x="778107" y="1165395"/>
                </a:cubicBezTo>
                <a:cubicBezTo>
                  <a:pt x="783279" y="1168842"/>
                  <a:pt x="786726" y="1172289"/>
                  <a:pt x="791896" y="1175736"/>
                </a:cubicBezTo>
                <a:cubicBezTo>
                  <a:pt x="791896" y="1184353"/>
                  <a:pt x="791896" y="1192972"/>
                  <a:pt x="790173" y="1201589"/>
                </a:cubicBezTo>
                <a:cubicBezTo>
                  <a:pt x="788449" y="1210208"/>
                  <a:pt x="788449" y="1218825"/>
                  <a:pt x="786726" y="1227443"/>
                </a:cubicBezTo>
                <a:cubicBezTo>
                  <a:pt x="785002" y="1244679"/>
                  <a:pt x="783279" y="1260190"/>
                  <a:pt x="785002" y="1275704"/>
                </a:cubicBezTo>
                <a:cubicBezTo>
                  <a:pt x="783279" y="1292939"/>
                  <a:pt x="783279" y="1311898"/>
                  <a:pt x="781554" y="1332581"/>
                </a:cubicBezTo>
                <a:cubicBezTo>
                  <a:pt x="778107" y="1351541"/>
                  <a:pt x="776385" y="1372224"/>
                  <a:pt x="772937" y="1392907"/>
                </a:cubicBezTo>
                <a:cubicBezTo>
                  <a:pt x="769490" y="1413590"/>
                  <a:pt x="767766" y="1434273"/>
                  <a:pt x="762596" y="1456679"/>
                </a:cubicBezTo>
                <a:cubicBezTo>
                  <a:pt x="759149" y="1477362"/>
                  <a:pt x="753977" y="1498044"/>
                  <a:pt x="750530" y="1518727"/>
                </a:cubicBezTo>
                <a:cubicBezTo>
                  <a:pt x="738466" y="1565265"/>
                  <a:pt x="741913" y="1580776"/>
                  <a:pt x="728124" y="1649719"/>
                </a:cubicBezTo>
                <a:cubicBezTo>
                  <a:pt x="721230" y="1653167"/>
                  <a:pt x="714336" y="1656614"/>
                  <a:pt x="707441" y="1661785"/>
                </a:cubicBezTo>
                <a:cubicBezTo>
                  <a:pt x="700547" y="1685916"/>
                  <a:pt x="690206" y="1713493"/>
                  <a:pt x="681587" y="1737623"/>
                </a:cubicBezTo>
                <a:cubicBezTo>
                  <a:pt x="669523" y="1777264"/>
                  <a:pt x="678140" y="1782436"/>
                  <a:pt x="674692" y="1810013"/>
                </a:cubicBezTo>
                <a:cubicBezTo>
                  <a:pt x="672970" y="1813460"/>
                  <a:pt x="671245" y="1818630"/>
                  <a:pt x="671245" y="1820355"/>
                </a:cubicBezTo>
                <a:cubicBezTo>
                  <a:pt x="660904" y="1847932"/>
                  <a:pt x="650562" y="1875509"/>
                  <a:pt x="641945" y="1899639"/>
                </a:cubicBezTo>
                <a:cubicBezTo>
                  <a:pt x="638498" y="1903087"/>
                  <a:pt x="636774" y="1904809"/>
                  <a:pt x="633327" y="1906534"/>
                </a:cubicBezTo>
                <a:cubicBezTo>
                  <a:pt x="621262" y="1934111"/>
                  <a:pt x="609196" y="1963411"/>
                  <a:pt x="597132" y="1990988"/>
                </a:cubicBezTo>
                <a:cubicBezTo>
                  <a:pt x="610921" y="1963411"/>
                  <a:pt x="622985" y="1934111"/>
                  <a:pt x="635051" y="1906534"/>
                </a:cubicBezTo>
                <a:cubicBezTo>
                  <a:pt x="638498" y="1903087"/>
                  <a:pt x="640221" y="1903087"/>
                  <a:pt x="643668" y="1899639"/>
                </a:cubicBezTo>
                <a:cubicBezTo>
                  <a:pt x="629879" y="1973752"/>
                  <a:pt x="607474" y="2020290"/>
                  <a:pt x="588513" y="2056484"/>
                </a:cubicBezTo>
                <a:lnTo>
                  <a:pt x="559214" y="2071997"/>
                </a:lnTo>
                <a:lnTo>
                  <a:pt x="553137" y="2084152"/>
                </a:lnTo>
                <a:lnTo>
                  <a:pt x="554044" y="2085784"/>
                </a:lnTo>
                <a:cubicBezTo>
                  <a:pt x="555766" y="2082337"/>
                  <a:pt x="557491" y="2077167"/>
                  <a:pt x="560938" y="2071996"/>
                </a:cubicBezTo>
                <a:cubicBezTo>
                  <a:pt x="569555" y="2068548"/>
                  <a:pt x="579896" y="2063379"/>
                  <a:pt x="590238" y="2056484"/>
                </a:cubicBezTo>
                <a:cubicBezTo>
                  <a:pt x="591962" y="2075443"/>
                  <a:pt x="578174" y="2099573"/>
                  <a:pt x="569555" y="2115086"/>
                </a:cubicBezTo>
                <a:cubicBezTo>
                  <a:pt x="557491" y="2139216"/>
                  <a:pt x="543702" y="2161622"/>
                  <a:pt x="531636" y="2184029"/>
                </a:cubicBezTo>
                <a:cubicBezTo>
                  <a:pt x="524742" y="2196093"/>
                  <a:pt x="519572" y="2206435"/>
                  <a:pt x="512678" y="2218501"/>
                </a:cubicBezTo>
                <a:cubicBezTo>
                  <a:pt x="505783" y="2230565"/>
                  <a:pt x="498889" y="2240906"/>
                  <a:pt x="491995" y="2252972"/>
                </a:cubicBezTo>
                <a:cubicBezTo>
                  <a:pt x="486823" y="2259867"/>
                  <a:pt x="483376" y="2268484"/>
                  <a:pt x="476482" y="2278825"/>
                </a:cubicBezTo>
                <a:lnTo>
                  <a:pt x="465282" y="2303810"/>
                </a:lnTo>
                <a:lnTo>
                  <a:pt x="390435" y="2210761"/>
                </a:lnTo>
                <a:lnTo>
                  <a:pt x="388540" y="2207971"/>
                </a:lnTo>
                <a:lnTo>
                  <a:pt x="405816" y="2177135"/>
                </a:lnTo>
                <a:cubicBezTo>
                  <a:pt x="421327" y="2151282"/>
                  <a:pt x="436840" y="2120258"/>
                  <a:pt x="452352" y="2094403"/>
                </a:cubicBezTo>
                <a:cubicBezTo>
                  <a:pt x="459246" y="2084061"/>
                  <a:pt x="464418" y="2073720"/>
                  <a:pt x="469587" y="2063379"/>
                </a:cubicBezTo>
                <a:cubicBezTo>
                  <a:pt x="474759" y="2053037"/>
                  <a:pt x="478206" y="2042696"/>
                  <a:pt x="483376" y="2034079"/>
                </a:cubicBezTo>
                <a:cubicBezTo>
                  <a:pt x="491995" y="2015118"/>
                  <a:pt x="498889" y="1996160"/>
                  <a:pt x="505783" y="1978924"/>
                </a:cubicBezTo>
                <a:cubicBezTo>
                  <a:pt x="519572" y="1942728"/>
                  <a:pt x="531636" y="1908256"/>
                  <a:pt x="554044" y="1873785"/>
                </a:cubicBezTo>
                <a:cubicBezTo>
                  <a:pt x="569555" y="1846208"/>
                  <a:pt x="566108" y="1825525"/>
                  <a:pt x="573002" y="1803119"/>
                </a:cubicBezTo>
                <a:cubicBezTo>
                  <a:pt x="591962" y="1756581"/>
                  <a:pt x="604027" y="1710046"/>
                  <a:pt x="619540" y="1661785"/>
                </a:cubicBezTo>
                <a:cubicBezTo>
                  <a:pt x="612645" y="1647997"/>
                  <a:pt x="636776" y="1592842"/>
                  <a:pt x="640223" y="1551476"/>
                </a:cubicBezTo>
                <a:cubicBezTo>
                  <a:pt x="650564" y="1508386"/>
                  <a:pt x="659181" y="1463573"/>
                  <a:pt x="667800" y="1418760"/>
                </a:cubicBezTo>
                <a:lnTo>
                  <a:pt x="674018" y="1395448"/>
                </a:lnTo>
                <a:lnTo>
                  <a:pt x="669523" y="1394630"/>
                </a:lnTo>
                <a:cubicBezTo>
                  <a:pt x="671245" y="1380841"/>
                  <a:pt x="671245" y="1368777"/>
                  <a:pt x="671245" y="1351541"/>
                </a:cubicBezTo>
                <a:lnTo>
                  <a:pt x="672163" y="1348329"/>
                </a:lnTo>
                <a:lnTo>
                  <a:pt x="670959" y="1348396"/>
                </a:lnTo>
                <a:lnTo>
                  <a:pt x="668779" y="1348517"/>
                </a:lnTo>
                <a:lnTo>
                  <a:pt x="669523" y="1356711"/>
                </a:lnTo>
                <a:cubicBezTo>
                  <a:pt x="669523" y="1372224"/>
                  <a:pt x="669523" y="1384288"/>
                  <a:pt x="667800" y="1399801"/>
                </a:cubicBezTo>
                <a:cubicBezTo>
                  <a:pt x="666075" y="1408418"/>
                  <a:pt x="664353" y="1415313"/>
                  <a:pt x="660906" y="1425654"/>
                </a:cubicBezTo>
                <a:cubicBezTo>
                  <a:pt x="647117" y="1448062"/>
                  <a:pt x="633328" y="1470467"/>
                  <a:pt x="619540" y="1491150"/>
                </a:cubicBezTo>
                <a:cubicBezTo>
                  <a:pt x="616093" y="1511833"/>
                  <a:pt x="614368" y="1529069"/>
                  <a:pt x="609198" y="1548029"/>
                </a:cubicBezTo>
                <a:lnTo>
                  <a:pt x="598857" y="1566988"/>
                </a:lnTo>
                <a:cubicBezTo>
                  <a:pt x="593685" y="1594565"/>
                  <a:pt x="588515" y="1620420"/>
                  <a:pt x="581621" y="1649719"/>
                </a:cubicBezTo>
                <a:cubicBezTo>
                  <a:pt x="574727" y="1672127"/>
                  <a:pt x="569555" y="1692810"/>
                  <a:pt x="562661" y="1715215"/>
                </a:cubicBezTo>
                <a:cubicBezTo>
                  <a:pt x="555766" y="1737623"/>
                  <a:pt x="550597" y="1758306"/>
                  <a:pt x="541978" y="1778989"/>
                </a:cubicBezTo>
                <a:cubicBezTo>
                  <a:pt x="538531" y="1796225"/>
                  <a:pt x="535083" y="1811736"/>
                  <a:pt x="529914" y="1828972"/>
                </a:cubicBezTo>
                <a:cubicBezTo>
                  <a:pt x="526466" y="1846208"/>
                  <a:pt x="523019" y="1863443"/>
                  <a:pt x="516125" y="1880679"/>
                </a:cubicBezTo>
                <a:lnTo>
                  <a:pt x="527121" y="1863574"/>
                </a:lnTo>
                <a:lnTo>
                  <a:pt x="536808" y="1827247"/>
                </a:lnTo>
                <a:cubicBezTo>
                  <a:pt x="538531" y="1808289"/>
                  <a:pt x="541978" y="1792776"/>
                  <a:pt x="545425" y="1775540"/>
                </a:cubicBezTo>
                <a:cubicBezTo>
                  <a:pt x="552319" y="1754857"/>
                  <a:pt x="559214" y="1732451"/>
                  <a:pt x="566108" y="1711768"/>
                </a:cubicBezTo>
                <a:cubicBezTo>
                  <a:pt x="573002" y="1689361"/>
                  <a:pt x="578174" y="1668678"/>
                  <a:pt x="585068" y="1646272"/>
                </a:cubicBezTo>
                <a:cubicBezTo>
                  <a:pt x="591962" y="1618695"/>
                  <a:pt x="595410" y="1592840"/>
                  <a:pt x="602304" y="1563540"/>
                </a:cubicBezTo>
                <a:lnTo>
                  <a:pt x="612645" y="1544580"/>
                </a:lnTo>
                <a:cubicBezTo>
                  <a:pt x="617815" y="1525622"/>
                  <a:pt x="619540" y="1508386"/>
                  <a:pt x="622987" y="1487703"/>
                </a:cubicBezTo>
                <a:cubicBezTo>
                  <a:pt x="636776" y="1465296"/>
                  <a:pt x="650564" y="1444613"/>
                  <a:pt x="664353" y="1422207"/>
                </a:cubicBezTo>
                <a:cubicBezTo>
                  <a:pt x="655734" y="1467020"/>
                  <a:pt x="647117" y="1510109"/>
                  <a:pt x="636776" y="1554922"/>
                </a:cubicBezTo>
                <a:cubicBezTo>
                  <a:pt x="633328" y="1596288"/>
                  <a:pt x="609198" y="1653167"/>
                  <a:pt x="616093" y="1665231"/>
                </a:cubicBezTo>
                <a:cubicBezTo>
                  <a:pt x="600579" y="1713491"/>
                  <a:pt x="586791" y="1760029"/>
                  <a:pt x="569555" y="1806564"/>
                </a:cubicBezTo>
                <a:lnTo>
                  <a:pt x="560348" y="1820885"/>
                </a:lnTo>
                <a:lnTo>
                  <a:pt x="556412" y="1842330"/>
                </a:lnTo>
                <a:cubicBezTo>
                  <a:pt x="554474" y="1853534"/>
                  <a:pt x="551458" y="1865168"/>
                  <a:pt x="543702" y="1878956"/>
                </a:cubicBezTo>
                <a:cubicBezTo>
                  <a:pt x="519572" y="1913428"/>
                  <a:pt x="507506" y="1947900"/>
                  <a:pt x="495442" y="1984094"/>
                </a:cubicBezTo>
                <a:cubicBezTo>
                  <a:pt x="488548" y="2001330"/>
                  <a:pt x="481653" y="2020290"/>
                  <a:pt x="473034" y="2039248"/>
                </a:cubicBezTo>
                <a:cubicBezTo>
                  <a:pt x="469587" y="2049590"/>
                  <a:pt x="464418" y="2058209"/>
                  <a:pt x="459246" y="2068550"/>
                </a:cubicBezTo>
                <a:cubicBezTo>
                  <a:pt x="454076" y="2078892"/>
                  <a:pt x="448904" y="2089233"/>
                  <a:pt x="442010" y="2099575"/>
                </a:cubicBezTo>
                <a:cubicBezTo>
                  <a:pt x="426499" y="2127152"/>
                  <a:pt x="410986" y="2156452"/>
                  <a:pt x="395474" y="2182306"/>
                </a:cubicBezTo>
                <a:lnTo>
                  <a:pt x="384460" y="2201965"/>
                </a:lnTo>
                <a:lnTo>
                  <a:pt x="366366" y="2175324"/>
                </a:lnTo>
                <a:lnTo>
                  <a:pt x="385983" y="2146987"/>
                </a:lnTo>
                <a:lnTo>
                  <a:pt x="392027" y="2139216"/>
                </a:lnTo>
                <a:lnTo>
                  <a:pt x="392890" y="2137010"/>
                </a:lnTo>
                <a:lnTo>
                  <a:pt x="385983" y="2146987"/>
                </a:lnTo>
                <a:lnTo>
                  <a:pt x="369405" y="2168302"/>
                </a:lnTo>
                <a:lnTo>
                  <a:pt x="365656" y="2174279"/>
                </a:lnTo>
                <a:lnTo>
                  <a:pt x="342348" y="2139962"/>
                </a:lnTo>
                <a:lnTo>
                  <a:pt x="353460" y="2118317"/>
                </a:lnTo>
                <a:cubicBezTo>
                  <a:pt x="364879" y="2093972"/>
                  <a:pt x="375651" y="2069411"/>
                  <a:pt x="386855" y="2044418"/>
                </a:cubicBezTo>
                <a:cubicBezTo>
                  <a:pt x="407538" y="1994435"/>
                  <a:pt x="429944" y="1944451"/>
                  <a:pt x="455799" y="1887573"/>
                </a:cubicBezTo>
                <a:cubicBezTo>
                  <a:pt x="458385" y="1872062"/>
                  <a:pt x="468726" y="1845777"/>
                  <a:pt x="476051" y="1823800"/>
                </a:cubicBezTo>
                <a:lnTo>
                  <a:pt x="482661" y="1798854"/>
                </a:lnTo>
                <a:lnTo>
                  <a:pt x="432378" y="1936237"/>
                </a:lnTo>
                <a:lnTo>
                  <a:pt x="336746" y="2131714"/>
                </a:lnTo>
                <a:lnTo>
                  <a:pt x="312848" y="2096527"/>
                </a:lnTo>
                <a:cubicBezTo>
                  <a:pt x="287820" y="2056304"/>
                  <a:pt x="263865" y="2014114"/>
                  <a:pt x="241698" y="1970494"/>
                </a:cubicBezTo>
                <a:cubicBezTo>
                  <a:pt x="197362" y="1881824"/>
                  <a:pt x="158749" y="1788864"/>
                  <a:pt x="130146" y="1695903"/>
                </a:cubicBezTo>
                <a:cubicBezTo>
                  <a:pt x="101542" y="1602944"/>
                  <a:pt x="80089" y="1511413"/>
                  <a:pt x="65788" y="1428464"/>
                </a:cubicBezTo>
                <a:cubicBezTo>
                  <a:pt x="62927" y="1407011"/>
                  <a:pt x="60067" y="1386989"/>
                  <a:pt x="57207" y="1366967"/>
                </a:cubicBezTo>
                <a:cubicBezTo>
                  <a:pt x="54346" y="1346944"/>
                  <a:pt x="51486" y="1328353"/>
                  <a:pt x="50057" y="1309760"/>
                </a:cubicBezTo>
                <a:cubicBezTo>
                  <a:pt x="48626" y="1291169"/>
                  <a:pt x="47196" y="1274007"/>
                  <a:pt x="44336" y="1256845"/>
                </a:cubicBezTo>
                <a:cubicBezTo>
                  <a:pt x="42905" y="1248264"/>
                  <a:pt x="42905" y="1239683"/>
                  <a:pt x="41476" y="1232532"/>
                </a:cubicBezTo>
                <a:cubicBezTo>
                  <a:pt x="41476" y="1223951"/>
                  <a:pt x="40045" y="1216801"/>
                  <a:pt x="40045" y="1209649"/>
                </a:cubicBezTo>
                <a:cubicBezTo>
                  <a:pt x="38615" y="1179616"/>
                  <a:pt x="35755" y="1153874"/>
                  <a:pt x="34324" y="1130991"/>
                </a:cubicBezTo>
                <a:cubicBezTo>
                  <a:pt x="32895" y="1109538"/>
                  <a:pt x="31464" y="1092376"/>
                  <a:pt x="30034" y="1079505"/>
                </a:cubicBezTo>
                <a:cubicBezTo>
                  <a:pt x="28603" y="1066635"/>
                  <a:pt x="26459" y="1059483"/>
                  <a:pt x="23599" y="1058411"/>
                </a:cubicBezTo>
                <a:cubicBezTo>
                  <a:pt x="20739" y="1057337"/>
                  <a:pt x="17162" y="1062343"/>
                  <a:pt x="12872" y="1073785"/>
                </a:cubicBezTo>
                <a:cubicBezTo>
                  <a:pt x="14302" y="1218230"/>
                  <a:pt x="30034" y="1371258"/>
                  <a:pt x="62927" y="1517134"/>
                </a:cubicBezTo>
                <a:cubicBezTo>
                  <a:pt x="95822" y="1663010"/>
                  <a:pt x="144447" y="1803166"/>
                  <a:pt x="200223" y="1927589"/>
                </a:cubicBezTo>
                <a:cubicBezTo>
                  <a:pt x="223105" y="1977645"/>
                  <a:pt x="260289" y="2047723"/>
                  <a:pt x="307485" y="2122091"/>
                </a:cubicBezTo>
                <a:lnTo>
                  <a:pt x="327552" y="2150508"/>
                </a:lnTo>
                <a:lnTo>
                  <a:pt x="326603" y="2152447"/>
                </a:lnTo>
                <a:lnTo>
                  <a:pt x="318895" y="2164633"/>
                </a:lnTo>
                <a:lnTo>
                  <a:pt x="289505" y="2123617"/>
                </a:lnTo>
                <a:cubicBezTo>
                  <a:pt x="244530" y="2051132"/>
                  <a:pt x="204457" y="1975881"/>
                  <a:pt x="169363" y="1898316"/>
                </a:cubicBezTo>
                <a:lnTo>
                  <a:pt x="133618" y="1809378"/>
                </a:lnTo>
                <a:lnTo>
                  <a:pt x="128715" y="1791725"/>
                </a:lnTo>
                <a:lnTo>
                  <a:pt x="118704" y="1760261"/>
                </a:lnTo>
                <a:cubicBezTo>
                  <a:pt x="111553" y="1740239"/>
                  <a:pt x="104403" y="1718786"/>
                  <a:pt x="97251" y="1698764"/>
                </a:cubicBezTo>
                <a:cubicBezTo>
                  <a:pt x="91530" y="1678741"/>
                  <a:pt x="85810" y="1657290"/>
                  <a:pt x="78660" y="1637267"/>
                </a:cubicBezTo>
                <a:lnTo>
                  <a:pt x="67167" y="1592343"/>
                </a:lnTo>
                <a:lnTo>
                  <a:pt x="42792" y="1477612"/>
                </a:lnTo>
                <a:lnTo>
                  <a:pt x="28603" y="1388420"/>
                </a:lnTo>
                <a:cubicBezTo>
                  <a:pt x="25743" y="1366967"/>
                  <a:pt x="22883" y="1346944"/>
                  <a:pt x="21453" y="1325493"/>
                </a:cubicBezTo>
                <a:cubicBezTo>
                  <a:pt x="20023" y="1304040"/>
                  <a:pt x="18593" y="1284017"/>
                  <a:pt x="17162" y="1262566"/>
                </a:cubicBezTo>
                <a:cubicBezTo>
                  <a:pt x="15733" y="1252554"/>
                  <a:pt x="15733" y="1242543"/>
                  <a:pt x="14302" y="1231102"/>
                </a:cubicBezTo>
                <a:cubicBezTo>
                  <a:pt x="14302" y="1221090"/>
                  <a:pt x="14302" y="1211080"/>
                  <a:pt x="12872" y="1199639"/>
                </a:cubicBezTo>
                <a:cubicBezTo>
                  <a:pt x="11442" y="1179616"/>
                  <a:pt x="11442" y="1158163"/>
                  <a:pt x="10012" y="1138141"/>
                </a:cubicBezTo>
                <a:cubicBezTo>
                  <a:pt x="8581" y="1057337"/>
                  <a:pt x="11799" y="978679"/>
                  <a:pt x="17520" y="903774"/>
                </a:cubicBezTo>
                <a:lnTo>
                  <a:pt x="38928" y="702431"/>
                </a:lnTo>
                <a:lnTo>
                  <a:pt x="38614" y="703374"/>
                </a:lnTo>
                <a:cubicBezTo>
                  <a:pt x="14302" y="824937"/>
                  <a:pt x="1430" y="945070"/>
                  <a:pt x="0" y="1063774"/>
                </a:cubicBezTo>
                <a:cubicBezTo>
                  <a:pt x="1430" y="816356"/>
                  <a:pt x="48626" y="563218"/>
                  <a:pt x="157318" y="321521"/>
                </a:cubicBezTo>
                <a:cubicBezTo>
                  <a:pt x="180200" y="271466"/>
                  <a:pt x="213093" y="192806"/>
                  <a:pt x="238836" y="142751"/>
                </a:cubicBezTo>
                <a:cubicBezTo>
                  <a:pt x="255283" y="110930"/>
                  <a:pt x="272981" y="79377"/>
                  <a:pt x="291886" y="48181"/>
                </a:cubicBezTo>
                <a:lnTo>
                  <a:pt x="323315" y="0"/>
                </a:lnTo>
                <a:close/>
                <a:moveTo>
                  <a:pt x="296223" y="73499"/>
                </a:moveTo>
                <a:lnTo>
                  <a:pt x="291993" y="74071"/>
                </a:lnTo>
                <a:lnTo>
                  <a:pt x="226502" y="184159"/>
                </a:lnTo>
                <a:cubicBezTo>
                  <a:pt x="170367" y="289320"/>
                  <a:pt x="123530" y="400649"/>
                  <a:pt x="87418" y="516895"/>
                </a:cubicBezTo>
                <a:lnTo>
                  <a:pt x="47497" y="671472"/>
                </a:lnTo>
                <a:lnTo>
                  <a:pt x="49876" y="664938"/>
                </a:lnTo>
                <a:cubicBezTo>
                  <a:pt x="52558" y="658324"/>
                  <a:pt x="55061" y="651888"/>
                  <a:pt x="58638" y="639016"/>
                </a:cubicBezTo>
                <a:cubicBezTo>
                  <a:pt x="82950" y="544626"/>
                  <a:pt x="117273" y="453095"/>
                  <a:pt x="153028" y="367286"/>
                </a:cubicBezTo>
                <a:cubicBezTo>
                  <a:pt x="188781" y="281476"/>
                  <a:pt x="230257" y="201387"/>
                  <a:pt x="268870" y="125588"/>
                </a:cubicBezTo>
                <a:cubicBezTo>
                  <a:pt x="266725" y="124516"/>
                  <a:pt x="291931" y="84829"/>
                  <a:pt x="296223" y="73499"/>
                </a:cubicBezTo>
                <a:close/>
                <a:moveTo>
                  <a:pt x="650562" y="1220547"/>
                </a:moveTo>
                <a:lnTo>
                  <a:pt x="639267" y="1247245"/>
                </a:lnTo>
                <a:lnTo>
                  <a:pt x="635051" y="1286045"/>
                </a:lnTo>
                <a:lnTo>
                  <a:pt x="629613" y="1267919"/>
                </a:lnTo>
                <a:lnTo>
                  <a:pt x="627625" y="1270478"/>
                </a:lnTo>
                <a:lnTo>
                  <a:pt x="633328" y="1289492"/>
                </a:lnTo>
                <a:cubicBezTo>
                  <a:pt x="631604" y="1298109"/>
                  <a:pt x="631604" y="1306728"/>
                  <a:pt x="629881" y="1317070"/>
                </a:cubicBezTo>
                <a:cubicBezTo>
                  <a:pt x="633328" y="1322239"/>
                  <a:pt x="635051" y="1330858"/>
                  <a:pt x="636776" y="1339475"/>
                </a:cubicBezTo>
                <a:lnTo>
                  <a:pt x="642119" y="1339178"/>
                </a:lnTo>
                <a:lnTo>
                  <a:pt x="638498" y="1327409"/>
                </a:lnTo>
                <a:cubicBezTo>
                  <a:pt x="640221" y="1317068"/>
                  <a:pt x="640221" y="1308451"/>
                  <a:pt x="641945" y="1299832"/>
                </a:cubicBezTo>
                <a:cubicBezTo>
                  <a:pt x="645393" y="1275702"/>
                  <a:pt x="647115" y="1248125"/>
                  <a:pt x="650562" y="1220547"/>
                </a:cubicBezTo>
                <a:close/>
                <a:moveTo>
                  <a:pt x="724677" y="1294662"/>
                </a:moveTo>
                <a:cubicBezTo>
                  <a:pt x="721230" y="1301556"/>
                  <a:pt x="717783" y="1306728"/>
                  <a:pt x="714336" y="1317070"/>
                </a:cubicBezTo>
                <a:lnTo>
                  <a:pt x="711965" y="1364036"/>
                </a:lnTo>
                <a:cubicBezTo>
                  <a:pt x="711752" y="1377394"/>
                  <a:pt x="711752" y="1390321"/>
                  <a:pt x="710889" y="1408418"/>
                </a:cubicBezTo>
                <a:lnTo>
                  <a:pt x="693653" y="1461454"/>
                </a:lnTo>
                <a:lnTo>
                  <a:pt x="693653" y="1467512"/>
                </a:lnTo>
                <a:lnTo>
                  <a:pt x="714336" y="1408418"/>
                </a:lnTo>
                <a:cubicBezTo>
                  <a:pt x="716060" y="1372222"/>
                  <a:pt x="714336" y="1356711"/>
                  <a:pt x="717783" y="1317068"/>
                </a:cubicBezTo>
                <a:lnTo>
                  <a:pt x="725819" y="1299658"/>
                </a:lnTo>
                <a:lnTo>
                  <a:pt x="724677" y="1294662"/>
                </a:lnTo>
                <a:close/>
                <a:moveTo>
                  <a:pt x="709164" y="1311898"/>
                </a:moveTo>
                <a:lnTo>
                  <a:pt x="689093" y="1395525"/>
                </a:lnTo>
                <a:lnTo>
                  <a:pt x="689095" y="1395525"/>
                </a:lnTo>
                <a:lnTo>
                  <a:pt x="709166" y="1311900"/>
                </a:lnTo>
                <a:lnTo>
                  <a:pt x="709164" y="1311898"/>
                </a:lnTo>
                <a:close/>
                <a:moveTo>
                  <a:pt x="459716" y="1965619"/>
                </a:moveTo>
                <a:lnTo>
                  <a:pt x="417880" y="2039248"/>
                </a:lnTo>
                <a:lnTo>
                  <a:pt x="417111" y="2041018"/>
                </a:lnTo>
                <a:lnTo>
                  <a:pt x="459246" y="1966858"/>
                </a:lnTo>
                <a:lnTo>
                  <a:pt x="459716" y="1965619"/>
                </a:lnTo>
                <a:close/>
                <a:moveTo>
                  <a:pt x="687526" y="1544122"/>
                </a:moveTo>
                <a:lnTo>
                  <a:pt x="686907" y="1547171"/>
                </a:lnTo>
                <a:lnTo>
                  <a:pt x="691928" y="1553199"/>
                </a:lnTo>
                <a:cubicBezTo>
                  <a:pt x="697100" y="1558371"/>
                  <a:pt x="702270" y="1565265"/>
                  <a:pt x="707441" y="1570435"/>
                </a:cubicBezTo>
                <a:cubicBezTo>
                  <a:pt x="710889" y="1566988"/>
                  <a:pt x="714336" y="1563540"/>
                  <a:pt x="717783" y="1563540"/>
                </a:cubicBezTo>
                <a:lnTo>
                  <a:pt x="718043" y="1562218"/>
                </a:lnTo>
                <a:lnTo>
                  <a:pt x="710889" y="1566988"/>
                </a:lnTo>
                <a:cubicBezTo>
                  <a:pt x="703994" y="1563540"/>
                  <a:pt x="698824" y="1556646"/>
                  <a:pt x="693653" y="1551475"/>
                </a:cubicBezTo>
                <a:lnTo>
                  <a:pt x="687526" y="1544122"/>
                </a:lnTo>
                <a:close/>
              </a:path>
            </a:pathLst>
          </a:custGeom>
          <a:solidFill>
            <a:schemeClr val="tx1">
              <a:lumMod val="85000"/>
              <a:lumOff val="15000"/>
            </a:schemeClr>
          </a:solidFill>
          <a:ln w="9525" cap="flat">
            <a:noFill/>
            <a:prstDash val="solid"/>
            <a:miter/>
          </a:ln>
        </p:spPr>
        <p:txBody>
          <a:bodyPr rtlCol="0" anchor="ctr"/>
          <a:lstStyle/>
          <a:p>
            <a:endParaRPr lang="en-US" noProof="0" dirty="0"/>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a:lstStyle>
            <a:lvl1pPr marL="0" indent="0" algn="r">
              <a:buNone/>
              <a:defRPr sz="1600">
                <a:solidFill>
                  <a:schemeClr val="bg1"/>
                </a:solidFill>
              </a:defRPr>
            </a:lvl1pPr>
          </a:lstStyle>
          <a:p>
            <a:pPr lvl="0"/>
            <a:r>
              <a:rPr lang="en-US"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50000"/>
                </a:schemeClr>
              </a:gs>
              <a:gs pos="100000">
                <a:schemeClr val="accent3"/>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hyperlink" Target="https://www.tes.com/news/what-are-teaching-styles" TargetMode="External"/><Relationship Id="rId2" Type="http://schemas.openxmlformats.org/officeDocument/2006/relationships/notesSlide" Target="../notesSlides/notesSlide3.xml"/><Relationship Id="rId1" Type="http://schemas.openxmlformats.org/officeDocument/2006/relationships/slideLayout" Target="../slideLayouts/slideLayout23.xml"/><Relationship Id="rId4" Type="http://schemas.openxmlformats.org/officeDocument/2006/relationships/hyperlink" Target="https://www.tes.com/news/pedagogy-focus-teaching-theorie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earningportal/"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9.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mmls.mmu.edu.my/wordpress" TargetMode="External"/><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4714240" y="0"/>
            <a:ext cx="7284720" cy="2078700"/>
          </a:xfrm>
        </p:spPr>
        <p:txBody>
          <a:bodyPr/>
          <a:lstStyle/>
          <a:p>
            <a:r>
              <a:rPr lang="en-US" sz="3200" dirty="0" err="1">
                <a:solidFill>
                  <a:srgbClr val="0070C0"/>
                </a:solidFill>
              </a:rPr>
              <a:t>Addysgeg</a:t>
            </a:r>
            <a:r>
              <a:rPr lang="en-US" sz="3200" dirty="0">
                <a:solidFill>
                  <a:srgbClr val="0070C0"/>
                </a:solidFill>
              </a:rPr>
              <a:t>  y  </a:t>
            </a:r>
            <a:r>
              <a:rPr lang="en-US" sz="3200" dirty="0" err="1">
                <a:solidFill>
                  <a:srgbClr val="0070C0"/>
                </a:solidFill>
              </a:rPr>
              <a:t>cYfnod</a:t>
            </a:r>
            <a:r>
              <a:rPr lang="en-US" sz="3200" dirty="0">
                <a:solidFill>
                  <a:srgbClr val="0070C0"/>
                </a:solidFill>
              </a:rPr>
              <a:t>  Sylfaen</a:t>
            </a:r>
            <a:br>
              <a:rPr lang="en-US" sz="3200" dirty="0">
                <a:solidFill>
                  <a:srgbClr val="0070C0"/>
                </a:solidFill>
              </a:rPr>
            </a:br>
            <a:r>
              <a:rPr lang="en-US" sz="3200" dirty="0"/>
              <a:t>Foundation  Phase Pedagogy</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8876145" y="5490817"/>
            <a:ext cx="3234613" cy="1048939"/>
          </a:xfrm>
        </p:spPr>
        <p:txBody>
          <a:bodyPr/>
          <a:lstStyle/>
          <a:p>
            <a:r>
              <a:rPr lang="en-US" noProof="1"/>
              <a:t>c.Jennings@uwtsd.ac.uk.</a:t>
            </a:r>
          </a:p>
          <a:p>
            <a:endParaRPr lang="en-US" dirty="0"/>
          </a:p>
        </p:txBody>
      </p:sp>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xmlns=""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2655" r="12655"/>
          <a:stretch>
            <a:fillRect/>
          </a:stretch>
        </p:blipFill>
        <p:spPr/>
      </p:pic>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942081B-07EF-4C84-8648-1DEAAA78195E}"/>
              </a:ext>
            </a:extLst>
          </p:cNvPr>
          <p:cNvSpPr>
            <a:spLocks noGrp="1"/>
          </p:cNvSpPr>
          <p:nvPr>
            <p:ph type="sldNum" sz="quarter" idx="11"/>
          </p:nvPr>
        </p:nvSpPr>
        <p:spPr/>
        <p:txBody>
          <a:bodyPr/>
          <a:lstStyle/>
          <a:p>
            <a:pPr algn="ctr"/>
            <a:fld id="{B67B645E-C5E5-4727-B977-D372A0AA71D9}" type="slidenum">
              <a:rPr lang="en-US" noProof="0" smtClean="0"/>
              <a:pPr algn="ctr"/>
              <a:t>2</a:t>
            </a:fld>
            <a:endParaRPr lang="en-US" noProof="0" dirty="0"/>
          </a:p>
        </p:txBody>
      </p:sp>
      <p:pic>
        <p:nvPicPr>
          <p:cNvPr id="4" name="Picture 4">
            <a:extLst>
              <a:ext uri="{FF2B5EF4-FFF2-40B4-BE49-F238E27FC236}">
                <a16:creationId xmlns:a16="http://schemas.microsoft.com/office/drawing/2014/main" id="{631699CD-B1AB-4AFB-8350-86609B223254}"/>
              </a:ext>
            </a:extLst>
          </p:cNvPr>
          <p:cNvPicPr>
            <a:picLocks noChangeAspect="1"/>
          </p:cNvPicPr>
          <p:nvPr/>
        </p:nvPicPr>
        <p:blipFill>
          <a:blip r:embed="rId2"/>
          <a:stretch>
            <a:fillRect/>
          </a:stretch>
        </p:blipFill>
        <p:spPr>
          <a:xfrm>
            <a:off x="4192221" y="783004"/>
            <a:ext cx="4286250" cy="5702300"/>
          </a:xfrm>
          <a:prstGeom prst="rect">
            <a:avLst/>
          </a:prstGeom>
        </p:spPr>
      </p:pic>
    </p:spTree>
    <p:extLst>
      <p:ext uri="{BB962C8B-B14F-4D97-AF65-F5344CB8AC3E}">
        <p14:creationId xmlns:p14="http://schemas.microsoft.com/office/powerpoint/2010/main" val="140099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258620-D380-473B-A288-E14928A16BDB}"/>
              </a:ext>
            </a:extLst>
          </p:cNvPr>
          <p:cNvSpPr>
            <a:spLocks noGrp="1"/>
          </p:cNvSpPr>
          <p:nvPr>
            <p:ph sz="half" idx="1"/>
          </p:nvPr>
        </p:nvSpPr>
        <p:spPr bwMode="gray">
          <a:xfrm>
            <a:off x="311142" y="889689"/>
            <a:ext cx="5508000" cy="5040000"/>
          </a:xfrm>
        </p:spPr>
        <p:txBody>
          <a:bodyPr/>
          <a:lstStyle/>
          <a:p>
            <a:pPr marL="0" indent="0">
              <a:buNone/>
            </a:pPr>
            <a:r>
              <a:rPr lang="en-US" noProof="1">
                <a:solidFill>
                  <a:srgbClr val="0070C0"/>
                </a:solidFill>
              </a:rPr>
              <a:t>Trafodwch:</a:t>
            </a:r>
          </a:p>
          <a:p>
            <a:pPr marL="0" indent="0">
              <a:buNone/>
            </a:pPr>
            <a:endParaRPr lang="en-US" noProof="1">
              <a:solidFill>
                <a:srgbClr val="0070C0"/>
              </a:solidFill>
            </a:endParaRPr>
          </a:p>
          <a:p>
            <a:pPr marL="342900" indent="-342900">
              <a:buFont typeface="+mj-lt"/>
              <a:buAutoNum type="arabicPeriod"/>
            </a:pPr>
            <a:r>
              <a:rPr lang="en-US" noProof="1">
                <a:solidFill>
                  <a:srgbClr val="0070C0"/>
                </a:solidFill>
              </a:rPr>
              <a:t>Ystyr y term addysgeg</a:t>
            </a:r>
          </a:p>
          <a:p>
            <a:pPr marL="342900" indent="-342900">
              <a:buFont typeface="+mj-lt"/>
              <a:buAutoNum type="arabicPeriod"/>
            </a:pPr>
            <a:endParaRPr lang="en-US" noProof="1">
              <a:solidFill>
                <a:srgbClr val="0070C0"/>
              </a:solidFill>
            </a:endParaRPr>
          </a:p>
          <a:p>
            <a:pPr marL="342900" indent="-342900">
              <a:buFont typeface="+mj-lt"/>
              <a:buAutoNum type="arabicPeriod"/>
            </a:pPr>
            <a:r>
              <a:rPr lang="en-US" noProof="1">
                <a:solidFill>
                  <a:srgbClr val="0070C0"/>
                </a:solidFill>
              </a:rPr>
              <a:t>Sut ellir ei ddiffinio?</a:t>
            </a:r>
          </a:p>
          <a:p>
            <a:pPr marL="342900" indent="-342900">
              <a:buFont typeface="+mj-lt"/>
              <a:buAutoNum type="arabicPeriod"/>
            </a:pPr>
            <a:endParaRPr lang="en-US" noProof="1">
              <a:solidFill>
                <a:srgbClr val="0070C0"/>
              </a:solidFill>
            </a:endParaRPr>
          </a:p>
          <a:p>
            <a:pPr marL="342900" indent="-342900">
              <a:buFont typeface="+mj-lt"/>
              <a:buAutoNum type="arabicPeriod"/>
            </a:pPr>
            <a:r>
              <a:rPr lang="en-US" noProof="1">
                <a:solidFill>
                  <a:srgbClr val="0070C0"/>
                </a:solidFill>
              </a:rPr>
              <a:t>O ble daw’r cysyniad o addysgeg?</a:t>
            </a:r>
          </a:p>
          <a:p>
            <a:pPr marL="342900" indent="-342900">
              <a:buFont typeface="+mj-lt"/>
              <a:buAutoNum type="arabicPeriod"/>
            </a:pPr>
            <a:endParaRPr lang="en-US" noProof="1">
              <a:solidFill>
                <a:srgbClr val="0070C0"/>
              </a:solidFill>
            </a:endParaRPr>
          </a:p>
          <a:p>
            <a:pPr marL="342900" indent="-342900">
              <a:buFont typeface="+mj-lt"/>
              <a:buAutoNum type="arabicPeriod"/>
            </a:pPr>
            <a:r>
              <a:rPr lang="en-US" noProof="1">
                <a:solidFill>
                  <a:srgbClr val="0070C0"/>
                </a:solidFill>
              </a:rPr>
              <a:t>A yw’n bwysig i addysgwyr ei ddeall?</a:t>
            </a:r>
          </a:p>
          <a:p>
            <a:pPr marL="342900" indent="-342900">
              <a:buFont typeface="+mj-lt"/>
              <a:buAutoNum type="arabicPeriod"/>
            </a:pPr>
            <a:endParaRPr lang="en-US" noProof="1">
              <a:solidFill>
                <a:srgbClr val="0070C0"/>
              </a:solidFill>
            </a:endParaRPr>
          </a:p>
          <a:p>
            <a:pPr marL="342900" indent="-342900">
              <a:buFont typeface="+mj-lt"/>
              <a:buAutoNum type="arabicPeriod"/>
            </a:pPr>
            <a:r>
              <a:rPr lang="en-US" noProof="1">
                <a:solidFill>
                  <a:srgbClr val="0070C0"/>
                </a:solidFill>
              </a:rPr>
              <a:t>Oes gwahanol fathau o addysgeg?</a:t>
            </a:r>
          </a:p>
          <a:p>
            <a:endParaRPr lang="en-US" dirty="0">
              <a:solidFill>
                <a:srgbClr val="0070C0"/>
              </a:solidFill>
            </a:endParaRPr>
          </a:p>
          <a:p>
            <a:r>
              <a:rPr lang="en-US" dirty="0" err="1">
                <a:solidFill>
                  <a:srgbClr val="0070C0"/>
                </a:solidFill>
              </a:rPr>
              <a:t>Cyflwynwch</a:t>
            </a:r>
            <a:r>
              <a:rPr lang="en-US" dirty="0">
                <a:solidFill>
                  <a:srgbClr val="0070C0"/>
                </a:solidFill>
              </a:rPr>
              <a:t> </a:t>
            </a:r>
            <a:r>
              <a:rPr lang="en-US" dirty="0" err="1">
                <a:solidFill>
                  <a:srgbClr val="0070C0"/>
                </a:solidFill>
              </a:rPr>
              <a:t>eich</a:t>
            </a:r>
            <a:r>
              <a:rPr lang="en-US" dirty="0">
                <a:solidFill>
                  <a:srgbClr val="0070C0"/>
                </a:solidFill>
              </a:rPr>
              <a:t> </a:t>
            </a:r>
            <a:r>
              <a:rPr lang="en-US" dirty="0" err="1">
                <a:solidFill>
                  <a:srgbClr val="0070C0"/>
                </a:solidFill>
              </a:rPr>
              <a:t>ymateb</a:t>
            </a:r>
            <a:r>
              <a:rPr lang="en-US" dirty="0">
                <a:solidFill>
                  <a:srgbClr val="0070C0"/>
                </a:solidFill>
              </a:rPr>
              <a:t> </a:t>
            </a:r>
            <a:r>
              <a:rPr lang="en-US" dirty="0" err="1">
                <a:solidFill>
                  <a:srgbClr val="0070C0"/>
                </a:solidFill>
              </a:rPr>
              <a:t>ar</a:t>
            </a:r>
            <a:r>
              <a:rPr lang="en-US" dirty="0">
                <a:solidFill>
                  <a:srgbClr val="0070C0"/>
                </a:solidFill>
              </a:rPr>
              <a:t> </a:t>
            </a:r>
            <a:r>
              <a:rPr lang="en-US" dirty="0" err="1">
                <a:solidFill>
                  <a:srgbClr val="0070C0"/>
                </a:solidFill>
              </a:rPr>
              <a:t>lafar</a:t>
            </a:r>
            <a:r>
              <a:rPr lang="en-US" dirty="0">
                <a:solidFill>
                  <a:srgbClr val="0070C0"/>
                </a:solidFill>
              </a:rPr>
              <a:t> </a:t>
            </a:r>
            <a:r>
              <a:rPr lang="en-US" dirty="0" err="1">
                <a:solidFill>
                  <a:srgbClr val="0070C0"/>
                </a:solidFill>
              </a:rPr>
              <a:t>wedi</a:t>
            </a:r>
            <a:r>
              <a:rPr lang="en-US" dirty="0">
                <a:solidFill>
                  <a:srgbClr val="0070C0"/>
                </a:solidFill>
              </a:rPr>
              <a:t> </a:t>
            </a:r>
            <a:r>
              <a:rPr lang="en-US" dirty="0" err="1">
                <a:solidFill>
                  <a:srgbClr val="0070C0"/>
                </a:solidFill>
              </a:rPr>
              <a:t>trafod</a:t>
            </a:r>
            <a:r>
              <a:rPr lang="en-US" dirty="0">
                <a:solidFill>
                  <a:srgbClr val="0070C0"/>
                </a:solidFill>
              </a:rPr>
              <a:t>.</a:t>
            </a:r>
          </a:p>
        </p:txBody>
      </p:sp>
      <p:sp>
        <p:nvSpPr>
          <p:cNvPr id="23" name="Text Placeholder 22"/>
          <p:cNvSpPr>
            <a:spLocks noGrp="1"/>
          </p:cNvSpPr>
          <p:nvPr>
            <p:ph type="body" sz="quarter" idx="12"/>
          </p:nvPr>
        </p:nvSpPr>
        <p:spPr>
          <a:xfrm>
            <a:off x="6096600" y="889689"/>
            <a:ext cx="5508000" cy="5038725"/>
          </a:xfrm>
        </p:spPr>
        <p:txBody>
          <a:bodyPr vert="horz" lIns="0" tIns="0" rIns="0" bIns="0" rtlCol="0" anchor="t">
            <a:noAutofit/>
          </a:bodyPr>
          <a:lstStyle/>
          <a:p>
            <a:pPr marL="0" indent="0">
              <a:buNone/>
            </a:pPr>
            <a:r>
              <a:rPr lang="cy-GB" dirty="0" err="1"/>
              <a:t>Discuss</a:t>
            </a:r>
            <a:r>
              <a:rPr lang="cy-GB" dirty="0"/>
              <a:t>:</a:t>
            </a:r>
          </a:p>
          <a:p>
            <a:pPr marL="0" indent="0">
              <a:buNone/>
            </a:pPr>
            <a:endParaRPr lang="cy-GB" dirty="0"/>
          </a:p>
          <a:p>
            <a:pPr marL="342900" indent="-342900">
              <a:buFont typeface="+mj-lt"/>
              <a:buAutoNum type="arabicPeriod"/>
            </a:pPr>
            <a:r>
              <a:rPr lang="cy-GB" dirty="0"/>
              <a:t>The </a:t>
            </a:r>
            <a:r>
              <a:rPr lang="cy-GB" dirty="0" err="1"/>
              <a:t>meaning</a:t>
            </a:r>
            <a:r>
              <a:rPr lang="cy-GB" dirty="0"/>
              <a:t> of </a:t>
            </a:r>
            <a:r>
              <a:rPr lang="cy-GB" dirty="0" err="1"/>
              <a:t>pedagogy</a:t>
            </a:r>
            <a:r>
              <a:rPr lang="cy-GB" dirty="0"/>
              <a:t>.</a:t>
            </a:r>
          </a:p>
          <a:p>
            <a:pPr marL="342900" indent="-342900">
              <a:buFont typeface="+mj-lt"/>
              <a:buAutoNum type="arabicPeriod"/>
            </a:pPr>
            <a:endParaRPr lang="cy-GB" dirty="0"/>
          </a:p>
          <a:p>
            <a:pPr marL="342900" indent="-342900">
              <a:buFont typeface="+mj-lt"/>
              <a:buAutoNum type="arabicPeriod"/>
            </a:pPr>
            <a:r>
              <a:rPr lang="cy-GB" dirty="0" err="1"/>
              <a:t>How</a:t>
            </a:r>
            <a:r>
              <a:rPr lang="cy-GB" dirty="0"/>
              <a:t> can it be </a:t>
            </a:r>
            <a:r>
              <a:rPr lang="cy-GB" dirty="0" err="1"/>
              <a:t>defined</a:t>
            </a:r>
            <a:r>
              <a:rPr lang="cy-GB" dirty="0"/>
              <a:t>?</a:t>
            </a:r>
          </a:p>
          <a:p>
            <a:pPr marL="342900" indent="-342900">
              <a:buFont typeface="+mj-lt"/>
              <a:buAutoNum type="arabicPeriod"/>
            </a:pPr>
            <a:endParaRPr lang="cy-GB" dirty="0"/>
          </a:p>
          <a:p>
            <a:pPr marL="342900" indent="-342900">
              <a:buFont typeface="+mj-lt"/>
              <a:buAutoNum type="arabicPeriod"/>
            </a:pPr>
            <a:r>
              <a:rPr lang="cy-GB" dirty="0" err="1"/>
              <a:t>Where</a:t>
            </a:r>
            <a:r>
              <a:rPr lang="cy-GB" dirty="0"/>
              <a:t> does the </a:t>
            </a:r>
            <a:r>
              <a:rPr lang="cy-GB" dirty="0" err="1"/>
              <a:t>notion</a:t>
            </a:r>
            <a:r>
              <a:rPr lang="cy-GB" dirty="0"/>
              <a:t> stem </a:t>
            </a:r>
            <a:r>
              <a:rPr lang="cy-GB" dirty="0" err="1"/>
              <a:t>from</a:t>
            </a:r>
            <a:r>
              <a:rPr lang="cy-GB" dirty="0"/>
              <a:t>?</a:t>
            </a:r>
          </a:p>
          <a:p>
            <a:pPr marL="342900" indent="-342900">
              <a:buFont typeface="+mj-lt"/>
              <a:buAutoNum type="arabicPeriod"/>
            </a:pPr>
            <a:endParaRPr lang="cy-GB" dirty="0"/>
          </a:p>
          <a:p>
            <a:pPr marL="342900" indent="-342900">
              <a:buFont typeface="+mj-lt"/>
              <a:buAutoNum type="arabicPeriod"/>
            </a:pPr>
            <a:r>
              <a:rPr lang="cy-GB" dirty="0"/>
              <a:t>Is it </a:t>
            </a:r>
            <a:r>
              <a:rPr lang="cy-GB" dirty="0" err="1"/>
              <a:t>important</a:t>
            </a:r>
            <a:r>
              <a:rPr lang="cy-GB" dirty="0"/>
              <a:t> </a:t>
            </a:r>
            <a:r>
              <a:rPr lang="cy-GB" dirty="0" err="1"/>
              <a:t>for</a:t>
            </a:r>
            <a:r>
              <a:rPr lang="cy-GB" dirty="0"/>
              <a:t> </a:t>
            </a:r>
            <a:r>
              <a:rPr lang="cy-GB" dirty="0" err="1"/>
              <a:t>educators</a:t>
            </a:r>
            <a:r>
              <a:rPr lang="cy-GB" dirty="0"/>
              <a:t> to </a:t>
            </a:r>
            <a:r>
              <a:rPr lang="cy-GB" dirty="0" err="1"/>
              <a:t>understand</a:t>
            </a:r>
            <a:r>
              <a:rPr lang="cy-GB" dirty="0"/>
              <a:t>?</a:t>
            </a:r>
          </a:p>
          <a:p>
            <a:pPr marL="342900" indent="-342900">
              <a:buFont typeface="+mj-lt"/>
              <a:buAutoNum type="arabicPeriod"/>
            </a:pPr>
            <a:endParaRPr lang="cy-GB" dirty="0"/>
          </a:p>
          <a:p>
            <a:pPr marL="342900" indent="-342900">
              <a:buFont typeface="+mj-lt"/>
              <a:buAutoNum type="arabicPeriod"/>
            </a:pPr>
            <a:r>
              <a:rPr lang="cy-GB" err="1"/>
              <a:t>Are</a:t>
            </a:r>
            <a:r>
              <a:rPr lang="cy-GB" dirty="0"/>
              <a:t> </a:t>
            </a:r>
            <a:r>
              <a:rPr lang="cy-GB" err="1"/>
              <a:t>there</a:t>
            </a:r>
            <a:r>
              <a:rPr lang="cy-GB" dirty="0"/>
              <a:t> </a:t>
            </a:r>
            <a:r>
              <a:rPr lang="cy-GB"/>
              <a:t>differing </a:t>
            </a:r>
            <a:r>
              <a:rPr lang="cy-GB" err="1"/>
              <a:t>pedagogies</a:t>
            </a:r>
            <a:r>
              <a:rPr lang="cy-GB" dirty="0"/>
              <a:t>?</a:t>
            </a:r>
          </a:p>
          <a:p>
            <a:pPr marL="342900" indent="-342900">
              <a:buFont typeface="+mj-lt"/>
              <a:buAutoNum type="arabicPeriod"/>
            </a:pPr>
            <a:endParaRPr lang="cy-GB" dirty="0"/>
          </a:p>
          <a:p>
            <a:r>
              <a:rPr lang="cy-GB" dirty="0"/>
              <a:t> </a:t>
            </a:r>
            <a:r>
              <a:rPr lang="cy-GB" dirty="0" err="1"/>
              <a:t>Present</a:t>
            </a:r>
            <a:r>
              <a:rPr lang="cy-GB" dirty="0"/>
              <a:t> </a:t>
            </a:r>
            <a:r>
              <a:rPr lang="cy-GB" dirty="0" err="1"/>
              <a:t>your</a:t>
            </a:r>
            <a:r>
              <a:rPr lang="cy-GB" dirty="0"/>
              <a:t> </a:t>
            </a:r>
            <a:r>
              <a:rPr lang="cy-GB" dirty="0" err="1"/>
              <a:t>findings</a:t>
            </a:r>
            <a:r>
              <a:rPr lang="cy-GB" dirty="0"/>
              <a:t> </a:t>
            </a:r>
            <a:r>
              <a:rPr lang="cy-GB" dirty="0" err="1"/>
              <a:t>following</a:t>
            </a:r>
            <a:r>
              <a:rPr lang="cy-GB" dirty="0"/>
              <a:t> </a:t>
            </a:r>
            <a:r>
              <a:rPr lang="cy-GB" dirty="0" err="1"/>
              <a:t>your</a:t>
            </a:r>
            <a:r>
              <a:rPr lang="cy-GB" dirty="0"/>
              <a:t> </a:t>
            </a:r>
            <a:r>
              <a:rPr lang="cy-GB" dirty="0" err="1"/>
              <a:t>discussion</a:t>
            </a:r>
            <a:r>
              <a:rPr lang="cy-GB" dirty="0"/>
              <a:t>.</a:t>
            </a:r>
            <a:endParaRPr lang="en-GB" dirty="0"/>
          </a:p>
        </p:txBody>
      </p:sp>
      <p:sp>
        <p:nvSpPr>
          <p:cNvPr id="2" name="Title 1">
            <a:extLst>
              <a:ext uri="{FF2B5EF4-FFF2-40B4-BE49-F238E27FC236}">
                <a16:creationId xmlns:a16="http://schemas.microsoft.com/office/drawing/2014/main" id="{4F50E8F8-CBC6-4A56-A60B-FDBF1E1F1214}"/>
              </a:ext>
            </a:extLst>
          </p:cNvPr>
          <p:cNvSpPr>
            <a:spLocks noGrp="1"/>
          </p:cNvSpPr>
          <p:nvPr>
            <p:ph type="title"/>
          </p:nvPr>
        </p:nvSpPr>
        <p:spPr bwMode="gray"/>
        <p:txBody>
          <a:bodyPr/>
          <a:lstStyle/>
          <a:p>
            <a:r>
              <a:rPr lang="en-US" dirty="0" err="1">
                <a:solidFill>
                  <a:srgbClr val="0070C0"/>
                </a:solidFill>
              </a:rPr>
              <a:t>Addysgeg</a:t>
            </a:r>
            <a:r>
              <a:rPr lang="en-US" dirty="0">
                <a:solidFill>
                  <a:srgbClr val="0070C0"/>
                </a:solidFill>
              </a:rPr>
              <a:t>  </a:t>
            </a:r>
            <a:r>
              <a:rPr lang="en-US" dirty="0"/>
              <a:t>                                                               Pedagogy</a:t>
            </a:r>
          </a:p>
        </p:txBody>
      </p:sp>
      <p:sp>
        <p:nvSpPr>
          <p:cNvPr id="9" name="Freeform: Shape 8">
            <a:extLst>
              <a:ext uri="{FF2B5EF4-FFF2-40B4-BE49-F238E27FC236}">
                <a16:creationId xmlns:a16="http://schemas.microsoft.com/office/drawing/2014/main" id="{F4E224D4-CF4C-4EC1-B54B-3738143F6391}"/>
              </a:ext>
              <a:ext uri="{C183D7F6-B498-43B3-948B-1728B52AA6E4}">
                <adec:decorative xmlns:adec="http://schemas.microsoft.com/office/drawing/2017/decorative" xmlns="" val="1"/>
              </a:ext>
            </a:extLst>
          </p:cNvPr>
          <p:cNvSpPr/>
          <p:nvPr/>
        </p:nvSpPr>
        <p:spPr>
          <a:xfrm rot="10800000">
            <a:off x="9220655" y="606225"/>
            <a:ext cx="2106487" cy="207869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lt1"/>
              </a:solidFill>
            </a:endParaRPr>
          </a:p>
        </p:txBody>
      </p:sp>
    </p:spTree>
    <p:extLst>
      <p:ext uri="{BB962C8B-B14F-4D97-AF65-F5344CB8AC3E}">
        <p14:creationId xmlns:p14="http://schemas.microsoft.com/office/powerpoint/2010/main" val="306933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lgn="ctr"/>
            <a:fld id="{B67B645E-C5E5-4727-B977-D372A0AA71D9}" type="slidenum">
              <a:rPr lang="en-US" noProof="0" smtClean="0"/>
              <a:pPr algn="ctr"/>
              <a:t>4</a:t>
            </a:fld>
            <a:endParaRPr lang="en-US" noProof="0" dirty="0"/>
          </a:p>
        </p:txBody>
      </p:sp>
      <p:sp>
        <p:nvSpPr>
          <p:cNvPr id="4" name="TextBox 3"/>
          <p:cNvSpPr txBox="1"/>
          <p:nvPr/>
        </p:nvSpPr>
        <p:spPr>
          <a:xfrm>
            <a:off x="432000" y="948690"/>
            <a:ext cx="10919491" cy="5632311"/>
          </a:xfrm>
          <a:prstGeom prst="rect">
            <a:avLst/>
          </a:prstGeom>
          <a:noFill/>
        </p:spPr>
        <p:txBody>
          <a:bodyPr wrap="square" rtlCol="0">
            <a:spAutoFit/>
          </a:bodyPr>
          <a:lstStyle/>
          <a:p>
            <a:r>
              <a:rPr lang="en-GB" b="1" u="sng" dirty="0"/>
              <a:t>What is Pedagogy?</a:t>
            </a:r>
          </a:p>
          <a:p>
            <a:r>
              <a:rPr lang="en-GB" dirty="0"/>
              <a:t>Pedagogy is defined simply as the method, and practice, of teaching. </a:t>
            </a:r>
          </a:p>
          <a:p>
            <a:r>
              <a:rPr lang="en-GB" dirty="0"/>
              <a:t>It encompasses: </a:t>
            </a:r>
            <a:r>
              <a:rPr lang="en-GB" dirty="0">
                <a:hlinkClick r:id="rId3"/>
              </a:rPr>
              <a:t>Teaching styles</a:t>
            </a:r>
            <a:r>
              <a:rPr lang="en-GB" dirty="0"/>
              <a:t> ,</a:t>
            </a:r>
            <a:r>
              <a:rPr lang="en-GB" dirty="0">
                <a:hlinkClick r:id="rId4"/>
              </a:rPr>
              <a:t>Teaching theory</a:t>
            </a:r>
            <a:r>
              <a:rPr lang="en-GB" dirty="0"/>
              <a:t>, Feedback and assessment</a:t>
            </a:r>
          </a:p>
          <a:p>
            <a:endParaRPr lang="en-GB" dirty="0"/>
          </a:p>
          <a:p>
            <a:r>
              <a:rPr lang="en-GB" dirty="0"/>
              <a:t>When people talk about the pedagogy of teaching, they will be referring to the way teachers deliver the content of the curriculum to a class.</a:t>
            </a:r>
          </a:p>
          <a:p>
            <a:endParaRPr lang="en-GB" dirty="0"/>
          </a:p>
          <a:p>
            <a:r>
              <a:rPr lang="en-GB" dirty="0"/>
              <a:t>When a teacher plans a lesson, they will consider different ways to deliver the content. That decision will be made based on their own teaching preferences, their experience, and the context that they teach in.</a:t>
            </a:r>
          </a:p>
          <a:p>
            <a:endParaRPr lang="en-GB" dirty="0"/>
          </a:p>
          <a:p>
            <a:r>
              <a:rPr lang="en-GB" dirty="0"/>
              <a:t>How does setting change the pedagogical approach?</a:t>
            </a:r>
          </a:p>
          <a:p>
            <a:r>
              <a:rPr lang="en-GB" dirty="0"/>
              <a:t>Differences in the age of the pupils and the content being delivered can influence the pedagogical practices a teacher will choose to use.</a:t>
            </a:r>
          </a:p>
          <a:p>
            <a:endParaRPr lang="en-GB" dirty="0"/>
          </a:p>
          <a:p>
            <a:r>
              <a:rPr lang="en-GB" dirty="0"/>
              <a:t>Teachers will use research from many different academic disciplines to inform their decisions, alongside their experience teaching those age groups. For example, a teacher in EYFS may reference cognitive development research and their experience of the success of adult-directed play.</a:t>
            </a:r>
          </a:p>
          <a:p>
            <a:r>
              <a:rPr lang="en-GB" dirty="0"/>
              <a:t>The justifications behind the decisions will become the pedagogical principles, and every teacher will develop their own pedagogical principles over time.</a:t>
            </a:r>
          </a:p>
          <a:p>
            <a:endParaRPr lang="en-GB" dirty="0"/>
          </a:p>
        </p:txBody>
      </p:sp>
    </p:spTree>
    <p:extLst>
      <p:ext uri="{BB962C8B-B14F-4D97-AF65-F5344CB8AC3E}">
        <p14:creationId xmlns:p14="http://schemas.microsoft.com/office/powerpoint/2010/main" val="1621695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E41F722-BA6E-4DCA-864E-876ECDFB5336}"/>
              </a:ext>
            </a:extLst>
          </p:cNvPr>
          <p:cNvSpPr>
            <a:spLocks noGrp="1"/>
          </p:cNvSpPr>
          <p:nvPr>
            <p:ph type="subTitle" idx="1"/>
          </p:nvPr>
        </p:nvSpPr>
        <p:spPr bwMode="gray">
          <a:xfrm>
            <a:off x="7635241" y="3094183"/>
            <a:ext cx="4087450" cy="2029362"/>
          </a:xfrm>
        </p:spPr>
        <p:txBody>
          <a:bodyPr/>
          <a:lstStyle/>
          <a:p>
            <a:pPr algn="l"/>
            <a:r>
              <a:rPr lang="en-GB" sz="2000" dirty="0"/>
              <a:t>Learning is dependent on the pedagogical approaches teachers use in the classroom.</a:t>
            </a:r>
          </a:p>
          <a:p>
            <a:pPr algn="l"/>
            <a:r>
              <a:rPr lang="en-GB" sz="2000" dirty="0"/>
              <a:t>Pedagogy refers to the interactions between teachers, students, and the learning environment and the learning tasks. </a:t>
            </a:r>
          </a:p>
          <a:p>
            <a:pPr algn="l"/>
            <a:r>
              <a:rPr lang="en-US" sz="1600" noProof="1">
                <a:hlinkClick r:id="rId3"/>
              </a:rPr>
              <a:t>https://learningportal</a:t>
            </a:r>
            <a:r>
              <a:rPr lang="en-US" sz="1600" noProof="1"/>
              <a:t>  (accessed January 2020)</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154910" y="322564"/>
            <a:ext cx="5041558" cy="2522236"/>
          </a:xfrm>
        </p:spPr>
        <p:txBody>
          <a:bodyPr/>
          <a:lstStyle/>
          <a:p>
            <a:pPr marL="0" indent="0">
              <a:buNone/>
            </a:pPr>
            <a:r>
              <a:rPr lang="en-GB" sz="2000" dirty="0">
                <a:solidFill>
                  <a:srgbClr val="0070C0"/>
                </a:solidFill>
              </a:rPr>
              <a:t>Mae </a:t>
            </a:r>
            <a:r>
              <a:rPr lang="en-GB" sz="2000" dirty="0" err="1">
                <a:solidFill>
                  <a:srgbClr val="0070C0"/>
                </a:solidFill>
              </a:rPr>
              <a:t>dysgu’n</a:t>
            </a:r>
            <a:r>
              <a:rPr lang="en-GB" sz="2000" dirty="0">
                <a:solidFill>
                  <a:srgbClr val="0070C0"/>
                </a:solidFill>
              </a:rPr>
              <a:t> </a:t>
            </a:r>
            <a:r>
              <a:rPr lang="en-GB" sz="2000" dirty="0" err="1">
                <a:solidFill>
                  <a:srgbClr val="0070C0"/>
                </a:solidFill>
              </a:rPr>
              <a:t>dibynnu</a:t>
            </a:r>
            <a:r>
              <a:rPr lang="en-GB" sz="2000" dirty="0">
                <a:solidFill>
                  <a:srgbClr val="0070C0"/>
                </a:solidFill>
              </a:rPr>
              <a:t> </a:t>
            </a:r>
            <a:r>
              <a:rPr lang="en-GB" sz="2000" dirty="0" err="1">
                <a:solidFill>
                  <a:srgbClr val="0070C0"/>
                </a:solidFill>
              </a:rPr>
              <a:t>ar</a:t>
            </a:r>
            <a:r>
              <a:rPr lang="en-GB" sz="2000" dirty="0">
                <a:solidFill>
                  <a:srgbClr val="0070C0"/>
                </a:solidFill>
              </a:rPr>
              <a:t> y </a:t>
            </a:r>
            <a:r>
              <a:rPr lang="en-GB" sz="2000" dirty="0" err="1">
                <a:solidFill>
                  <a:srgbClr val="0070C0"/>
                </a:solidFill>
              </a:rPr>
              <a:t>dulliau</a:t>
            </a:r>
            <a:r>
              <a:rPr lang="en-GB" sz="2000" dirty="0">
                <a:solidFill>
                  <a:srgbClr val="0070C0"/>
                </a:solidFill>
              </a:rPr>
              <a:t> </a:t>
            </a:r>
            <a:r>
              <a:rPr lang="en-GB" sz="2000" dirty="0" err="1">
                <a:solidFill>
                  <a:srgbClr val="0070C0"/>
                </a:solidFill>
              </a:rPr>
              <a:t>addysgegol</a:t>
            </a:r>
            <a:r>
              <a:rPr lang="en-GB" sz="2000" dirty="0">
                <a:solidFill>
                  <a:srgbClr val="0070C0"/>
                </a:solidFill>
              </a:rPr>
              <a:t> </a:t>
            </a:r>
            <a:r>
              <a:rPr lang="en-GB" sz="2000" dirty="0" err="1">
                <a:solidFill>
                  <a:srgbClr val="0070C0"/>
                </a:solidFill>
              </a:rPr>
              <a:t>a’u</a:t>
            </a:r>
            <a:r>
              <a:rPr lang="en-GB" sz="2000" dirty="0">
                <a:solidFill>
                  <a:srgbClr val="0070C0"/>
                </a:solidFill>
              </a:rPr>
              <a:t> </a:t>
            </a:r>
            <a:r>
              <a:rPr lang="en-GB" sz="2000" dirty="0" err="1">
                <a:solidFill>
                  <a:srgbClr val="0070C0"/>
                </a:solidFill>
              </a:rPr>
              <a:t>defnyddir</a:t>
            </a:r>
            <a:r>
              <a:rPr lang="en-GB" sz="2000" dirty="0">
                <a:solidFill>
                  <a:srgbClr val="0070C0"/>
                </a:solidFill>
              </a:rPr>
              <a:t> </a:t>
            </a:r>
            <a:r>
              <a:rPr lang="en-GB" sz="2000" dirty="0" err="1">
                <a:solidFill>
                  <a:srgbClr val="0070C0"/>
                </a:solidFill>
              </a:rPr>
              <a:t>gan</a:t>
            </a:r>
            <a:r>
              <a:rPr lang="en-GB" sz="2000" dirty="0">
                <a:solidFill>
                  <a:srgbClr val="0070C0"/>
                </a:solidFill>
              </a:rPr>
              <a:t> </a:t>
            </a:r>
            <a:r>
              <a:rPr lang="en-GB" sz="2000" dirty="0" err="1">
                <a:solidFill>
                  <a:srgbClr val="0070C0"/>
                </a:solidFill>
              </a:rPr>
              <a:t>athrawon</a:t>
            </a:r>
            <a:r>
              <a:rPr lang="en-GB" sz="2000" dirty="0">
                <a:solidFill>
                  <a:srgbClr val="0070C0"/>
                </a:solidFill>
              </a:rPr>
              <a:t> </a:t>
            </a:r>
            <a:r>
              <a:rPr lang="en-GB" sz="2000" dirty="0" err="1">
                <a:solidFill>
                  <a:srgbClr val="0070C0"/>
                </a:solidFill>
              </a:rPr>
              <a:t>yn</a:t>
            </a:r>
            <a:r>
              <a:rPr lang="en-GB" sz="2000" dirty="0">
                <a:solidFill>
                  <a:srgbClr val="0070C0"/>
                </a:solidFill>
              </a:rPr>
              <a:t> y </a:t>
            </a:r>
            <a:r>
              <a:rPr lang="en-GB" sz="2000" dirty="0" err="1">
                <a:solidFill>
                  <a:srgbClr val="0070C0"/>
                </a:solidFill>
              </a:rPr>
              <a:t>dosbarth</a:t>
            </a:r>
            <a:endParaRPr lang="en-GB" sz="2000" dirty="0">
              <a:solidFill>
                <a:srgbClr val="0070C0"/>
              </a:solidFill>
            </a:endParaRPr>
          </a:p>
          <a:p>
            <a:pPr marL="0" indent="0">
              <a:buNone/>
            </a:pPr>
            <a:r>
              <a:rPr lang="en-GB" sz="2000" dirty="0" err="1">
                <a:solidFill>
                  <a:srgbClr val="0070C0"/>
                </a:solidFill>
              </a:rPr>
              <a:t>Gwna</a:t>
            </a:r>
            <a:r>
              <a:rPr lang="en-GB" sz="2000" dirty="0">
                <a:solidFill>
                  <a:srgbClr val="0070C0"/>
                </a:solidFill>
              </a:rPr>
              <a:t> </a:t>
            </a:r>
            <a:r>
              <a:rPr lang="en-GB" sz="2000" dirty="0" err="1">
                <a:solidFill>
                  <a:srgbClr val="0070C0"/>
                </a:solidFill>
              </a:rPr>
              <a:t>addysgeg</a:t>
            </a:r>
            <a:r>
              <a:rPr lang="en-GB" sz="2000" dirty="0">
                <a:solidFill>
                  <a:srgbClr val="0070C0"/>
                </a:solidFill>
              </a:rPr>
              <a:t> </a:t>
            </a:r>
            <a:r>
              <a:rPr lang="en-GB" sz="2000" dirty="0" err="1">
                <a:solidFill>
                  <a:srgbClr val="0070C0"/>
                </a:solidFill>
              </a:rPr>
              <a:t>gyfeirio</a:t>
            </a:r>
            <a:r>
              <a:rPr lang="en-GB" sz="2000" dirty="0">
                <a:solidFill>
                  <a:srgbClr val="0070C0"/>
                </a:solidFill>
              </a:rPr>
              <a:t> at y </a:t>
            </a:r>
            <a:r>
              <a:rPr lang="en-GB" sz="2000" dirty="0" err="1">
                <a:solidFill>
                  <a:srgbClr val="0070C0"/>
                </a:solidFill>
              </a:rPr>
              <a:t>rhyngweithiad</a:t>
            </a:r>
            <a:r>
              <a:rPr lang="en-GB" sz="2000" dirty="0">
                <a:solidFill>
                  <a:srgbClr val="0070C0"/>
                </a:solidFill>
              </a:rPr>
              <a:t> </a:t>
            </a:r>
            <a:r>
              <a:rPr lang="en-GB" sz="2000" dirty="0" err="1">
                <a:solidFill>
                  <a:srgbClr val="0070C0"/>
                </a:solidFill>
              </a:rPr>
              <a:t>rhwng</a:t>
            </a:r>
            <a:r>
              <a:rPr lang="en-GB" sz="2000" dirty="0">
                <a:solidFill>
                  <a:srgbClr val="0070C0"/>
                </a:solidFill>
              </a:rPr>
              <a:t> </a:t>
            </a:r>
            <a:r>
              <a:rPr lang="en-GB" sz="2000" dirty="0" err="1">
                <a:solidFill>
                  <a:srgbClr val="0070C0"/>
                </a:solidFill>
              </a:rPr>
              <a:t>athrawon</a:t>
            </a:r>
            <a:r>
              <a:rPr lang="en-GB" sz="2000" dirty="0">
                <a:solidFill>
                  <a:srgbClr val="0070C0"/>
                </a:solidFill>
              </a:rPr>
              <a:t>, y </a:t>
            </a:r>
            <a:r>
              <a:rPr lang="en-GB" sz="2000" dirty="0" err="1">
                <a:solidFill>
                  <a:srgbClr val="0070C0"/>
                </a:solidFill>
              </a:rPr>
              <a:t>disgyblion</a:t>
            </a:r>
            <a:r>
              <a:rPr lang="en-GB" sz="2000" dirty="0">
                <a:solidFill>
                  <a:srgbClr val="0070C0"/>
                </a:solidFill>
              </a:rPr>
              <a:t>, </a:t>
            </a:r>
            <a:r>
              <a:rPr lang="en-GB" sz="2000" dirty="0" err="1">
                <a:solidFill>
                  <a:srgbClr val="0070C0"/>
                </a:solidFill>
              </a:rPr>
              <a:t>yr</a:t>
            </a:r>
            <a:r>
              <a:rPr lang="en-GB" sz="2000" dirty="0">
                <a:solidFill>
                  <a:srgbClr val="0070C0"/>
                </a:solidFill>
              </a:rPr>
              <a:t> </a:t>
            </a:r>
            <a:r>
              <a:rPr lang="en-GB" sz="2000" dirty="0" err="1">
                <a:solidFill>
                  <a:srgbClr val="0070C0"/>
                </a:solidFill>
              </a:rPr>
              <a:t>amgylchedd</a:t>
            </a:r>
            <a:r>
              <a:rPr lang="en-GB" sz="2000" dirty="0">
                <a:solidFill>
                  <a:srgbClr val="0070C0"/>
                </a:solidFill>
              </a:rPr>
              <a:t> </a:t>
            </a:r>
            <a:r>
              <a:rPr lang="en-GB" sz="2000" dirty="0" err="1">
                <a:solidFill>
                  <a:srgbClr val="0070C0"/>
                </a:solidFill>
              </a:rPr>
              <a:t>ddysgu</a:t>
            </a:r>
            <a:r>
              <a:rPr lang="en-GB" sz="2000" dirty="0">
                <a:solidFill>
                  <a:srgbClr val="0070C0"/>
                </a:solidFill>
              </a:rPr>
              <a:t> </a:t>
            </a:r>
            <a:r>
              <a:rPr lang="en-GB" sz="2000" dirty="0" err="1">
                <a:solidFill>
                  <a:srgbClr val="0070C0"/>
                </a:solidFill>
              </a:rPr>
              <a:t>a’r</a:t>
            </a:r>
            <a:r>
              <a:rPr lang="en-GB" sz="2000" dirty="0">
                <a:solidFill>
                  <a:srgbClr val="0070C0"/>
                </a:solidFill>
              </a:rPr>
              <a:t> </a:t>
            </a:r>
            <a:r>
              <a:rPr lang="en-GB" sz="2000" dirty="0" err="1">
                <a:solidFill>
                  <a:srgbClr val="0070C0"/>
                </a:solidFill>
              </a:rPr>
              <a:t>gweithgareddau</a:t>
            </a:r>
            <a:r>
              <a:rPr lang="en-GB" sz="2000" dirty="0">
                <a:solidFill>
                  <a:srgbClr val="0070C0"/>
                </a:solidFill>
              </a:rPr>
              <a:t> </a:t>
            </a:r>
            <a:r>
              <a:rPr lang="en-GB" sz="2000" dirty="0" err="1">
                <a:solidFill>
                  <a:srgbClr val="0070C0"/>
                </a:solidFill>
              </a:rPr>
              <a:t>y’u</a:t>
            </a:r>
            <a:r>
              <a:rPr lang="en-GB" sz="2000" dirty="0">
                <a:solidFill>
                  <a:srgbClr val="0070C0"/>
                </a:solidFill>
              </a:rPr>
              <a:t> </a:t>
            </a:r>
            <a:r>
              <a:rPr lang="en-GB" sz="2000" dirty="0" err="1">
                <a:solidFill>
                  <a:srgbClr val="0070C0"/>
                </a:solidFill>
              </a:rPr>
              <a:t>gwneir</a:t>
            </a:r>
            <a:r>
              <a:rPr lang="en-GB" sz="2000" dirty="0">
                <a:solidFill>
                  <a:srgbClr val="0070C0"/>
                </a:solidFill>
              </a:rPr>
              <a:t>. </a:t>
            </a:r>
          </a:p>
          <a:p>
            <a:pPr marL="0" indent="0">
              <a:buNone/>
            </a:pPr>
            <a:r>
              <a:rPr lang="en-US" sz="2000" noProof="1">
                <a:solidFill>
                  <a:srgbClr val="0070C0"/>
                </a:solidFill>
                <a:hlinkClick r:id="rId3"/>
              </a:rPr>
              <a:t>https://learningportal</a:t>
            </a:r>
            <a:r>
              <a:rPr lang="en-US" sz="2000" noProof="1">
                <a:solidFill>
                  <a:srgbClr val="0070C0"/>
                </a:solidFill>
              </a:rPr>
              <a:t>  (mynediad Ionawr 2020)</a:t>
            </a:r>
          </a:p>
          <a:p>
            <a:pPr marL="0" indent="0">
              <a:buNone/>
            </a:pPr>
            <a:endParaRPr lang="en-US" noProof="1"/>
          </a:p>
        </p:txBody>
      </p:sp>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p:txBody>
          <a:bodyPr/>
          <a:lstStyle/>
          <a:p>
            <a:fld id="{B67B645E-C5E5-4727-B977-D372A0AA71D9}" type="slidenum">
              <a:rPr lang="en-US" smtClean="0"/>
              <a:pPr/>
              <a:t>5</a:t>
            </a:fld>
            <a:endParaRPr lang="en-US"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4340" y="3658283"/>
            <a:ext cx="2915651" cy="2727139"/>
          </a:xfrm>
          <a:prstGeom prst="rect">
            <a:avLst/>
          </a:prstGeom>
        </p:spPr>
      </p:pic>
    </p:spTree>
    <p:extLst>
      <p:ext uri="{BB962C8B-B14F-4D97-AF65-F5344CB8AC3E}">
        <p14:creationId xmlns:p14="http://schemas.microsoft.com/office/powerpoint/2010/main" val="2122728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3821FC-5A1C-47E8-A586-3177C3498204}"/>
              </a:ext>
            </a:extLst>
          </p:cNvPr>
          <p:cNvSpPr>
            <a:spLocks noGrp="1"/>
          </p:cNvSpPr>
          <p:nvPr>
            <p:ph type="title"/>
          </p:nvPr>
        </p:nvSpPr>
        <p:spPr>
          <a:xfrm>
            <a:off x="432000" y="432000"/>
            <a:ext cx="10143235" cy="432000"/>
          </a:xfrm>
        </p:spPr>
        <p:txBody>
          <a:bodyPr/>
          <a:lstStyle/>
          <a:p>
            <a:r>
              <a:rPr lang="en-US" dirty="0" err="1"/>
              <a:t>Addysgeg</a:t>
            </a:r>
            <a:r>
              <a:rPr lang="en-US" dirty="0"/>
              <a:t> y </a:t>
            </a:r>
            <a:r>
              <a:rPr lang="en-US" dirty="0" err="1"/>
              <a:t>Cyfnod</a:t>
            </a:r>
            <a:r>
              <a:rPr lang="en-US" dirty="0"/>
              <a:t> Sylfaen                Foundation Phase Pedagogy</a:t>
            </a:r>
          </a:p>
        </p:txBody>
      </p:sp>
      <p:sp>
        <p:nvSpPr>
          <p:cNvPr id="2" name="Text Placeholder 1">
            <a:extLst>
              <a:ext uri="{FF2B5EF4-FFF2-40B4-BE49-F238E27FC236}">
                <a16:creationId xmlns:a16="http://schemas.microsoft.com/office/drawing/2014/main" id="{1E6F3DC0-5F30-4986-B8AE-2B5D7CE3DC75}"/>
              </a:ext>
            </a:extLst>
          </p:cNvPr>
          <p:cNvSpPr>
            <a:spLocks noGrp="1"/>
          </p:cNvSpPr>
          <p:nvPr>
            <p:ph type="body" idx="1"/>
          </p:nvPr>
        </p:nvSpPr>
        <p:spPr>
          <a:xfrm>
            <a:off x="432000" y="2333100"/>
            <a:ext cx="4860000" cy="360000"/>
          </a:xfrm>
        </p:spPr>
        <p:txBody>
          <a:bodyPr/>
          <a:lstStyle/>
          <a:p>
            <a:r>
              <a:rPr lang="en-US" dirty="0" err="1">
                <a:solidFill>
                  <a:srgbClr val="0070C0"/>
                </a:solidFill>
              </a:rPr>
              <a:t>Natur</a:t>
            </a:r>
            <a:r>
              <a:rPr lang="en-US" dirty="0">
                <a:solidFill>
                  <a:srgbClr val="0070C0"/>
                </a:solidFill>
              </a:rPr>
              <a:t> </a:t>
            </a:r>
            <a:r>
              <a:rPr lang="en-US" dirty="0" err="1">
                <a:solidFill>
                  <a:srgbClr val="0070C0"/>
                </a:solidFill>
              </a:rPr>
              <a:t>gyfannol</a:t>
            </a:r>
            <a:r>
              <a:rPr lang="en-US" dirty="0">
                <a:solidFill>
                  <a:srgbClr val="0070C0"/>
                </a:solidFill>
              </a:rPr>
              <a:t> </a:t>
            </a:r>
            <a:r>
              <a:rPr lang="en-US" dirty="0" err="1">
                <a:solidFill>
                  <a:srgbClr val="0070C0"/>
                </a:solidFill>
              </a:rPr>
              <a:t>dysgu</a:t>
            </a:r>
            <a:endParaRPr lang="en-US" dirty="0">
              <a:solidFill>
                <a:srgbClr val="0070C0"/>
              </a:solidFill>
            </a:endParaRPr>
          </a:p>
        </p:txBody>
      </p:sp>
      <p:sp>
        <p:nvSpPr>
          <p:cNvPr id="3" name="Content Placeholder 2">
            <a:extLst>
              <a:ext uri="{FF2B5EF4-FFF2-40B4-BE49-F238E27FC236}">
                <a16:creationId xmlns:a16="http://schemas.microsoft.com/office/drawing/2014/main" id="{4BD964BC-35A3-4E70-94B0-3FF95E1314FA}"/>
              </a:ext>
            </a:extLst>
          </p:cNvPr>
          <p:cNvSpPr>
            <a:spLocks noGrp="1"/>
          </p:cNvSpPr>
          <p:nvPr>
            <p:ph sz="half" idx="2"/>
          </p:nvPr>
        </p:nvSpPr>
        <p:spPr>
          <a:xfrm>
            <a:off x="432000" y="2765100"/>
            <a:ext cx="4860000" cy="2238897"/>
          </a:xfrm>
        </p:spPr>
        <p:txBody>
          <a:bodyPr/>
          <a:lstStyle/>
          <a:p>
            <a:pPr marL="0" indent="0">
              <a:buNone/>
            </a:pPr>
            <a:r>
              <a:rPr lang="en-US" sz="2400" b="1" noProof="1">
                <a:solidFill>
                  <a:srgbClr val="0070C0"/>
                </a:solidFill>
              </a:rPr>
              <a:t>Mae pob agwedd ar ddysgu wedi’u cydgysylltu ar gyfer plant ifainc; dydyn nhw ddim yn rhannu eu dysgu a’u dealltwriaeth yn feysydd o’r cwricwlwm.</a:t>
            </a:r>
          </a:p>
          <a:p>
            <a:pPr marL="0" indent="0">
              <a:buNone/>
            </a:pPr>
            <a:r>
              <a:rPr lang="en-US" sz="2400" b="1" noProof="1">
                <a:solidFill>
                  <a:srgbClr val="0070C0"/>
                </a:solidFill>
              </a:rPr>
              <a:t>                                        (LLC, 2008:5)</a:t>
            </a:r>
          </a:p>
        </p:txBody>
      </p:sp>
      <p:sp>
        <p:nvSpPr>
          <p:cNvPr id="6" name="Text Placeholder 5">
            <a:extLst>
              <a:ext uri="{FF2B5EF4-FFF2-40B4-BE49-F238E27FC236}">
                <a16:creationId xmlns:a16="http://schemas.microsoft.com/office/drawing/2014/main" id="{3306B281-9CD0-4712-BC2A-46D16F97EB17}"/>
              </a:ext>
            </a:extLst>
          </p:cNvPr>
          <p:cNvSpPr>
            <a:spLocks noGrp="1"/>
          </p:cNvSpPr>
          <p:nvPr>
            <p:ph type="body" sz="quarter" idx="13"/>
          </p:nvPr>
        </p:nvSpPr>
        <p:spPr>
          <a:xfrm>
            <a:off x="5715235" y="2333625"/>
            <a:ext cx="4860000" cy="358775"/>
          </a:xfrm>
        </p:spPr>
        <p:txBody>
          <a:bodyPr/>
          <a:lstStyle/>
          <a:p>
            <a:r>
              <a:rPr lang="en-US" dirty="0">
                <a:solidFill>
                  <a:schemeClr val="tx1"/>
                </a:solidFill>
              </a:rPr>
              <a:t>The holistic nature of learning</a:t>
            </a:r>
          </a:p>
        </p:txBody>
      </p:sp>
      <p:sp>
        <p:nvSpPr>
          <p:cNvPr id="5" name="Text Placeholder 4">
            <a:extLst>
              <a:ext uri="{FF2B5EF4-FFF2-40B4-BE49-F238E27FC236}">
                <a16:creationId xmlns:a16="http://schemas.microsoft.com/office/drawing/2014/main" id="{34A5DB88-69E3-46D5-A161-0AAEFD20F5FF}"/>
              </a:ext>
            </a:extLst>
          </p:cNvPr>
          <p:cNvSpPr>
            <a:spLocks noGrp="1"/>
          </p:cNvSpPr>
          <p:nvPr>
            <p:ph type="body" sz="quarter" idx="12"/>
          </p:nvPr>
        </p:nvSpPr>
        <p:spPr>
          <a:xfrm>
            <a:off x="5715235" y="2765425"/>
            <a:ext cx="4860000" cy="2238375"/>
          </a:xfrm>
        </p:spPr>
        <p:txBody>
          <a:bodyPr/>
          <a:lstStyle/>
          <a:p>
            <a:pPr marL="0" indent="0">
              <a:buNone/>
            </a:pPr>
            <a:r>
              <a:rPr lang="en-US" sz="2400" b="1" noProof="1"/>
              <a:t>All aspects of learning are interlinked for young children; they do not compartmentalize their learning and understanding into curriculum areas.</a:t>
            </a:r>
          </a:p>
          <a:p>
            <a:pPr marL="0" indent="0">
              <a:buNone/>
            </a:pPr>
            <a:r>
              <a:rPr lang="en-US" sz="2400" b="1" noProof="1"/>
              <a:t>                                      (WG, 2008:5)</a:t>
            </a:r>
          </a:p>
        </p:txBody>
      </p:sp>
      <p:sp>
        <p:nvSpPr>
          <p:cNvPr id="8" name="Slide Number Placeholder 7">
            <a:extLst>
              <a:ext uri="{FF2B5EF4-FFF2-40B4-BE49-F238E27FC236}">
                <a16:creationId xmlns:a16="http://schemas.microsoft.com/office/drawing/2014/main" id="{4051189A-387F-4321-8065-73672D658998}"/>
              </a:ext>
            </a:extLst>
          </p:cNvPr>
          <p:cNvSpPr>
            <a:spLocks noGrp="1"/>
          </p:cNvSpPr>
          <p:nvPr>
            <p:ph type="sldNum" sz="quarter" idx="15"/>
          </p:nvPr>
        </p:nvSpPr>
        <p:spPr/>
        <p:txBody>
          <a:bodyPr/>
          <a:lstStyle/>
          <a:p>
            <a:pPr algn="ctr"/>
            <a:fld id="{B67B645E-C5E5-4727-B977-D372A0AA71D9}" type="slidenum">
              <a:rPr lang="en-US" smtClean="0"/>
              <a:pPr algn="ctr"/>
              <a:t>6</a:t>
            </a:fld>
            <a:endParaRPr lang="en-US" dirty="0"/>
          </a:p>
        </p:txBody>
      </p:sp>
    </p:spTree>
    <p:extLst>
      <p:ext uri="{BB962C8B-B14F-4D97-AF65-F5344CB8AC3E}">
        <p14:creationId xmlns:p14="http://schemas.microsoft.com/office/powerpoint/2010/main" val="3635862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24468" y="972246"/>
            <a:ext cx="4077000" cy="997168"/>
          </a:xfrm>
        </p:spPr>
        <p:txBody>
          <a:bodyPr/>
          <a:lstStyle/>
          <a:p>
            <a:r>
              <a:rPr lang="cy-GB" dirty="0">
                <a:solidFill>
                  <a:srgbClr val="0070C0"/>
                </a:solidFill>
              </a:rPr>
              <a:t>Addysgeg</a:t>
            </a:r>
            <a:endParaRPr lang="en-GB" dirty="0">
              <a:solidFill>
                <a:srgbClr val="0070C0"/>
              </a:solidFill>
            </a:endParaRPr>
          </a:p>
        </p:txBody>
      </p:sp>
      <p:sp>
        <p:nvSpPr>
          <p:cNvPr id="3" name="Content Placeholder 2"/>
          <p:cNvSpPr>
            <a:spLocks noGrp="1"/>
          </p:cNvSpPr>
          <p:nvPr>
            <p:ph sz="half" idx="2"/>
          </p:nvPr>
        </p:nvSpPr>
        <p:spPr>
          <a:xfrm>
            <a:off x="802888" y="2486723"/>
            <a:ext cx="3898580" cy="3879688"/>
          </a:xfrm>
        </p:spPr>
        <p:txBody>
          <a:bodyPr/>
          <a:lstStyle/>
          <a:p>
            <a:r>
              <a:rPr lang="cy-GB" dirty="0">
                <a:solidFill>
                  <a:srgbClr val="0070C0"/>
                </a:solidFill>
              </a:rPr>
              <a:t>Defnyddir y term ‘addysgeg’ i gyfeirio at y berthynas gymhleth rhwng dysgu ac addysgu. Mae’n cynnwys y cysyniad o’r ymarferydd fel hwylusydd dysgu, gan ymateb i anghenion unigolion, parodrwydd i ddysgu ochr yn ochr â’r plant, defnyddio dulliau priodol i reoli’r broses ddysgu a myfyrio’n barhaus ar arfer a’i gwella o ganlyniad i waith ymchwil.                           </a:t>
            </a:r>
          </a:p>
          <a:p>
            <a:pPr marL="0" indent="0">
              <a:buNone/>
            </a:pPr>
            <a:r>
              <a:rPr lang="cy-GB" dirty="0">
                <a:solidFill>
                  <a:srgbClr val="0070C0"/>
                </a:solidFill>
              </a:rPr>
              <a:t>                                               (</a:t>
            </a:r>
            <a:r>
              <a:rPr lang="cy-GB" dirty="0" err="1">
                <a:solidFill>
                  <a:srgbClr val="0070C0"/>
                </a:solidFill>
              </a:rPr>
              <a:t>LlC</a:t>
            </a:r>
            <a:r>
              <a:rPr lang="cy-GB" dirty="0">
                <a:solidFill>
                  <a:srgbClr val="0070C0"/>
                </a:solidFill>
              </a:rPr>
              <a:t>, 2008:26)</a:t>
            </a:r>
            <a:endParaRPr lang="en-GB" dirty="0">
              <a:solidFill>
                <a:srgbClr val="0070C0"/>
              </a:solidFill>
            </a:endParaRPr>
          </a:p>
        </p:txBody>
      </p:sp>
      <p:sp>
        <p:nvSpPr>
          <p:cNvPr id="4" name="Text Placeholder 3"/>
          <p:cNvSpPr>
            <a:spLocks noGrp="1"/>
          </p:cNvSpPr>
          <p:nvPr>
            <p:ph type="body" sz="quarter" idx="13"/>
          </p:nvPr>
        </p:nvSpPr>
        <p:spPr>
          <a:xfrm>
            <a:off x="6574940" y="972246"/>
            <a:ext cx="4219439" cy="1008000"/>
          </a:xfrm>
        </p:spPr>
        <p:txBody>
          <a:bodyPr/>
          <a:lstStyle/>
          <a:p>
            <a:r>
              <a:rPr lang="cy-GB" dirty="0" err="1"/>
              <a:t>Pedagogy</a:t>
            </a:r>
            <a:endParaRPr lang="en-GB" dirty="0"/>
          </a:p>
        </p:txBody>
      </p:sp>
      <p:sp>
        <p:nvSpPr>
          <p:cNvPr id="5" name="Text Placeholder 4"/>
          <p:cNvSpPr>
            <a:spLocks noGrp="1"/>
          </p:cNvSpPr>
          <p:nvPr>
            <p:ph type="body" sz="quarter" idx="12"/>
          </p:nvPr>
        </p:nvSpPr>
        <p:spPr>
          <a:xfrm>
            <a:off x="6753360" y="2486723"/>
            <a:ext cx="3739938" cy="3879170"/>
          </a:xfrm>
        </p:spPr>
        <p:txBody>
          <a:bodyPr/>
          <a:lstStyle/>
          <a:p>
            <a:r>
              <a:rPr lang="en-GB" dirty="0"/>
              <a:t>The term ‘pedagogy’ refers to the complex relationship between learning and teaching. It embraces the concept of the practitioner as a facilitator of learning, responding to the needs of individuals, willing to learn alongside the children, using appropriate methods to manage the process of learning and continually reﬂecting on and improving practice in the light of research.  </a:t>
            </a:r>
          </a:p>
          <a:p>
            <a:pPr marL="0" indent="0">
              <a:buNone/>
            </a:pPr>
            <a:r>
              <a:rPr lang="en-GB" dirty="0"/>
              <a:t>                                             (WG, 2008:26)</a:t>
            </a:r>
          </a:p>
        </p:txBody>
      </p:sp>
      <p:sp>
        <p:nvSpPr>
          <p:cNvPr id="8" name="Slide Number Placeholder 7"/>
          <p:cNvSpPr>
            <a:spLocks noGrp="1"/>
          </p:cNvSpPr>
          <p:nvPr>
            <p:ph type="sldNum" sz="quarter" idx="21"/>
          </p:nvPr>
        </p:nvSpPr>
        <p:spPr/>
        <p:txBody>
          <a:bodyPr/>
          <a:lstStyle/>
          <a:p>
            <a:fld id="{B67B645E-C5E5-4727-B977-D372A0AA71D9}" type="slidenum">
              <a:rPr lang="en-US" noProof="0" smtClean="0"/>
              <a:pPr/>
              <a:t>7</a:t>
            </a:fld>
            <a:endParaRPr lang="en-US" noProof="0" dirty="0"/>
          </a:p>
        </p:txBody>
      </p:sp>
    </p:spTree>
    <p:extLst>
      <p:ext uri="{BB962C8B-B14F-4D97-AF65-F5344CB8AC3E}">
        <p14:creationId xmlns:p14="http://schemas.microsoft.com/office/powerpoint/2010/main" val="1741892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b="1" dirty="0">
                <a:solidFill>
                  <a:srgbClr val="0070C0"/>
                </a:solidFill>
              </a:rPr>
              <a:t>Adeiladu ar ddysgu blaenorol</a:t>
            </a:r>
          </a:p>
          <a:p>
            <a:r>
              <a:rPr lang="cy-GB" b="1" dirty="0"/>
              <a:t>Building </a:t>
            </a:r>
            <a:r>
              <a:rPr lang="cy-GB" b="1" dirty="0" err="1"/>
              <a:t>on</a:t>
            </a:r>
            <a:r>
              <a:rPr lang="cy-GB" b="1" dirty="0"/>
              <a:t> prior </a:t>
            </a:r>
            <a:r>
              <a:rPr lang="cy-GB" b="1" dirty="0" err="1"/>
              <a:t>learning</a:t>
            </a:r>
            <a:endParaRPr lang="en-GB" b="1" dirty="0"/>
          </a:p>
        </p:txBody>
      </p:sp>
      <p:sp>
        <p:nvSpPr>
          <p:cNvPr id="4" name="Content Placeholder 3"/>
          <p:cNvSpPr>
            <a:spLocks noGrp="1"/>
          </p:cNvSpPr>
          <p:nvPr>
            <p:ph idx="17"/>
          </p:nvPr>
        </p:nvSpPr>
        <p:spPr/>
        <p:txBody>
          <a:bodyPr/>
          <a:lstStyle/>
          <a:p>
            <a:r>
              <a:rPr lang="cy-GB" b="1" dirty="0">
                <a:solidFill>
                  <a:srgbClr val="0070C0"/>
                </a:solidFill>
              </a:rPr>
              <a:t>Diddordebau’r plant</a:t>
            </a:r>
          </a:p>
          <a:p>
            <a:r>
              <a:rPr lang="cy-GB" b="1" dirty="0" err="1"/>
              <a:t>Children’s</a:t>
            </a:r>
            <a:r>
              <a:rPr lang="cy-GB" b="1" dirty="0"/>
              <a:t> </a:t>
            </a:r>
            <a:r>
              <a:rPr lang="cy-GB" b="1" dirty="0" err="1"/>
              <a:t>interests</a:t>
            </a:r>
            <a:endParaRPr lang="en-GB" b="1" dirty="0"/>
          </a:p>
        </p:txBody>
      </p:sp>
      <p:pic>
        <p:nvPicPr>
          <p:cNvPr id="11" name="Content Placeholder 10"/>
          <p:cNvPicPr>
            <a:picLocks noGrp="1" noChangeAspect="1"/>
          </p:cNvPicPr>
          <p:nvPr>
            <p:ph idx="15"/>
          </p:nvPr>
        </p:nvPicPr>
        <p:blipFill>
          <a:blip r:embed="rId3">
            <a:extLst>
              <a:ext uri="{28A0092B-C50C-407E-A947-70E740481C1C}">
                <a14:useLocalDpi xmlns:a14="http://schemas.microsoft.com/office/drawing/2010/main" val="0"/>
              </a:ext>
            </a:extLst>
          </a:blip>
          <a:stretch>
            <a:fillRect/>
          </a:stretch>
        </p:blipFill>
        <p:spPr>
          <a:xfrm>
            <a:off x="766216" y="2702854"/>
            <a:ext cx="2743200" cy="2527068"/>
          </a:xfrm>
        </p:spPr>
      </p:pic>
      <p:sp>
        <p:nvSpPr>
          <p:cNvPr id="6" name="Content Placeholder 5"/>
          <p:cNvSpPr>
            <a:spLocks noGrp="1"/>
          </p:cNvSpPr>
          <p:nvPr>
            <p:ph idx="18"/>
          </p:nvPr>
        </p:nvSpPr>
        <p:spPr/>
        <p:txBody>
          <a:bodyPr/>
          <a:lstStyle/>
          <a:p>
            <a:r>
              <a:rPr lang="cy-GB" b="1" dirty="0">
                <a:solidFill>
                  <a:srgbClr val="0070C0"/>
                </a:solidFill>
              </a:rPr>
              <a:t>Rôl chwarae wrth ddysgu</a:t>
            </a:r>
          </a:p>
          <a:p>
            <a:r>
              <a:rPr lang="cy-GB" b="1" dirty="0"/>
              <a:t>The </a:t>
            </a:r>
            <a:r>
              <a:rPr lang="cy-GB" b="1" dirty="0" err="1"/>
              <a:t>role</a:t>
            </a:r>
            <a:r>
              <a:rPr lang="cy-GB" b="1" dirty="0"/>
              <a:t> of </a:t>
            </a:r>
            <a:r>
              <a:rPr lang="cy-GB" b="1" dirty="0" err="1"/>
              <a:t>play</a:t>
            </a:r>
            <a:r>
              <a:rPr lang="cy-GB" b="1" dirty="0"/>
              <a:t> </a:t>
            </a:r>
            <a:r>
              <a:rPr lang="cy-GB" b="1" dirty="0" err="1"/>
              <a:t>in</a:t>
            </a:r>
            <a:r>
              <a:rPr lang="cy-GB" b="1" dirty="0"/>
              <a:t> </a:t>
            </a:r>
            <a:r>
              <a:rPr lang="cy-GB" b="1" dirty="0" err="1"/>
              <a:t>learning</a:t>
            </a:r>
            <a:endParaRPr lang="en-GB" b="1" dirty="0"/>
          </a:p>
        </p:txBody>
      </p:sp>
      <p:pic>
        <p:nvPicPr>
          <p:cNvPr id="12" name="Content Placeholder 11"/>
          <p:cNvPicPr>
            <a:picLocks noGrp="1" noChangeAspect="1"/>
          </p:cNvPicPr>
          <p:nvPr>
            <p:ph idx="16"/>
          </p:nvPr>
        </p:nvPicPr>
        <p:blipFill>
          <a:blip r:embed="rId4">
            <a:extLst>
              <a:ext uri="{28A0092B-C50C-407E-A947-70E740481C1C}">
                <a14:useLocalDpi xmlns:a14="http://schemas.microsoft.com/office/drawing/2010/main" val="0"/>
              </a:ext>
            </a:extLst>
          </a:blip>
          <a:stretch>
            <a:fillRect/>
          </a:stretch>
        </p:blipFill>
        <p:spPr>
          <a:xfrm>
            <a:off x="4712258" y="2827219"/>
            <a:ext cx="2768482" cy="2402703"/>
          </a:xfrm>
        </p:spPr>
      </p:pic>
      <p:sp>
        <p:nvSpPr>
          <p:cNvPr id="9" name="Slide Number Placeholder 8"/>
          <p:cNvSpPr>
            <a:spLocks noGrp="1"/>
          </p:cNvSpPr>
          <p:nvPr>
            <p:ph type="sldNum" sz="quarter" idx="20"/>
          </p:nvPr>
        </p:nvSpPr>
        <p:spPr/>
        <p:txBody>
          <a:bodyPr/>
          <a:lstStyle/>
          <a:p>
            <a:fld id="{B67B645E-C5E5-4727-B977-D372A0AA71D9}" type="slidenum">
              <a:rPr lang="en-US" noProof="0" smtClean="0"/>
              <a:pPr/>
              <a:t>8</a:t>
            </a:fld>
            <a:endParaRPr lang="en-US" noProof="0" dirty="0"/>
          </a:p>
        </p:txBody>
      </p:sp>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6060" y="2827220"/>
            <a:ext cx="2247900" cy="2280040"/>
          </a:xfrm>
          <a:prstGeom prst="rect">
            <a:avLst/>
          </a:prstGeom>
        </p:spPr>
      </p:pic>
    </p:spTree>
    <p:extLst>
      <p:ext uri="{BB962C8B-B14F-4D97-AF65-F5344CB8AC3E}">
        <p14:creationId xmlns:p14="http://schemas.microsoft.com/office/powerpoint/2010/main" val="2360871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C73AE6C2-A797-42ED-B36D-B425C7C68B43}"/>
              </a:ext>
            </a:extLst>
          </p:cNvPr>
          <p:cNvPicPr>
            <a:picLocks noGrp="1" noChangeAspect="1"/>
          </p:cNvPicPr>
          <p:nvPr>
            <p:ph idx="1"/>
          </p:nvPr>
        </p:nvPicPr>
        <p:blipFill>
          <a:blip r:embed="rId2"/>
          <a:stretch>
            <a:fillRect/>
          </a:stretch>
        </p:blipFill>
        <p:spPr>
          <a:xfrm>
            <a:off x="6371692" y="1304580"/>
            <a:ext cx="4686123" cy="4245628"/>
          </a:xfrm>
        </p:spPr>
      </p:pic>
      <p:sp>
        <p:nvSpPr>
          <p:cNvPr id="3" name="Title 2">
            <a:extLst>
              <a:ext uri="{FF2B5EF4-FFF2-40B4-BE49-F238E27FC236}">
                <a16:creationId xmlns:a16="http://schemas.microsoft.com/office/drawing/2014/main" id="{B976E9E4-62CE-48E6-8088-5F7BD8AD9A60}"/>
              </a:ext>
            </a:extLst>
          </p:cNvPr>
          <p:cNvSpPr>
            <a:spLocks noGrp="1"/>
          </p:cNvSpPr>
          <p:nvPr>
            <p:ph type="title"/>
          </p:nvPr>
        </p:nvSpPr>
        <p:spPr/>
        <p:txBody>
          <a:bodyPr/>
          <a:lstStyle/>
          <a:p>
            <a:r>
              <a:rPr lang="en-US"/>
              <a:t>Piaget</a:t>
            </a:r>
          </a:p>
        </p:txBody>
      </p:sp>
      <p:sp>
        <p:nvSpPr>
          <p:cNvPr id="4" name="Slide Number Placeholder 3">
            <a:extLst>
              <a:ext uri="{FF2B5EF4-FFF2-40B4-BE49-F238E27FC236}">
                <a16:creationId xmlns:a16="http://schemas.microsoft.com/office/drawing/2014/main" id="{11D53C67-ACC0-47C4-96EF-12769927C023}"/>
              </a:ext>
            </a:extLst>
          </p:cNvPr>
          <p:cNvSpPr>
            <a:spLocks noGrp="1"/>
          </p:cNvSpPr>
          <p:nvPr>
            <p:ph type="sldNum" sz="quarter" idx="11"/>
          </p:nvPr>
        </p:nvSpPr>
        <p:spPr/>
        <p:txBody>
          <a:bodyPr/>
          <a:lstStyle/>
          <a:p>
            <a:pPr algn="ctr"/>
            <a:fld id="{B67B645E-C5E5-4727-B977-D372A0AA71D9}" type="slidenum">
              <a:rPr lang="en-US" noProof="0" smtClean="0"/>
              <a:pPr algn="ctr"/>
              <a:t>9</a:t>
            </a:fld>
            <a:endParaRPr lang="en-US" noProof="0" dirty="0"/>
          </a:p>
        </p:txBody>
      </p:sp>
      <p:sp>
        <p:nvSpPr>
          <p:cNvPr id="7" name="TextBox 6">
            <a:extLst>
              <a:ext uri="{FF2B5EF4-FFF2-40B4-BE49-F238E27FC236}">
                <a16:creationId xmlns:a16="http://schemas.microsoft.com/office/drawing/2014/main" id="{42B33518-478C-4F2E-A51E-69A49A5CFABF}"/>
              </a:ext>
            </a:extLst>
          </p:cNvPr>
          <p:cNvSpPr txBox="1"/>
          <p:nvPr/>
        </p:nvSpPr>
        <p:spPr>
          <a:xfrm>
            <a:off x="435709" y="1168400"/>
            <a:ext cx="4657967" cy="452431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Camau Sgemau</a:t>
            </a:r>
            <a:endParaRPr lang="en-US" b="1">
              <a:cs typeface="Calibri"/>
            </a:endParaRPr>
          </a:p>
          <a:p>
            <a:r>
              <a:rPr lang="en-US">
                <a:cs typeface="Calibri"/>
              </a:rPr>
              <a:t>Cam 1 Cymathu</a:t>
            </a:r>
            <a:endParaRPr lang="en-US" dirty="0">
              <a:cs typeface="Calibri"/>
            </a:endParaRPr>
          </a:p>
          <a:p>
            <a:r>
              <a:rPr lang="en-US">
                <a:cs typeface="Calibri"/>
              </a:rPr>
              <a:t>(Y plentyn yn adeiladu stori/ map) </a:t>
            </a:r>
            <a:r>
              <a:rPr lang="en-US" u="sng" dirty="0">
                <a:cs typeface="Calibri"/>
              </a:rPr>
              <a:t>Cath yw hon</a:t>
            </a:r>
          </a:p>
          <a:p>
            <a:endParaRPr lang="en-US" u="sng" dirty="0">
              <a:cs typeface="Calibri"/>
            </a:endParaRPr>
          </a:p>
          <a:p>
            <a:r>
              <a:rPr lang="en-US" b="1" u="sng">
                <a:cs typeface="Calibri"/>
              </a:rPr>
              <a:t>Cam 2 Cydbwysedd</a:t>
            </a:r>
          </a:p>
          <a:p>
            <a:r>
              <a:rPr lang="en-US">
                <a:cs typeface="Calibri"/>
              </a:rPr>
              <a:t>(popeth yn gytun a'r stori/ map) </a:t>
            </a:r>
            <a:r>
              <a:rPr lang="en-US" u="sng">
                <a:cs typeface="Calibri"/>
              </a:rPr>
              <a:t>Cath o hyd</a:t>
            </a:r>
          </a:p>
          <a:p>
            <a:endParaRPr lang="en-US" dirty="0">
              <a:cs typeface="Calibri"/>
            </a:endParaRPr>
          </a:p>
          <a:p>
            <a:r>
              <a:rPr lang="en-US" b="1" u="sng">
                <a:cs typeface="Calibri"/>
              </a:rPr>
              <a:t>Cam 3 Gor bwyso anghytunol </a:t>
            </a:r>
          </a:p>
          <a:p>
            <a:r>
              <a:rPr lang="en-US">
                <a:cs typeface="Calibri"/>
              </a:rPr>
              <a:t>(Rhywbeth gwahanol am y gath - </a:t>
            </a:r>
            <a:r>
              <a:rPr lang="en-US">
                <a:ea typeface="+mn-lt"/>
                <a:cs typeface="+mn-lt"/>
              </a:rPr>
              <a:t>rhoi prawf ar y stori/ map)</a:t>
            </a:r>
          </a:p>
          <a:p>
            <a:endParaRPr lang="en-US" dirty="0">
              <a:cs typeface="Calibri"/>
            </a:endParaRPr>
          </a:p>
          <a:p>
            <a:r>
              <a:rPr lang="en-US" b="1" u="sng">
                <a:cs typeface="Calibri"/>
              </a:rPr>
              <a:t>Cam 4 Cymhwyso</a:t>
            </a:r>
          </a:p>
          <a:p>
            <a:r>
              <a:rPr lang="en-US" dirty="0">
                <a:cs typeface="Calibri"/>
              </a:rPr>
              <a:t>(Gwybodaeth newydd yn cael ei ychwanegu am </a:t>
            </a:r>
            <a:r>
              <a:rPr lang="en-US">
                <a:cs typeface="Calibri"/>
              </a:rPr>
              <a:t>gathod I'r stori/ map) Cathod yw'r rhain i gyd</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789356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463288" y="843787"/>
            <a:ext cx="4238180" cy="997168"/>
          </a:xfrm>
        </p:spPr>
        <p:txBody>
          <a:bodyPr/>
          <a:lstStyle/>
          <a:p>
            <a:r>
              <a:rPr lang="cy-GB" sz="3200" dirty="0">
                <a:solidFill>
                  <a:srgbClr val="0070C0"/>
                </a:solidFill>
              </a:rPr>
              <a:t>Y Plentyn fel dysgwr</a:t>
            </a:r>
            <a:endParaRPr lang="en-GB" sz="3200" dirty="0">
              <a:solidFill>
                <a:srgbClr val="0070C0"/>
              </a:solidFill>
            </a:endParaRPr>
          </a:p>
        </p:txBody>
      </p:sp>
      <p:sp>
        <p:nvSpPr>
          <p:cNvPr id="3" name="Content Placeholder 2"/>
          <p:cNvSpPr>
            <a:spLocks noGrp="1"/>
          </p:cNvSpPr>
          <p:nvPr>
            <p:ph sz="half" idx="2"/>
          </p:nvPr>
        </p:nvSpPr>
        <p:spPr>
          <a:xfrm>
            <a:off x="463288" y="2107581"/>
            <a:ext cx="4420946" cy="4258830"/>
          </a:xfrm>
        </p:spPr>
        <p:txBody>
          <a:bodyPr/>
          <a:lstStyle/>
          <a:p>
            <a:r>
              <a:rPr lang="en-GB" dirty="0">
                <a:solidFill>
                  <a:srgbClr val="0070C0"/>
                </a:solidFill>
              </a:rPr>
              <a:t>Mae </a:t>
            </a:r>
            <a:r>
              <a:rPr lang="en-GB" dirty="0" err="1">
                <a:solidFill>
                  <a:srgbClr val="0070C0"/>
                </a:solidFill>
              </a:rPr>
              <a:t>proﬁadau</a:t>
            </a:r>
            <a:r>
              <a:rPr lang="en-GB" dirty="0">
                <a:solidFill>
                  <a:srgbClr val="0070C0"/>
                </a:solidFill>
              </a:rPr>
              <a:t> </a:t>
            </a:r>
            <a:r>
              <a:rPr lang="en-GB" dirty="0" err="1">
                <a:solidFill>
                  <a:srgbClr val="0070C0"/>
                </a:solidFill>
              </a:rPr>
              <a:t>synhwyraidd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chwarae</a:t>
            </a:r>
            <a:r>
              <a:rPr lang="en-GB" dirty="0">
                <a:solidFill>
                  <a:srgbClr val="0070C0"/>
                </a:solidFill>
              </a:rPr>
              <a:t> </a:t>
            </a:r>
            <a:r>
              <a:rPr lang="en-GB" dirty="0" err="1">
                <a:solidFill>
                  <a:srgbClr val="0070C0"/>
                </a:solidFill>
              </a:rPr>
              <a:t>rhan</a:t>
            </a:r>
            <a:r>
              <a:rPr lang="en-GB" dirty="0">
                <a:solidFill>
                  <a:srgbClr val="0070C0"/>
                </a:solidFill>
              </a:rPr>
              <a:t> </a:t>
            </a:r>
            <a:r>
              <a:rPr lang="en-GB" dirty="0" err="1">
                <a:solidFill>
                  <a:srgbClr val="0070C0"/>
                </a:solidFill>
              </a:rPr>
              <a:t>fawr</a:t>
            </a:r>
            <a:r>
              <a:rPr lang="en-GB" dirty="0">
                <a:solidFill>
                  <a:srgbClr val="0070C0"/>
                </a:solidFill>
              </a:rPr>
              <a:t> </a:t>
            </a:r>
            <a:r>
              <a:rPr lang="en-GB" dirty="0" err="1">
                <a:solidFill>
                  <a:srgbClr val="0070C0"/>
                </a:solidFill>
              </a:rPr>
              <a:t>yn</a:t>
            </a:r>
            <a:r>
              <a:rPr lang="en-GB" dirty="0">
                <a:solidFill>
                  <a:srgbClr val="0070C0"/>
                </a:solidFill>
              </a:rPr>
              <a:t> y </a:t>
            </a:r>
            <a:r>
              <a:rPr lang="en-GB" dirty="0" err="1">
                <a:solidFill>
                  <a:srgbClr val="0070C0"/>
                </a:solidFill>
              </a:rPr>
              <a:t>ffordd</a:t>
            </a:r>
            <a:r>
              <a:rPr lang="en-GB" dirty="0">
                <a:solidFill>
                  <a:srgbClr val="0070C0"/>
                </a:solidFill>
              </a:rPr>
              <a:t> y </a:t>
            </a:r>
            <a:r>
              <a:rPr lang="en-GB" dirty="0" err="1">
                <a:solidFill>
                  <a:srgbClr val="0070C0"/>
                </a:solidFill>
              </a:rPr>
              <a:t>mae</a:t>
            </a:r>
            <a:r>
              <a:rPr lang="en-GB" dirty="0">
                <a:solidFill>
                  <a:srgbClr val="0070C0"/>
                </a:solidFill>
              </a:rPr>
              <a:t> plant </a:t>
            </a:r>
            <a:r>
              <a:rPr lang="en-GB" dirty="0" err="1">
                <a:solidFill>
                  <a:srgbClr val="0070C0"/>
                </a:solidFill>
              </a:rPr>
              <a:t>ifanc</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llunio</a:t>
            </a:r>
            <a:r>
              <a:rPr lang="en-GB" dirty="0">
                <a:solidFill>
                  <a:srgbClr val="0070C0"/>
                </a:solidFill>
              </a:rPr>
              <a:t> </a:t>
            </a:r>
            <a:r>
              <a:rPr lang="en-GB" dirty="0" err="1">
                <a:solidFill>
                  <a:srgbClr val="0070C0"/>
                </a:solidFill>
              </a:rPr>
              <a:t>cysyniadau</a:t>
            </a:r>
            <a:r>
              <a:rPr lang="en-GB" dirty="0">
                <a:solidFill>
                  <a:srgbClr val="0070C0"/>
                </a:solidFill>
              </a:rPr>
              <a:t>. </a:t>
            </a:r>
            <a:r>
              <a:rPr lang="en-GB" dirty="0" err="1">
                <a:solidFill>
                  <a:srgbClr val="0070C0"/>
                </a:solidFill>
              </a:rPr>
              <a:t>Drwy</a:t>
            </a:r>
            <a:r>
              <a:rPr lang="en-GB" dirty="0">
                <a:solidFill>
                  <a:srgbClr val="0070C0"/>
                </a:solidFill>
              </a:rPr>
              <a:t> </a:t>
            </a:r>
            <a:r>
              <a:rPr lang="en-GB" dirty="0" err="1">
                <a:solidFill>
                  <a:srgbClr val="0070C0"/>
                </a:solidFill>
              </a:rPr>
              <a:t>ailadrodd</a:t>
            </a:r>
            <a:r>
              <a:rPr lang="en-GB" dirty="0">
                <a:solidFill>
                  <a:srgbClr val="0070C0"/>
                </a:solidFill>
              </a:rPr>
              <a:t> </a:t>
            </a:r>
            <a:r>
              <a:rPr lang="en-GB" dirty="0" err="1">
                <a:solidFill>
                  <a:srgbClr val="0070C0"/>
                </a:solidFill>
              </a:rPr>
              <a:t>proﬁad</a:t>
            </a:r>
            <a:r>
              <a:rPr lang="en-GB" dirty="0">
                <a:solidFill>
                  <a:srgbClr val="0070C0"/>
                </a:solidFill>
              </a:rPr>
              <a:t> </a:t>
            </a:r>
            <a:r>
              <a:rPr lang="en-GB" dirty="0" err="1">
                <a:solidFill>
                  <a:srgbClr val="0070C0"/>
                </a:solidFill>
              </a:rPr>
              <a:t>dysgu</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nhw’n</a:t>
            </a:r>
            <a:r>
              <a:rPr lang="en-GB" dirty="0">
                <a:solidFill>
                  <a:srgbClr val="0070C0"/>
                </a:solidFill>
              </a:rPr>
              <a:t> </a:t>
            </a:r>
            <a:r>
              <a:rPr lang="en-GB" dirty="0" err="1">
                <a:solidFill>
                  <a:srgbClr val="0070C0"/>
                </a:solidFill>
              </a:rPr>
              <a:t>datblygu</a:t>
            </a:r>
            <a:r>
              <a:rPr lang="en-GB" dirty="0">
                <a:solidFill>
                  <a:srgbClr val="0070C0"/>
                </a:solidFill>
              </a:rPr>
              <a:t> </a:t>
            </a:r>
            <a:r>
              <a:rPr lang="en-GB" dirty="0" err="1">
                <a:solidFill>
                  <a:srgbClr val="0070C0"/>
                </a:solidFill>
              </a:rPr>
              <a:t>cynllun</a:t>
            </a:r>
            <a:r>
              <a:rPr lang="en-GB" dirty="0">
                <a:solidFill>
                  <a:srgbClr val="0070C0"/>
                </a:solidFill>
              </a:rPr>
              <a:t> </a:t>
            </a:r>
            <a:r>
              <a:rPr lang="en-GB" dirty="0" err="1">
                <a:solidFill>
                  <a:srgbClr val="0070C0"/>
                </a:solidFill>
              </a:rPr>
              <a:t>neu</a:t>
            </a:r>
            <a:r>
              <a:rPr lang="en-GB" dirty="0">
                <a:solidFill>
                  <a:srgbClr val="0070C0"/>
                </a:solidFill>
              </a:rPr>
              <a:t> </a:t>
            </a:r>
            <a:r>
              <a:rPr lang="en-GB" dirty="0" err="1">
                <a:solidFill>
                  <a:srgbClr val="0070C0"/>
                </a:solidFill>
              </a:rPr>
              <a:t>batrymau</a:t>
            </a:r>
            <a:r>
              <a:rPr lang="en-GB" dirty="0">
                <a:solidFill>
                  <a:srgbClr val="0070C0"/>
                </a:solidFill>
              </a:rPr>
              <a:t> o </a:t>
            </a:r>
            <a:r>
              <a:rPr lang="en-GB" dirty="0" err="1">
                <a:solidFill>
                  <a:srgbClr val="0070C0"/>
                </a:solidFill>
              </a:rPr>
              <a:t>feddyliau</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cael</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cryfhau</a:t>
            </a:r>
            <a:r>
              <a:rPr lang="en-GB" dirty="0">
                <a:solidFill>
                  <a:srgbClr val="0070C0"/>
                </a:solidFill>
              </a:rPr>
              <a:t> </a:t>
            </a:r>
            <a:r>
              <a:rPr lang="en-GB" dirty="0" err="1">
                <a:solidFill>
                  <a:srgbClr val="0070C0"/>
                </a:solidFill>
              </a:rPr>
              <a:t>nes</a:t>
            </a:r>
            <a:r>
              <a:rPr lang="en-GB" dirty="0">
                <a:solidFill>
                  <a:srgbClr val="0070C0"/>
                </a:solidFill>
              </a:rPr>
              <a:t> </a:t>
            </a:r>
            <a:r>
              <a:rPr lang="en-GB" dirty="0" err="1">
                <a:solidFill>
                  <a:srgbClr val="0070C0"/>
                </a:solidFill>
              </a:rPr>
              <a:t>iddyn</a:t>
            </a:r>
            <a:r>
              <a:rPr lang="en-GB" dirty="0">
                <a:solidFill>
                  <a:srgbClr val="0070C0"/>
                </a:solidFill>
              </a:rPr>
              <a:t> </a:t>
            </a:r>
            <a:r>
              <a:rPr lang="en-GB" dirty="0" err="1">
                <a:solidFill>
                  <a:srgbClr val="0070C0"/>
                </a:solidFill>
              </a:rPr>
              <a:t>nhw</a:t>
            </a:r>
            <a:r>
              <a:rPr lang="en-GB" dirty="0">
                <a:solidFill>
                  <a:srgbClr val="0070C0"/>
                </a:solidFill>
              </a:rPr>
              <a:t> </a:t>
            </a:r>
            <a:r>
              <a:rPr lang="en-GB" dirty="0" err="1">
                <a:solidFill>
                  <a:srgbClr val="0070C0"/>
                </a:solidFill>
              </a:rPr>
              <a:t>allu</a:t>
            </a:r>
            <a:r>
              <a:rPr lang="en-GB" dirty="0">
                <a:solidFill>
                  <a:srgbClr val="0070C0"/>
                </a:solidFill>
              </a:rPr>
              <a:t> </a:t>
            </a:r>
            <a:r>
              <a:rPr lang="en-GB" dirty="0" err="1">
                <a:solidFill>
                  <a:srgbClr val="0070C0"/>
                </a:solidFill>
              </a:rPr>
              <a:t>gwneud</a:t>
            </a:r>
            <a:r>
              <a:rPr lang="en-GB" dirty="0">
                <a:solidFill>
                  <a:srgbClr val="0070C0"/>
                </a:solidFill>
              </a:rPr>
              <a:t> </a:t>
            </a:r>
            <a:r>
              <a:rPr lang="en-GB" dirty="0" err="1">
                <a:solidFill>
                  <a:srgbClr val="0070C0"/>
                </a:solidFill>
              </a:rPr>
              <a:t>cysylltiadau</a:t>
            </a:r>
            <a:r>
              <a:rPr lang="en-GB" dirty="0">
                <a:solidFill>
                  <a:srgbClr val="0070C0"/>
                </a:solidFill>
              </a:rPr>
              <a:t>. </a:t>
            </a:r>
          </a:p>
          <a:p>
            <a:endParaRPr lang="cy-GB" dirty="0">
              <a:solidFill>
                <a:srgbClr val="0070C0"/>
              </a:solidFill>
            </a:endParaRPr>
          </a:p>
          <a:p>
            <a:endParaRPr lang="cy-GB" dirty="0">
              <a:solidFill>
                <a:srgbClr val="0070C0"/>
              </a:solidFill>
            </a:endParaRPr>
          </a:p>
          <a:p>
            <a:r>
              <a:rPr lang="en-GB" dirty="0">
                <a:solidFill>
                  <a:srgbClr val="0070C0"/>
                </a:solidFill>
              </a:rPr>
              <a:t>Mae </a:t>
            </a:r>
            <a:r>
              <a:rPr lang="en-GB" dirty="0" err="1">
                <a:solidFill>
                  <a:srgbClr val="0070C0"/>
                </a:solidFill>
              </a:rPr>
              <a:t>rhyngweithio</a:t>
            </a:r>
            <a:r>
              <a:rPr lang="en-GB" dirty="0">
                <a:solidFill>
                  <a:srgbClr val="0070C0"/>
                </a:solidFill>
              </a:rPr>
              <a:t> </a:t>
            </a:r>
            <a:r>
              <a:rPr lang="en-GB" dirty="0" err="1">
                <a:solidFill>
                  <a:srgbClr val="0070C0"/>
                </a:solidFill>
              </a:rPr>
              <a:t>cymdeithasol</a:t>
            </a:r>
            <a:r>
              <a:rPr lang="en-GB" dirty="0">
                <a:solidFill>
                  <a:srgbClr val="0070C0"/>
                </a:solidFill>
              </a:rPr>
              <a:t> a </a:t>
            </a:r>
            <a:r>
              <a:rPr lang="en-GB" dirty="0" err="1">
                <a:solidFill>
                  <a:srgbClr val="0070C0"/>
                </a:solidFill>
              </a:rPr>
              <a:t>siarad</a:t>
            </a:r>
            <a:r>
              <a:rPr lang="en-GB" dirty="0">
                <a:solidFill>
                  <a:srgbClr val="0070C0"/>
                </a:solidFill>
              </a:rPr>
              <a:t>/</a:t>
            </a:r>
            <a:r>
              <a:rPr lang="en-GB" dirty="0" err="1">
                <a:solidFill>
                  <a:srgbClr val="0070C0"/>
                </a:solidFill>
              </a:rPr>
              <a:t>cyfathrebu</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helpu</a:t>
            </a:r>
            <a:r>
              <a:rPr lang="en-GB" dirty="0">
                <a:solidFill>
                  <a:srgbClr val="0070C0"/>
                </a:solidFill>
              </a:rPr>
              <a:t> plant </a:t>
            </a:r>
            <a:r>
              <a:rPr lang="en-GB" dirty="0" err="1">
                <a:solidFill>
                  <a:srgbClr val="0070C0"/>
                </a:solidFill>
              </a:rPr>
              <a:t>i</a:t>
            </a:r>
            <a:r>
              <a:rPr lang="en-GB" dirty="0">
                <a:solidFill>
                  <a:srgbClr val="0070C0"/>
                </a:solidFill>
              </a:rPr>
              <a:t> </a:t>
            </a:r>
            <a:r>
              <a:rPr lang="en-GB" dirty="0" err="1">
                <a:solidFill>
                  <a:srgbClr val="0070C0"/>
                </a:solidFill>
              </a:rPr>
              <a:t>ddysgu</a:t>
            </a:r>
            <a:r>
              <a:rPr lang="en-GB" dirty="0">
                <a:solidFill>
                  <a:srgbClr val="0070C0"/>
                </a:solidFill>
              </a:rPr>
              <a:t> </a:t>
            </a:r>
            <a:r>
              <a:rPr lang="en-GB" dirty="0" err="1">
                <a:solidFill>
                  <a:srgbClr val="0070C0"/>
                </a:solidFill>
              </a:rPr>
              <a:t>gydag</a:t>
            </a:r>
            <a:r>
              <a:rPr lang="en-GB" dirty="0">
                <a:solidFill>
                  <a:srgbClr val="0070C0"/>
                </a:solidFill>
              </a:rPr>
              <a:t> </a:t>
            </a:r>
            <a:r>
              <a:rPr lang="en-GB" dirty="0" err="1">
                <a:solidFill>
                  <a:srgbClr val="0070C0"/>
                </a:solidFill>
              </a:rPr>
              <a:t>eraill</a:t>
            </a:r>
            <a:r>
              <a:rPr lang="en-GB" dirty="0">
                <a:solidFill>
                  <a:srgbClr val="0070C0"/>
                </a:solidFill>
              </a:rPr>
              <a:t> a </a:t>
            </a:r>
            <a:r>
              <a:rPr lang="en-GB" dirty="0" err="1">
                <a:solidFill>
                  <a:srgbClr val="0070C0"/>
                </a:solidFill>
              </a:rPr>
              <a:t>dysgu</a:t>
            </a:r>
            <a:r>
              <a:rPr lang="en-GB" dirty="0">
                <a:solidFill>
                  <a:srgbClr val="0070C0"/>
                </a:solidFill>
              </a:rPr>
              <a:t> </a:t>
            </a:r>
            <a:r>
              <a:rPr lang="en-GB" dirty="0" err="1">
                <a:solidFill>
                  <a:srgbClr val="0070C0"/>
                </a:solidFill>
              </a:rPr>
              <a:t>ganddyn</a:t>
            </a:r>
            <a:r>
              <a:rPr lang="en-GB" dirty="0">
                <a:solidFill>
                  <a:srgbClr val="0070C0"/>
                </a:solidFill>
              </a:rPr>
              <a:t> </a:t>
            </a:r>
            <a:r>
              <a:rPr lang="en-GB" dirty="0" err="1">
                <a:solidFill>
                  <a:srgbClr val="0070C0"/>
                </a:solidFill>
              </a:rPr>
              <a:t>nhw</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nhw’n</a:t>
            </a:r>
            <a:r>
              <a:rPr lang="en-GB" dirty="0">
                <a:solidFill>
                  <a:srgbClr val="0070C0"/>
                </a:solidFill>
              </a:rPr>
              <a:t> </a:t>
            </a:r>
            <a:r>
              <a:rPr lang="en-GB" dirty="0" err="1">
                <a:solidFill>
                  <a:srgbClr val="0070C0"/>
                </a:solidFill>
              </a:rPr>
              <a:t>dysgu</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gymryd</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tro</a:t>
            </a:r>
            <a:r>
              <a:rPr lang="en-GB" dirty="0">
                <a:solidFill>
                  <a:srgbClr val="0070C0"/>
                </a:solidFill>
              </a:rPr>
              <a:t> ac </a:t>
            </a:r>
            <a:r>
              <a:rPr lang="en-GB" dirty="0" err="1">
                <a:solidFill>
                  <a:srgbClr val="0070C0"/>
                </a:solidFill>
              </a:rPr>
              <a:t>wrth</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sgiliau</a:t>
            </a:r>
            <a:r>
              <a:rPr lang="en-GB" dirty="0">
                <a:solidFill>
                  <a:srgbClr val="0070C0"/>
                </a:solidFill>
              </a:rPr>
              <a:t> </a:t>
            </a:r>
            <a:r>
              <a:rPr lang="en-GB" dirty="0" err="1">
                <a:solidFill>
                  <a:srgbClr val="0070C0"/>
                </a:solidFill>
              </a:rPr>
              <a:t>geirfa</a:t>
            </a:r>
            <a:r>
              <a:rPr lang="en-GB" dirty="0">
                <a:solidFill>
                  <a:srgbClr val="0070C0"/>
                </a:solidFill>
              </a:rPr>
              <a:t> ac </a:t>
            </a:r>
            <a:r>
              <a:rPr lang="en-GB" dirty="0" err="1">
                <a:solidFill>
                  <a:srgbClr val="0070C0"/>
                </a:solidFill>
              </a:rPr>
              <a:t>iaith</a:t>
            </a:r>
            <a:r>
              <a:rPr lang="en-GB" dirty="0">
                <a:solidFill>
                  <a:srgbClr val="0070C0"/>
                </a:solidFill>
              </a:rPr>
              <a:t> </a:t>
            </a:r>
            <a:r>
              <a:rPr lang="en-GB" dirty="0" err="1">
                <a:solidFill>
                  <a:srgbClr val="0070C0"/>
                </a:solidFill>
              </a:rPr>
              <a:t>ddatblygu</a:t>
            </a:r>
            <a:r>
              <a:rPr lang="en-GB" dirty="0">
                <a:solidFill>
                  <a:srgbClr val="0070C0"/>
                </a:solidFill>
              </a:rPr>
              <a:t> </a:t>
            </a:r>
            <a:r>
              <a:rPr lang="en-GB" dirty="0" err="1">
                <a:solidFill>
                  <a:srgbClr val="0070C0"/>
                </a:solidFill>
              </a:rPr>
              <a:t>gallan</a:t>
            </a:r>
            <a:r>
              <a:rPr lang="en-GB" dirty="0">
                <a:solidFill>
                  <a:srgbClr val="0070C0"/>
                </a:solidFill>
              </a:rPr>
              <a:t> </a:t>
            </a:r>
            <a:r>
              <a:rPr lang="en-GB" dirty="0" err="1">
                <a:solidFill>
                  <a:srgbClr val="0070C0"/>
                </a:solidFill>
              </a:rPr>
              <a:t>nhw</a:t>
            </a:r>
            <a:r>
              <a:rPr lang="en-GB" dirty="0">
                <a:solidFill>
                  <a:srgbClr val="0070C0"/>
                </a:solidFill>
              </a:rPr>
              <a:t> </a:t>
            </a:r>
            <a:r>
              <a:rPr lang="en-GB" dirty="0" err="1">
                <a:solidFill>
                  <a:srgbClr val="0070C0"/>
                </a:solidFill>
              </a:rPr>
              <a:t>siarad</a:t>
            </a:r>
            <a:r>
              <a:rPr lang="en-GB" dirty="0">
                <a:solidFill>
                  <a:srgbClr val="0070C0"/>
                </a:solidFill>
              </a:rPr>
              <a:t> am </a:t>
            </a:r>
            <a:r>
              <a:rPr lang="en-GB" dirty="0" err="1">
                <a:solidFill>
                  <a:srgbClr val="0070C0"/>
                </a:solidFill>
              </a:rPr>
              <a:t>eu</a:t>
            </a:r>
            <a:r>
              <a:rPr lang="en-GB" dirty="0">
                <a:solidFill>
                  <a:srgbClr val="0070C0"/>
                </a:solidFill>
              </a:rPr>
              <a:t> </a:t>
            </a:r>
            <a:r>
              <a:rPr lang="en-GB" dirty="0" err="1">
                <a:solidFill>
                  <a:srgbClr val="0070C0"/>
                </a:solidFill>
              </a:rPr>
              <a:t>proﬁadau</a:t>
            </a:r>
            <a:r>
              <a:rPr lang="en-GB" dirty="0">
                <a:solidFill>
                  <a:srgbClr val="0070C0"/>
                </a:solidFill>
              </a:rPr>
              <a:t> a </a:t>
            </a:r>
            <a:r>
              <a:rPr lang="en-GB" dirty="0" err="1">
                <a:solidFill>
                  <a:srgbClr val="0070C0"/>
                </a:solidFill>
              </a:rPr>
              <a:t>chyfathrebu</a:t>
            </a:r>
            <a:r>
              <a:rPr lang="en-GB" dirty="0">
                <a:solidFill>
                  <a:srgbClr val="0070C0"/>
                </a:solidFill>
              </a:rPr>
              <a:t> </a:t>
            </a:r>
            <a:r>
              <a:rPr lang="en-GB" dirty="0" err="1">
                <a:solidFill>
                  <a:srgbClr val="0070C0"/>
                </a:solidFill>
              </a:rPr>
              <a:t>gydag</a:t>
            </a:r>
            <a:r>
              <a:rPr lang="en-GB" dirty="0">
                <a:solidFill>
                  <a:srgbClr val="0070C0"/>
                </a:solidFill>
              </a:rPr>
              <a:t> </a:t>
            </a:r>
            <a:r>
              <a:rPr lang="en-GB" dirty="0" err="1">
                <a:solidFill>
                  <a:srgbClr val="0070C0"/>
                </a:solidFill>
              </a:rPr>
              <a:t>eraill</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gweithgareddau</a:t>
            </a:r>
            <a:r>
              <a:rPr lang="en-GB" dirty="0">
                <a:solidFill>
                  <a:srgbClr val="0070C0"/>
                </a:solidFill>
              </a:rPr>
              <a:t> </a:t>
            </a:r>
            <a:r>
              <a:rPr lang="en-GB" dirty="0" err="1">
                <a:solidFill>
                  <a:srgbClr val="0070C0"/>
                </a:solidFill>
              </a:rPr>
              <a:t>grwp</a:t>
            </a:r>
            <a:r>
              <a:rPr lang="en-GB" dirty="0">
                <a:solidFill>
                  <a:srgbClr val="0070C0"/>
                </a:solidFill>
              </a:rPr>
              <a:t>. </a:t>
            </a:r>
          </a:p>
          <a:p>
            <a:endParaRPr lang="en-GB" dirty="0"/>
          </a:p>
        </p:txBody>
      </p:sp>
      <p:sp>
        <p:nvSpPr>
          <p:cNvPr id="5" name="Text Placeholder 4"/>
          <p:cNvSpPr>
            <a:spLocks noGrp="1"/>
          </p:cNvSpPr>
          <p:nvPr>
            <p:ph type="body" sz="quarter" idx="12"/>
          </p:nvPr>
        </p:nvSpPr>
        <p:spPr>
          <a:xfrm>
            <a:off x="6634976" y="2107581"/>
            <a:ext cx="4192858" cy="4258312"/>
          </a:xfrm>
        </p:spPr>
        <p:txBody>
          <a:bodyPr/>
          <a:lstStyle/>
          <a:p>
            <a:r>
              <a:rPr lang="en-GB" dirty="0"/>
              <a:t>Sensory experiences play a large part in the way very young children build up concepts. By repeating a learning experience they develop schema or patterns of thoughts that are strengthened until they are able to make connections. </a:t>
            </a:r>
          </a:p>
          <a:p>
            <a:endParaRPr lang="cy-GB" dirty="0"/>
          </a:p>
          <a:p>
            <a:r>
              <a:rPr lang="en-GB" dirty="0"/>
              <a:t>Social interaction and talk/communication helps children learn with and from others. They learn to take turns, and as their vocabulary and language skills develop they are able to talk about their experiences and communicate with others in group activities. </a:t>
            </a:r>
          </a:p>
          <a:p>
            <a:endParaRPr lang="en-GB" dirty="0"/>
          </a:p>
        </p:txBody>
      </p:sp>
      <p:sp>
        <p:nvSpPr>
          <p:cNvPr id="8" name="Slide Number Placeholder 7"/>
          <p:cNvSpPr>
            <a:spLocks noGrp="1"/>
          </p:cNvSpPr>
          <p:nvPr>
            <p:ph type="sldNum" sz="quarter" idx="21"/>
          </p:nvPr>
        </p:nvSpPr>
        <p:spPr/>
        <p:txBody>
          <a:bodyPr/>
          <a:lstStyle/>
          <a:p>
            <a:fld id="{B67B645E-C5E5-4727-B977-D372A0AA71D9}" type="slidenum">
              <a:rPr lang="en-US" noProof="0" smtClean="0"/>
              <a:pPr/>
              <a:t>10</a:t>
            </a:fld>
            <a:endParaRPr lang="en-US" noProof="0" dirty="0"/>
          </a:p>
        </p:txBody>
      </p:sp>
      <p:sp>
        <p:nvSpPr>
          <p:cNvPr id="9" name="Rectangle 8"/>
          <p:cNvSpPr/>
          <p:nvPr/>
        </p:nvSpPr>
        <p:spPr>
          <a:xfrm>
            <a:off x="6424459" y="1049983"/>
            <a:ext cx="3727302" cy="584775"/>
          </a:xfrm>
          <a:prstGeom prst="rect">
            <a:avLst/>
          </a:prstGeom>
        </p:spPr>
        <p:txBody>
          <a:bodyPr wrap="none">
            <a:spAutoFit/>
          </a:bodyPr>
          <a:lstStyle/>
          <a:p>
            <a:r>
              <a:rPr lang="cy-GB" sz="3200" dirty="0"/>
              <a:t>The </a:t>
            </a:r>
            <a:r>
              <a:rPr lang="cy-GB" sz="3200" dirty="0" err="1"/>
              <a:t>child</a:t>
            </a:r>
            <a:r>
              <a:rPr lang="cy-GB" sz="3200" dirty="0"/>
              <a:t> as a </a:t>
            </a:r>
            <a:r>
              <a:rPr lang="cy-GB" sz="3200" dirty="0" err="1"/>
              <a:t>learner</a:t>
            </a:r>
            <a:endParaRPr lang="en-GB" sz="3200" dirty="0"/>
          </a:p>
        </p:txBody>
      </p:sp>
    </p:spTree>
    <p:extLst>
      <p:ext uri="{BB962C8B-B14F-4D97-AF65-F5344CB8AC3E}">
        <p14:creationId xmlns:p14="http://schemas.microsoft.com/office/powerpoint/2010/main" val="543132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500" y="1293541"/>
            <a:ext cx="9130995" cy="4148253"/>
          </a:xfrm>
          <a:prstGeom prst="rect">
            <a:avLst/>
          </a:prstGeom>
        </p:spPr>
      </p:pic>
      <p:sp>
        <p:nvSpPr>
          <p:cNvPr id="5" name="Rectangle 4"/>
          <p:cNvSpPr/>
          <p:nvPr/>
        </p:nvSpPr>
        <p:spPr>
          <a:xfrm>
            <a:off x="3925229" y="5815582"/>
            <a:ext cx="8151541" cy="369332"/>
          </a:xfrm>
          <a:prstGeom prst="rect">
            <a:avLst/>
          </a:prstGeom>
        </p:spPr>
        <p:txBody>
          <a:bodyPr wrap="square">
            <a:spAutoFit/>
          </a:bodyPr>
          <a:lstStyle/>
          <a:p>
            <a:r>
              <a:rPr lang="en-GB" dirty="0">
                <a:solidFill>
                  <a:schemeClr val="bg1"/>
                </a:solidFill>
                <a:hlinkClick r:id="rId3"/>
              </a:rPr>
              <a:t>https://mmls.mmu.edu.my/wordpress</a:t>
            </a:r>
            <a:r>
              <a:rPr lang="en-GB" dirty="0">
                <a:solidFill>
                  <a:schemeClr val="bg1"/>
                </a:solidFill>
              </a:rPr>
              <a:t> (</a:t>
            </a:r>
            <a:r>
              <a:rPr lang="en-GB" dirty="0" err="1">
                <a:solidFill>
                  <a:schemeClr val="bg1"/>
                </a:solidFill>
              </a:rPr>
              <a:t>Mynediad</a:t>
            </a:r>
            <a:r>
              <a:rPr lang="en-GB" dirty="0">
                <a:solidFill>
                  <a:schemeClr val="bg1"/>
                </a:solidFill>
              </a:rPr>
              <a:t> / Accessed </a:t>
            </a:r>
            <a:r>
              <a:rPr lang="en-GB" dirty="0" err="1">
                <a:solidFill>
                  <a:schemeClr val="bg1"/>
                </a:solidFill>
              </a:rPr>
              <a:t>Ionawr</a:t>
            </a:r>
            <a:r>
              <a:rPr lang="en-GB" dirty="0">
                <a:solidFill>
                  <a:schemeClr val="bg1"/>
                </a:solidFill>
              </a:rPr>
              <a:t>/January 2020</a:t>
            </a:r>
          </a:p>
        </p:txBody>
      </p:sp>
    </p:spTree>
    <p:extLst>
      <p:ext uri="{BB962C8B-B14F-4D97-AF65-F5344CB8AC3E}">
        <p14:creationId xmlns:p14="http://schemas.microsoft.com/office/powerpoint/2010/main" val="2049619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lgn="ctr"/>
            <a:fld id="{B67B645E-C5E5-4727-B977-D372A0AA71D9}" type="slidenum">
              <a:rPr lang="en-US" noProof="0" smtClean="0"/>
              <a:pPr algn="ctr"/>
              <a:t>12</a:t>
            </a:fld>
            <a:endParaRPr lang="en-US"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5365" y="733379"/>
            <a:ext cx="5698273" cy="5584307"/>
          </a:xfrm>
          <a:prstGeom prst="rect">
            <a:avLst/>
          </a:prstGeom>
        </p:spPr>
      </p:pic>
      <p:sp>
        <p:nvSpPr>
          <p:cNvPr id="6" name="TextBox 5"/>
          <p:cNvSpPr txBox="1"/>
          <p:nvPr/>
        </p:nvSpPr>
        <p:spPr>
          <a:xfrm>
            <a:off x="2442116" y="1237785"/>
            <a:ext cx="903249" cy="646331"/>
          </a:xfrm>
          <a:prstGeom prst="rect">
            <a:avLst/>
          </a:prstGeom>
          <a:noFill/>
        </p:spPr>
        <p:txBody>
          <a:bodyPr wrap="square" rtlCol="0">
            <a:spAutoFit/>
          </a:bodyPr>
          <a:lstStyle/>
          <a:p>
            <a:r>
              <a:rPr lang="cy-GB" dirty="0">
                <a:solidFill>
                  <a:schemeClr val="bg1"/>
                </a:solidFill>
              </a:rPr>
              <a:t>Cam 1:</a:t>
            </a:r>
          </a:p>
          <a:p>
            <a:r>
              <a:rPr lang="cy-GB" dirty="0">
                <a:solidFill>
                  <a:schemeClr val="bg1"/>
                </a:solidFill>
              </a:rPr>
              <a:t>Gwirio</a:t>
            </a:r>
            <a:endParaRPr lang="en-GB" dirty="0">
              <a:solidFill>
                <a:schemeClr val="bg1"/>
              </a:solidFill>
            </a:endParaRPr>
          </a:p>
        </p:txBody>
      </p:sp>
      <p:sp>
        <p:nvSpPr>
          <p:cNvPr id="7" name="TextBox 6"/>
          <p:cNvSpPr txBox="1"/>
          <p:nvPr/>
        </p:nvSpPr>
        <p:spPr>
          <a:xfrm>
            <a:off x="9110546" y="1025911"/>
            <a:ext cx="925551" cy="646331"/>
          </a:xfrm>
          <a:prstGeom prst="rect">
            <a:avLst/>
          </a:prstGeom>
          <a:noFill/>
        </p:spPr>
        <p:txBody>
          <a:bodyPr wrap="square" rtlCol="0">
            <a:spAutoFit/>
          </a:bodyPr>
          <a:lstStyle/>
          <a:p>
            <a:r>
              <a:rPr lang="cy-GB" dirty="0">
                <a:solidFill>
                  <a:schemeClr val="bg1"/>
                </a:solidFill>
              </a:rPr>
              <a:t>Dysgu newydd</a:t>
            </a:r>
            <a:endParaRPr lang="en-GB" dirty="0">
              <a:solidFill>
                <a:schemeClr val="bg1"/>
              </a:solidFill>
            </a:endParaRPr>
          </a:p>
        </p:txBody>
      </p:sp>
      <p:sp>
        <p:nvSpPr>
          <p:cNvPr id="8" name="TextBox 7"/>
          <p:cNvSpPr txBox="1"/>
          <p:nvPr/>
        </p:nvSpPr>
        <p:spPr>
          <a:xfrm>
            <a:off x="9110546" y="2168784"/>
            <a:ext cx="1196898" cy="646331"/>
          </a:xfrm>
          <a:prstGeom prst="rect">
            <a:avLst/>
          </a:prstGeom>
          <a:noFill/>
        </p:spPr>
        <p:txBody>
          <a:bodyPr wrap="square" rtlCol="0">
            <a:spAutoFit/>
          </a:bodyPr>
          <a:lstStyle/>
          <a:p>
            <a:r>
              <a:rPr lang="cy-GB" dirty="0">
                <a:solidFill>
                  <a:schemeClr val="bg1"/>
                </a:solidFill>
              </a:rPr>
              <a:t>Cam 2: Addysgu</a:t>
            </a:r>
            <a:endParaRPr lang="en-GB" dirty="0">
              <a:solidFill>
                <a:schemeClr val="bg1"/>
              </a:solidFill>
            </a:endParaRPr>
          </a:p>
        </p:txBody>
      </p:sp>
      <p:sp>
        <p:nvSpPr>
          <p:cNvPr id="9" name="TextBox 8"/>
          <p:cNvSpPr txBox="1"/>
          <p:nvPr/>
        </p:nvSpPr>
        <p:spPr>
          <a:xfrm>
            <a:off x="9199755" y="3369415"/>
            <a:ext cx="925551" cy="923330"/>
          </a:xfrm>
          <a:prstGeom prst="rect">
            <a:avLst/>
          </a:prstGeom>
          <a:noFill/>
        </p:spPr>
        <p:txBody>
          <a:bodyPr wrap="square" rtlCol="0">
            <a:spAutoFit/>
          </a:bodyPr>
          <a:lstStyle/>
          <a:p>
            <a:r>
              <a:rPr lang="cy-GB" dirty="0">
                <a:solidFill>
                  <a:schemeClr val="bg1"/>
                </a:solidFill>
              </a:rPr>
              <a:t>Cam 3:</a:t>
            </a:r>
          </a:p>
          <a:p>
            <a:r>
              <a:rPr lang="cy-GB" dirty="0">
                <a:solidFill>
                  <a:schemeClr val="bg1"/>
                </a:solidFill>
              </a:rPr>
              <a:t>Holi a herio</a:t>
            </a:r>
            <a:endParaRPr lang="en-GB" dirty="0">
              <a:solidFill>
                <a:schemeClr val="bg1"/>
              </a:solidFill>
            </a:endParaRPr>
          </a:p>
        </p:txBody>
      </p:sp>
      <p:sp>
        <p:nvSpPr>
          <p:cNvPr id="10" name="TextBox 9"/>
          <p:cNvSpPr txBox="1"/>
          <p:nvPr/>
        </p:nvSpPr>
        <p:spPr>
          <a:xfrm>
            <a:off x="9110546" y="5112452"/>
            <a:ext cx="1776761" cy="369332"/>
          </a:xfrm>
          <a:prstGeom prst="rect">
            <a:avLst/>
          </a:prstGeom>
          <a:noFill/>
        </p:spPr>
        <p:txBody>
          <a:bodyPr wrap="square" rtlCol="0">
            <a:spAutoFit/>
          </a:bodyPr>
          <a:lstStyle/>
          <a:p>
            <a:r>
              <a:rPr lang="cy-GB" dirty="0">
                <a:solidFill>
                  <a:schemeClr val="bg1"/>
                </a:solidFill>
              </a:rPr>
              <a:t>Adborth a gwella</a:t>
            </a:r>
            <a:endParaRPr lang="en-GB" dirty="0">
              <a:solidFill>
                <a:schemeClr val="bg1"/>
              </a:solidFill>
            </a:endParaRPr>
          </a:p>
        </p:txBody>
      </p:sp>
      <p:sp>
        <p:nvSpPr>
          <p:cNvPr id="11" name="TextBox 10"/>
          <p:cNvSpPr txBox="1"/>
          <p:nvPr/>
        </p:nvSpPr>
        <p:spPr>
          <a:xfrm>
            <a:off x="2062975" y="5481784"/>
            <a:ext cx="1215482" cy="646331"/>
          </a:xfrm>
          <a:prstGeom prst="rect">
            <a:avLst/>
          </a:prstGeom>
          <a:noFill/>
        </p:spPr>
        <p:txBody>
          <a:bodyPr wrap="square" rtlCol="0">
            <a:spAutoFit/>
          </a:bodyPr>
          <a:lstStyle/>
          <a:p>
            <a:r>
              <a:rPr lang="cy-GB" dirty="0">
                <a:solidFill>
                  <a:schemeClr val="bg1"/>
                </a:solidFill>
              </a:rPr>
              <a:t>Cam 5:</a:t>
            </a:r>
          </a:p>
          <a:p>
            <a:r>
              <a:rPr lang="cy-GB" dirty="0">
                <a:solidFill>
                  <a:schemeClr val="bg1"/>
                </a:solidFill>
              </a:rPr>
              <a:t>Ail adrodd</a:t>
            </a:r>
            <a:endParaRPr lang="en-GB" dirty="0">
              <a:solidFill>
                <a:schemeClr val="bg1"/>
              </a:solidFill>
            </a:endParaRPr>
          </a:p>
        </p:txBody>
      </p:sp>
      <p:sp>
        <p:nvSpPr>
          <p:cNvPr id="12" name="TextBox 11"/>
          <p:cNvSpPr txBox="1"/>
          <p:nvPr/>
        </p:nvSpPr>
        <p:spPr>
          <a:xfrm>
            <a:off x="2258123" y="2879201"/>
            <a:ext cx="1087242" cy="646331"/>
          </a:xfrm>
          <a:prstGeom prst="rect">
            <a:avLst/>
          </a:prstGeom>
          <a:noFill/>
        </p:spPr>
        <p:txBody>
          <a:bodyPr wrap="square" rtlCol="0">
            <a:spAutoFit/>
          </a:bodyPr>
          <a:lstStyle/>
          <a:p>
            <a:r>
              <a:rPr lang="cy-GB" dirty="0">
                <a:solidFill>
                  <a:schemeClr val="bg1"/>
                </a:solidFill>
              </a:rPr>
              <a:t>Dysgu blaenorol</a:t>
            </a:r>
            <a:endParaRPr lang="en-GB" dirty="0">
              <a:solidFill>
                <a:schemeClr val="bg1"/>
              </a:solidFill>
            </a:endParaRPr>
          </a:p>
        </p:txBody>
      </p:sp>
    </p:spTree>
    <p:extLst>
      <p:ext uri="{BB962C8B-B14F-4D97-AF65-F5344CB8AC3E}">
        <p14:creationId xmlns:p14="http://schemas.microsoft.com/office/powerpoint/2010/main" val="4233576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a:t>Anianawdau</a:t>
            </a:r>
            <a:r>
              <a:rPr lang="cy-GB" dirty="0"/>
              <a:t>                                                                 </a:t>
            </a:r>
            <a:r>
              <a:rPr lang="cy-GB" dirty="0" err="1"/>
              <a:t>Dispositions</a:t>
            </a:r>
            <a:endParaRPr lang="en-GB" dirty="0"/>
          </a:p>
        </p:txBody>
      </p:sp>
      <p:sp>
        <p:nvSpPr>
          <p:cNvPr id="3" name="Slide Number Placeholder 2"/>
          <p:cNvSpPr>
            <a:spLocks noGrp="1"/>
          </p:cNvSpPr>
          <p:nvPr>
            <p:ph type="sldNum" sz="quarter" idx="11"/>
          </p:nvPr>
        </p:nvSpPr>
        <p:spPr/>
        <p:txBody>
          <a:bodyPr/>
          <a:lstStyle/>
          <a:p>
            <a:pPr algn="ctr"/>
            <a:fld id="{B67B645E-C5E5-4727-B977-D372A0AA71D9}" type="slidenum">
              <a:rPr lang="en-US" noProof="0" smtClean="0"/>
              <a:pPr algn="ctr"/>
              <a:t>13</a:t>
            </a:fld>
            <a:endParaRPr lang="en-US" noProof="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2148" y="1175646"/>
            <a:ext cx="6709306" cy="5209776"/>
          </a:xfrm>
          <a:prstGeom prst="rect">
            <a:avLst/>
          </a:prstGeom>
        </p:spPr>
      </p:pic>
    </p:spTree>
    <p:extLst>
      <p:ext uri="{BB962C8B-B14F-4D97-AF65-F5344CB8AC3E}">
        <p14:creationId xmlns:p14="http://schemas.microsoft.com/office/powerpoint/2010/main" val="67646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D7CEBE-50B8-4649-B7B3-12F0A067544E}"/>
              </a:ext>
            </a:extLst>
          </p:cNvPr>
          <p:cNvSpPr>
            <a:spLocks noGrp="1"/>
          </p:cNvSpPr>
          <p:nvPr>
            <p:ph type="title"/>
          </p:nvPr>
        </p:nvSpPr>
        <p:spPr/>
        <p:txBody>
          <a:bodyPr/>
          <a:lstStyle/>
          <a:p>
            <a:r>
              <a:rPr lang="en-US" dirty="0" err="1">
                <a:solidFill>
                  <a:srgbClr val="0070C0"/>
                </a:solidFill>
              </a:rPr>
              <a:t>Damcaniaethwyr</a:t>
            </a:r>
            <a:r>
              <a:rPr lang="en-US" dirty="0">
                <a:solidFill>
                  <a:srgbClr val="0070C0"/>
                </a:solidFill>
              </a:rPr>
              <a:t>  ac </a:t>
            </a:r>
            <a:r>
              <a:rPr lang="en-US" dirty="0" err="1">
                <a:solidFill>
                  <a:srgbClr val="0070C0"/>
                </a:solidFill>
              </a:rPr>
              <a:t>addysgwyr</a:t>
            </a:r>
            <a:r>
              <a:rPr lang="en-US" dirty="0">
                <a:solidFill>
                  <a:srgbClr val="0070C0"/>
                </a:solidFill>
              </a:rPr>
              <a:t>                           </a:t>
            </a:r>
            <a:r>
              <a:rPr lang="en-US" dirty="0"/>
              <a:t>Theorists &amp; educationalists</a:t>
            </a:r>
          </a:p>
        </p:txBody>
      </p:sp>
      <p:sp>
        <p:nvSpPr>
          <p:cNvPr id="10" name="Text Placeholder 9">
            <a:extLst>
              <a:ext uri="{FF2B5EF4-FFF2-40B4-BE49-F238E27FC236}">
                <a16:creationId xmlns:a16="http://schemas.microsoft.com/office/drawing/2014/main" id="{12184F99-4DD3-4944-ABFC-1BAC53C2B447}"/>
              </a:ext>
            </a:extLst>
          </p:cNvPr>
          <p:cNvSpPr>
            <a:spLocks noGrp="1"/>
          </p:cNvSpPr>
          <p:nvPr>
            <p:ph type="body" sz="quarter" idx="50"/>
          </p:nvPr>
        </p:nvSpPr>
        <p:spPr>
          <a:xfrm>
            <a:off x="5910387" y="2418150"/>
            <a:ext cx="1572736" cy="355118"/>
          </a:xfrm>
        </p:spPr>
        <p:txBody>
          <a:bodyPr/>
          <a:lstStyle/>
          <a:p>
            <a:r>
              <a:rPr lang="en-US" dirty="0" err="1">
                <a:solidFill>
                  <a:srgbClr val="0070C0"/>
                </a:solidFill>
              </a:rPr>
              <a:t>Diddordebau</a:t>
            </a:r>
            <a:r>
              <a:rPr lang="en-US" dirty="0">
                <a:solidFill>
                  <a:srgbClr val="0070C0"/>
                </a:solidFill>
              </a:rPr>
              <a:t> </a:t>
            </a:r>
            <a:r>
              <a:rPr lang="en-US" dirty="0" err="1">
                <a:solidFill>
                  <a:srgbClr val="0070C0"/>
                </a:solidFill>
              </a:rPr>
              <a:t>disgyblion</a:t>
            </a:r>
            <a:endParaRPr lang="en-US" dirty="0">
              <a:solidFill>
                <a:srgbClr val="0070C0"/>
              </a:solidFill>
            </a:endParaRPr>
          </a:p>
          <a:p>
            <a:r>
              <a:rPr lang="en-US" dirty="0"/>
              <a:t>Pupil interests</a:t>
            </a:r>
          </a:p>
        </p:txBody>
      </p:sp>
      <p:sp>
        <p:nvSpPr>
          <p:cNvPr id="13" name="Text Placeholder 12">
            <a:extLst>
              <a:ext uri="{FF2B5EF4-FFF2-40B4-BE49-F238E27FC236}">
                <a16:creationId xmlns:a16="http://schemas.microsoft.com/office/drawing/2014/main" id="{0960DE56-ADD5-4F3F-BFE6-076D46045B33}"/>
              </a:ext>
            </a:extLst>
          </p:cNvPr>
          <p:cNvSpPr>
            <a:spLocks noGrp="1"/>
          </p:cNvSpPr>
          <p:nvPr>
            <p:ph type="body" sz="quarter" idx="52"/>
          </p:nvPr>
        </p:nvSpPr>
        <p:spPr>
          <a:xfrm>
            <a:off x="10300212" y="2448895"/>
            <a:ext cx="1572736" cy="355118"/>
          </a:xfrm>
        </p:spPr>
        <p:txBody>
          <a:bodyPr/>
          <a:lstStyle/>
          <a:p>
            <a:r>
              <a:rPr lang="en-US" dirty="0" err="1">
                <a:solidFill>
                  <a:srgbClr val="0070C0"/>
                </a:solidFill>
              </a:rPr>
              <a:t>Darpariaethau</a:t>
            </a:r>
            <a:r>
              <a:rPr lang="en-US" dirty="0">
                <a:solidFill>
                  <a:srgbClr val="0070C0"/>
                </a:solidFill>
              </a:rPr>
              <a:t>  a </a:t>
            </a:r>
            <a:r>
              <a:rPr lang="en-US" dirty="0" err="1">
                <a:solidFill>
                  <a:srgbClr val="0070C0"/>
                </a:solidFill>
              </a:rPr>
              <a:t>rhyngweithiadau</a:t>
            </a:r>
            <a:r>
              <a:rPr lang="en-US" dirty="0">
                <a:solidFill>
                  <a:srgbClr val="0070C0"/>
                </a:solidFill>
              </a:rPr>
              <a:t> o </a:t>
            </a:r>
            <a:r>
              <a:rPr lang="en-US" dirty="0" err="1">
                <a:solidFill>
                  <a:srgbClr val="0070C0"/>
                </a:solidFill>
              </a:rPr>
              <a:t>ansawdd</a:t>
            </a:r>
            <a:endParaRPr lang="en-US" dirty="0">
              <a:solidFill>
                <a:srgbClr val="0070C0"/>
              </a:solidFill>
            </a:endParaRPr>
          </a:p>
          <a:p>
            <a:r>
              <a:rPr lang="en-US" dirty="0"/>
              <a:t>Quality interactions &amp; environments</a:t>
            </a:r>
          </a:p>
        </p:txBody>
      </p:sp>
      <p:sp>
        <p:nvSpPr>
          <p:cNvPr id="16" name="Text Placeholder 15">
            <a:extLst>
              <a:ext uri="{FF2B5EF4-FFF2-40B4-BE49-F238E27FC236}">
                <a16:creationId xmlns:a16="http://schemas.microsoft.com/office/drawing/2014/main" id="{8F93D0B3-1EBC-4A31-B6D5-EB3DA64B9FBF}"/>
              </a:ext>
            </a:extLst>
          </p:cNvPr>
          <p:cNvSpPr>
            <a:spLocks noGrp="1"/>
          </p:cNvSpPr>
          <p:nvPr>
            <p:ph type="body" sz="quarter" idx="54"/>
          </p:nvPr>
        </p:nvSpPr>
        <p:spPr>
          <a:xfrm>
            <a:off x="1895147" y="4335578"/>
            <a:ext cx="1572736" cy="355118"/>
          </a:xfrm>
        </p:spPr>
        <p:txBody>
          <a:bodyPr/>
          <a:lstStyle/>
          <a:p>
            <a:r>
              <a:rPr lang="en-US" dirty="0" err="1">
                <a:solidFill>
                  <a:srgbClr val="0070C0"/>
                </a:solidFill>
              </a:rPr>
              <a:t>Amgylcheddau</a:t>
            </a:r>
            <a:r>
              <a:rPr lang="en-US" dirty="0">
                <a:solidFill>
                  <a:srgbClr val="0070C0"/>
                </a:solidFill>
              </a:rPr>
              <a:t> </a:t>
            </a:r>
            <a:r>
              <a:rPr lang="en-US" dirty="0" err="1">
                <a:solidFill>
                  <a:srgbClr val="0070C0"/>
                </a:solidFill>
              </a:rPr>
              <a:t>sy’n</a:t>
            </a:r>
            <a:r>
              <a:rPr lang="en-US" dirty="0">
                <a:solidFill>
                  <a:srgbClr val="0070C0"/>
                </a:solidFill>
              </a:rPr>
              <a:t> </a:t>
            </a:r>
            <a:r>
              <a:rPr lang="en-US" dirty="0" err="1">
                <a:solidFill>
                  <a:srgbClr val="0070C0"/>
                </a:solidFill>
              </a:rPr>
              <a:t>galluogi</a:t>
            </a:r>
            <a:endParaRPr lang="en-US" dirty="0">
              <a:solidFill>
                <a:srgbClr val="0070C0"/>
              </a:solidFill>
            </a:endParaRPr>
          </a:p>
          <a:p>
            <a:r>
              <a:rPr lang="en-US" dirty="0"/>
              <a:t>Enabling Environments</a:t>
            </a:r>
          </a:p>
        </p:txBody>
      </p:sp>
      <p:sp>
        <p:nvSpPr>
          <p:cNvPr id="19" name="Text Placeholder 18">
            <a:extLst>
              <a:ext uri="{FF2B5EF4-FFF2-40B4-BE49-F238E27FC236}">
                <a16:creationId xmlns:a16="http://schemas.microsoft.com/office/drawing/2014/main" id="{0F949A24-E239-4AB3-A3FC-EDFF83BDE9CA}"/>
              </a:ext>
            </a:extLst>
          </p:cNvPr>
          <p:cNvSpPr>
            <a:spLocks noGrp="1"/>
          </p:cNvSpPr>
          <p:nvPr>
            <p:ph type="body" sz="quarter" idx="59"/>
          </p:nvPr>
        </p:nvSpPr>
        <p:spPr>
          <a:xfrm>
            <a:off x="6025100" y="4158019"/>
            <a:ext cx="1572736" cy="355118"/>
          </a:xfrm>
        </p:spPr>
        <p:txBody>
          <a:bodyPr/>
          <a:lstStyle/>
          <a:p>
            <a:r>
              <a:rPr lang="en-US" dirty="0" err="1">
                <a:solidFill>
                  <a:srgbClr val="0070C0"/>
                </a:solidFill>
              </a:rPr>
              <a:t>Lles</a:t>
            </a:r>
            <a:r>
              <a:rPr lang="en-US" dirty="0">
                <a:solidFill>
                  <a:srgbClr val="0070C0"/>
                </a:solidFill>
              </a:rPr>
              <a:t> a </a:t>
            </a:r>
            <a:r>
              <a:rPr lang="en-US" dirty="0" err="1">
                <a:solidFill>
                  <a:srgbClr val="0070C0"/>
                </a:solidFill>
              </a:rPr>
              <a:t>hapusrwydd</a:t>
            </a:r>
            <a:endParaRPr lang="en-US" dirty="0">
              <a:solidFill>
                <a:srgbClr val="0070C0"/>
              </a:solidFill>
            </a:endParaRPr>
          </a:p>
          <a:p>
            <a:r>
              <a:rPr lang="en-US" dirty="0" err="1"/>
              <a:t>Wellbing</a:t>
            </a:r>
            <a:r>
              <a:rPr lang="en-US" dirty="0"/>
              <a:t> and happiness</a:t>
            </a:r>
          </a:p>
        </p:txBody>
      </p:sp>
      <p:sp>
        <p:nvSpPr>
          <p:cNvPr id="22" name="Text Placeholder 21">
            <a:extLst>
              <a:ext uri="{FF2B5EF4-FFF2-40B4-BE49-F238E27FC236}">
                <a16:creationId xmlns:a16="http://schemas.microsoft.com/office/drawing/2014/main" id="{4B311816-FA44-451E-99BA-593D9A59D4AB}"/>
              </a:ext>
            </a:extLst>
          </p:cNvPr>
          <p:cNvSpPr>
            <a:spLocks noGrp="1"/>
          </p:cNvSpPr>
          <p:nvPr>
            <p:ph type="body" sz="quarter" idx="61"/>
          </p:nvPr>
        </p:nvSpPr>
        <p:spPr>
          <a:xfrm>
            <a:off x="10188263" y="4460136"/>
            <a:ext cx="1572736" cy="355118"/>
          </a:xfrm>
        </p:spPr>
        <p:txBody>
          <a:bodyPr/>
          <a:lstStyle/>
          <a:p>
            <a:r>
              <a:rPr lang="en-US" dirty="0" err="1">
                <a:solidFill>
                  <a:srgbClr val="0070C0"/>
                </a:solidFill>
              </a:rPr>
              <a:t>Addysgeg</a:t>
            </a:r>
            <a:r>
              <a:rPr lang="en-US" dirty="0">
                <a:solidFill>
                  <a:srgbClr val="0070C0"/>
                </a:solidFill>
              </a:rPr>
              <a:t> </a:t>
            </a:r>
            <a:r>
              <a:rPr lang="en-US" dirty="0" err="1">
                <a:solidFill>
                  <a:srgbClr val="0070C0"/>
                </a:solidFill>
              </a:rPr>
              <a:t>fwriadol</a:t>
            </a:r>
            <a:endParaRPr lang="en-US" dirty="0">
              <a:solidFill>
                <a:srgbClr val="0070C0"/>
              </a:solidFill>
            </a:endParaRPr>
          </a:p>
          <a:p>
            <a:r>
              <a:rPr lang="en-US" dirty="0"/>
              <a:t>Intentional Pedagogy</a:t>
            </a:r>
          </a:p>
        </p:txBody>
      </p:sp>
      <p:sp>
        <p:nvSpPr>
          <p:cNvPr id="66" name="Slide Number Placeholder 65">
            <a:extLst>
              <a:ext uri="{FF2B5EF4-FFF2-40B4-BE49-F238E27FC236}">
                <a16:creationId xmlns:a16="http://schemas.microsoft.com/office/drawing/2014/main" id="{1AFD4C82-56D2-4CD7-98BF-E92893B7E6E4}"/>
              </a:ext>
            </a:extLst>
          </p:cNvPr>
          <p:cNvSpPr>
            <a:spLocks noGrp="1"/>
          </p:cNvSpPr>
          <p:nvPr>
            <p:ph type="sldNum" sz="quarter" idx="63"/>
          </p:nvPr>
        </p:nvSpPr>
        <p:spPr/>
        <p:txBody>
          <a:bodyPr/>
          <a:lstStyle/>
          <a:p>
            <a:pPr algn="ctr"/>
            <a:fld id="{B67B645E-C5E5-4727-B977-D372A0AA71D9}" type="slidenum">
              <a:rPr lang="en-US" smtClean="0"/>
              <a:pPr algn="ctr"/>
              <a:t>14</a:t>
            </a:fld>
            <a:endParaRPr lang="en-US" dirty="0"/>
          </a:p>
        </p:txBody>
      </p:sp>
      <p:pic>
        <p:nvPicPr>
          <p:cNvPr id="4" name="Picture Placeholder 3"/>
          <p:cNvPicPr>
            <a:picLocks noGrp="1" noChangeAspect="1"/>
          </p:cNvPicPr>
          <p:nvPr>
            <p:ph type="pic" sz="quarter" idx="41"/>
          </p:nvPr>
        </p:nvPicPr>
        <p:blipFill>
          <a:blip r:embed="rId3">
            <a:extLst>
              <a:ext uri="{28A0092B-C50C-407E-A947-70E740481C1C}">
                <a14:useLocalDpi xmlns:a14="http://schemas.microsoft.com/office/drawing/2010/main" val="0"/>
              </a:ext>
            </a:extLst>
          </a:blip>
          <a:srcRect t="5194" b="5194"/>
          <a:stretch>
            <a:fillRect/>
          </a:stretch>
        </p:blipFill>
        <p:spPr/>
      </p:pic>
      <p:sp>
        <p:nvSpPr>
          <p:cNvPr id="8" name="Text Placeholder 7"/>
          <p:cNvSpPr>
            <a:spLocks noGrp="1"/>
          </p:cNvSpPr>
          <p:nvPr>
            <p:ph type="body" sz="quarter" idx="18"/>
          </p:nvPr>
        </p:nvSpPr>
        <p:spPr>
          <a:xfrm>
            <a:off x="1895147" y="2367314"/>
            <a:ext cx="1572736" cy="355118"/>
          </a:xfrm>
        </p:spPr>
        <p:txBody>
          <a:bodyPr/>
          <a:lstStyle/>
          <a:p>
            <a:r>
              <a:rPr lang="cy-GB" dirty="0">
                <a:solidFill>
                  <a:srgbClr val="0070C0"/>
                </a:solidFill>
              </a:rPr>
              <a:t>Meddwl agored – hunan ddelwedd</a:t>
            </a:r>
          </a:p>
          <a:p>
            <a:r>
              <a:rPr lang="cy-GB" dirty="0" err="1"/>
              <a:t>Growth</a:t>
            </a:r>
            <a:r>
              <a:rPr lang="cy-GB" dirty="0"/>
              <a:t> </a:t>
            </a:r>
            <a:r>
              <a:rPr lang="cy-GB" dirty="0" err="1"/>
              <a:t>Mindsets</a:t>
            </a:r>
            <a:r>
              <a:rPr lang="cy-GB" dirty="0"/>
              <a:t> – </a:t>
            </a:r>
            <a:r>
              <a:rPr lang="cy-GB" dirty="0" err="1"/>
              <a:t>self</a:t>
            </a:r>
            <a:r>
              <a:rPr lang="cy-GB" dirty="0"/>
              <a:t> </a:t>
            </a:r>
            <a:r>
              <a:rPr lang="cy-GB" dirty="0" err="1"/>
              <a:t>efficacy</a:t>
            </a:r>
            <a:endParaRPr lang="en-GB" dirty="0"/>
          </a:p>
        </p:txBody>
      </p:sp>
      <p:pic>
        <p:nvPicPr>
          <p:cNvPr id="14" name="Picture Placeholder 13"/>
          <p:cNvPicPr>
            <a:picLocks noGrp="1" noChangeAspect="1"/>
          </p:cNvPicPr>
          <p:nvPr>
            <p:ph type="pic" sz="quarter" idx="42"/>
          </p:nvPr>
        </p:nvPicPr>
        <p:blipFill>
          <a:blip r:embed="rId4">
            <a:extLst>
              <a:ext uri="{28A0092B-C50C-407E-A947-70E740481C1C}">
                <a14:useLocalDpi xmlns:a14="http://schemas.microsoft.com/office/drawing/2010/main" val="0"/>
              </a:ext>
            </a:extLst>
          </a:blip>
          <a:srcRect l="1598" r="1598"/>
          <a:stretch>
            <a:fillRect/>
          </a:stretch>
        </p:blipFill>
        <p:spPr/>
      </p:pic>
      <p:pic>
        <p:nvPicPr>
          <p:cNvPr id="23" name="Picture Placeholder 22"/>
          <p:cNvPicPr>
            <a:picLocks noGrp="1" noChangeAspect="1"/>
          </p:cNvPicPr>
          <p:nvPr>
            <p:ph type="pic" sz="quarter" idx="43"/>
          </p:nvPr>
        </p:nvPicPr>
        <p:blipFill>
          <a:blip r:embed="rId5">
            <a:extLst>
              <a:ext uri="{28A0092B-C50C-407E-A947-70E740481C1C}">
                <a14:useLocalDpi xmlns:a14="http://schemas.microsoft.com/office/drawing/2010/main" val="0"/>
              </a:ext>
            </a:extLst>
          </a:blip>
          <a:srcRect l="1173" r="1173"/>
          <a:stretch>
            <a:fillRect/>
          </a:stretch>
        </p:blipFill>
        <p:spPr/>
      </p:pic>
      <p:pic>
        <p:nvPicPr>
          <p:cNvPr id="29" name="Picture Placeholder 28"/>
          <p:cNvPicPr>
            <a:picLocks noGrp="1" noChangeAspect="1"/>
          </p:cNvPicPr>
          <p:nvPr>
            <p:ph type="pic" sz="quarter" idx="55"/>
          </p:nvPr>
        </p:nvPicPr>
        <p:blipFill>
          <a:blip r:embed="rId6">
            <a:extLst>
              <a:ext uri="{28A0092B-C50C-407E-A947-70E740481C1C}">
                <a14:useLocalDpi xmlns:a14="http://schemas.microsoft.com/office/drawing/2010/main" val="0"/>
              </a:ext>
            </a:extLst>
          </a:blip>
          <a:srcRect t="3330" b="3330"/>
          <a:stretch>
            <a:fillRect/>
          </a:stretch>
        </p:blipFill>
        <p:spPr/>
      </p:pic>
      <p:pic>
        <p:nvPicPr>
          <p:cNvPr id="35" name="Picture Placeholder 34"/>
          <p:cNvPicPr>
            <a:picLocks noGrp="1" noChangeAspect="1"/>
          </p:cNvPicPr>
          <p:nvPr>
            <p:ph type="pic" sz="quarter" idx="56"/>
          </p:nvPr>
        </p:nvPicPr>
        <p:blipFill>
          <a:blip r:embed="rId7">
            <a:extLst>
              <a:ext uri="{28A0092B-C50C-407E-A947-70E740481C1C}">
                <a14:useLocalDpi xmlns:a14="http://schemas.microsoft.com/office/drawing/2010/main" val="0"/>
              </a:ext>
            </a:extLst>
          </a:blip>
          <a:srcRect l="24397" r="24397"/>
          <a:stretch>
            <a:fillRect/>
          </a:stretch>
        </p:blipFill>
        <p:spPr/>
      </p:pic>
      <p:pic>
        <p:nvPicPr>
          <p:cNvPr id="38" name="Picture Placeholder 37"/>
          <p:cNvPicPr>
            <a:picLocks noGrp="1" noChangeAspect="1"/>
          </p:cNvPicPr>
          <p:nvPr>
            <p:ph type="pic" sz="quarter" idx="57"/>
          </p:nvPr>
        </p:nvPicPr>
        <p:blipFill>
          <a:blip r:embed="rId8">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214253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Carol </a:t>
            </a:r>
            <a:r>
              <a:rPr lang="cy-GB" dirty="0" err="1"/>
              <a:t>Dweck</a:t>
            </a:r>
            <a:endParaRPr lang="en-GB" dirty="0"/>
          </a:p>
        </p:txBody>
      </p:sp>
      <p:sp>
        <p:nvSpPr>
          <p:cNvPr id="3" name="Slide Number Placeholder 2"/>
          <p:cNvSpPr>
            <a:spLocks noGrp="1"/>
          </p:cNvSpPr>
          <p:nvPr>
            <p:ph type="sldNum" sz="quarter" idx="11"/>
          </p:nvPr>
        </p:nvSpPr>
        <p:spPr/>
        <p:txBody>
          <a:bodyPr/>
          <a:lstStyle/>
          <a:p>
            <a:pPr algn="ctr"/>
            <a:fld id="{B67B645E-C5E5-4727-B977-D372A0AA71D9}" type="slidenum">
              <a:rPr lang="en-US" noProof="0" smtClean="0"/>
              <a:pPr algn="ctr"/>
              <a:t>15</a:t>
            </a:fld>
            <a:endParaRPr lang="en-US" noProof="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8146" y="986168"/>
            <a:ext cx="10058400" cy="5657850"/>
          </a:xfrm>
          <a:prstGeom prst="rect">
            <a:avLst/>
          </a:prstGeom>
        </p:spPr>
      </p:pic>
      <p:sp>
        <p:nvSpPr>
          <p:cNvPr id="5" name="Rectangle 4"/>
          <p:cNvSpPr/>
          <p:nvPr/>
        </p:nvSpPr>
        <p:spPr>
          <a:xfrm>
            <a:off x="5229922" y="6278137"/>
            <a:ext cx="2163337" cy="365881"/>
          </a:xfrm>
          <a:prstGeom prst="rect">
            <a:avLst/>
          </a:prstGeom>
          <a:solidFill>
            <a:schemeClr val="bg1">
              <a:lumMod val="8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lt1"/>
              </a:solidFill>
            </a:endParaRPr>
          </a:p>
        </p:txBody>
      </p:sp>
    </p:spTree>
    <p:extLst>
      <p:ext uri="{BB962C8B-B14F-4D97-AF65-F5344CB8AC3E}">
        <p14:creationId xmlns:p14="http://schemas.microsoft.com/office/powerpoint/2010/main" val="1408243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vert="horz" lIns="0" tIns="0" rIns="0" bIns="0" rtlCol="0" anchor="t">
            <a:noAutofit/>
          </a:bodyPr>
          <a:lstStyle/>
          <a:p>
            <a:pPr marL="0" indent="0">
              <a:buNone/>
            </a:pPr>
            <a:r>
              <a:rPr lang="en-GB" err="1">
                <a:solidFill>
                  <a:srgbClr val="0070C0"/>
                </a:solidFill>
              </a:rPr>
              <a:t>Bydd</a:t>
            </a:r>
            <a:r>
              <a:rPr lang="en-GB" dirty="0">
                <a:solidFill>
                  <a:srgbClr val="0070C0"/>
                </a:solidFill>
              </a:rPr>
              <a:t> </a:t>
            </a:r>
            <a:r>
              <a:rPr lang="en-GB" err="1">
                <a:solidFill>
                  <a:srgbClr val="0070C0"/>
                </a:solidFill>
              </a:rPr>
              <a:t>ymarferydd</a:t>
            </a:r>
            <a:r>
              <a:rPr lang="en-GB" dirty="0">
                <a:solidFill>
                  <a:srgbClr val="0070C0"/>
                </a:solidFill>
              </a:rPr>
              <a:t> </a:t>
            </a:r>
            <a:r>
              <a:rPr lang="en-GB" err="1">
                <a:solidFill>
                  <a:srgbClr val="0070C0"/>
                </a:solidFill>
              </a:rPr>
              <a:t>myfyriol</a:t>
            </a:r>
            <a:r>
              <a:rPr lang="en-GB" dirty="0">
                <a:solidFill>
                  <a:srgbClr val="0070C0"/>
                </a:solidFill>
              </a:rPr>
              <a:t> y </a:t>
            </a:r>
            <a:r>
              <a:rPr lang="en-GB" err="1">
                <a:solidFill>
                  <a:srgbClr val="0070C0"/>
                </a:solidFill>
              </a:rPr>
              <a:t>Cyfnod</a:t>
            </a:r>
            <a:r>
              <a:rPr lang="en-GB" dirty="0">
                <a:solidFill>
                  <a:srgbClr val="0070C0"/>
                </a:solidFill>
              </a:rPr>
              <a:t> Sylfaen </a:t>
            </a:r>
            <a:r>
              <a:rPr lang="en-GB" err="1">
                <a:solidFill>
                  <a:srgbClr val="0070C0"/>
                </a:solidFill>
              </a:rPr>
              <a:t>yn</a:t>
            </a:r>
            <a:r>
              <a:rPr lang="en-GB" dirty="0">
                <a:solidFill>
                  <a:srgbClr val="0070C0"/>
                </a:solidFill>
              </a:rPr>
              <a:t> </a:t>
            </a:r>
            <a:r>
              <a:rPr lang="en-GB" err="1">
                <a:solidFill>
                  <a:srgbClr val="0070C0"/>
                </a:solidFill>
              </a:rPr>
              <a:t>meddu</a:t>
            </a:r>
            <a:r>
              <a:rPr lang="en-GB" dirty="0">
                <a:solidFill>
                  <a:srgbClr val="0070C0"/>
                </a:solidFill>
              </a:rPr>
              <a:t> </a:t>
            </a:r>
            <a:r>
              <a:rPr lang="en-GB" err="1">
                <a:solidFill>
                  <a:srgbClr val="0070C0"/>
                </a:solidFill>
              </a:rPr>
              <a:t>ar</a:t>
            </a:r>
            <a:r>
              <a:rPr lang="en-GB" dirty="0">
                <a:solidFill>
                  <a:srgbClr val="0070C0"/>
                </a:solidFill>
              </a:rPr>
              <a:t>:  </a:t>
            </a:r>
          </a:p>
          <a:p>
            <a:r>
              <a:rPr lang="en-GB" err="1">
                <a:solidFill>
                  <a:srgbClr val="0070C0"/>
                </a:solidFill>
              </a:rPr>
              <a:t>wybodaeth</a:t>
            </a:r>
            <a:r>
              <a:rPr lang="en-GB" dirty="0">
                <a:solidFill>
                  <a:srgbClr val="0070C0"/>
                </a:solidFill>
              </a:rPr>
              <a:t> a </a:t>
            </a:r>
            <a:r>
              <a:rPr lang="en-GB" err="1">
                <a:solidFill>
                  <a:srgbClr val="0070C0"/>
                </a:solidFill>
              </a:rPr>
              <a:t>dealltwriaeth</a:t>
            </a:r>
            <a:r>
              <a:rPr lang="en-GB" dirty="0">
                <a:solidFill>
                  <a:srgbClr val="0070C0"/>
                </a:solidFill>
              </a:rPr>
              <a:t> o </a:t>
            </a:r>
            <a:r>
              <a:rPr lang="en-GB" err="1">
                <a:solidFill>
                  <a:srgbClr val="0070C0"/>
                </a:solidFill>
              </a:rPr>
              <a:t>ddatblygiad</a:t>
            </a:r>
            <a:r>
              <a:rPr lang="en-GB" dirty="0">
                <a:solidFill>
                  <a:srgbClr val="0070C0"/>
                </a:solidFill>
              </a:rPr>
              <a:t> plant a </a:t>
            </a:r>
            <a:r>
              <a:rPr lang="en-GB" err="1">
                <a:solidFill>
                  <a:srgbClr val="0070C0"/>
                </a:solidFill>
              </a:rPr>
              <a:t>sut</a:t>
            </a:r>
            <a:r>
              <a:rPr lang="en-GB" dirty="0">
                <a:solidFill>
                  <a:srgbClr val="0070C0"/>
                </a:solidFill>
              </a:rPr>
              <a:t> </a:t>
            </a:r>
            <a:r>
              <a:rPr lang="en-GB" err="1">
                <a:solidFill>
                  <a:srgbClr val="0070C0"/>
                </a:solidFill>
              </a:rPr>
              <a:t>mae</a:t>
            </a:r>
            <a:r>
              <a:rPr lang="en-GB" dirty="0">
                <a:solidFill>
                  <a:srgbClr val="0070C0"/>
                </a:solidFill>
              </a:rPr>
              <a:t> plant </a:t>
            </a:r>
            <a:r>
              <a:rPr lang="en-GB" err="1">
                <a:solidFill>
                  <a:srgbClr val="0070C0"/>
                </a:solidFill>
              </a:rPr>
              <a:t>ifanc</a:t>
            </a:r>
            <a:r>
              <a:rPr lang="en-GB" dirty="0">
                <a:solidFill>
                  <a:srgbClr val="0070C0"/>
                </a:solidFill>
              </a:rPr>
              <a:t> </a:t>
            </a:r>
            <a:r>
              <a:rPr lang="en-GB" err="1">
                <a:solidFill>
                  <a:srgbClr val="0070C0"/>
                </a:solidFill>
              </a:rPr>
              <a:t>yn</a:t>
            </a:r>
            <a:r>
              <a:rPr lang="en-GB" dirty="0">
                <a:solidFill>
                  <a:srgbClr val="0070C0"/>
                </a:solidFill>
              </a:rPr>
              <a:t> </a:t>
            </a:r>
            <a:r>
              <a:rPr lang="en-GB">
                <a:solidFill>
                  <a:srgbClr val="0070C0"/>
                </a:solidFill>
              </a:rPr>
              <a:t>dysgu </a:t>
            </a:r>
            <a:endParaRPr lang="en-GB">
              <a:solidFill>
                <a:srgbClr val="0070C0"/>
              </a:solidFill>
              <a:cs typeface="Calibri"/>
            </a:endParaRPr>
          </a:p>
          <a:p>
            <a:r>
              <a:rPr lang="en-GB" err="1">
                <a:solidFill>
                  <a:srgbClr val="0070C0"/>
                </a:solidFill>
              </a:rPr>
              <a:t>gwybodaeth</a:t>
            </a:r>
            <a:r>
              <a:rPr lang="en-GB" dirty="0">
                <a:solidFill>
                  <a:srgbClr val="0070C0"/>
                </a:solidFill>
              </a:rPr>
              <a:t> am y </a:t>
            </a:r>
            <a:r>
              <a:rPr lang="en-GB" err="1">
                <a:solidFill>
                  <a:srgbClr val="0070C0"/>
                </a:solidFill>
              </a:rPr>
              <a:t>saith</a:t>
            </a:r>
            <a:r>
              <a:rPr lang="en-GB" dirty="0">
                <a:solidFill>
                  <a:srgbClr val="0070C0"/>
                </a:solidFill>
              </a:rPr>
              <a:t> </a:t>
            </a:r>
            <a:r>
              <a:rPr lang="en-GB" err="1">
                <a:solidFill>
                  <a:srgbClr val="0070C0"/>
                </a:solidFill>
              </a:rPr>
              <a:t>Maes</a:t>
            </a:r>
            <a:r>
              <a:rPr lang="en-GB" dirty="0">
                <a:solidFill>
                  <a:srgbClr val="0070C0"/>
                </a:solidFill>
              </a:rPr>
              <a:t> </a:t>
            </a:r>
            <a:r>
              <a:rPr lang="en-GB" err="1">
                <a:solidFill>
                  <a:srgbClr val="0070C0"/>
                </a:solidFill>
              </a:rPr>
              <a:t>Dysgu</a:t>
            </a:r>
            <a:r>
              <a:rPr lang="en-GB" dirty="0">
                <a:solidFill>
                  <a:srgbClr val="0070C0"/>
                </a:solidFill>
              </a:rPr>
              <a:t> </a:t>
            </a:r>
            <a:r>
              <a:rPr lang="en-GB" err="1">
                <a:solidFill>
                  <a:srgbClr val="0070C0"/>
                </a:solidFill>
              </a:rPr>
              <a:t>yn</a:t>
            </a:r>
            <a:r>
              <a:rPr lang="en-GB" dirty="0">
                <a:solidFill>
                  <a:srgbClr val="0070C0"/>
                </a:solidFill>
              </a:rPr>
              <a:t> y </a:t>
            </a:r>
            <a:r>
              <a:rPr lang="en-GB" err="1">
                <a:solidFill>
                  <a:srgbClr val="0070C0"/>
                </a:solidFill>
              </a:rPr>
              <a:t>cwricwlwm</a:t>
            </a:r>
            <a:r>
              <a:rPr lang="en-GB" dirty="0">
                <a:solidFill>
                  <a:srgbClr val="0070C0"/>
                </a:solidFill>
              </a:rPr>
              <a:t> </a:t>
            </a:r>
          </a:p>
          <a:p>
            <a:r>
              <a:rPr lang="en-GB" err="1">
                <a:solidFill>
                  <a:srgbClr val="0070C0"/>
                </a:solidFill>
              </a:rPr>
              <a:t>sgiliau</a:t>
            </a:r>
            <a:r>
              <a:rPr lang="en-GB" dirty="0">
                <a:solidFill>
                  <a:srgbClr val="0070C0"/>
                </a:solidFill>
              </a:rPr>
              <a:t> a </a:t>
            </a:r>
            <a:r>
              <a:rPr lang="en-GB" err="1">
                <a:solidFill>
                  <a:srgbClr val="0070C0"/>
                </a:solidFill>
              </a:rPr>
              <a:t>gwybodaeth</a:t>
            </a:r>
            <a:r>
              <a:rPr lang="en-GB" dirty="0">
                <a:solidFill>
                  <a:srgbClr val="0070C0"/>
                </a:solidFill>
              </a:rPr>
              <a:t> am </a:t>
            </a:r>
            <a:r>
              <a:rPr lang="en-GB" err="1">
                <a:solidFill>
                  <a:srgbClr val="0070C0"/>
                </a:solidFill>
              </a:rPr>
              <a:t>ddarparu’r</a:t>
            </a:r>
            <a:r>
              <a:rPr lang="en-GB" dirty="0">
                <a:solidFill>
                  <a:srgbClr val="0070C0"/>
                </a:solidFill>
              </a:rPr>
              <a:t> </a:t>
            </a:r>
            <a:r>
              <a:rPr lang="en-GB" err="1">
                <a:solidFill>
                  <a:srgbClr val="0070C0"/>
                </a:solidFill>
              </a:rPr>
              <a:t>amgylcheddau</a:t>
            </a:r>
            <a:r>
              <a:rPr lang="en-GB" dirty="0">
                <a:solidFill>
                  <a:srgbClr val="0070C0"/>
                </a:solidFill>
              </a:rPr>
              <a:t> </a:t>
            </a:r>
            <a:r>
              <a:rPr lang="en-GB" err="1">
                <a:solidFill>
                  <a:srgbClr val="0070C0"/>
                </a:solidFill>
              </a:rPr>
              <a:t>a’r</a:t>
            </a:r>
            <a:r>
              <a:rPr lang="en-GB" dirty="0">
                <a:solidFill>
                  <a:srgbClr val="0070C0"/>
                </a:solidFill>
              </a:rPr>
              <a:t> </a:t>
            </a:r>
            <a:r>
              <a:rPr lang="en-GB" err="1">
                <a:solidFill>
                  <a:srgbClr val="0070C0"/>
                </a:solidFill>
              </a:rPr>
              <a:t>proﬁadau</a:t>
            </a:r>
            <a:r>
              <a:rPr lang="en-GB" dirty="0">
                <a:solidFill>
                  <a:srgbClr val="0070C0"/>
                </a:solidFill>
              </a:rPr>
              <a:t> </a:t>
            </a:r>
            <a:r>
              <a:rPr lang="en-GB" err="1">
                <a:solidFill>
                  <a:srgbClr val="0070C0"/>
                </a:solidFill>
              </a:rPr>
              <a:t>dysgu</a:t>
            </a:r>
            <a:r>
              <a:rPr lang="en-GB" dirty="0">
                <a:solidFill>
                  <a:srgbClr val="0070C0"/>
                </a:solidFill>
              </a:rPr>
              <a:t> </a:t>
            </a:r>
            <a:r>
              <a:rPr lang="en-GB" err="1">
                <a:solidFill>
                  <a:srgbClr val="0070C0"/>
                </a:solidFill>
              </a:rPr>
              <a:t>gorau</a:t>
            </a:r>
            <a:r>
              <a:rPr lang="en-GB" dirty="0">
                <a:solidFill>
                  <a:srgbClr val="0070C0"/>
                </a:solidFill>
              </a:rPr>
              <a:t> </a:t>
            </a:r>
            <a:r>
              <a:rPr lang="en-GB" err="1">
                <a:solidFill>
                  <a:srgbClr val="0070C0"/>
                </a:solidFill>
              </a:rPr>
              <a:t>er</a:t>
            </a:r>
            <a:r>
              <a:rPr lang="en-GB" dirty="0">
                <a:solidFill>
                  <a:srgbClr val="0070C0"/>
                </a:solidFill>
              </a:rPr>
              <a:t> </a:t>
            </a:r>
            <a:r>
              <a:rPr lang="en-GB" err="1">
                <a:solidFill>
                  <a:srgbClr val="0070C0"/>
                </a:solidFill>
              </a:rPr>
              <a:t>mwyn</a:t>
            </a:r>
            <a:r>
              <a:rPr lang="en-GB" dirty="0">
                <a:solidFill>
                  <a:srgbClr val="0070C0"/>
                </a:solidFill>
              </a:rPr>
              <a:t> </a:t>
            </a:r>
            <a:r>
              <a:rPr lang="en-GB" err="1">
                <a:solidFill>
                  <a:srgbClr val="0070C0"/>
                </a:solidFill>
              </a:rPr>
              <a:t>cymell</a:t>
            </a:r>
            <a:r>
              <a:rPr lang="en-GB" dirty="0">
                <a:solidFill>
                  <a:srgbClr val="0070C0"/>
                </a:solidFill>
              </a:rPr>
              <a:t> plant </a:t>
            </a:r>
            <a:r>
              <a:rPr lang="en-GB" err="1">
                <a:solidFill>
                  <a:srgbClr val="0070C0"/>
                </a:solidFill>
              </a:rPr>
              <a:t>a’u</a:t>
            </a:r>
            <a:r>
              <a:rPr lang="en-GB" dirty="0">
                <a:solidFill>
                  <a:srgbClr val="0070C0"/>
                </a:solidFill>
              </a:rPr>
              <a:t> </a:t>
            </a:r>
            <a:r>
              <a:rPr lang="en-GB" err="1">
                <a:solidFill>
                  <a:srgbClr val="0070C0"/>
                </a:solidFill>
              </a:rPr>
              <a:t>hysgogi</a:t>
            </a:r>
            <a:r>
              <a:rPr lang="en-GB" dirty="0">
                <a:solidFill>
                  <a:srgbClr val="0070C0"/>
                </a:solidFill>
              </a:rPr>
              <a:t> </a:t>
            </a:r>
            <a:r>
              <a:rPr lang="en-GB" err="1">
                <a:solidFill>
                  <a:srgbClr val="0070C0"/>
                </a:solidFill>
              </a:rPr>
              <a:t>i</a:t>
            </a:r>
            <a:r>
              <a:rPr lang="en-GB" dirty="0">
                <a:solidFill>
                  <a:srgbClr val="0070C0"/>
                </a:solidFill>
              </a:rPr>
              <a:t> </a:t>
            </a:r>
            <a:r>
              <a:rPr lang="en-GB" err="1">
                <a:solidFill>
                  <a:srgbClr val="0070C0"/>
                </a:solidFill>
              </a:rPr>
              <a:t>ddysgu</a:t>
            </a:r>
            <a:r>
              <a:rPr lang="en-GB" dirty="0">
                <a:solidFill>
                  <a:srgbClr val="0070C0"/>
                </a:solidFill>
              </a:rPr>
              <a:t> </a:t>
            </a:r>
          </a:p>
          <a:p>
            <a:r>
              <a:rPr lang="en-GB" err="1">
                <a:solidFill>
                  <a:srgbClr val="0070C0"/>
                </a:solidFill>
              </a:rPr>
              <a:t>sgiliau</a:t>
            </a:r>
            <a:r>
              <a:rPr lang="en-GB" dirty="0">
                <a:solidFill>
                  <a:srgbClr val="0070C0"/>
                </a:solidFill>
              </a:rPr>
              <a:t> a </a:t>
            </a:r>
            <a:r>
              <a:rPr lang="en-GB" err="1">
                <a:solidFill>
                  <a:srgbClr val="0070C0"/>
                </a:solidFill>
              </a:rPr>
              <a:t>gwybodaeth</a:t>
            </a:r>
            <a:r>
              <a:rPr lang="en-GB" dirty="0">
                <a:solidFill>
                  <a:srgbClr val="0070C0"/>
                </a:solidFill>
              </a:rPr>
              <a:t> am </a:t>
            </a:r>
            <a:r>
              <a:rPr lang="en-GB" err="1">
                <a:solidFill>
                  <a:srgbClr val="0070C0"/>
                </a:solidFill>
              </a:rPr>
              <a:t>arfer</a:t>
            </a:r>
            <a:r>
              <a:rPr lang="en-GB" dirty="0">
                <a:solidFill>
                  <a:srgbClr val="0070C0"/>
                </a:solidFill>
              </a:rPr>
              <a:t> da </a:t>
            </a:r>
            <a:r>
              <a:rPr lang="en-GB" err="1">
                <a:solidFill>
                  <a:srgbClr val="0070C0"/>
                </a:solidFill>
              </a:rPr>
              <a:t>wrth</a:t>
            </a:r>
            <a:r>
              <a:rPr lang="en-GB" dirty="0">
                <a:solidFill>
                  <a:srgbClr val="0070C0"/>
                </a:solidFill>
              </a:rPr>
              <a:t> </a:t>
            </a:r>
            <a:r>
              <a:rPr lang="en-GB" err="1">
                <a:solidFill>
                  <a:srgbClr val="0070C0"/>
                </a:solidFill>
              </a:rPr>
              <a:t>addysgu</a:t>
            </a:r>
            <a:r>
              <a:rPr lang="en-GB" dirty="0">
                <a:solidFill>
                  <a:srgbClr val="0070C0"/>
                </a:solidFill>
              </a:rPr>
              <a:t> plant </a:t>
            </a:r>
            <a:r>
              <a:rPr lang="en-GB" err="1">
                <a:solidFill>
                  <a:srgbClr val="0070C0"/>
                </a:solidFill>
              </a:rPr>
              <a:t>ifanc</a:t>
            </a:r>
            <a:r>
              <a:rPr lang="en-GB" dirty="0">
                <a:solidFill>
                  <a:srgbClr val="0070C0"/>
                </a:solidFill>
              </a:rPr>
              <a:t> </a:t>
            </a:r>
          </a:p>
          <a:p>
            <a:r>
              <a:rPr lang="en-GB" err="1">
                <a:solidFill>
                  <a:srgbClr val="0070C0"/>
                </a:solidFill>
              </a:rPr>
              <a:t>sgiliau</a:t>
            </a:r>
            <a:r>
              <a:rPr lang="en-GB" dirty="0">
                <a:solidFill>
                  <a:srgbClr val="0070C0"/>
                </a:solidFill>
              </a:rPr>
              <a:t> a </a:t>
            </a:r>
            <a:r>
              <a:rPr lang="en-GB" err="1">
                <a:solidFill>
                  <a:srgbClr val="0070C0"/>
                </a:solidFill>
              </a:rPr>
              <a:t>gwybodaeth</a:t>
            </a:r>
            <a:r>
              <a:rPr lang="en-GB" dirty="0">
                <a:solidFill>
                  <a:srgbClr val="0070C0"/>
                </a:solidFill>
              </a:rPr>
              <a:t> am </a:t>
            </a:r>
            <a:r>
              <a:rPr lang="en-GB" err="1">
                <a:solidFill>
                  <a:srgbClr val="0070C0"/>
                </a:solidFill>
              </a:rPr>
              <a:t>arfer</a:t>
            </a:r>
            <a:r>
              <a:rPr lang="en-GB" dirty="0">
                <a:solidFill>
                  <a:srgbClr val="0070C0"/>
                </a:solidFill>
              </a:rPr>
              <a:t> da </a:t>
            </a:r>
            <a:r>
              <a:rPr lang="en-GB" err="1">
                <a:solidFill>
                  <a:srgbClr val="0070C0"/>
                </a:solidFill>
              </a:rPr>
              <a:t>wrth</a:t>
            </a:r>
            <a:r>
              <a:rPr lang="en-GB" dirty="0">
                <a:solidFill>
                  <a:srgbClr val="0070C0"/>
                </a:solidFill>
              </a:rPr>
              <a:t> </a:t>
            </a:r>
            <a:r>
              <a:rPr lang="en-GB" err="1">
                <a:solidFill>
                  <a:srgbClr val="0070C0"/>
                </a:solidFill>
              </a:rPr>
              <a:t>arsylwi</a:t>
            </a:r>
            <a:r>
              <a:rPr lang="en-GB" dirty="0">
                <a:solidFill>
                  <a:srgbClr val="0070C0"/>
                </a:solidFill>
              </a:rPr>
              <a:t> ac </a:t>
            </a:r>
            <a:r>
              <a:rPr lang="en-GB" err="1">
                <a:solidFill>
                  <a:srgbClr val="0070C0"/>
                </a:solidFill>
              </a:rPr>
              <a:t>asesu</a:t>
            </a:r>
            <a:r>
              <a:rPr lang="en-GB" dirty="0">
                <a:solidFill>
                  <a:srgbClr val="0070C0"/>
                </a:solidFill>
              </a:rPr>
              <a:t> </a:t>
            </a:r>
            <a:r>
              <a:rPr lang="en-GB" err="1">
                <a:solidFill>
                  <a:srgbClr val="0070C0"/>
                </a:solidFill>
              </a:rPr>
              <a:t>cynnydd</a:t>
            </a:r>
            <a:r>
              <a:rPr lang="en-GB" dirty="0">
                <a:solidFill>
                  <a:srgbClr val="0070C0"/>
                </a:solidFill>
              </a:rPr>
              <a:t> plant a </a:t>
            </a:r>
            <a:r>
              <a:rPr lang="en-GB" err="1">
                <a:solidFill>
                  <a:srgbClr val="0070C0"/>
                </a:solidFill>
              </a:rPr>
              <a:t>chynllunio</a:t>
            </a:r>
            <a:r>
              <a:rPr lang="en-GB" dirty="0">
                <a:solidFill>
                  <a:srgbClr val="0070C0"/>
                </a:solidFill>
              </a:rPr>
              <a:t> </a:t>
            </a:r>
            <a:r>
              <a:rPr lang="en-GB" err="1">
                <a:solidFill>
                  <a:srgbClr val="0070C0"/>
                </a:solidFill>
              </a:rPr>
              <a:t>ar</a:t>
            </a:r>
            <a:r>
              <a:rPr lang="en-GB" dirty="0">
                <a:solidFill>
                  <a:srgbClr val="0070C0"/>
                </a:solidFill>
              </a:rPr>
              <a:t> </a:t>
            </a:r>
            <a:r>
              <a:rPr lang="en-GB" err="1">
                <a:solidFill>
                  <a:srgbClr val="0070C0"/>
                </a:solidFill>
              </a:rPr>
              <a:t>gyfer</a:t>
            </a:r>
            <a:r>
              <a:rPr lang="en-GB" dirty="0">
                <a:solidFill>
                  <a:srgbClr val="0070C0"/>
                </a:solidFill>
              </a:rPr>
              <a:t> y </a:t>
            </a:r>
            <a:r>
              <a:rPr lang="en-GB" err="1">
                <a:solidFill>
                  <a:srgbClr val="0070C0"/>
                </a:solidFill>
              </a:rPr>
              <a:t>continwwm</a:t>
            </a:r>
            <a:r>
              <a:rPr lang="en-GB" dirty="0">
                <a:solidFill>
                  <a:srgbClr val="0070C0"/>
                </a:solidFill>
              </a:rPr>
              <a:t> </a:t>
            </a:r>
            <a:r>
              <a:rPr lang="en-GB" err="1">
                <a:solidFill>
                  <a:srgbClr val="0070C0"/>
                </a:solidFill>
              </a:rPr>
              <a:t>dysgu</a:t>
            </a:r>
            <a:r>
              <a:rPr lang="en-GB" dirty="0">
                <a:solidFill>
                  <a:srgbClr val="0070C0"/>
                </a:solidFill>
              </a:rPr>
              <a:t> </a:t>
            </a:r>
          </a:p>
          <a:p>
            <a:r>
              <a:rPr lang="en-GB" err="1">
                <a:solidFill>
                  <a:srgbClr val="0070C0"/>
                </a:solidFill>
              </a:rPr>
              <a:t>sgiliau</a:t>
            </a:r>
            <a:r>
              <a:rPr lang="en-GB" dirty="0">
                <a:solidFill>
                  <a:srgbClr val="0070C0"/>
                </a:solidFill>
              </a:rPr>
              <a:t> a </a:t>
            </a:r>
            <a:r>
              <a:rPr lang="en-GB" err="1">
                <a:solidFill>
                  <a:srgbClr val="0070C0"/>
                </a:solidFill>
              </a:rPr>
              <a:t>gwybodaeth</a:t>
            </a:r>
            <a:r>
              <a:rPr lang="en-GB" dirty="0">
                <a:solidFill>
                  <a:srgbClr val="0070C0"/>
                </a:solidFill>
              </a:rPr>
              <a:t> am </a:t>
            </a:r>
            <a:r>
              <a:rPr lang="en-GB" err="1">
                <a:solidFill>
                  <a:srgbClr val="0070C0"/>
                </a:solidFill>
              </a:rPr>
              <a:t>gydweithio</a:t>
            </a:r>
            <a:r>
              <a:rPr lang="en-GB" dirty="0">
                <a:solidFill>
                  <a:srgbClr val="0070C0"/>
                </a:solidFill>
              </a:rPr>
              <a:t> ag </a:t>
            </a:r>
            <a:r>
              <a:rPr lang="en-GB" err="1">
                <a:solidFill>
                  <a:srgbClr val="0070C0"/>
                </a:solidFill>
              </a:rPr>
              <a:t>eraill</a:t>
            </a:r>
            <a:r>
              <a:rPr lang="en-GB" dirty="0">
                <a:solidFill>
                  <a:srgbClr val="0070C0"/>
                </a:solidFill>
              </a:rPr>
              <a:t> </a:t>
            </a:r>
            <a:r>
              <a:rPr lang="en-GB" err="1">
                <a:solidFill>
                  <a:srgbClr val="0070C0"/>
                </a:solidFill>
              </a:rPr>
              <a:t>er</a:t>
            </a:r>
            <a:r>
              <a:rPr lang="en-GB" dirty="0">
                <a:solidFill>
                  <a:srgbClr val="0070C0"/>
                </a:solidFill>
              </a:rPr>
              <a:t> </a:t>
            </a:r>
            <a:r>
              <a:rPr lang="en-GB" err="1">
                <a:solidFill>
                  <a:srgbClr val="0070C0"/>
                </a:solidFill>
              </a:rPr>
              <a:t>mwyn</a:t>
            </a:r>
            <a:r>
              <a:rPr lang="en-GB" dirty="0">
                <a:solidFill>
                  <a:srgbClr val="0070C0"/>
                </a:solidFill>
              </a:rPr>
              <a:t> </a:t>
            </a:r>
            <a:r>
              <a:rPr lang="en-GB" err="1">
                <a:solidFill>
                  <a:srgbClr val="0070C0"/>
                </a:solidFill>
              </a:rPr>
              <a:t>rhannu</a:t>
            </a:r>
            <a:r>
              <a:rPr lang="en-GB" dirty="0">
                <a:solidFill>
                  <a:srgbClr val="0070C0"/>
                </a:solidFill>
              </a:rPr>
              <a:t> </a:t>
            </a:r>
            <a:r>
              <a:rPr lang="en-GB" err="1">
                <a:solidFill>
                  <a:srgbClr val="0070C0"/>
                </a:solidFill>
              </a:rPr>
              <a:t>arfer</a:t>
            </a:r>
            <a:r>
              <a:rPr lang="en-GB" dirty="0">
                <a:solidFill>
                  <a:srgbClr val="0070C0"/>
                </a:solidFill>
              </a:rPr>
              <a:t> da a </a:t>
            </a:r>
            <a:r>
              <a:rPr lang="en-GB" err="1">
                <a:solidFill>
                  <a:srgbClr val="0070C0"/>
                </a:solidFill>
              </a:rPr>
              <a:t>myfyrio</a:t>
            </a:r>
            <a:r>
              <a:rPr lang="en-GB" dirty="0">
                <a:solidFill>
                  <a:srgbClr val="0070C0"/>
                </a:solidFill>
              </a:rPr>
              <a:t> </a:t>
            </a:r>
            <a:r>
              <a:rPr lang="en-GB" err="1">
                <a:solidFill>
                  <a:srgbClr val="0070C0"/>
                </a:solidFill>
              </a:rPr>
              <a:t>ar</a:t>
            </a:r>
            <a:r>
              <a:rPr lang="en-GB" dirty="0">
                <a:solidFill>
                  <a:srgbClr val="0070C0"/>
                </a:solidFill>
              </a:rPr>
              <a:t> </a:t>
            </a:r>
            <a:r>
              <a:rPr lang="en-GB" err="1">
                <a:solidFill>
                  <a:srgbClr val="0070C0"/>
                </a:solidFill>
              </a:rPr>
              <a:t>ymchwil</a:t>
            </a:r>
            <a:r>
              <a:rPr lang="en-GB" dirty="0">
                <a:solidFill>
                  <a:srgbClr val="0070C0"/>
                </a:solidFill>
              </a:rPr>
              <a:t> </a:t>
            </a:r>
            <a:r>
              <a:rPr lang="en-GB" err="1">
                <a:solidFill>
                  <a:srgbClr val="0070C0"/>
                </a:solidFill>
              </a:rPr>
              <a:t>addysgol</a:t>
            </a:r>
            <a:r>
              <a:rPr lang="en-GB" dirty="0">
                <a:solidFill>
                  <a:srgbClr val="0070C0"/>
                </a:solidFill>
              </a:rPr>
              <a:t> s	</a:t>
            </a:r>
          </a:p>
          <a:p>
            <a:r>
              <a:rPr lang="en-GB" err="1">
                <a:solidFill>
                  <a:srgbClr val="0070C0"/>
                </a:solidFill>
              </a:rPr>
              <a:t>datblygu</a:t>
            </a:r>
            <a:r>
              <a:rPr lang="en-GB" dirty="0">
                <a:solidFill>
                  <a:srgbClr val="0070C0"/>
                </a:solidFill>
              </a:rPr>
              <a:t> </a:t>
            </a:r>
            <a:r>
              <a:rPr lang="en-GB" err="1">
                <a:solidFill>
                  <a:srgbClr val="0070C0"/>
                </a:solidFill>
              </a:rPr>
              <a:t>sgiliau</a:t>
            </a:r>
            <a:r>
              <a:rPr lang="en-GB" dirty="0">
                <a:solidFill>
                  <a:srgbClr val="0070C0"/>
                </a:solidFill>
              </a:rPr>
              <a:t>, </a:t>
            </a:r>
            <a:r>
              <a:rPr lang="en-GB" err="1">
                <a:solidFill>
                  <a:srgbClr val="0070C0"/>
                </a:solidFill>
              </a:rPr>
              <a:t>gwybodaeth</a:t>
            </a:r>
            <a:r>
              <a:rPr lang="en-GB" dirty="0">
                <a:solidFill>
                  <a:srgbClr val="0070C0"/>
                </a:solidFill>
              </a:rPr>
              <a:t> a </a:t>
            </a:r>
            <a:r>
              <a:rPr lang="en-GB" err="1">
                <a:solidFill>
                  <a:srgbClr val="0070C0"/>
                </a:solidFill>
              </a:rPr>
              <a:t>dealltwriaeth</a:t>
            </a:r>
            <a:r>
              <a:rPr lang="en-GB" dirty="0">
                <a:solidFill>
                  <a:srgbClr val="0070C0"/>
                </a:solidFill>
              </a:rPr>
              <a:t> </a:t>
            </a:r>
            <a:r>
              <a:rPr lang="en-GB" err="1">
                <a:solidFill>
                  <a:srgbClr val="0070C0"/>
                </a:solidFill>
              </a:rPr>
              <a:t>broffesiynol</a:t>
            </a:r>
            <a:r>
              <a:rPr lang="en-GB" dirty="0">
                <a:solidFill>
                  <a:srgbClr val="0070C0"/>
                </a:solidFill>
              </a:rPr>
              <a:t> </a:t>
            </a:r>
            <a:r>
              <a:rPr lang="en-GB" err="1">
                <a:solidFill>
                  <a:srgbClr val="0070C0"/>
                </a:solidFill>
              </a:rPr>
              <a:t>yn</a:t>
            </a:r>
            <a:r>
              <a:rPr lang="en-GB" dirty="0">
                <a:solidFill>
                  <a:srgbClr val="0070C0"/>
                </a:solidFill>
              </a:rPr>
              <a:t> </a:t>
            </a:r>
            <a:r>
              <a:rPr lang="en-GB" err="1">
                <a:solidFill>
                  <a:srgbClr val="0070C0"/>
                </a:solidFill>
              </a:rPr>
              <a:t>barhaus</a:t>
            </a:r>
            <a:endParaRPr lang="en-GB">
              <a:solidFill>
                <a:srgbClr val="0070C0"/>
              </a:solidFill>
            </a:endParaRPr>
          </a:p>
        </p:txBody>
      </p:sp>
      <p:sp>
        <p:nvSpPr>
          <p:cNvPr id="3" name="Text Placeholder 2"/>
          <p:cNvSpPr>
            <a:spLocks noGrp="1"/>
          </p:cNvSpPr>
          <p:nvPr>
            <p:ph type="body" sz="quarter" idx="12"/>
          </p:nvPr>
        </p:nvSpPr>
        <p:spPr/>
        <p:txBody>
          <a:bodyPr/>
          <a:lstStyle/>
          <a:p>
            <a:pPr marL="0" indent="0">
              <a:buNone/>
            </a:pPr>
            <a:r>
              <a:rPr lang="en-GB" dirty="0"/>
              <a:t>The reﬂective Foundation Phase practitioner will have:</a:t>
            </a:r>
          </a:p>
          <a:p>
            <a:r>
              <a:rPr lang="en-GB" dirty="0"/>
              <a:t>knowledge and understanding of child development and how young children learn s knowledge of the seven curriculum Areas of Learning </a:t>
            </a:r>
          </a:p>
          <a:p>
            <a:r>
              <a:rPr lang="en-GB" dirty="0"/>
              <a:t>skills and knowledge of providing the best learning environments and experiences to motivate children and stimulate their learning </a:t>
            </a:r>
          </a:p>
          <a:p>
            <a:r>
              <a:rPr lang="en-GB" dirty="0"/>
              <a:t>skills and knowledge of good practice in teaching young children </a:t>
            </a:r>
          </a:p>
          <a:p>
            <a:r>
              <a:rPr lang="en-GB" dirty="0"/>
              <a:t>skills and knowledge of good practice in observation and assessment of children’s progress and planning for the continuum of learning </a:t>
            </a:r>
          </a:p>
          <a:p>
            <a:r>
              <a:rPr lang="en-GB" dirty="0"/>
              <a:t>skills and knowledge of working collaboratively with others to share good practice and reﬂect on educational research </a:t>
            </a:r>
          </a:p>
          <a:p>
            <a:r>
              <a:rPr lang="en-GB" dirty="0"/>
              <a:t>continually developing professional skills, knowledge  and understanding</a:t>
            </a:r>
          </a:p>
        </p:txBody>
      </p:sp>
      <p:sp>
        <p:nvSpPr>
          <p:cNvPr id="4" name="Title 3"/>
          <p:cNvSpPr>
            <a:spLocks noGrp="1"/>
          </p:cNvSpPr>
          <p:nvPr>
            <p:ph type="title"/>
          </p:nvPr>
        </p:nvSpPr>
        <p:spPr/>
        <p:txBody>
          <a:bodyPr/>
          <a:lstStyle/>
          <a:p>
            <a:r>
              <a:rPr lang="cy-GB" dirty="0">
                <a:solidFill>
                  <a:srgbClr val="0070C0"/>
                </a:solidFill>
              </a:rPr>
              <a:t>Rôl yr oedolyn                                                       </a:t>
            </a:r>
            <a:r>
              <a:rPr lang="cy-GB" dirty="0"/>
              <a:t>The </a:t>
            </a:r>
            <a:r>
              <a:rPr lang="cy-GB" dirty="0" err="1"/>
              <a:t>adult’s</a:t>
            </a:r>
            <a:r>
              <a:rPr lang="cy-GB" dirty="0"/>
              <a:t> </a:t>
            </a:r>
            <a:r>
              <a:rPr lang="cy-GB" dirty="0" err="1"/>
              <a:t>role</a:t>
            </a:r>
            <a:endParaRPr lang="en-GB" dirty="0"/>
          </a:p>
        </p:txBody>
      </p:sp>
      <p:sp>
        <p:nvSpPr>
          <p:cNvPr id="5" name="Slide Number Placeholder 4"/>
          <p:cNvSpPr>
            <a:spLocks noGrp="1"/>
          </p:cNvSpPr>
          <p:nvPr>
            <p:ph type="sldNum" sz="quarter" idx="14"/>
          </p:nvPr>
        </p:nvSpPr>
        <p:spPr/>
        <p:txBody>
          <a:bodyPr/>
          <a:lstStyle/>
          <a:p>
            <a:pPr algn="ctr"/>
            <a:fld id="{B67B645E-C5E5-4727-B977-D372A0AA71D9}" type="slidenum">
              <a:rPr lang="en-US" noProof="0" smtClean="0"/>
              <a:pPr algn="ctr"/>
              <a:t>16</a:t>
            </a:fld>
            <a:endParaRPr lang="en-US" noProof="0" dirty="0"/>
          </a:p>
        </p:txBody>
      </p:sp>
    </p:spTree>
    <p:extLst>
      <p:ext uri="{BB962C8B-B14F-4D97-AF65-F5344CB8AC3E}">
        <p14:creationId xmlns:p14="http://schemas.microsoft.com/office/powerpoint/2010/main" val="851877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lgn="ctr"/>
            <a:fld id="{B67B645E-C5E5-4727-B977-D372A0AA71D9}" type="slidenum">
              <a:rPr lang="en-US" noProof="0" smtClean="0"/>
              <a:pPr algn="ctr"/>
              <a:t>17</a:t>
            </a:fld>
            <a:endParaRPr lang="en-US" noProof="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9855" y="160471"/>
            <a:ext cx="7629236" cy="5490458"/>
          </a:xfrm>
          <a:prstGeom prst="rect">
            <a:avLst/>
          </a:prstGeom>
          <a:scene3d>
            <a:camera prst="orthographicFront"/>
            <a:lightRig rig="threePt" dir="t"/>
          </a:scene3d>
          <a:sp3d>
            <a:bevelT/>
          </a:sp3d>
        </p:spPr>
      </p:pic>
      <p:sp>
        <p:nvSpPr>
          <p:cNvPr id="6" name="TextBox 5"/>
          <p:cNvSpPr txBox="1"/>
          <p:nvPr/>
        </p:nvSpPr>
        <p:spPr>
          <a:xfrm>
            <a:off x="10141966" y="665018"/>
            <a:ext cx="1874982" cy="4801314"/>
          </a:xfrm>
          <a:prstGeom prst="rect">
            <a:avLst/>
          </a:prstGeom>
          <a:noFill/>
        </p:spPr>
        <p:txBody>
          <a:bodyPr wrap="square" rtlCol="0">
            <a:spAutoFit/>
          </a:bodyPr>
          <a:lstStyle/>
          <a:p>
            <a:r>
              <a:rPr lang="cy-GB" dirty="0" err="1"/>
              <a:t>Discuss</a:t>
            </a:r>
            <a:r>
              <a:rPr lang="cy-GB" dirty="0"/>
              <a:t> the 12 </a:t>
            </a:r>
            <a:r>
              <a:rPr lang="cy-GB" dirty="0" err="1"/>
              <a:t>pedagogical</a:t>
            </a:r>
            <a:r>
              <a:rPr lang="cy-GB" dirty="0"/>
              <a:t> </a:t>
            </a:r>
            <a:r>
              <a:rPr lang="cy-GB" dirty="0" err="1"/>
              <a:t>principles</a:t>
            </a:r>
            <a:r>
              <a:rPr lang="cy-GB" dirty="0"/>
              <a:t> </a:t>
            </a:r>
            <a:r>
              <a:rPr lang="cy-GB" dirty="0" err="1"/>
              <a:t>that</a:t>
            </a:r>
            <a:r>
              <a:rPr lang="cy-GB" dirty="0"/>
              <a:t> </a:t>
            </a:r>
            <a:r>
              <a:rPr lang="cy-GB" dirty="0" err="1"/>
              <a:t>have</a:t>
            </a:r>
            <a:r>
              <a:rPr lang="cy-GB" dirty="0"/>
              <a:t> </a:t>
            </a:r>
            <a:r>
              <a:rPr lang="cy-GB" dirty="0" err="1"/>
              <a:t>been</a:t>
            </a:r>
            <a:r>
              <a:rPr lang="cy-GB" dirty="0"/>
              <a:t> </a:t>
            </a:r>
            <a:r>
              <a:rPr lang="cy-GB" dirty="0" err="1"/>
              <a:t>proposed</a:t>
            </a:r>
            <a:r>
              <a:rPr lang="cy-GB" dirty="0"/>
              <a:t> </a:t>
            </a:r>
            <a:r>
              <a:rPr lang="cy-GB" dirty="0" err="1"/>
              <a:t>for</a:t>
            </a:r>
            <a:r>
              <a:rPr lang="cy-GB" dirty="0"/>
              <a:t> the 2022 </a:t>
            </a:r>
            <a:r>
              <a:rPr lang="cy-GB" dirty="0" err="1"/>
              <a:t>reform</a:t>
            </a:r>
            <a:r>
              <a:rPr lang="cy-GB" dirty="0"/>
              <a:t>.</a:t>
            </a:r>
          </a:p>
          <a:p>
            <a:endParaRPr lang="cy-GB" dirty="0"/>
          </a:p>
          <a:p>
            <a:r>
              <a:rPr lang="cy-GB" dirty="0" err="1"/>
              <a:t>What</a:t>
            </a:r>
            <a:r>
              <a:rPr lang="cy-GB" dirty="0"/>
              <a:t> </a:t>
            </a:r>
            <a:r>
              <a:rPr lang="cy-GB" dirty="0" err="1"/>
              <a:t>are</a:t>
            </a:r>
            <a:r>
              <a:rPr lang="cy-GB" dirty="0"/>
              <a:t> </a:t>
            </a:r>
            <a:r>
              <a:rPr lang="cy-GB" dirty="0" err="1"/>
              <a:t>your</a:t>
            </a:r>
            <a:r>
              <a:rPr lang="cy-GB" dirty="0"/>
              <a:t> </a:t>
            </a:r>
            <a:r>
              <a:rPr lang="cy-GB" dirty="0" err="1"/>
              <a:t>thoughts</a:t>
            </a:r>
            <a:r>
              <a:rPr lang="cy-GB" dirty="0"/>
              <a:t>?</a:t>
            </a:r>
          </a:p>
          <a:p>
            <a:endParaRPr lang="cy-GB" dirty="0"/>
          </a:p>
          <a:p>
            <a:r>
              <a:rPr lang="cy-GB" dirty="0"/>
              <a:t>Is </a:t>
            </a:r>
            <a:r>
              <a:rPr lang="cy-GB" dirty="0" err="1"/>
              <a:t>there</a:t>
            </a:r>
            <a:r>
              <a:rPr lang="cy-GB" dirty="0"/>
              <a:t> a </a:t>
            </a:r>
            <a:r>
              <a:rPr lang="cy-GB" dirty="0" err="1"/>
              <a:t>balanced</a:t>
            </a:r>
            <a:r>
              <a:rPr lang="cy-GB" dirty="0"/>
              <a:t> </a:t>
            </a:r>
            <a:r>
              <a:rPr lang="cy-GB" dirty="0" err="1"/>
              <a:t>approach</a:t>
            </a:r>
            <a:r>
              <a:rPr lang="cy-GB" dirty="0"/>
              <a:t>?</a:t>
            </a:r>
          </a:p>
          <a:p>
            <a:endParaRPr lang="cy-GB" dirty="0"/>
          </a:p>
          <a:p>
            <a:r>
              <a:rPr lang="cy-GB" dirty="0" err="1"/>
              <a:t>Are</a:t>
            </a:r>
            <a:r>
              <a:rPr lang="cy-GB" dirty="0"/>
              <a:t> </a:t>
            </a:r>
            <a:r>
              <a:rPr lang="cy-GB" dirty="0" err="1"/>
              <a:t>they</a:t>
            </a:r>
            <a:r>
              <a:rPr lang="cy-GB" dirty="0"/>
              <a:t> </a:t>
            </a:r>
            <a:r>
              <a:rPr lang="cy-GB" dirty="0" err="1"/>
              <a:t>an</a:t>
            </a:r>
            <a:r>
              <a:rPr lang="cy-GB" dirty="0"/>
              <a:t> </a:t>
            </a:r>
            <a:r>
              <a:rPr lang="cy-GB" dirty="0" err="1"/>
              <a:t>extension</a:t>
            </a:r>
            <a:r>
              <a:rPr lang="cy-GB" dirty="0"/>
              <a:t> of the FP </a:t>
            </a:r>
            <a:r>
              <a:rPr lang="cy-GB" dirty="0" err="1"/>
              <a:t>principles</a:t>
            </a:r>
            <a:r>
              <a:rPr lang="cy-GB" dirty="0"/>
              <a:t>?</a:t>
            </a:r>
            <a:endParaRPr lang="en-GB" dirty="0"/>
          </a:p>
        </p:txBody>
      </p:sp>
      <p:sp>
        <p:nvSpPr>
          <p:cNvPr id="7" name="TextBox 6"/>
          <p:cNvSpPr txBox="1"/>
          <p:nvPr/>
        </p:nvSpPr>
        <p:spPr>
          <a:xfrm>
            <a:off x="318436" y="531090"/>
            <a:ext cx="1874982" cy="4801314"/>
          </a:xfrm>
          <a:prstGeom prst="rect">
            <a:avLst/>
          </a:prstGeom>
          <a:noFill/>
        </p:spPr>
        <p:txBody>
          <a:bodyPr wrap="square" rtlCol="0">
            <a:spAutoFit/>
          </a:bodyPr>
          <a:lstStyle/>
          <a:p>
            <a:r>
              <a:rPr lang="cy-GB" dirty="0">
                <a:solidFill>
                  <a:srgbClr val="0070C0"/>
                </a:solidFill>
              </a:rPr>
              <a:t>Trafodwch y 12 egwyddor </a:t>
            </a:r>
            <a:r>
              <a:rPr lang="cy-GB" dirty="0" err="1">
                <a:solidFill>
                  <a:srgbClr val="0070C0"/>
                </a:solidFill>
              </a:rPr>
              <a:t>addysgegol</a:t>
            </a:r>
            <a:r>
              <a:rPr lang="cy-GB" dirty="0">
                <a:solidFill>
                  <a:srgbClr val="0070C0"/>
                </a:solidFill>
              </a:rPr>
              <a:t> sydd wedi eu hargymell ar gyfer diwygiad 2022.</a:t>
            </a:r>
          </a:p>
          <a:p>
            <a:endParaRPr lang="cy-GB" dirty="0">
              <a:solidFill>
                <a:srgbClr val="0070C0"/>
              </a:solidFill>
            </a:endParaRPr>
          </a:p>
          <a:p>
            <a:r>
              <a:rPr lang="cy-GB" dirty="0">
                <a:solidFill>
                  <a:srgbClr val="0070C0"/>
                </a:solidFill>
              </a:rPr>
              <a:t>Beth yw eich barn amdanynt?</a:t>
            </a:r>
          </a:p>
          <a:p>
            <a:endParaRPr lang="cy-GB" dirty="0">
              <a:solidFill>
                <a:srgbClr val="0070C0"/>
              </a:solidFill>
            </a:endParaRPr>
          </a:p>
          <a:p>
            <a:r>
              <a:rPr lang="cy-GB" dirty="0">
                <a:solidFill>
                  <a:srgbClr val="0070C0"/>
                </a:solidFill>
              </a:rPr>
              <a:t>Oes yna gydbwysedd?</a:t>
            </a:r>
          </a:p>
          <a:p>
            <a:endParaRPr lang="cy-GB" dirty="0">
              <a:solidFill>
                <a:srgbClr val="0070C0"/>
              </a:solidFill>
            </a:endParaRPr>
          </a:p>
          <a:p>
            <a:r>
              <a:rPr lang="cy-GB" dirty="0">
                <a:solidFill>
                  <a:srgbClr val="0070C0"/>
                </a:solidFill>
              </a:rPr>
              <a:t>A ydynt yn estyniad o egwyddorion y CS?</a:t>
            </a:r>
            <a:endParaRPr lang="en-GB" dirty="0">
              <a:solidFill>
                <a:srgbClr val="0070C0"/>
              </a:solidFill>
            </a:endParaRPr>
          </a:p>
        </p:txBody>
      </p:sp>
    </p:spTree>
    <p:extLst>
      <p:ext uri="{BB962C8B-B14F-4D97-AF65-F5344CB8AC3E}">
        <p14:creationId xmlns:p14="http://schemas.microsoft.com/office/powerpoint/2010/main" val="2373761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lgn="ctr"/>
            <a:fld id="{B67B645E-C5E5-4727-B977-D372A0AA71D9}" type="slidenum">
              <a:rPr lang="en-US" noProof="0" smtClean="0"/>
              <a:pPr algn="ctr"/>
              <a:t>18</a:t>
            </a:fld>
            <a:endParaRPr lang="en-US" noProof="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4488" y="127321"/>
            <a:ext cx="7839307" cy="6402101"/>
          </a:xfrm>
          <a:prstGeom prst="rect">
            <a:avLst/>
          </a:prstGeom>
        </p:spPr>
      </p:pic>
    </p:spTree>
    <p:extLst>
      <p:ext uri="{BB962C8B-B14F-4D97-AF65-F5344CB8AC3E}">
        <p14:creationId xmlns:p14="http://schemas.microsoft.com/office/powerpoint/2010/main" val="3748228410"/>
      </p:ext>
    </p:extLst>
  </p:cSld>
  <p:clrMapOvr>
    <a:masterClrMapping/>
  </p:clrMapOvr>
</p:sld>
</file>

<file path=ppt/theme/theme1.xml><?xml version="1.0" encoding="utf-8"?>
<a:theme xmlns:a="http://schemas.openxmlformats.org/drawingml/2006/main" name="Office Theme">
  <a:themeElements>
    <a:clrScheme name="Contoso Theme 2">
      <a:dk1>
        <a:sysClr val="windowText" lastClr="000000"/>
      </a:dk1>
      <a:lt1>
        <a:sysClr val="window" lastClr="FFFFFF"/>
      </a:lt1>
      <a:dk2>
        <a:srgbClr val="44546A"/>
      </a:dk2>
      <a:lt2>
        <a:srgbClr val="E7E6E6"/>
      </a:lt2>
      <a:accent1>
        <a:srgbClr val="155078"/>
      </a:accent1>
      <a:accent2>
        <a:srgbClr val="0F3955"/>
      </a:accent2>
      <a:accent3>
        <a:srgbClr val="BF678E"/>
      </a:accent3>
      <a:accent4>
        <a:srgbClr val="B2606E"/>
      </a:accent4>
      <a:accent5>
        <a:srgbClr val="731F1C"/>
      </a:accent5>
      <a:accent6>
        <a:srgbClr val="666666"/>
      </a:accent6>
      <a:hlink>
        <a:srgbClr val="BF678E"/>
      </a:hlink>
      <a:folHlink>
        <a:srgbClr val="731F1C"/>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73322_Rose suite pitch deck_RVA_v3" id="{A1173EBD-D547-46AD-95A9-9B7E4968ED1F}" vid="{F580D4A0-499F-4E77-AB0C-FFDC165FC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4342EA1-02DE-432C-B535-038F595FE8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B9686E-60BB-426D-9902-B37A45317C63}">
  <ds:schemaRefs>
    <ds:schemaRef ds:uri="http://schemas.microsoft.com/sharepoint/v3/contenttype/forms"/>
  </ds:schemaRefs>
</ds:datastoreItem>
</file>

<file path=customXml/itemProps3.xml><?xml version="1.0" encoding="utf-8"?>
<ds:datastoreItem xmlns:ds="http://schemas.openxmlformats.org/officeDocument/2006/customXml" ds:itemID="{6578E46C-0F2F-4D8F-8685-D890AF38A480}">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Rose suite pitch deck</Template>
  <TotalTime>0</TotalTime>
  <Words>1107</Words>
  <Application>Microsoft Office PowerPoint</Application>
  <PresentationFormat>Widescreen</PresentationFormat>
  <Paragraphs>188</Paragraphs>
  <Slides>18</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Corbel</vt:lpstr>
      <vt:lpstr>Times New Roman</vt:lpstr>
      <vt:lpstr>Office Theme</vt:lpstr>
      <vt:lpstr>Addysgeg  y  cYfnod  Sylfaen Foundation  Phase Pedagogy</vt:lpstr>
      <vt:lpstr>PowerPoint Presentation</vt:lpstr>
      <vt:lpstr>Addysgeg                                                                 Pedagogy</vt:lpstr>
      <vt:lpstr>PowerPoint Presentation</vt:lpstr>
      <vt:lpstr>PowerPoint Presentation</vt:lpstr>
      <vt:lpstr>Addysgeg y Cyfnod Sylfaen                Foundation Phase Pedagogy</vt:lpstr>
      <vt:lpstr>PowerPoint Presentation</vt:lpstr>
      <vt:lpstr>PowerPoint Presentation</vt:lpstr>
      <vt:lpstr>Piaget</vt:lpstr>
      <vt:lpstr>PowerPoint Presentation</vt:lpstr>
      <vt:lpstr>PowerPoint Presentation</vt:lpstr>
      <vt:lpstr>PowerPoint Presentation</vt:lpstr>
      <vt:lpstr>Anianawdau                                                                 Dispositions</vt:lpstr>
      <vt:lpstr>Damcaniaethwyr  ac addysgwyr                           Theorists &amp; educationalists</vt:lpstr>
      <vt:lpstr>Carol Dweck</vt:lpstr>
      <vt:lpstr>Rôl yr oedolyn                                                       The adult’s role</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Addysgeg  y  cYfnod  Sylfaen Foundation  Phase Pedagogy</dc:title>
  <dc:creator/>
  <cp:lastModifiedBy/>
  <cp:revision>84</cp:revision>
  <dcterms:created xsi:type="dcterms:W3CDTF">2020-01-06T14:40:09Z</dcterms:created>
  <dcterms:modified xsi:type="dcterms:W3CDTF">2020-02-03T15:27:33Z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