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300" r:id="rId5"/>
    <p:sldId id="303" r:id="rId6"/>
    <p:sldId id="304" r:id="rId7"/>
    <p:sldId id="313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314" r:id="rId16"/>
    <p:sldId id="315" r:id="rId17"/>
    <p:sldId id="316" r:id="rId18"/>
    <p:sldId id="317" r:id="rId19"/>
    <p:sldId id="318" r:id="rId20"/>
    <p:sldId id="319" r:id="rId21"/>
    <p:sldId id="320" r:id="rId22"/>
    <p:sldId id="31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4D7FE6-EEC4-4050-8D9F-FA6296A52FB4}" v="22" dt="2026-10-22T10:00:10.721"/>
  </p1510:revLst>
</p1510:revInfo>
</file>

<file path=ppt/tableStyles.xml><?xml version="1.0" encoding="utf-8"?>
<a:tblStyleLst xmlns:a="http://schemas.openxmlformats.org/drawingml/2006/main" def="{C083E6E3-FA7D-4D7B-A595-EF9225AFEA82}"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82"/>
  </p:normalViewPr>
  <p:slideViewPr>
    <p:cSldViewPr snapToGrid="0">
      <p:cViewPr>
        <p:scale>
          <a:sx n="83" d="100"/>
          <a:sy n="83" d="100"/>
        </p:scale>
        <p:origin x="30" y="5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Keady" userId="d5cf11c5-e56a-49df-a769-678840f2ac78" providerId="ADAL" clId="{044D7FE6-EEC4-4050-8D9F-FA6296A52FB4}"/>
    <pc:docChg chg="custSel addSld modSld">
      <pc:chgData name="Jessica Keady" userId="d5cf11c5-e56a-49df-a769-678840f2ac78" providerId="ADAL" clId="{044D7FE6-EEC4-4050-8D9F-FA6296A52FB4}" dt="2026-10-22T10:10:22.395" v="788" actId="20577"/>
      <pc:docMkLst>
        <pc:docMk/>
      </pc:docMkLst>
      <pc:sldChg chg="addSp delSp modSp mod">
        <pc:chgData name="Jessica Keady" userId="d5cf11c5-e56a-49df-a769-678840f2ac78" providerId="ADAL" clId="{044D7FE6-EEC4-4050-8D9F-FA6296A52FB4}" dt="2026-10-22T07:40:02.922" v="85" actId="1076"/>
        <pc:sldMkLst>
          <pc:docMk/>
          <pc:sldMk cId="3662048715" sldId="311"/>
        </pc:sldMkLst>
        <pc:spChg chg="del">
          <ac:chgData name="Jessica Keady" userId="d5cf11c5-e56a-49df-a769-678840f2ac78" providerId="ADAL" clId="{044D7FE6-EEC4-4050-8D9F-FA6296A52FB4}" dt="2026-10-22T07:34:29.065" v="39" actId="478"/>
          <ac:spMkLst>
            <pc:docMk/>
            <pc:sldMk cId="3662048715" sldId="311"/>
            <ac:spMk id="3" creationId="{F687316B-779F-2995-907A-7E4207757597}"/>
          </ac:spMkLst>
        </pc:spChg>
        <pc:spChg chg="mod">
          <ac:chgData name="Jessica Keady" userId="d5cf11c5-e56a-49df-a769-678840f2ac78" providerId="ADAL" clId="{044D7FE6-EEC4-4050-8D9F-FA6296A52FB4}" dt="2026-10-22T07:34:04.683" v="33" actId="20577"/>
          <ac:spMkLst>
            <pc:docMk/>
            <pc:sldMk cId="3662048715" sldId="311"/>
            <ac:spMk id="4" creationId="{64864BB4-E786-4620-FD91-9376C33328C3}"/>
          </ac:spMkLst>
        </pc:spChg>
        <pc:spChg chg="mod">
          <ac:chgData name="Jessica Keady" userId="d5cf11c5-e56a-49df-a769-678840f2ac78" providerId="ADAL" clId="{044D7FE6-EEC4-4050-8D9F-FA6296A52FB4}" dt="2026-10-22T07:39:34.334" v="65" actId="1076"/>
          <ac:spMkLst>
            <pc:docMk/>
            <pc:sldMk cId="3662048715" sldId="311"/>
            <ac:spMk id="5" creationId="{2FFFCE5C-9273-B0B4-FE51-4777F8F48EA0}"/>
          </ac:spMkLst>
        </pc:spChg>
        <pc:spChg chg="add del mod">
          <ac:chgData name="Jessica Keady" userId="d5cf11c5-e56a-49df-a769-678840f2ac78" providerId="ADAL" clId="{044D7FE6-EEC4-4050-8D9F-FA6296A52FB4}" dt="2026-10-22T07:34:30.941" v="40" actId="478"/>
          <ac:spMkLst>
            <pc:docMk/>
            <pc:sldMk cId="3662048715" sldId="311"/>
            <ac:spMk id="7" creationId="{E290DC98-A736-457E-A0DA-BF7B911B0AF2}"/>
          </ac:spMkLst>
        </pc:spChg>
        <pc:spChg chg="add mod">
          <ac:chgData name="Jessica Keady" userId="d5cf11c5-e56a-49df-a769-678840f2ac78" providerId="ADAL" clId="{044D7FE6-EEC4-4050-8D9F-FA6296A52FB4}" dt="2026-10-22T07:40:02.922" v="85" actId="1076"/>
          <ac:spMkLst>
            <pc:docMk/>
            <pc:sldMk cId="3662048715" sldId="311"/>
            <ac:spMk id="9" creationId="{55115280-1C51-494E-A31F-580BA5350D3D}"/>
          </ac:spMkLst>
        </pc:spChg>
        <pc:spChg chg="add mod">
          <ac:chgData name="Jessica Keady" userId="d5cf11c5-e56a-49df-a769-678840f2ac78" providerId="ADAL" clId="{044D7FE6-EEC4-4050-8D9F-FA6296A52FB4}" dt="2026-10-22T07:39:58.252" v="84" actId="1076"/>
          <ac:spMkLst>
            <pc:docMk/>
            <pc:sldMk cId="3662048715" sldId="311"/>
            <ac:spMk id="12" creationId="{0E6804AA-D3DB-4A48-BCE7-ADA42C7B514D}"/>
          </ac:spMkLst>
        </pc:spChg>
        <pc:picChg chg="add mod">
          <ac:chgData name="Jessica Keady" userId="d5cf11c5-e56a-49df-a769-678840f2ac78" providerId="ADAL" clId="{044D7FE6-EEC4-4050-8D9F-FA6296A52FB4}" dt="2026-10-22T07:38:35.817" v="55" actId="1076"/>
          <ac:picMkLst>
            <pc:docMk/>
            <pc:sldMk cId="3662048715" sldId="311"/>
            <ac:picMk id="4098" creationId="{59AF17A0-AA57-41EC-B49C-C7533DA0406D}"/>
          </ac:picMkLst>
        </pc:picChg>
      </pc:sldChg>
      <pc:sldChg chg="modSp mod">
        <pc:chgData name="Jessica Keady" userId="d5cf11c5-e56a-49df-a769-678840f2ac78" providerId="ADAL" clId="{044D7FE6-EEC4-4050-8D9F-FA6296A52FB4}" dt="2026-10-22T10:10:22.395" v="788" actId="20577"/>
        <pc:sldMkLst>
          <pc:docMk/>
          <pc:sldMk cId="4235689170" sldId="312"/>
        </pc:sldMkLst>
        <pc:spChg chg="mod">
          <ac:chgData name="Jessica Keady" userId="d5cf11c5-e56a-49df-a769-678840f2ac78" providerId="ADAL" clId="{044D7FE6-EEC4-4050-8D9F-FA6296A52FB4}" dt="2026-10-22T10:10:22.395" v="788" actId="20577"/>
          <ac:spMkLst>
            <pc:docMk/>
            <pc:sldMk cId="4235689170" sldId="312"/>
            <ac:spMk id="2" creationId="{CE3B3CC7-49C3-34B4-FBDB-34C97767B918}"/>
          </ac:spMkLst>
        </pc:spChg>
      </pc:sldChg>
      <pc:sldChg chg="addSp delSp modSp new mod">
        <pc:chgData name="Jessica Keady" userId="d5cf11c5-e56a-49df-a769-678840f2ac78" providerId="ADAL" clId="{044D7FE6-EEC4-4050-8D9F-FA6296A52FB4}" dt="2026-10-22T07:42:58.779" v="160" actId="1076"/>
        <pc:sldMkLst>
          <pc:docMk/>
          <pc:sldMk cId="1878148463" sldId="314"/>
        </pc:sldMkLst>
        <pc:spChg chg="mod">
          <ac:chgData name="Jessica Keady" userId="d5cf11c5-e56a-49df-a769-678840f2ac78" providerId="ADAL" clId="{044D7FE6-EEC4-4050-8D9F-FA6296A52FB4}" dt="2026-10-22T07:40:46.186" v="134" actId="20577"/>
          <ac:spMkLst>
            <pc:docMk/>
            <pc:sldMk cId="1878148463" sldId="314"/>
            <ac:spMk id="2" creationId="{2CED1240-D3F4-41EB-9AE4-59D5C7B818C9}"/>
          </ac:spMkLst>
        </pc:spChg>
        <pc:spChg chg="mod">
          <ac:chgData name="Jessica Keady" userId="d5cf11c5-e56a-49df-a769-678840f2ac78" providerId="ADAL" clId="{044D7FE6-EEC4-4050-8D9F-FA6296A52FB4}" dt="2026-10-22T07:41:02.390" v="146" actId="1076"/>
          <ac:spMkLst>
            <pc:docMk/>
            <pc:sldMk cId="1878148463" sldId="314"/>
            <ac:spMk id="3" creationId="{9E6A830E-A964-4A29-89B5-87C3C4EB2AFF}"/>
          </ac:spMkLst>
        </pc:spChg>
        <pc:spChg chg="del">
          <ac:chgData name="Jessica Keady" userId="d5cf11c5-e56a-49df-a769-678840f2ac78" providerId="ADAL" clId="{044D7FE6-EEC4-4050-8D9F-FA6296A52FB4}" dt="2026-10-22T07:41:51.423" v="147"/>
          <ac:spMkLst>
            <pc:docMk/>
            <pc:sldMk cId="1878148463" sldId="314"/>
            <ac:spMk id="4" creationId="{BCD1DA35-2DF2-4F33-B3A6-0F2B3EF6E8FB}"/>
          </ac:spMkLst>
        </pc:spChg>
        <pc:picChg chg="add mod">
          <ac:chgData name="Jessica Keady" userId="d5cf11c5-e56a-49df-a769-678840f2ac78" providerId="ADAL" clId="{044D7FE6-EEC4-4050-8D9F-FA6296A52FB4}" dt="2026-10-22T07:41:56.635" v="149" actId="1076"/>
          <ac:picMkLst>
            <pc:docMk/>
            <pc:sldMk cId="1878148463" sldId="314"/>
            <ac:picMk id="5122" creationId="{F9F487FF-07ED-49B4-A341-E54718671052}"/>
          </ac:picMkLst>
        </pc:picChg>
        <pc:picChg chg="add mod">
          <ac:chgData name="Jessica Keady" userId="d5cf11c5-e56a-49df-a769-678840f2ac78" providerId="ADAL" clId="{044D7FE6-EEC4-4050-8D9F-FA6296A52FB4}" dt="2026-10-22T07:42:55.202" v="158" actId="1076"/>
          <ac:picMkLst>
            <pc:docMk/>
            <pc:sldMk cId="1878148463" sldId="314"/>
            <ac:picMk id="5124" creationId="{5A07DDB0-4C78-4A16-8BDD-61AE4CF80F3B}"/>
          </ac:picMkLst>
        </pc:picChg>
        <pc:picChg chg="add mod">
          <ac:chgData name="Jessica Keady" userId="d5cf11c5-e56a-49df-a769-678840f2ac78" providerId="ADAL" clId="{044D7FE6-EEC4-4050-8D9F-FA6296A52FB4}" dt="2026-10-22T07:42:58.779" v="160" actId="1076"/>
          <ac:picMkLst>
            <pc:docMk/>
            <pc:sldMk cId="1878148463" sldId="314"/>
            <ac:picMk id="5126" creationId="{EAD2F5BA-7BAC-4DCE-B68E-1E93FE30C492}"/>
          </ac:picMkLst>
        </pc:picChg>
      </pc:sldChg>
      <pc:sldChg chg="addSp delSp modSp new mod">
        <pc:chgData name="Jessica Keady" userId="d5cf11c5-e56a-49df-a769-678840f2ac78" providerId="ADAL" clId="{044D7FE6-EEC4-4050-8D9F-FA6296A52FB4}" dt="2026-10-22T09:55:04.797" v="197" actId="1076"/>
        <pc:sldMkLst>
          <pc:docMk/>
          <pc:sldMk cId="680702394" sldId="315"/>
        </pc:sldMkLst>
        <pc:spChg chg="mod">
          <ac:chgData name="Jessica Keady" userId="d5cf11c5-e56a-49df-a769-678840f2ac78" providerId="ADAL" clId="{044D7FE6-EEC4-4050-8D9F-FA6296A52FB4}" dt="2026-10-22T07:43:29.191" v="179" actId="20577"/>
          <ac:spMkLst>
            <pc:docMk/>
            <pc:sldMk cId="680702394" sldId="315"/>
            <ac:spMk id="2" creationId="{597BF6BD-72DE-4FAF-97DA-A86A50248DA5}"/>
          </ac:spMkLst>
        </pc:spChg>
        <pc:spChg chg="mod">
          <ac:chgData name="Jessica Keady" userId="d5cf11c5-e56a-49df-a769-678840f2ac78" providerId="ADAL" clId="{044D7FE6-EEC4-4050-8D9F-FA6296A52FB4}" dt="2026-10-22T07:43:40.817" v="187" actId="20577"/>
          <ac:spMkLst>
            <pc:docMk/>
            <pc:sldMk cId="680702394" sldId="315"/>
            <ac:spMk id="3" creationId="{3A3138E3-DCA6-4EEA-8741-294B10DE84E6}"/>
          </ac:spMkLst>
        </pc:spChg>
        <pc:spChg chg="del">
          <ac:chgData name="Jessica Keady" userId="d5cf11c5-e56a-49df-a769-678840f2ac78" providerId="ADAL" clId="{044D7FE6-EEC4-4050-8D9F-FA6296A52FB4}" dt="2026-10-22T09:51:15.722" v="188"/>
          <ac:spMkLst>
            <pc:docMk/>
            <pc:sldMk cId="680702394" sldId="315"/>
            <ac:spMk id="4" creationId="{36F2E06A-2F7E-4872-AEB1-D872B84F821F}"/>
          </ac:spMkLst>
        </pc:spChg>
        <pc:spChg chg="add mod">
          <ac:chgData name="Jessica Keady" userId="d5cf11c5-e56a-49df-a769-678840f2ac78" providerId="ADAL" clId="{044D7FE6-EEC4-4050-8D9F-FA6296A52FB4}" dt="2026-10-22T09:54:39.822" v="191" actId="1076"/>
          <ac:spMkLst>
            <pc:docMk/>
            <pc:sldMk cId="680702394" sldId="315"/>
            <ac:spMk id="8" creationId="{3D740257-31EE-4F58-8771-45D820129924}"/>
          </ac:spMkLst>
        </pc:spChg>
        <pc:picChg chg="add mod">
          <ac:chgData name="Jessica Keady" userId="d5cf11c5-e56a-49df-a769-678840f2ac78" providerId="ADAL" clId="{044D7FE6-EEC4-4050-8D9F-FA6296A52FB4}" dt="2026-10-22T09:55:01.423" v="196" actId="1076"/>
          <ac:picMkLst>
            <pc:docMk/>
            <pc:sldMk cId="680702394" sldId="315"/>
            <ac:picMk id="6" creationId="{1A23E59D-8BB8-47D5-B618-4BD853277153}"/>
          </ac:picMkLst>
        </pc:picChg>
        <pc:picChg chg="add mod">
          <ac:chgData name="Jessica Keady" userId="d5cf11c5-e56a-49df-a769-678840f2ac78" providerId="ADAL" clId="{044D7FE6-EEC4-4050-8D9F-FA6296A52FB4}" dt="2026-10-22T09:55:04.797" v="197" actId="1076"/>
          <ac:picMkLst>
            <pc:docMk/>
            <pc:sldMk cId="680702394" sldId="315"/>
            <ac:picMk id="9" creationId="{67C71C3D-1D54-460D-9A7D-B21AF4EE9483}"/>
          </ac:picMkLst>
        </pc:picChg>
      </pc:sldChg>
      <pc:sldChg chg="delSp modSp new mod">
        <pc:chgData name="Jessica Keady" userId="d5cf11c5-e56a-49df-a769-678840f2ac78" providerId="ADAL" clId="{044D7FE6-EEC4-4050-8D9F-FA6296A52FB4}" dt="2026-10-22T09:55:55.364" v="237" actId="1076"/>
        <pc:sldMkLst>
          <pc:docMk/>
          <pc:sldMk cId="1342940143" sldId="316"/>
        </pc:sldMkLst>
        <pc:spChg chg="mod">
          <ac:chgData name="Jessica Keady" userId="d5cf11c5-e56a-49df-a769-678840f2ac78" providerId="ADAL" clId="{044D7FE6-EEC4-4050-8D9F-FA6296A52FB4}" dt="2026-10-22T09:55:55.364" v="237" actId="1076"/>
          <ac:spMkLst>
            <pc:docMk/>
            <pc:sldMk cId="1342940143" sldId="316"/>
            <ac:spMk id="2" creationId="{ABD4E630-C353-49CD-96A8-1C4C962CA4C5}"/>
          </ac:spMkLst>
        </pc:spChg>
        <pc:spChg chg="del">
          <ac:chgData name="Jessica Keady" userId="d5cf11c5-e56a-49df-a769-678840f2ac78" providerId="ADAL" clId="{044D7FE6-EEC4-4050-8D9F-FA6296A52FB4}" dt="2026-10-22T09:55:50.928" v="235" actId="478"/>
          <ac:spMkLst>
            <pc:docMk/>
            <pc:sldMk cId="1342940143" sldId="316"/>
            <ac:spMk id="3" creationId="{222EBB85-1054-4950-B00D-1D84201B03B2}"/>
          </ac:spMkLst>
        </pc:spChg>
        <pc:spChg chg="del">
          <ac:chgData name="Jessica Keady" userId="d5cf11c5-e56a-49df-a769-678840f2ac78" providerId="ADAL" clId="{044D7FE6-EEC4-4050-8D9F-FA6296A52FB4}" dt="2026-10-22T09:55:52.580" v="236" actId="478"/>
          <ac:spMkLst>
            <pc:docMk/>
            <pc:sldMk cId="1342940143" sldId="316"/>
            <ac:spMk id="4" creationId="{FE732721-B4BE-4594-A536-E48E1C9CBF32}"/>
          </ac:spMkLst>
        </pc:spChg>
      </pc:sldChg>
      <pc:sldChg chg="addSp delSp modSp new mod">
        <pc:chgData name="Jessica Keady" userId="d5cf11c5-e56a-49df-a769-678840f2ac78" providerId="ADAL" clId="{044D7FE6-EEC4-4050-8D9F-FA6296A52FB4}" dt="2026-10-22T10:00:28.867" v="402" actId="1076"/>
        <pc:sldMkLst>
          <pc:docMk/>
          <pc:sldMk cId="3053590162" sldId="317"/>
        </pc:sldMkLst>
        <pc:spChg chg="mod">
          <ac:chgData name="Jessica Keady" userId="d5cf11c5-e56a-49df-a769-678840f2ac78" providerId="ADAL" clId="{044D7FE6-EEC4-4050-8D9F-FA6296A52FB4}" dt="2026-10-22T09:59:31.848" v="395" actId="20577"/>
          <ac:spMkLst>
            <pc:docMk/>
            <pc:sldMk cId="3053590162" sldId="317"/>
            <ac:spMk id="2" creationId="{1F6856B7-1509-4774-B341-DE5EE6ABA58E}"/>
          </ac:spMkLst>
        </pc:spChg>
        <pc:spChg chg="mod">
          <ac:chgData name="Jessica Keady" userId="d5cf11c5-e56a-49df-a769-678840f2ac78" providerId="ADAL" clId="{044D7FE6-EEC4-4050-8D9F-FA6296A52FB4}" dt="2026-10-22T09:58:17.935" v="321" actId="1076"/>
          <ac:spMkLst>
            <pc:docMk/>
            <pc:sldMk cId="3053590162" sldId="317"/>
            <ac:spMk id="3" creationId="{EC768270-1EAE-4FF2-BF42-3B9714DB8A14}"/>
          </ac:spMkLst>
        </pc:spChg>
        <pc:spChg chg="mod">
          <ac:chgData name="Jessica Keady" userId="d5cf11c5-e56a-49df-a769-678840f2ac78" providerId="ADAL" clId="{044D7FE6-EEC4-4050-8D9F-FA6296A52FB4}" dt="2026-10-22T10:00:28.867" v="402" actId="1076"/>
          <ac:spMkLst>
            <pc:docMk/>
            <pc:sldMk cId="3053590162" sldId="317"/>
            <ac:spMk id="4" creationId="{69A6EFDE-D3BF-442E-821D-8925C539E3ED}"/>
          </ac:spMkLst>
        </pc:spChg>
        <pc:picChg chg="add mod">
          <ac:chgData name="Jessica Keady" userId="d5cf11c5-e56a-49df-a769-678840f2ac78" providerId="ADAL" clId="{044D7FE6-EEC4-4050-8D9F-FA6296A52FB4}" dt="2026-10-22T09:58:24.604" v="323" actId="1076"/>
          <ac:picMkLst>
            <pc:docMk/>
            <pc:sldMk cId="3053590162" sldId="317"/>
            <ac:picMk id="6" creationId="{64247C18-3C35-4A75-95BA-DFEDEE648901}"/>
          </ac:picMkLst>
        </pc:picChg>
        <pc:picChg chg="add del mod">
          <ac:chgData name="Jessica Keady" userId="d5cf11c5-e56a-49df-a769-678840f2ac78" providerId="ADAL" clId="{044D7FE6-EEC4-4050-8D9F-FA6296A52FB4}" dt="2026-10-22T10:00:25.238" v="401" actId="478"/>
          <ac:picMkLst>
            <pc:docMk/>
            <pc:sldMk cId="3053590162" sldId="317"/>
            <ac:picMk id="7" creationId="{B0D04BDA-C594-4D95-8C43-903424CD4645}"/>
          </ac:picMkLst>
        </pc:picChg>
      </pc:sldChg>
      <pc:sldChg chg="delSp modSp new mod">
        <pc:chgData name="Jessica Keady" userId="d5cf11c5-e56a-49df-a769-678840f2ac78" providerId="ADAL" clId="{044D7FE6-EEC4-4050-8D9F-FA6296A52FB4}" dt="2026-10-22T10:05:03.075" v="594" actId="20577"/>
        <pc:sldMkLst>
          <pc:docMk/>
          <pc:sldMk cId="3305251484" sldId="318"/>
        </pc:sldMkLst>
        <pc:spChg chg="mod">
          <ac:chgData name="Jessica Keady" userId="d5cf11c5-e56a-49df-a769-678840f2ac78" providerId="ADAL" clId="{044D7FE6-EEC4-4050-8D9F-FA6296A52FB4}" dt="2026-10-22T10:05:03.075" v="594" actId="20577"/>
          <ac:spMkLst>
            <pc:docMk/>
            <pc:sldMk cId="3305251484" sldId="318"/>
            <ac:spMk id="2" creationId="{8DD369C1-6053-425F-8BC9-53D71EB1413B}"/>
          </ac:spMkLst>
        </pc:spChg>
        <pc:spChg chg="mod">
          <ac:chgData name="Jessica Keady" userId="d5cf11c5-e56a-49df-a769-678840f2ac78" providerId="ADAL" clId="{044D7FE6-EEC4-4050-8D9F-FA6296A52FB4}" dt="2026-10-22T10:04:21.407" v="545" actId="1076"/>
          <ac:spMkLst>
            <pc:docMk/>
            <pc:sldMk cId="3305251484" sldId="318"/>
            <ac:spMk id="3" creationId="{D67821D3-2D12-41CB-A708-57E0AADA0718}"/>
          </ac:spMkLst>
        </pc:spChg>
        <pc:spChg chg="del">
          <ac:chgData name="Jessica Keady" userId="d5cf11c5-e56a-49df-a769-678840f2ac78" providerId="ADAL" clId="{044D7FE6-EEC4-4050-8D9F-FA6296A52FB4}" dt="2026-10-22T10:04:17.461" v="544" actId="478"/>
          <ac:spMkLst>
            <pc:docMk/>
            <pc:sldMk cId="3305251484" sldId="318"/>
            <ac:spMk id="4" creationId="{32113F71-5CFE-4422-BA80-04F927B5B282}"/>
          </ac:spMkLst>
        </pc:spChg>
      </pc:sldChg>
      <pc:sldChg chg="delSp modSp new mod">
        <pc:chgData name="Jessica Keady" userId="d5cf11c5-e56a-49df-a769-678840f2ac78" providerId="ADAL" clId="{044D7FE6-EEC4-4050-8D9F-FA6296A52FB4}" dt="2026-10-22T10:05:44.292" v="680" actId="478"/>
        <pc:sldMkLst>
          <pc:docMk/>
          <pc:sldMk cId="3513709821" sldId="319"/>
        </pc:sldMkLst>
        <pc:spChg chg="mod">
          <ac:chgData name="Jessica Keady" userId="d5cf11c5-e56a-49df-a769-678840f2ac78" providerId="ADAL" clId="{044D7FE6-EEC4-4050-8D9F-FA6296A52FB4}" dt="2026-10-22T10:04:58.462" v="592" actId="20577"/>
          <ac:spMkLst>
            <pc:docMk/>
            <pc:sldMk cId="3513709821" sldId="319"/>
            <ac:spMk id="2" creationId="{2CF77105-7686-42B2-ADBB-3806A93A1A02}"/>
          </ac:spMkLst>
        </pc:spChg>
        <pc:spChg chg="mod">
          <ac:chgData name="Jessica Keady" userId="d5cf11c5-e56a-49df-a769-678840f2ac78" providerId="ADAL" clId="{044D7FE6-EEC4-4050-8D9F-FA6296A52FB4}" dt="2026-10-22T10:05:40.716" v="679" actId="20577"/>
          <ac:spMkLst>
            <pc:docMk/>
            <pc:sldMk cId="3513709821" sldId="319"/>
            <ac:spMk id="3" creationId="{BF55FCD1-5C3A-4655-9091-67D1BFB456FF}"/>
          </ac:spMkLst>
        </pc:spChg>
        <pc:spChg chg="del">
          <ac:chgData name="Jessica Keady" userId="d5cf11c5-e56a-49df-a769-678840f2ac78" providerId="ADAL" clId="{044D7FE6-EEC4-4050-8D9F-FA6296A52FB4}" dt="2026-10-22T10:05:44.292" v="680" actId="478"/>
          <ac:spMkLst>
            <pc:docMk/>
            <pc:sldMk cId="3513709821" sldId="319"/>
            <ac:spMk id="4" creationId="{5F7BAA24-69C0-4F4C-8418-E989A564FB16}"/>
          </ac:spMkLst>
        </pc:spChg>
      </pc:sldChg>
      <pc:sldChg chg="modSp new mod">
        <pc:chgData name="Jessica Keady" userId="d5cf11c5-e56a-49df-a769-678840f2ac78" providerId="ADAL" clId="{044D7FE6-EEC4-4050-8D9F-FA6296A52FB4}" dt="2026-10-22T10:07:09.695" v="728" actId="20577"/>
        <pc:sldMkLst>
          <pc:docMk/>
          <pc:sldMk cId="1117327696" sldId="320"/>
        </pc:sldMkLst>
        <pc:spChg chg="mod">
          <ac:chgData name="Jessica Keady" userId="d5cf11c5-e56a-49df-a769-678840f2ac78" providerId="ADAL" clId="{044D7FE6-EEC4-4050-8D9F-FA6296A52FB4}" dt="2026-10-22T10:07:09.695" v="728" actId="20577"/>
          <ac:spMkLst>
            <pc:docMk/>
            <pc:sldMk cId="1117327696" sldId="320"/>
            <ac:spMk id="2" creationId="{9ED1A417-6A0D-4DD0-B7BE-7E5F87D68D53}"/>
          </ac:spMkLst>
        </pc:spChg>
        <pc:spChg chg="mod">
          <ac:chgData name="Jessica Keady" userId="d5cf11c5-e56a-49df-a769-678840f2ac78" providerId="ADAL" clId="{044D7FE6-EEC4-4050-8D9F-FA6296A52FB4}" dt="2026-10-22T10:06:56.323" v="712" actId="1076"/>
          <ac:spMkLst>
            <pc:docMk/>
            <pc:sldMk cId="1117327696" sldId="320"/>
            <ac:spMk id="3" creationId="{7C2CF562-B591-48ED-BDF3-4C214434905E}"/>
          </ac:spMkLst>
        </pc:spChg>
        <pc:spChg chg="mod">
          <ac:chgData name="Jessica Keady" userId="d5cf11c5-e56a-49df-a769-678840f2ac78" providerId="ADAL" clId="{044D7FE6-EEC4-4050-8D9F-FA6296A52FB4}" dt="2026-10-22T10:07:04.848" v="716" actId="1076"/>
          <ac:spMkLst>
            <pc:docMk/>
            <pc:sldMk cId="1117327696" sldId="320"/>
            <ac:spMk id="4" creationId="{BF359FED-2DDE-419B-8BC2-27275E32AAF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712B4-1AE0-734B-BD0B-ED5EB8FC3B80}" type="datetime1">
              <a:rPr lang="en-US" smtClean="0"/>
              <a:t>10/21/2026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/>
              <a:t>Add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709567-0710-7949-BFB0-34B4188750EB}" type="datetime1">
              <a:rPr lang="en-US" noProof="0" smtClean="0"/>
              <a:t>10/21/2026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noProof="0" dirty="0"/>
              <a:t>Add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2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2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89336" cy="3383280"/>
          </a:xfrm>
        </p:spPr>
        <p:txBody>
          <a:bodyPr lIns="91440" tIns="45720" rIns="91440" bIns="45720" anchor="t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9FF1EC-CF79-CED7-3907-6CC3EC921B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9048" y="4718304"/>
            <a:ext cx="5367528" cy="1371600"/>
          </a:xfrm>
        </p:spPr>
        <p:txBody>
          <a:bodyPr anchor="b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BD2B87EC-C19D-D312-C5D1-68C7B3D3F34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577" r="47068" b="26177"/>
          <a:stretch/>
        </p:blipFill>
        <p:spPr>
          <a:xfrm rot="5400000" flipH="1" flipV="1">
            <a:off x="8037001" y="-183083"/>
            <a:ext cx="3971922" cy="433808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CA27C1C0-4175-DDF3-7F04-05A1FF4F83E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-1" t="1" r="26660" b="31913"/>
          <a:stretch/>
        </p:blipFill>
        <p:spPr>
          <a:xfrm flipH="1">
            <a:off x="-2" y="2786671"/>
            <a:ext cx="2626743" cy="407133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8F59A96A-1EEC-D106-BC8B-FBC3D022D6C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b="49606"/>
          <a:stretch/>
        </p:blipFill>
        <p:spPr>
          <a:xfrm flipH="1">
            <a:off x="1634272" y="4519948"/>
            <a:ext cx="3527989" cy="233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289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</p:spTree>
    <p:extLst>
      <p:ext uri="{BB962C8B-B14F-4D97-AF65-F5344CB8AC3E}">
        <p14:creationId xmlns:p14="http://schemas.microsoft.com/office/powerpoint/2010/main" val="305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2040" y="996696"/>
            <a:ext cx="6528816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3C7080A-051C-2507-F252-F6834643015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200" y="996950"/>
            <a:ext cx="3971925" cy="58578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919472" y="2130552"/>
            <a:ext cx="6510528" cy="3959352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algn="ctr">
              <a:defRPr/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127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1691640"/>
            <a:ext cx="7708392" cy="2916936"/>
          </a:xfrm>
        </p:spPr>
        <p:txBody>
          <a:bodyPr lIns="91440" tIns="45720" rIns="91440" bIns="45720" anchor="b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9FF1EC-CF79-CED7-3907-6CC3EC921B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225296" y="5001768"/>
            <a:ext cx="7251192" cy="1088136"/>
          </a:xfrm>
        </p:spPr>
        <p:txBody>
          <a:bodyPr anchor="b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EDBCB114-3994-3B78-91C3-3970219AB03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15397" b="35439"/>
          <a:stretch/>
        </p:blipFill>
        <p:spPr>
          <a:xfrm rot="16200000">
            <a:off x="8573175" y="595473"/>
            <a:ext cx="3527989" cy="3709665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1954D399-E3CD-888F-FCF9-DA0F34C643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25157" b="13214"/>
          <a:stretch/>
        </p:blipFill>
        <p:spPr>
          <a:xfrm>
            <a:off x="8329613" y="3429000"/>
            <a:ext cx="3862387" cy="3429000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4CC75E85-8A16-65D2-BB9D-7966D18A9C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" r="47260" b="26651"/>
          <a:stretch/>
        </p:blipFill>
        <p:spPr>
          <a:xfrm rot="16200000" flipV="1">
            <a:off x="197728" y="-197735"/>
            <a:ext cx="3914776" cy="431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684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68096" y="2130552"/>
            <a:ext cx="4910328" cy="395935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394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48" y="996696"/>
            <a:ext cx="5641848" cy="4855464"/>
          </a:xfrm>
        </p:spPr>
        <p:txBody>
          <a:bodyPr lIns="91440" tIns="45720" rIns="91440" bIns="45720" anchor="ctr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27" name="Picture Placeholder 926">
            <a:extLst>
              <a:ext uri="{FF2B5EF4-FFF2-40B4-BE49-F238E27FC236}">
                <a16:creationId xmlns:a16="http://schemas.microsoft.com/office/drawing/2014/main" id="{E0D9F5FD-31A3-F83E-0559-2C0434E004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0"/>
            <a:ext cx="3971925" cy="5857875"/>
          </a:xfrm>
          <a:custGeom>
            <a:avLst/>
            <a:gdLst>
              <a:gd name="connsiteX0" fmla="*/ 0 w 3971925"/>
              <a:gd name="connsiteY0" fmla="*/ 0 h 5857875"/>
              <a:gd name="connsiteX1" fmla="*/ 3971925 w 3971925"/>
              <a:gd name="connsiteY1" fmla="*/ 0 h 5857875"/>
              <a:gd name="connsiteX2" fmla="*/ 3971925 w 3971925"/>
              <a:gd name="connsiteY2" fmla="*/ 5857875 h 5857875"/>
              <a:gd name="connsiteX3" fmla="*/ 1972187 w 3971925"/>
              <a:gd name="connsiteY3" fmla="*/ 5857875 h 5857875"/>
              <a:gd name="connsiteX4" fmla="*/ 1978760 w 3971925"/>
              <a:gd name="connsiteY4" fmla="*/ 5848548 h 5857875"/>
              <a:gd name="connsiteX5" fmla="*/ 2015275 w 3971925"/>
              <a:gd name="connsiteY5" fmla="*/ 5713664 h 5857875"/>
              <a:gd name="connsiteX6" fmla="*/ 2015275 w 3971925"/>
              <a:gd name="connsiteY6" fmla="*/ 5713663 h 5857875"/>
              <a:gd name="connsiteX7" fmla="*/ 2010932 w 3971925"/>
              <a:gd name="connsiteY7" fmla="*/ 5713083 h 5857875"/>
              <a:gd name="connsiteX8" fmla="*/ 2010064 w 3971925"/>
              <a:gd name="connsiteY8" fmla="*/ 5713083 h 5857875"/>
              <a:gd name="connsiteX9" fmla="*/ 1871116 w 3971925"/>
              <a:gd name="connsiteY9" fmla="*/ 5759476 h 5857875"/>
              <a:gd name="connsiteX10" fmla="*/ 1753300 w 3971925"/>
              <a:gd name="connsiteY10" fmla="*/ 5793691 h 5857875"/>
              <a:gd name="connsiteX11" fmla="*/ 1717404 w 3971925"/>
              <a:gd name="connsiteY11" fmla="*/ 5835082 h 5857875"/>
              <a:gd name="connsiteX12" fmla="*/ 1704691 w 3971925"/>
              <a:gd name="connsiteY12" fmla="*/ 5857875 h 5857875"/>
              <a:gd name="connsiteX13" fmla="*/ 0 w 3971925"/>
              <a:gd name="connsiteY13" fmla="*/ 5857875 h 5857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971925" h="5857875">
                <a:moveTo>
                  <a:pt x="0" y="0"/>
                </a:moveTo>
                <a:lnTo>
                  <a:pt x="3971925" y="0"/>
                </a:lnTo>
                <a:lnTo>
                  <a:pt x="3971925" y="5857875"/>
                </a:lnTo>
                <a:lnTo>
                  <a:pt x="1972187" y="5857875"/>
                </a:lnTo>
                <a:lnTo>
                  <a:pt x="1978760" y="5848548"/>
                </a:lnTo>
                <a:cubicBezTo>
                  <a:pt x="2003551" y="5807990"/>
                  <a:pt x="2018531" y="5763681"/>
                  <a:pt x="2015275" y="5713664"/>
                </a:cubicBezTo>
                <a:lnTo>
                  <a:pt x="2015275" y="5713663"/>
                </a:lnTo>
                <a:cubicBezTo>
                  <a:pt x="2015275" y="5711343"/>
                  <a:pt x="2011801" y="5711343"/>
                  <a:pt x="2010932" y="5713083"/>
                </a:cubicBezTo>
                <a:cubicBezTo>
                  <a:pt x="2010643" y="5713083"/>
                  <a:pt x="2010354" y="5713083"/>
                  <a:pt x="2010064" y="5713083"/>
                </a:cubicBezTo>
                <a:cubicBezTo>
                  <a:pt x="1966643" y="5741499"/>
                  <a:pt x="1921774" y="5751937"/>
                  <a:pt x="1871116" y="5759476"/>
                </a:cubicBezTo>
                <a:cubicBezTo>
                  <a:pt x="1832326" y="5765275"/>
                  <a:pt x="1786010" y="5769045"/>
                  <a:pt x="1753300" y="5793691"/>
                </a:cubicBezTo>
                <a:cubicBezTo>
                  <a:pt x="1738970" y="5804419"/>
                  <a:pt x="1727463" y="5819134"/>
                  <a:pt x="1717404" y="5835082"/>
                </a:cubicBezTo>
                <a:lnTo>
                  <a:pt x="1704691" y="5857875"/>
                </a:lnTo>
                <a:lnTo>
                  <a:pt x="0" y="5857875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AE730C61-B0A5-15E4-EBDC-4DAA74F0270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1652" b="34005"/>
          <a:stretch/>
        </p:blipFill>
        <p:spPr>
          <a:xfrm rot="5400000" flipH="1" flipV="1">
            <a:off x="9278992" y="3944992"/>
            <a:ext cx="2764120" cy="3061895"/>
          </a:xfrm>
          <a:prstGeom prst="rect">
            <a:avLst/>
          </a:prstGeom>
        </p:spPr>
      </p:pic>
      <p:pic>
        <p:nvPicPr>
          <p:cNvPr id="876" name="Graphic 875">
            <a:extLst>
              <a:ext uri="{FF2B5EF4-FFF2-40B4-BE49-F238E27FC236}">
                <a16:creationId xmlns:a16="http://schemas.microsoft.com/office/drawing/2014/main" id="{1AD600CE-8F3B-12A6-46EE-EFDBB7A1BB9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53805" b="26651"/>
          <a:stretch/>
        </p:blipFill>
        <p:spPr>
          <a:xfrm rot="5400000">
            <a:off x="440621" y="2988379"/>
            <a:ext cx="3428999" cy="431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9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1153E704-93AB-7E5D-6EB0-56FA23E7BC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130552"/>
            <a:ext cx="5641848" cy="395935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702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88B6212-D12B-E47E-327B-D1DDE7D713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8096" y="2130552"/>
            <a:ext cx="4910328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4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88B6212-D12B-E47E-327B-D1DDE7D713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8096" y="2130552"/>
            <a:ext cx="4206240" cy="3959352"/>
          </a:xfrm>
        </p:spPr>
        <p:txBody>
          <a:bodyPr anchor="t"/>
          <a:lstStyle>
            <a:lvl1pPr marL="347472"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513832" y="2176272"/>
            <a:ext cx="5907024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539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68096" y="2176272"/>
            <a:ext cx="10652760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214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8668512" cy="2432304"/>
          </a:xfrm>
        </p:spPr>
        <p:txBody>
          <a:bodyPr lIns="91440" tIns="45720" rIns="91440" bIns="45720" anchor="t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9FF1EC-CF79-CED7-3907-6CC3EC921B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9048" y="3429000"/>
            <a:ext cx="5340096" cy="2660904"/>
          </a:xfrm>
        </p:spPr>
        <p:txBody>
          <a:bodyPr anchor="b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F291867A-07AF-138A-AC57-59D328A6095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22" r="19404" b="26232"/>
          <a:stretch/>
        </p:blipFill>
        <p:spPr>
          <a:xfrm rot="5400000" flipH="1" flipV="1">
            <a:off x="8651875" y="625473"/>
            <a:ext cx="4165601" cy="291465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F7C5AD9-C0FD-61EF-DDC7-8F47014199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533" t="-8495" r="43883" b="25558"/>
          <a:stretch/>
        </p:blipFill>
        <p:spPr>
          <a:xfrm>
            <a:off x="10201275" y="1898651"/>
            <a:ext cx="1990725" cy="4959349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398A539-AF73-E115-3EDF-231BC59E68D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027" t="1169" r="27094" b="32980"/>
          <a:stretch/>
        </p:blipFill>
        <p:spPr>
          <a:xfrm rot="10800000" flipV="1">
            <a:off x="-1" y="2988379"/>
            <a:ext cx="5335584" cy="386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769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8096" y="2450591"/>
            <a:ext cx="10652761" cy="348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4800" y="6400800"/>
            <a:ext cx="457200" cy="457200"/>
          </a:xfrm>
          <a:prstGeom prst="rect">
            <a:avLst/>
          </a:prstGeom>
          <a:noFill/>
        </p:spPr>
        <p:txBody>
          <a:bodyPr anchor="ctr"/>
          <a:lstStyle>
            <a:lvl1pPr algn="ctr">
              <a:defRPr lang="en-US" sz="1200" b="1" i="0" smtClean="0">
                <a:solidFill>
                  <a:schemeClr val="accent3"/>
                </a:solidFill>
                <a:latin typeface="+mn-lt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6E99AD-9348-1084-6E11-26968BDE3782}"/>
              </a:ext>
            </a:extLst>
          </p:cNvPr>
          <p:cNvSpPr txBox="1"/>
          <p:nvPr userDrawn="1"/>
        </p:nvSpPr>
        <p:spPr>
          <a:xfrm>
            <a:off x="11741419" y="-1537"/>
            <a:ext cx="457200" cy="4572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4000" b="0" dirty="0">
                <a:solidFill>
                  <a:schemeClr val="accent3"/>
                </a:solidFill>
                <a:latin typeface="+mn-lt"/>
                <a:ea typeface="BIZ UDPGothic" panose="020B0400000000000000" pitchFamily="34" charset="-128"/>
              </a:rPr>
              <a:t>*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2047422-8CC9-77AE-C87B-852011B8253E}"/>
              </a:ext>
            </a:extLst>
          </p:cNvPr>
          <p:cNvCxnSpPr>
            <a:cxnSpLocks/>
          </p:cNvCxnSpPr>
          <p:nvPr userDrawn="1"/>
        </p:nvCxnSpPr>
        <p:spPr>
          <a:xfrm>
            <a:off x="0" y="457200"/>
            <a:ext cx="12192000" cy="0"/>
          </a:xfrm>
          <a:prstGeom prst="line">
            <a:avLst/>
          </a:prstGeom>
          <a:ln w="63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FC25401-8B16-54B2-8DFB-324B1C3F7DD3}"/>
              </a:ext>
            </a:extLst>
          </p:cNvPr>
          <p:cNvCxnSpPr>
            <a:cxnSpLocks/>
          </p:cNvCxnSpPr>
          <p:nvPr userDrawn="1"/>
        </p:nvCxnSpPr>
        <p:spPr>
          <a:xfrm>
            <a:off x="11734800" y="0"/>
            <a:ext cx="0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4702C82C-C24B-9094-A3C6-7670E28B8D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8991601" y="3200399"/>
            <a:ext cx="5943596" cy="457199"/>
          </a:xfrm>
          <a:prstGeom prst="rect">
            <a:avLst/>
          </a:prstGeom>
        </p:spPr>
        <p:txBody>
          <a:bodyPr anchor="ctr"/>
          <a:lstStyle>
            <a:lvl1pPr algn="ctr">
              <a:defRPr sz="1200" b="1" i="0" spc="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Add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14400" rtl="0" eaLnBrk="1" latinLnBrk="0" hangingPunct="1">
        <a:lnSpc>
          <a:spcPct val="75000"/>
        </a:lnSpc>
        <a:spcBef>
          <a:spcPct val="0"/>
        </a:spcBef>
        <a:buNone/>
        <a:defRPr sz="4000" b="1" kern="1200" spc="-150" baseline="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playlist?list=PLZiohBgKyTyw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www.biblegateway.com/passage/?search=Leviticus%2015&amp;version=NRSVUE" TargetMode="Externa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102/hts.v69i1.1375?utm_source=chatgpt.com" TargetMode="External"/><Relationship Id="rId2" Type="http://schemas.openxmlformats.org/officeDocument/2006/relationships/hyperlink" Target="https://doi.org/10.1093/obo/9780195393361-0077?utm_source=chatgpt.com" TargetMode="Externa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40570-13B1-E20C-28EA-4514891DB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89336" cy="3383280"/>
          </a:xfrm>
        </p:spPr>
        <p:txBody>
          <a:bodyPr/>
          <a:lstStyle/>
          <a:p>
            <a:r>
              <a:rPr lang="en-US" dirty="0"/>
              <a:t>Social-Scientific </a:t>
            </a:r>
            <a:br>
              <a:rPr lang="en-US" dirty="0"/>
            </a:br>
            <a:r>
              <a:rPr lang="en-US" dirty="0"/>
              <a:t>Perspectives on the Bible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D97285-76D8-7E4B-5301-2C5C7F50D0A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9048" y="4718304"/>
            <a:ext cx="5367528" cy="1371600"/>
          </a:xfrm>
        </p:spPr>
        <p:txBody>
          <a:bodyPr/>
          <a:lstStyle/>
          <a:p>
            <a:r>
              <a:rPr lang="en-US" dirty="0"/>
              <a:t>Week 3</a:t>
            </a:r>
          </a:p>
        </p:txBody>
      </p:sp>
    </p:spTree>
    <p:extLst>
      <p:ext uri="{BB962C8B-B14F-4D97-AF65-F5344CB8AC3E}">
        <p14:creationId xmlns:p14="http://schemas.microsoft.com/office/powerpoint/2010/main" val="1068343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F7D8619-1B86-47C0-0EF6-BD7B33463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1691640"/>
            <a:ext cx="7708392" cy="2916936"/>
          </a:xfrm>
        </p:spPr>
        <p:txBody>
          <a:bodyPr/>
          <a:lstStyle/>
          <a:p>
            <a:r>
              <a:rPr lang="en-US" dirty="0"/>
              <a:t>What is social-scientific criticism?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A923FBA-7788-70A6-BB80-20E32A13EAE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225296" y="5001768"/>
            <a:ext cx="7251192" cy="1088136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339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1CBCB-2951-076C-4CAB-1BC00C3F17D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0" y="-353856"/>
            <a:ext cx="8229600" cy="5598715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An approach that uses sociology, anthropology, and related disciplines to interpret biblical texts.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Examines texts in relation to social institutions, group identities, economic arrangements, and cultural expectations.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Treats religious beliefs and practices as embedded in social life.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Investigates relationships between individuals, communities, institutions, and authority.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Considers how texts may reflect, reproduce, contest, or transform social norms.</a:t>
            </a:r>
          </a:p>
          <a:p>
            <a:pPr algn="l"/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Key distinction: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The method does not reduce religion to sociology; it examines the social dimensions of religious texts and practices.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B775CAD-60B4-E2CC-3451-3AB56951D1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6507F8-4A19-4C58-91A9-F8C2C8C44C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2234927"/>
            <a:ext cx="3797164" cy="3797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53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4CB605-032C-4C23-A0D7-39BB53C15D3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4</a:t>
            </a:fld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46E5996-8B23-4D50-9848-80089F072968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2"/>
          <a:stretch>
            <a:fillRect/>
          </a:stretch>
        </p:blipFill>
        <p:spPr>
          <a:xfrm>
            <a:off x="513273" y="1509915"/>
            <a:ext cx="2771940" cy="40193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399D0AB-809F-4D45-91B2-4FB4F9CF5A7C}"/>
              </a:ext>
            </a:extLst>
          </p:cNvPr>
          <p:cNvSpPr txBox="1"/>
          <p:nvPr/>
        </p:nvSpPr>
        <p:spPr>
          <a:xfrm>
            <a:off x="5476335" y="1189824"/>
            <a:ext cx="620239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Biblical scholarship has long drawn on history, archaeology, comparative literature, and social history.</a:t>
            </a:r>
          </a:p>
          <a:p>
            <a:pPr algn="l"/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Twentieth-century anthropology and sociology supplied increasingly systematic models for studying ancient societies.</a:t>
            </a:r>
          </a:p>
          <a:p>
            <a:pPr algn="l"/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Social-scientific criticism developed into a more explicit methodological approach, particularly in New Testament studies</a:t>
            </a:r>
            <a:r>
              <a:rPr lang="en-GB" dirty="0">
                <a:solidFill>
                  <a:srgbClr val="0D0D0D"/>
                </a:solidFill>
                <a:latin typeface="-apple-system-body"/>
              </a:rPr>
              <a:t>.</a:t>
            </a:r>
          </a:p>
          <a:p>
            <a:pPr algn="l"/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Later scholarship broadened discussion to gender, political economy, identity, and the Hebrew Bible.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</p:txBody>
      </p:sp>
    </p:spTree>
    <p:extLst>
      <p:ext uri="{BB962C8B-B14F-4D97-AF65-F5344CB8AC3E}">
        <p14:creationId xmlns:p14="http://schemas.microsoft.com/office/powerpoint/2010/main" val="1427229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461ACC5-12C9-425A-9835-1C189A2618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3912" b="3912"/>
          <a:stretch>
            <a:fillRect/>
          </a:stretch>
        </p:blipFill>
        <p:spPr>
          <a:xfrm>
            <a:off x="916760" y="663678"/>
            <a:ext cx="3971925" cy="585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938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4F4A17-E5E3-3BBB-506A-67A82AC57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084" y="906695"/>
            <a:ext cx="10652760" cy="914400"/>
          </a:xfrm>
        </p:spPr>
        <p:txBody>
          <a:bodyPr/>
          <a:lstStyle/>
          <a:p>
            <a:r>
              <a:rPr lang="en-US" dirty="0"/>
              <a:t>Theoretical Foundations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1D155-25E1-8B68-CB50-937B45BF4B2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Sociology: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institutions, group cohesion, authority, and conflict.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Cultural anthropology: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ritual, kinship, exchange, honour/shame, symbolic boundaries, and cultural values.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Social history: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everyday life, labour, household organisation, and material conditions.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Political economy: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land, taxation, debt, wealth, and relations of domination.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Gender studies: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gendered roles, power, agency, and exclusion.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Cognitive and psychological approaches: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social perception, identity, emotion, and moral judgement.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2DD2FEE-CF47-A509-59FE-1CBDAAF0188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0CDF69D-7384-4AAA-9C62-A5BDCC3F5B2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366" b="1366"/>
          <a:stretch>
            <a:fillRect/>
          </a:stretch>
        </p:blipFill>
        <p:spPr>
          <a:xfrm>
            <a:off x="606552" y="2027035"/>
            <a:ext cx="5641848" cy="3959352"/>
          </a:xfrm>
          <a:prstGeom prst="rect">
            <a:avLst/>
          </a:prstGeom>
        </p:spPr>
      </p:pic>
      <p:sp>
        <p:nvSpPr>
          <p:cNvPr id="7" name="AutoShape 2" descr="Image result for abstract ">
            <a:extLst>
              <a:ext uri="{FF2B5EF4-FFF2-40B4-BE49-F238E27FC236}">
                <a16:creationId xmlns:a16="http://schemas.microsoft.com/office/drawing/2014/main" id="{85236045-F4AC-4F3E-B7AD-31F660DFA3E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174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C7F6E0-EEF5-DF18-032D-5675E3E41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</p:spPr>
        <p:txBody>
          <a:bodyPr/>
          <a:lstStyle/>
          <a:p>
            <a:r>
              <a:rPr lang="en-US" dirty="0"/>
              <a:t>How does the method work?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4F0D7-D28A-591C-9599-2D7138FCEF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2501" y="2205313"/>
            <a:ext cx="6402699" cy="4299003"/>
          </a:xfrm>
        </p:spPr>
        <p:txBody>
          <a:bodyPr>
            <a:normAutofit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Define the research question.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What social relationship or institution does the passage address?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Analyse the text.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Identify actors, relationships, conflicts, values, and social assumptions.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Reconstruct the context.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Use historical evidence, archaeology, inscriptions, and relevant comparative sources.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Select an appropriate model.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For example, kinship, patronage, ritual, or social identity.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Interpret and test.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Ask whether the model explains the text's details and consider competing readings.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Evaluate critically.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Identify what the approach illuminates and what remains uncertain.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1545BCC-4C94-3446-15B2-D4D6FF9B0A7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735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E4F035-A84E-C603-942E-4778256E0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</p:spPr>
        <p:txBody>
          <a:bodyPr/>
          <a:lstStyle/>
          <a:p>
            <a:r>
              <a:rPr lang="en-US" dirty="0"/>
              <a:t>The Social World of the Bible</a:t>
            </a:r>
            <a:br>
              <a:rPr lang="en-US" dirty="0"/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5E2967-EEB7-97E3-2E56-03BE47654F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8096" y="2130552"/>
            <a:ext cx="4965595" cy="4477282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Many biblical communities were organised around households, kinship, locality, and religious affiliation.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Agriculture, craft production, trade, and taxation shaped material life.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Political authority varied across monarchic Israel, Persian and Hellenistic rule, and the Roman period.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Religious institutions influenced communal identity, ritual practice, and social boundaries.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Status and access to resources were unequally distributed.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Social conditions differed by region, historical period, gender, ethnicity, and legal status.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A187C4-2E9C-38FD-AFCE-B470CF80D6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42E717-9A9B-40E7-B524-49FFE79E95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0469" y="35944"/>
            <a:ext cx="2667000" cy="31051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B86FBF-E8F5-4EB7-B5DC-8DFF19F38B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76" y="1771650"/>
            <a:ext cx="2209800" cy="33147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40BDC74-13F2-4FD1-8927-33C073D6D5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6797" y="3159784"/>
            <a:ext cx="2441515" cy="3662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601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288F86E-044B-A8DC-720C-DF4B111A9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1" y="577337"/>
            <a:ext cx="10652760" cy="914400"/>
          </a:xfrm>
        </p:spPr>
        <p:txBody>
          <a:bodyPr/>
          <a:lstStyle/>
          <a:p>
            <a:r>
              <a:rPr lang="en-US" dirty="0"/>
              <a:t>Kinship, Household and Belonging</a:t>
            </a:r>
            <a:br>
              <a:rPr lang="en-US" dirty="0"/>
            </a:b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DF61901-DE0D-961B-382E-62251EE7BB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D26D3E-E05F-42DE-90E1-6CEF0A19307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974336" y="1196196"/>
            <a:ext cx="6935120" cy="5354129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Kinship shaped belonging, inheritance, marriage, obligation, and collective identity.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Households frequently functioned as economic, social, and religious units.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Family relationships could provide security while also enforcing hierarchy.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Genealogies could legitimise ancestry, identity, land claims, or authority.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Biblical narratives often explore tensions between family loyalty and wider moral or communal obligations.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See Genesis 12–50: ancestry, family conflict, inheritance, and covenant.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See Ruth 1–4: kinship, land, marriage, and the preservation of family continuity.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See Mark 3:31–35: Jesus' redefinition of family belonging.</a:t>
            </a:r>
          </a:p>
          <a:p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6CE8D8B4-269F-45EF-941A-B5B85BCADC3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231" y="2481359"/>
            <a:ext cx="4623528" cy="44197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Hodge, C. E. J. (2007). </a:t>
            </a:r>
            <a:r>
              <a:rPr lang="en-GB" i="1" dirty="0"/>
              <a:t>If sons, then heirs : a study of kinship and ethnicity in the Letters of Paul</a:t>
            </a:r>
            <a:r>
              <a:rPr lang="en-GB" dirty="0"/>
              <a:t>. Oxford University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Weingart</a:t>
            </a:r>
            <a:r>
              <a:rPr lang="en-GB" dirty="0"/>
              <a:t>, K. (2019). All These Are the Twelve Tribes of Israel: The Origins of Israel’s Kinship Identity. </a:t>
            </a:r>
            <a:r>
              <a:rPr lang="en-GB" i="1" dirty="0"/>
              <a:t>Near Eastern Archaeology</a:t>
            </a:r>
            <a:r>
              <a:rPr lang="en-GB" dirty="0"/>
              <a:t>, </a:t>
            </a:r>
            <a:r>
              <a:rPr lang="en-GB" i="1" dirty="0"/>
              <a:t>82</a:t>
            </a:r>
            <a:r>
              <a:rPr lang="en-GB" dirty="0"/>
              <a:t>(1), 24–31. https://doi.org/10.1086/703323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176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50F6AB2-083C-ABF7-63BB-1BCB86B2A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</p:spPr>
        <p:txBody>
          <a:bodyPr/>
          <a:lstStyle/>
          <a:p>
            <a:r>
              <a:rPr lang="en-US" dirty="0" err="1"/>
              <a:t>Honour</a:t>
            </a:r>
            <a:r>
              <a:rPr lang="en-US" dirty="0"/>
              <a:t> and Shame </a:t>
            </a:r>
            <a:br>
              <a:rPr lang="en-US" dirty="0"/>
            </a:b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08B4E59-CB4F-04A3-A58D-1C710346E2F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88240F-14E9-4437-8094-4F4A624189D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4885" y="1629931"/>
            <a:ext cx="8011064" cy="4586837"/>
          </a:xfrm>
        </p:spPr>
        <p:txBody>
          <a:bodyPr>
            <a:normAutofit fontScale="850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Honour can involve socially recognised worth, status, and reputation.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Shame may refer to disgrace or the perceived loss of social standing, although its meanings vary by context.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Public recognition, family identity, gender expectations, and community judgement could shape social behaviour.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Challenges, accusations, and public responses sometimes functioned as contests over status.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These concepts must be investigated in particular texts rather than assumed to explain every passage.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Biblical examples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Genesis 34 – Dinah, Shechem and Jacob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John 9: 1–34: blindness, social judgement, and contested authority</a:t>
            </a:r>
          </a:p>
          <a:p>
            <a:r>
              <a:rPr lang="en-GB" dirty="0">
                <a:solidFill>
                  <a:srgbClr val="0D0D0D"/>
                </a:solidFill>
                <a:latin typeface="-apple-system-body"/>
              </a:rPr>
              <a:t>Mary Magdalene - </a:t>
            </a:r>
            <a:r>
              <a:rPr lang="en-GB" dirty="0" err="1"/>
              <a:t>Mroz</a:t>
            </a:r>
            <a:r>
              <a:rPr lang="en-GB" dirty="0"/>
              <a:t>, K. (2027). Mary Magdalene through the Lens of Mental Health, Gender, and Sexuality Studies. In D. Apostolos-</a:t>
            </a:r>
            <a:r>
              <a:rPr lang="en-GB" dirty="0" err="1"/>
              <a:t>Cappadona</a:t>
            </a:r>
            <a:r>
              <a:rPr lang="en-GB" dirty="0"/>
              <a:t> (Ed.), </a:t>
            </a:r>
            <a:r>
              <a:rPr lang="en-GB" i="1" dirty="0"/>
              <a:t>The Oxford Handbook of Mary Magdalene</a:t>
            </a:r>
            <a:r>
              <a:rPr lang="en-GB" dirty="0"/>
              <a:t>. Oxford University Press. https://doi.org/10.1093/oxfordhb/9780197669907.013.31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6D936F0-7E8F-4F64-B009-E0E01459F7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6130" y="4724401"/>
            <a:ext cx="1389601" cy="20013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0D67D82-8DD4-41EB-B4C3-09FF2B35A0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0008" y="385314"/>
            <a:ext cx="3001992" cy="5842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696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864BB4-E786-4620-FD91-9376C3332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</p:spPr>
        <p:txBody>
          <a:bodyPr/>
          <a:lstStyle/>
          <a:p>
            <a:r>
              <a:rPr lang="en-US" dirty="0"/>
              <a:t>Wealth, Poverty and Politics</a:t>
            </a:r>
            <a:br>
              <a:rPr lang="en-US" dirty="0"/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FFCE5C-9273-B0B4-FE51-4777F8F48E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612048"/>
            <a:ext cx="6021237" cy="5202820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Social-scientific analysis examines who controls land, labour, wealth, and access to resources.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Debt, taxation, patronage, and unequal ownership could shape everyday vulnerability.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Biblical texts may defend existing hierarchies, criticise exploitation, or imagine alternative social arrangements.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Economic relationships intersect with religious authority and political power.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Historical interpretation should distinguish between textual rhetoric and independently established social conditions.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Biblical examples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Leviticus 25: land, debt, and Jubilee legislation.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Amos 2:6–8; 5:11–15: exploitation and injustice.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Luke 4:16–21; James 5:1–6: liberation, wealth, and social responsibility.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50723FF-C6F9-5963-84DC-8B0FD29677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115280-1C51-494E-A31F-580BA5350D3D}"/>
              </a:ext>
            </a:extLst>
          </p:cNvPr>
          <p:cNvSpPr txBox="1"/>
          <p:nvPr/>
        </p:nvSpPr>
        <p:spPr>
          <a:xfrm>
            <a:off x="6222523" y="2008863"/>
            <a:ext cx="458062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Noya</a:t>
            </a:r>
            <a:r>
              <a:rPr lang="en-GB" dirty="0"/>
              <a:t>, L. B. J. (2024). ‘Who Gives You the Power to Get Wealth’: Economics and the Hebrew Bible in the Past Decade. </a:t>
            </a:r>
            <a:r>
              <a:rPr lang="en-GB" i="1" dirty="0"/>
              <a:t>Currents in Biblical Research</a:t>
            </a:r>
            <a:r>
              <a:rPr lang="en-GB" dirty="0"/>
              <a:t>, </a:t>
            </a:r>
            <a:r>
              <a:rPr lang="en-GB" i="1" dirty="0"/>
              <a:t>23</a:t>
            </a:r>
            <a:r>
              <a:rPr lang="en-GB" dirty="0"/>
              <a:t>(1), 37–79. </a:t>
            </a:r>
          </a:p>
        </p:txBody>
      </p:sp>
      <p:pic>
        <p:nvPicPr>
          <p:cNvPr id="4098" name="Picture 2" descr="Book cover for The Oxford Handbook of the Synoptic Gospels">
            <a:extLst>
              <a:ext uri="{FF2B5EF4-FFF2-40B4-BE49-F238E27FC236}">
                <a16:creationId xmlns:a16="http://schemas.microsoft.com/office/drawing/2014/main" id="{59AF17A0-AA57-41EC-B49C-C7533DA04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6524" y="3736855"/>
            <a:ext cx="2024332" cy="2941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6804AA-D3DB-4A48-BCE7-ADA42C7B514D}"/>
              </a:ext>
            </a:extLst>
          </p:cNvPr>
          <p:cNvSpPr txBox="1"/>
          <p:nvPr/>
        </p:nvSpPr>
        <p:spPr>
          <a:xfrm>
            <a:off x="6094476" y="4368789"/>
            <a:ext cx="326653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A2A2A"/>
                </a:solidFill>
                <a:effectLst/>
                <a:latin typeface="Source Sans Pro" panose="020B0503030403020204" pitchFamily="34" charset="0"/>
              </a:rPr>
              <a:t>Blanton, Thomas R., IV, 'Wealth, Poverty, Economy', in Stephen P. Ahearne-Kroll (ed.), </a:t>
            </a:r>
            <a:r>
              <a:rPr lang="en-GB" b="0" i="1" dirty="0">
                <a:solidFill>
                  <a:srgbClr val="2A2A2A"/>
                </a:solidFill>
                <a:effectLst/>
                <a:latin typeface="inherit"/>
              </a:rPr>
              <a:t>The Oxford Handbook of the Synoptic Gospels</a:t>
            </a:r>
            <a:r>
              <a:rPr lang="en-GB" b="0" i="0" dirty="0">
                <a:solidFill>
                  <a:srgbClr val="2A2A2A"/>
                </a:solidFill>
                <a:effectLst/>
                <a:latin typeface="Source Sans Pro" panose="020B0503030403020204" pitchFamily="34" charset="0"/>
              </a:rPr>
              <a:t> (2023; online </a:t>
            </a:r>
            <a:r>
              <a:rPr lang="en-GB" b="0" i="0" dirty="0" err="1">
                <a:solidFill>
                  <a:srgbClr val="2A2A2A"/>
                </a:solidFill>
                <a:effectLst/>
                <a:latin typeface="Source Sans Pro" panose="020B0503030403020204" pitchFamily="34" charset="0"/>
              </a:rPr>
              <a:t>edn</a:t>
            </a:r>
            <a:r>
              <a:rPr lang="en-GB" b="0" i="0" dirty="0">
                <a:solidFill>
                  <a:srgbClr val="2A2A2A"/>
                </a:solidFill>
                <a:effectLst/>
                <a:latin typeface="Source Sans Pro" panose="020B0503030403020204" pitchFamily="34" charset="0"/>
              </a:rPr>
              <a:t>, Oxford Academic, 22 Mar. 2023).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0487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D1240-D3F4-41EB-9AE4-59D5C7B81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Purity, Ritual and Social Boundaries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A830E-A964-4A29-89B5-87C3C4EB2AF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9741" y="1911096"/>
            <a:ext cx="5011602" cy="4373765"/>
          </a:xfrm>
        </p:spPr>
        <p:txBody>
          <a:bodyPr>
            <a:normAutofit fontScale="85000" lnSpcReduction="10000"/>
          </a:bodyPr>
          <a:lstStyle/>
          <a:p>
            <a:pPr marL="0" indent="0" algn="l">
              <a:buNone/>
            </a:pPr>
            <a:r>
              <a:rPr lang="en-GB" dirty="0">
                <a:solidFill>
                  <a:srgbClr val="0D0D0D"/>
                </a:solidFill>
                <a:latin typeface="-apple-system-body"/>
              </a:rPr>
              <a:t>P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urity systems organise distinctions between permitted and restricted states, persons, objects, or practices.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Ritual rules may express theological commitments and shape communal identity.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Purity should not be equated automatically with personal morality or hygiene.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Boundaries can structure participation, access, belonging, and exclusion.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The meaning and social effects of purity practices depend on historical and textual context.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Biblical examples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Leviticus 11–15: food, bodily conditions, and ritual purity.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Mark 7:1–23: disputes about purity and defilement.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Acts 10–11: Peter's vision and the inclusion of Gentiles.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FBEEA7-08F9-4FE9-8845-87EBA12FF5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12</a:t>
            </a:fld>
            <a:endParaRPr 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F9F487FF-07ED-49B4-A341-E54718671052}"/>
              </a:ext>
            </a:extLst>
          </p:cNvPr>
          <p:cNvPicPr>
            <a:picLocks noGrp="1" noChangeAspect="1" noChangeArrowheads="1"/>
          </p:cNvPicPr>
          <p:nvPr>
            <p:ph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1715" y="1330893"/>
            <a:ext cx="2211038" cy="327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5A07DDB0-4C78-4A16-8BDD-61AE4CF80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348" y="1570395"/>
            <a:ext cx="2228695" cy="3376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>
            <a:extLst>
              <a:ext uri="{FF2B5EF4-FFF2-40B4-BE49-F238E27FC236}">
                <a16:creationId xmlns:a16="http://schemas.microsoft.com/office/drawing/2014/main" id="{EAD2F5BA-7BAC-4DCE-B68E-1E93FE30C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967" y="3592602"/>
            <a:ext cx="2103572" cy="317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81484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BF6BD-72DE-4FAF-97DA-A86A50248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and Empire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138E3-DCA6-4EEA-8741-294B10DE84E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0551" y="1846053"/>
            <a:ext cx="5440392" cy="4468483"/>
          </a:xfrm>
        </p:spPr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Imperial rule affects taxation, military power, political legitimacy, and local autonomy.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Religious language can negotiate imperial authority, express resistance, or support existing power structures.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Local elites may mediate between imperial administrations and local populations.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Texts can encode competing visions of sovereignty, justice, and communal survival.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Analysis must account for differences between literary representation and historical reconstruction.</a:t>
            </a:r>
          </a:p>
          <a:p>
            <a:pPr marL="0" indent="0" algn="l">
              <a:buNone/>
            </a:pPr>
            <a:endParaRPr lang="en-GB" b="1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Biblical examples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Exodus 1–15: oppression, liberation, and imperial power.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Daniel 3 and 6: imperial demands and religious fidelity.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Mark 12:13–17: taxation and political-religious authority.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Revelation 13 and 18: imperial imagery, domination, and critique.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23E59D-8BB8-47D5-B618-4BD853277153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2"/>
          <a:stretch>
            <a:fillRect/>
          </a:stretch>
        </p:blipFill>
        <p:spPr>
          <a:xfrm>
            <a:off x="5710686" y="728932"/>
            <a:ext cx="2533650" cy="38100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9E9A9-4D6C-48B7-9273-1D8CA71CA1B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13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740257-31EE-4F58-8771-45D820129924}"/>
              </a:ext>
            </a:extLst>
          </p:cNvPr>
          <p:cNvSpPr txBox="1"/>
          <p:nvPr/>
        </p:nvSpPr>
        <p:spPr>
          <a:xfrm>
            <a:off x="5532408" y="5754469"/>
            <a:ext cx="62023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Mary Beard's Ultimate Rome: Empire Without Limit - YouTube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C71C3D-1D54-460D-9A7D-B21AF4EE94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6637" y="2512580"/>
            <a:ext cx="3618163" cy="2744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702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4E630-C353-49CD-96A8-1C4C962CA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8217" y="2514600"/>
            <a:ext cx="10652760" cy="914400"/>
          </a:xfrm>
        </p:spPr>
        <p:txBody>
          <a:bodyPr/>
          <a:lstStyle/>
          <a:p>
            <a:r>
              <a:rPr lang="en-GB" dirty="0"/>
              <a:t>Gender and Power</a:t>
            </a:r>
            <a:br>
              <a:rPr lang="en-GB" dirty="0"/>
            </a:br>
            <a:r>
              <a:rPr lang="en-GB" dirty="0" err="1"/>
              <a:t>Postcolonialsm</a:t>
            </a:r>
            <a:r>
              <a:rPr lang="en-GB" dirty="0"/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62135D-107B-422B-8AFE-8BF3CE1B4B4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9401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856B7-1509-4774-B341-DE5EE6ABA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787" y="542372"/>
            <a:ext cx="10652760" cy="914400"/>
          </a:xfrm>
        </p:spPr>
        <p:txBody>
          <a:bodyPr/>
          <a:lstStyle/>
          <a:p>
            <a:r>
              <a:rPr lang="en-GB" dirty="0"/>
              <a:t>Case Studies / Textual </a:t>
            </a:r>
            <a:r>
              <a:rPr lang="en-GB" dirty="0" err="1"/>
              <a:t>Anaysis</a:t>
            </a:r>
            <a:r>
              <a:rPr lang="en-GB" dirty="0"/>
              <a:t> Topics and Social Scientific Perspectives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68270-1EAE-4FF2-BF42-3B9714DB8A1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2488" y="1538205"/>
            <a:ext cx="4910328" cy="395935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Leviticus 15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Leviticus 15 NRSVUE - Concerning Bodily Discharges - The LORD - Bible Gateway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A6EFDE-D3BF-442E-821D-8925C539E3E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712078" y="1358027"/>
            <a:ext cx="4910328" cy="39593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Mark 5: 25-29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0" baseline="30000" dirty="0">
                <a:solidFill>
                  <a:srgbClr val="000000"/>
                </a:solidFill>
                <a:effectLst/>
                <a:latin typeface="system-ui"/>
              </a:rPr>
              <a:t>25 </a:t>
            </a:r>
            <a:r>
              <a:rPr lang="en-GB" b="0" i="0" dirty="0">
                <a:solidFill>
                  <a:srgbClr val="000000"/>
                </a:solidFill>
                <a:effectLst/>
                <a:latin typeface="system-ui"/>
              </a:rPr>
              <a:t>And a woman was there who had been subject to bleeding for twelve years. </a:t>
            </a:r>
            <a:r>
              <a:rPr lang="en-GB" b="1" i="0" baseline="30000" dirty="0">
                <a:solidFill>
                  <a:srgbClr val="000000"/>
                </a:solidFill>
                <a:effectLst/>
                <a:latin typeface="system-ui"/>
              </a:rPr>
              <a:t>26 </a:t>
            </a:r>
            <a:r>
              <a:rPr lang="en-GB" b="0" i="0" dirty="0">
                <a:solidFill>
                  <a:srgbClr val="000000"/>
                </a:solidFill>
                <a:effectLst/>
                <a:latin typeface="system-ui"/>
              </a:rPr>
              <a:t>She had suffered a great deal under the care of many doctors and had spent all she had, yet instead of getting better she grew worse. </a:t>
            </a:r>
            <a:r>
              <a:rPr lang="en-GB" b="1" i="0" baseline="30000" dirty="0">
                <a:solidFill>
                  <a:srgbClr val="000000"/>
                </a:solidFill>
                <a:effectLst/>
                <a:latin typeface="system-ui"/>
              </a:rPr>
              <a:t>27 </a:t>
            </a:r>
            <a:r>
              <a:rPr lang="en-GB" b="0" i="0" dirty="0">
                <a:solidFill>
                  <a:srgbClr val="000000"/>
                </a:solidFill>
                <a:effectLst/>
                <a:latin typeface="system-ui"/>
              </a:rPr>
              <a:t>When she heard about Jesus, she came up behind him in the crowd and touched his cloak, </a:t>
            </a:r>
            <a:r>
              <a:rPr lang="en-GB" b="1" i="0" baseline="30000" dirty="0">
                <a:solidFill>
                  <a:srgbClr val="000000"/>
                </a:solidFill>
                <a:effectLst/>
                <a:latin typeface="system-ui"/>
              </a:rPr>
              <a:t>28 </a:t>
            </a:r>
            <a:r>
              <a:rPr lang="en-GB" b="0" i="0" dirty="0">
                <a:solidFill>
                  <a:srgbClr val="000000"/>
                </a:solidFill>
                <a:effectLst/>
                <a:latin typeface="system-ui"/>
              </a:rPr>
              <a:t>because she thought, “If I just touch his clothes, I will be healed.” </a:t>
            </a:r>
            <a:r>
              <a:rPr lang="en-GB" b="1" i="0" baseline="30000" dirty="0">
                <a:solidFill>
                  <a:srgbClr val="000000"/>
                </a:solidFill>
                <a:effectLst/>
                <a:latin typeface="system-ui"/>
              </a:rPr>
              <a:t>29 </a:t>
            </a:r>
            <a:r>
              <a:rPr lang="en-GB" b="0" i="0" dirty="0">
                <a:solidFill>
                  <a:srgbClr val="000000"/>
                </a:solidFill>
                <a:effectLst/>
                <a:latin typeface="system-ui"/>
              </a:rPr>
              <a:t>Immediately her bleeding stopped and she felt in her body that she was freed from her suffering.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F60DE0-36CA-431C-BAC7-4564D23AFE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15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247C18-3C35-4A75-95BA-DFEDEE6489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2967486"/>
            <a:ext cx="2948994" cy="378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5901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369C1-6053-425F-8BC9-53D71EB14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of Social Scientific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821D3-2D12-41CB-A708-57E0AADA071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1575" y="2308832"/>
            <a:ext cx="4910328" cy="3959352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 err="1">
                <a:solidFill>
                  <a:srgbClr val="0D0D0D"/>
                </a:solidFill>
                <a:effectLst/>
                <a:latin typeface="-apple-system-body"/>
              </a:rPr>
              <a:t>Anachronisistic</a:t>
            </a: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 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modern categories do not correspond neatly to ancient concepts.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Overgeneralisation and Repetition: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Mediterranean societies were diverse and changed over time.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Model imposition: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a theory can predetermine what an interpreter notices.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Evidence gaps: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literary texts cannot independently establish every detail of everyday life.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28C0B-887E-4384-971B-93B32C9124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2514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77105-7686-42B2-ADBB-3806A93A1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Contribution of Social-Scientific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5FCD1-5C3A-4655-9091-67D1BFB456F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8096" y="2130552"/>
            <a:ext cx="4988598" cy="4086218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Contextual and/theological depth: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reveals social assumptions that may be unfamiliar to contemporary readers.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Interdisciplinary insight: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brings biblical interpretation into dialogue with anthropology and sociology.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Ethical awareness: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highlights inequality, exclusion, vulnerability, and resistance, which can also be useful for modern day.</a:t>
            </a: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-apple-system-body"/>
            </a:endParaRPr>
          </a:p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-apple-system-body"/>
              </a:rPr>
              <a:t>Comparative analysis: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makes it possible to test interpretations against historical and social evidence.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9FB66E-0724-423F-BF76-A766FC66544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7098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1A417-6A0D-4DD0-B7BE-7E5F87D68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Preliminary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CF562-B591-48ED-BDF3-4C214434905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64247" y="1555458"/>
            <a:ext cx="4910328" cy="3959352"/>
          </a:xfrm>
        </p:spPr>
        <p:txBody>
          <a:bodyPr>
            <a:normAutofit fontScale="85000" lnSpcReduction="1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Douglas, Mary.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Purity and Danger: An Analysis of Concepts of Pollution and Taboo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. London: Routledge &amp; Kegan Paul, 1966.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Elliott, John H.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What Is Social-Scientific Criticism?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Minneapolis: Fortress Press, 1993.</a:t>
            </a:r>
          </a:p>
          <a:p>
            <a:pPr marL="0" indent="0" algn="l">
              <a:buNone/>
            </a:pPr>
            <a:r>
              <a:rPr lang="en-GB" b="0" i="0" dirty="0" err="1">
                <a:solidFill>
                  <a:srgbClr val="0D0D0D"/>
                </a:solidFill>
                <a:effectLst/>
                <a:latin typeface="-apple-system-body"/>
              </a:rPr>
              <a:t>Esler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, Philip F., ed.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Modelling Early Christianity: Social-Scientific Studies of the New Testament in Its Context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. London: Routledge, 1995.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Horsley, Richard A.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Galilee: History, Politics, People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. Valley Forge, PA: Trinity Press International, 1995.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Neyrey, Jerome H., ed.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The Social World of Luke-Acts: Models for Interpretation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. Peabody, MA: Hendrickson Publishers, 1991.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Oakman, Douglas E.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Jesus and the Peasants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. Eugene, OR: Cascade Books, 2008.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359FED-2DDE-419B-8BC2-27275E32AAF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49041" y="2852467"/>
            <a:ext cx="5299494" cy="4048319"/>
          </a:xfrm>
        </p:spPr>
        <p:txBody>
          <a:bodyPr>
            <a:normAutofit fontScale="85000" lnSpcReduction="1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Pilch, John J. “</a:t>
            </a:r>
            <a:r>
              <a:rPr lang="en-GB" b="0" i="0" dirty="0" err="1">
                <a:solidFill>
                  <a:srgbClr val="0D0D0D"/>
                </a:solidFill>
                <a:effectLst/>
                <a:latin typeface="-apple-system-body"/>
              </a:rPr>
              <a:t>Honor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and Shame.”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Oxford Bibliographies in Biblical Studies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. Published January 11, 2012. 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-apple-system-body"/>
                <a:hlinkClick r:id="rId2"/>
              </a:rPr>
              <a:t>https://doi.org/10.1093/obo/9780195393361-0077 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Stiebert, Johanna. “Within and without Purity, Danger, Honour, and Shame: Anthropological Approaches in Feminist Hebrew Bible Studies.” In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Feminist Interpretation of the Hebrew Bible in Retrospect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, vol. 3,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Methods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, edited by Susanne Scholz, 111–35. Sheffield: Phoenix Press, 2015.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van Eck, Ernest. “When Patrons Are Patrons: A Social-Scientific and Realistic Reading of the Parable of the Feast (Luke 14:16b–23).” 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HTS </a:t>
            </a:r>
            <a:r>
              <a:rPr lang="en-GB" b="0" i="1" dirty="0" err="1">
                <a:solidFill>
                  <a:srgbClr val="0D0D0D"/>
                </a:solidFill>
                <a:effectLst/>
                <a:latin typeface="-apple-system-body"/>
              </a:rPr>
              <a:t>Teologiese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 Studies/Theological Studies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 69, no. 1 (2013): Article a1375. </a:t>
            </a:r>
            <a:r>
              <a:rPr lang="en-GB" b="0" i="0" u="none" strike="noStrike" dirty="0">
                <a:solidFill>
                  <a:srgbClr val="0D0D0D"/>
                </a:solidFill>
                <a:effectLst/>
                <a:latin typeface="-apple-system-body"/>
                <a:hlinkClick r:id="rId3"/>
              </a:rPr>
              <a:t>https://doi.org/10.4102/hts.v69i1.1375 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Wu, Daniel Y. </a:t>
            </a:r>
            <a:r>
              <a:rPr lang="en-GB" b="0" i="1" dirty="0" err="1">
                <a:solidFill>
                  <a:srgbClr val="0D0D0D"/>
                </a:solidFill>
                <a:effectLst/>
                <a:latin typeface="-apple-system-body"/>
              </a:rPr>
              <a:t>Honor</a:t>
            </a:r>
            <a:r>
              <a:rPr lang="en-GB" b="0" i="1" dirty="0">
                <a:solidFill>
                  <a:srgbClr val="0D0D0D"/>
                </a:solidFill>
                <a:effectLst/>
                <a:latin typeface="-apple-system-body"/>
              </a:rPr>
              <a:t>, Shame, and Guilt: Social-Scientific Approaches to the Book of Ezekiel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. Bulletin for Biblical Research Supplement 14. University Park, PA: </a:t>
            </a:r>
            <a:r>
              <a:rPr lang="en-GB" b="0" i="0" dirty="0" err="1">
                <a:solidFill>
                  <a:srgbClr val="0D0D0D"/>
                </a:solidFill>
                <a:effectLst/>
                <a:latin typeface="-apple-system-body"/>
              </a:rPr>
              <a:t>Eisenbrauns</a:t>
            </a:r>
            <a:r>
              <a:rPr lang="en-GB" b="0" i="0" dirty="0">
                <a:solidFill>
                  <a:srgbClr val="0D0D0D"/>
                </a:solidFill>
                <a:effectLst/>
                <a:latin typeface="-apple-system-body"/>
              </a:rPr>
              <a:t>, 2016.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BABDAF-F4C5-455F-99AE-DAD8AC364A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3276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D3531FC-30B1-5F17-6B06-9AE6CF558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8668512" cy="2432304"/>
          </a:xfrm>
        </p:spPr>
        <p:txBody>
          <a:bodyPr/>
          <a:lstStyle/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E3B3CC7-49C3-34B4-FBDB-34C97767B91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513116" y="3200400"/>
            <a:ext cx="5340096" cy="2660904"/>
          </a:xfrm>
        </p:spPr>
        <p:txBody>
          <a:bodyPr/>
          <a:lstStyle/>
          <a:p>
            <a:r>
              <a:rPr lang="en-US" dirty="0"/>
              <a:t>See you next week for Week 4 Queer Theological Perspectives</a:t>
            </a:r>
          </a:p>
        </p:txBody>
      </p:sp>
    </p:spTree>
    <p:extLst>
      <p:ext uri="{BB962C8B-B14F-4D97-AF65-F5344CB8AC3E}">
        <p14:creationId xmlns:p14="http://schemas.microsoft.com/office/powerpoint/2010/main" val="423568917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TM78453729">
      <a:dk1>
        <a:srgbClr val="000000"/>
      </a:dk1>
      <a:lt1>
        <a:srgbClr val="FFFFFF"/>
      </a:lt1>
      <a:dk2>
        <a:srgbClr val="3F3F3F"/>
      </a:dk2>
      <a:lt2>
        <a:srgbClr val="F2F2F2"/>
      </a:lt2>
      <a:accent1>
        <a:srgbClr val="00682B"/>
      </a:accent1>
      <a:accent2>
        <a:srgbClr val="EFEAE7"/>
      </a:accent2>
      <a:accent3>
        <a:srgbClr val="CD1711"/>
      </a:accent3>
      <a:accent4>
        <a:srgbClr val="651B51"/>
      </a:accent4>
      <a:accent5>
        <a:srgbClr val="2C3A2E"/>
      </a:accent5>
      <a:accent6>
        <a:srgbClr val="B6A650"/>
      </a:accent6>
      <a:hlink>
        <a:srgbClr val="029B2D"/>
      </a:hlink>
      <a:folHlink>
        <a:srgbClr val="029B2D"/>
      </a:folHlink>
    </a:clrScheme>
    <a:fontScheme name="Custom 36">
      <a:majorFont>
        <a:latin typeface="Batang"/>
        <a:ea typeface=""/>
        <a:cs typeface=""/>
      </a:majorFont>
      <a:minorFont>
        <a:latin typeface="Batan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 w="3175"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78453729_win32_SD_v5" id="{5665AA9C-4EFF-4FCC-8086-4050069C15ED}" vid="{F66CC29E-A3F9-4341-8B35-47A4E87375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B7AA3F-15AC-4F4D-8050-3ECF172613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E111B19-7283-4751-B1F8-E7CC95678A87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67B38E9C-53F4-45B7-BB77-8539BB7040F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{B86539AC-B3A5-47C4-A4D3-DC51FB5D7B0A}e028a05d-4f48-421c-89c7-a61c2a7392b9-TF1af4b5f9-c96c-4fa7-b535-c2be4df5a610ac3ce97f_win32</Template>
  <TotalTime>0</TotalTime>
  <Words>1850</Words>
  <Application>Microsoft Office PowerPoint</Application>
  <PresentationFormat>Widescreen</PresentationFormat>
  <Paragraphs>155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-apple-system-body</vt:lpstr>
      <vt:lpstr>Batang</vt:lpstr>
      <vt:lpstr>inherit</vt:lpstr>
      <vt:lpstr>system-ui</vt:lpstr>
      <vt:lpstr>Arial</vt:lpstr>
      <vt:lpstr>Calibri</vt:lpstr>
      <vt:lpstr>Source Sans Pro</vt:lpstr>
      <vt:lpstr>Custom</vt:lpstr>
      <vt:lpstr>Social-Scientific  Perspectives on the Bible</vt:lpstr>
      <vt:lpstr>What is social-scientific criticism?</vt:lpstr>
      <vt:lpstr>PowerPoint Presentation</vt:lpstr>
      <vt:lpstr>PowerPoint Presentation</vt:lpstr>
      <vt:lpstr>PowerPoint Presentation</vt:lpstr>
      <vt:lpstr>Theoretical Foundations</vt:lpstr>
      <vt:lpstr>How does the method work? </vt:lpstr>
      <vt:lpstr>The Social World of the Bible </vt:lpstr>
      <vt:lpstr>Kinship, Household and Belonging </vt:lpstr>
      <vt:lpstr>Honour and Shame  </vt:lpstr>
      <vt:lpstr>Wealth, Poverty and Politics </vt:lpstr>
      <vt:lpstr>Purity, Ritual and Social Boundaries</vt:lpstr>
      <vt:lpstr>Power and Empire</vt:lpstr>
      <vt:lpstr>Gender and Power Postcolonialsm </vt:lpstr>
      <vt:lpstr>Case Studies / Textual Anaysis Topics and Social Scientific Perspectives  </vt:lpstr>
      <vt:lpstr>Critique of Social Scientific Approaches</vt:lpstr>
      <vt:lpstr>Contribution of Social-Scientific Approaches</vt:lpstr>
      <vt:lpstr>Preliminary Bibliography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Social-Scientific  Perspectives on the Bible</dc:title>
  <dc:creator>Jessica Keady</dc:creator>
  <cp:lastModifiedBy>Jessica Keady</cp:lastModifiedBy>
  <cp:revision>1</cp:revision>
  <dcterms:created xsi:type="dcterms:W3CDTF">2026-10-21T17:15:28Z</dcterms:created>
  <dcterms:modified xsi:type="dcterms:W3CDTF">2026-10-22T10:10:26Z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  <property fmtid="{D5CDD505-2E9C-101B-9397-08002B2CF9AE}" pid="4" name="ClassificationContentMarkingFooterLocations">
    <vt:lpwstr>Office Theme:7</vt:lpwstr>
  </property>
  <property fmtid="{D5CDD505-2E9C-101B-9397-08002B2CF9AE}" pid="5" name="ClassificationContentMarkingFooterText">
    <vt:lpwstr>Classified as Microsoft Confidential</vt:lpwstr>
  </property>
</Properties>
</file>