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0" r:id="rId7"/>
    <p:sldId id="262" r:id="rId8"/>
    <p:sldId id="263" r:id="rId9"/>
    <p:sldId id="266" r:id="rId10"/>
    <p:sldId id="273" r:id="rId11"/>
    <p:sldId id="261" r:id="rId12"/>
    <p:sldId id="265" r:id="rId13"/>
    <p:sldId id="268" r:id="rId14"/>
    <p:sldId id="269" r:id="rId15"/>
    <p:sldId id="267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891" autoAdjust="0"/>
  </p:normalViewPr>
  <p:slideViewPr>
    <p:cSldViewPr snapToGrid="0">
      <p:cViewPr varScale="1">
        <p:scale>
          <a:sx n="85" d="100"/>
          <a:sy n="85" d="100"/>
        </p:scale>
        <p:origin x="171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umanisternasyd.wordpress.com/2015/09/03/studiecirklar-i-filosofi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hysicaltherapistalliance.com/physical-therapy-boundaries/#respon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iclog.blogspot.com/2010/05/que-red-profesional-te-correspond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1EB56-9FB7-45AA-BC30-AC4C765199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715618"/>
            <a:ext cx="8915399" cy="2345634"/>
          </a:xfrm>
        </p:spPr>
        <p:txBody>
          <a:bodyPr/>
          <a:lstStyle/>
          <a:p>
            <a:r>
              <a:rPr lang="en-GB" dirty="0"/>
              <a:t>Professional roles and boundaries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E4CA7-1ABC-41A6-AD87-D893BA02D9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390A19-5C36-42CB-8CC0-D0376D6C4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619461" y="4210849"/>
            <a:ext cx="4751111" cy="25278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140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4D6E9-6B91-4895-8DE6-161FD6D2F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6BB14-5533-4572-9C4D-24475D1330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Outline the boundaries of a therapeutic relationship</a:t>
            </a:r>
          </a:p>
          <a:p>
            <a:r>
              <a:rPr lang="en-GB" sz="2800" b="1" dirty="0"/>
              <a:t>Explore the risk to touch </a:t>
            </a:r>
          </a:p>
          <a:p>
            <a:r>
              <a:rPr lang="en-GB" sz="2800" b="1" dirty="0"/>
              <a:t>Evaluate the impact on a non- sexual dual relationships</a:t>
            </a:r>
          </a:p>
          <a:p>
            <a:r>
              <a:rPr lang="en-GB" sz="2800" b="1" dirty="0"/>
              <a:t>Critically evaluate the issues that arise having a sexual dual relationship with a client </a:t>
            </a:r>
          </a:p>
        </p:txBody>
      </p:sp>
    </p:spTree>
    <p:extLst>
      <p:ext uri="{BB962C8B-B14F-4D97-AF65-F5344CB8AC3E}">
        <p14:creationId xmlns:p14="http://schemas.microsoft.com/office/powerpoint/2010/main" val="305209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33DC-A2DF-4221-A306-76DA9BCCE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professional boundaries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25CFA-757C-4E0B-B0BC-0BDB984D27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Therapists have a duty of care to their clients</a:t>
            </a:r>
          </a:p>
          <a:p>
            <a:r>
              <a:rPr lang="en-GB" sz="2400" b="1" dirty="0"/>
              <a:t>Clients should expect that their therapists have their best interest at all times</a:t>
            </a:r>
          </a:p>
          <a:p>
            <a:r>
              <a:rPr lang="en-GB" sz="2400" b="1" dirty="0"/>
              <a:t>Boundaries are guidelines to keep client and therapist safe</a:t>
            </a:r>
          </a:p>
          <a:p>
            <a:r>
              <a:rPr lang="en-GB" sz="2400" b="1" dirty="0"/>
              <a:t>Based on trust</a:t>
            </a:r>
          </a:p>
          <a:p>
            <a:r>
              <a:rPr lang="en-GB" sz="2400" b="1" dirty="0"/>
              <a:t>Service you provide is ethical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883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B399D-99EF-4D2A-B227-DA220C6E8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boundaries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E22ED0-9132-45F0-945C-5004C239970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944217" y="1388541"/>
            <a:ext cx="10560395" cy="5267739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6C89A-94C6-4111-8D9E-414075FF4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Agreed limits, within which psychological safety is provided.</a:t>
            </a:r>
          </a:p>
          <a:p>
            <a:r>
              <a:rPr lang="en-GB" sz="3200" b="1" dirty="0"/>
              <a:t>Responsibility of the therapist</a:t>
            </a:r>
          </a:p>
          <a:p>
            <a:r>
              <a:rPr lang="en-GB" sz="3200" b="1" dirty="0"/>
              <a:t>Protect both client and therapist</a:t>
            </a:r>
          </a:p>
          <a:p>
            <a:r>
              <a:rPr lang="en-GB" sz="3200" b="1" dirty="0"/>
              <a:t>Ethical principle of doing ‘no harm’</a:t>
            </a:r>
          </a:p>
        </p:txBody>
      </p:sp>
    </p:spTree>
    <p:extLst>
      <p:ext uri="{BB962C8B-B14F-4D97-AF65-F5344CB8AC3E}">
        <p14:creationId xmlns:p14="http://schemas.microsoft.com/office/powerpoint/2010/main" val="288465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06CA3-67C1-46CF-810B-377E4F264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sort of boundaries might you expect in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5B9B9-597C-431F-8421-72C8A3581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Contracting in the beginning of sessions ‘terms and conditions’</a:t>
            </a:r>
          </a:p>
          <a:p>
            <a:r>
              <a:rPr lang="en-GB" sz="2400" b="1" dirty="0"/>
              <a:t>Provide consistency and security with times and same place regular basis</a:t>
            </a:r>
          </a:p>
          <a:p>
            <a:r>
              <a:rPr lang="en-GB" sz="2400" b="1" dirty="0"/>
              <a:t>Provide a confidential, safe, calm space</a:t>
            </a:r>
          </a:p>
          <a:p>
            <a:r>
              <a:rPr lang="en-GB" sz="2400" b="1" dirty="0"/>
              <a:t>Avoid giving and receiving gifts</a:t>
            </a:r>
          </a:p>
          <a:p>
            <a:r>
              <a:rPr lang="en-GB" sz="2400" b="1" dirty="0"/>
              <a:t>Not attending client’s weddings, funerals, christenings.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786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0693E-48B5-4D92-BA68-9DC2D2EA4B4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276600" y="1143000"/>
            <a:ext cx="8915400" cy="4768850"/>
          </a:xfrm>
        </p:spPr>
        <p:txBody>
          <a:bodyPr>
            <a:normAutofit/>
          </a:bodyPr>
          <a:lstStyle/>
          <a:p>
            <a:r>
              <a:rPr lang="en-GB" sz="2800" b="1" dirty="0"/>
              <a:t>Avoid overlapping of multi type of relationships</a:t>
            </a:r>
          </a:p>
          <a:p>
            <a:r>
              <a:rPr lang="en-GB" sz="2800" b="1" dirty="0"/>
              <a:t>Managing physical attraction between client therapist.</a:t>
            </a:r>
          </a:p>
          <a:p>
            <a:r>
              <a:rPr lang="en-GB" sz="2800" b="1" dirty="0"/>
              <a:t>Manage the end of therapy in an appropriate way ensuring formal boundaries are maintained.</a:t>
            </a:r>
          </a:p>
          <a:p>
            <a:r>
              <a:rPr lang="en-GB" sz="2800" b="1" dirty="0"/>
              <a:t>Boundaries should always serve the interest of the client.</a:t>
            </a:r>
          </a:p>
          <a:p>
            <a:endParaRPr lang="en-GB" sz="2800" b="1" dirty="0"/>
          </a:p>
          <a:p>
            <a:r>
              <a:rPr lang="en-GB" sz="2800" b="1" dirty="0"/>
              <a:t>  </a:t>
            </a:r>
            <a:r>
              <a:rPr lang="en-GB" sz="2200" dirty="0"/>
              <a:t>(</a:t>
            </a:r>
            <a:r>
              <a:rPr lang="en-GB" sz="1600" dirty="0" err="1"/>
              <a:t>Bacp</a:t>
            </a:r>
            <a:r>
              <a:rPr lang="en-GB" sz="1600" dirty="0"/>
              <a:t> 2018)</a:t>
            </a:r>
          </a:p>
        </p:txBody>
      </p:sp>
    </p:spTree>
    <p:extLst>
      <p:ext uri="{BB962C8B-B14F-4D97-AF65-F5344CB8AC3E}">
        <p14:creationId xmlns:p14="http://schemas.microsoft.com/office/powerpoint/2010/main" val="35138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33F6F-1494-41A5-B408-1D047A5E3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Beneficence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E0CAE-6096-44AE-9EF8-32604CB8B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A counsellor must accept responsibility  for promoting what is good for the client and the expectation that the client will benefit from the counselling session</a:t>
            </a:r>
          </a:p>
          <a:p>
            <a:pPr algn="ctr"/>
            <a:r>
              <a:rPr lang="en-GB" sz="2000" dirty="0"/>
              <a:t>Corey (1996)</a:t>
            </a:r>
          </a:p>
        </p:txBody>
      </p:sp>
    </p:spTree>
    <p:extLst>
      <p:ext uri="{BB962C8B-B14F-4D97-AF65-F5344CB8AC3E}">
        <p14:creationId xmlns:p14="http://schemas.microsoft.com/office/powerpoint/2010/main" val="678370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EE76E-90D3-4C45-BD93-342481D8D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Non-Maleficence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4835B-8CAF-464C-8D22-405821CB1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Non-maleficence is founded on the commitment of avoiding harm to clients.</a:t>
            </a:r>
          </a:p>
          <a:p>
            <a:r>
              <a:rPr lang="en-GB" sz="2800" dirty="0"/>
              <a:t>Sexual</a:t>
            </a:r>
          </a:p>
          <a:p>
            <a:r>
              <a:rPr lang="en-GB" sz="2800" dirty="0"/>
              <a:t>Financial</a:t>
            </a:r>
          </a:p>
          <a:p>
            <a:r>
              <a:rPr lang="en-GB" sz="2800" dirty="0"/>
              <a:t>Emotional </a:t>
            </a:r>
          </a:p>
          <a:p>
            <a:r>
              <a:rPr lang="en-GB" sz="2800" dirty="0"/>
              <a:t>Any forms of exploitation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44809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043B4-977C-4DFB-84CB-FE126C55A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Case study of David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78F3-12B9-44C9-9CE0-2CB2A27B4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Critique the case study, noting any boundaries issues</a:t>
            </a:r>
          </a:p>
          <a:p>
            <a:r>
              <a:rPr lang="en-GB" sz="2800" b="1" dirty="0"/>
              <a:t>How does it effect the counselling relationship?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255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9F9D-12A8-4E7F-AFCF-9A23FB195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Touch or not to touch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2DBE-392A-4B6D-A340-DE5904DB3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/>
              <a:t>Touch has been scientifically proven to be essential for human development and relationships</a:t>
            </a:r>
          </a:p>
          <a:p>
            <a:r>
              <a:rPr lang="en-GB" sz="2800" b="1" dirty="0"/>
              <a:t>Touch can be nurturing, comforting and warming</a:t>
            </a:r>
          </a:p>
          <a:p>
            <a:r>
              <a:rPr lang="en-GB" sz="2800" b="1" dirty="0"/>
              <a:t>Touch can also be invasive and violating</a:t>
            </a:r>
          </a:p>
          <a:p>
            <a:r>
              <a:rPr lang="en-GB" sz="2800" b="1" dirty="0"/>
              <a:t>Discuss thoughts about touch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69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02633-69CA-41EB-9E84-57E67299F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not to counsel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FB3C9-94EC-4CD0-AC4C-2AD844E7B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Ex- partners</a:t>
            </a:r>
          </a:p>
          <a:p>
            <a:r>
              <a:rPr lang="en-GB" sz="2400" dirty="0"/>
              <a:t>Family</a:t>
            </a:r>
          </a:p>
          <a:p>
            <a:r>
              <a:rPr lang="en-GB" sz="2400" dirty="0"/>
              <a:t>Friends</a:t>
            </a:r>
          </a:p>
          <a:p>
            <a:r>
              <a:rPr lang="en-GB" sz="2400" dirty="0"/>
              <a:t>Work colleagues</a:t>
            </a:r>
          </a:p>
          <a:p>
            <a:r>
              <a:rPr lang="en-GB" sz="2400" dirty="0"/>
              <a:t>Where you are a part of an extra curricula  group </a:t>
            </a:r>
            <a:r>
              <a:rPr lang="en-GB" sz="2400" dirty="0" err="1"/>
              <a:t>i.e</a:t>
            </a:r>
            <a:r>
              <a:rPr lang="en-GB" sz="2400" dirty="0"/>
              <a:t>, church, cycling groups, sewing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821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42FCE-E592-47F2-A3C5-EA3E8A2C5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Dual relationships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2A1B6C-3344-4E0F-BC90-A87636541D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047461" y="1905000"/>
            <a:ext cx="9253329" cy="457200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3B456-3314-40AA-AA5D-E98F41500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Occur when the therapist is also engaged in another significantly different relationship with a client. </a:t>
            </a:r>
          </a:p>
          <a:p>
            <a:endParaRPr lang="en-GB" sz="2400" b="1" dirty="0"/>
          </a:p>
          <a:p>
            <a:r>
              <a:rPr lang="en-GB" sz="2400" b="1" dirty="0"/>
              <a:t>Therapist in sexual relations with clients (what are the issues with this?)</a:t>
            </a:r>
          </a:p>
          <a:p>
            <a:endParaRPr lang="en-GB" sz="2400" b="1" dirty="0"/>
          </a:p>
          <a:p>
            <a:r>
              <a:rPr lang="en-GB" sz="2400" b="1" dirty="0"/>
              <a:t>List some  non- sexual dual relationships that can occur.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928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4E458-F9B0-45C6-96A1-D38EC7A89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23F77-84AA-4FFA-BF39-9CB8C52FA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en-GB" sz="2800" b="1" dirty="0"/>
              <a:t>Dual relationships compromise the professional nature of the relationship</a:t>
            </a:r>
          </a:p>
          <a:p>
            <a:pPr>
              <a:buFont typeface="+mj-lt"/>
              <a:buAutoNum type="arabicPeriod"/>
            </a:pPr>
            <a:r>
              <a:rPr lang="en-GB" sz="2800" b="1" dirty="0"/>
              <a:t>Dual relationships introduce a conflict of interest</a:t>
            </a:r>
          </a:p>
          <a:p>
            <a:pPr>
              <a:buFont typeface="+mj-lt"/>
              <a:buAutoNum type="arabicPeriod"/>
            </a:pPr>
            <a:r>
              <a:rPr lang="en-GB" sz="2800" b="1" dirty="0"/>
              <a:t>The counsellor is unable to enter into a business or other non-therapy relationship on equal footing  (material disclosed) and (dependency).</a:t>
            </a:r>
          </a:p>
          <a:p>
            <a:pPr>
              <a:buFont typeface="+mj-lt"/>
              <a:buAutoNum type="arabicPeriod"/>
            </a:pPr>
            <a:endParaRPr lang="en-GB" sz="2800" b="1" dirty="0"/>
          </a:p>
          <a:p>
            <a:pPr marL="0" indent="0">
              <a:buNone/>
            </a:pPr>
            <a:r>
              <a:rPr lang="en-GB" dirty="0"/>
              <a:t>(Pope 1991)</a:t>
            </a:r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455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3ACFC-9136-4FB3-9926-D07A66D15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Unavoidable dual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35A49-3112-4AA9-BCC0-CAEF99A68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b="1" dirty="0"/>
              <a:t>Counsellors in recovery working as addiction counsellors</a:t>
            </a:r>
          </a:p>
          <a:p>
            <a:r>
              <a:rPr lang="en-GB" sz="2800" b="1" dirty="0"/>
              <a:t>Those living in small rural communities who attend social events with each other.</a:t>
            </a:r>
          </a:p>
          <a:p>
            <a:endParaRPr lang="en-GB" sz="2800" b="1" dirty="0"/>
          </a:p>
          <a:p>
            <a:r>
              <a:rPr lang="en-GB" sz="2800" b="1" dirty="0"/>
              <a:t>What type of contractual boundaries should you put in place in these situations that are unavoidable?</a:t>
            </a:r>
          </a:p>
        </p:txBody>
      </p:sp>
    </p:spTree>
    <p:extLst>
      <p:ext uri="{BB962C8B-B14F-4D97-AF65-F5344CB8AC3E}">
        <p14:creationId xmlns:p14="http://schemas.microsoft.com/office/powerpoint/2010/main" val="2447089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41F2F-6A24-4100-9AAF-41DC7C62C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Danger of dual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8B0AC-D9C5-41A1-B152-ECFF21056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sz="2800" dirty="0"/>
              <a:t>Critically evaluate what other therapists have stated about this case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List which boundaries are being breached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Evaluate the impact on the therapeutic relationship between Jim and Indy</a:t>
            </a:r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5049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68D923E-4A05-4224-840B-0E3A5D77940A}"/>
              </a:ext>
            </a:extLst>
          </p:cNvPr>
          <p:cNvSpPr/>
          <p:nvPr/>
        </p:nvSpPr>
        <p:spPr>
          <a:xfrm>
            <a:off x="3048000" y="5330248"/>
            <a:ext cx="6096000" cy="96827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https://www.bacp.co.uk/events-and-resources/ethics-and-standards/ethical-framework-for-the-counselling-professions/eferences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810351-03E5-45CC-976C-C9DCF9733297}"/>
              </a:ext>
            </a:extLst>
          </p:cNvPr>
          <p:cNvSpPr/>
          <p:nvPr/>
        </p:nvSpPr>
        <p:spPr>
          <a:xfrm>
            <a:off x="3048000" y="1058013"/>
            <a:ext cx="6096000" cy="49382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BACP. (2014, October). Therapy Today.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Students under stress, 25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(8), 34-35. Retrieved from www.therapytoday.net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Bond, T. (2015).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Standards and Ethics for Counselling in Action.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SAGE Publications Ltd.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Corey, G., Corey, M., &amp; Callanan, P. (1993).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Issues and Ethics in the helping professionals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(3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ed.). Pacific Grove, CA: Brooks/Cole.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McLeod, J. (2010).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Introduction to Counselling.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Berkshire: Open University Press.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Pope, K. S. (1991). Dual Relationships in Psychotherapy.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 and Behaviour, 1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21-34.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Proctor, G. (2014).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Values and Ethics in Counselling and Psychotherapy.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Thousand Oakes: SAGE Publications.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F2254A-D9B6-4062-8948-08084E2CE664}"/>
              </a:ext>
            </a:extLst>
          </p:cNvPr>
          <p:cNvSpPr txBox="1"/>
          <p:nvPr/>
        </p:nvSpPr>
        <p:spPr>
          <a:xfrm>
            <a:off x="3975652" y="596348"/>
            <a:ext cx="3429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1875630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435</TotalTime>
  <Words>653</Words>
  <Application>Microsoft Office PowerPoint</Application>
  <PresentationFormat>Widescreen</PresentationFormat>
  <Paragraphs>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Wingdings 3</vt:lpstr>
      <vt:lpstr>Wisp</vt:lpstr>
      <vt:lpstr>Professional roles and boundaries</vt:lpstr>
      <vt:lpstr>Learning Outcomes</vt:lpstr>
      <vt:lpstr>Overview of professional boundaries</vt:lpstr>
      <vt:lpstr>What are boundaries</vt:lpstr>
      <vt:lpstr>What sort of boundaries might you expect in therapy</vt:lpstr>
      <vt:lpstr>PowerPoint Presentation</vt:lpstr>
      <vt:lpstr>Beneficence</vt:lpstr>
      <vt:lpstr>Non-Maleficence</vt:lpstr>
      <vt:lpstr>Case study of David</vt:lpstr>
      <vt:lpstr>Touch or not to touch</vt:lpstr>
      <vt:lpstr>Who not to counsel </vt:lpstr>
      <vt:lpstr>Dual relationships</vt:lpstr>
      <vt:lpstr>Dual relationships</vt:lpstr>
      <vt:lpstr>Unavoidable dual relationships</vt:lpstr>
      <vt:lpstr>Case study Danger of dual relationships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roles and boundaries</dc:title>
  <dc:creator>steve langford</dc:creator>
  <cp:lastModifiedBy>Andrea Williams</cp:lastModifiedBy>
  <cp:revision>33</cp:revision>
  <dcterms:created xsi:type="dcterms:W3CDTF">2018-10-29T09:52:45Z</dcterms:created>
  <dcterms:modified xsi:type="dcterms:W3CDTF">2018-11-15T10:03:03Z</dcterms:modified>
</cp:coreProperties>
</file>