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8"/>
  </p:notesMasterIdLst>
  <p:sldIdLst>
    <p:sldId id="1421" r:id="rId2"/>
    <p:sldId id="1438" r:id="rId3"/>
    <p:sldId id="1440" r:id="rId4"/>
    <p:sldId id="1439" r:id="rId5"/>
    <p:sldId id="1448" r:id="rId6"/>
    <p:sldId id="1435" r:id="rId7"/>
    <p:sldId id="1434" r:id="rId8"/>
    <p:sldId id="1441" r:id="rId9"/>
    <p:sldId id="1443" r:id="rId10"/>
    <p:sldId id="1444" r:id="rId11"/>
    <p:sldId id="1445" r:id="rId12"/>
    <p:sldId id="1436" r:id="rId13"/>
    <p:sldId id="1428" r:id="rId14"/>
    <p:sldId id="1447" r:id="rId15"/>
    <p:sldId id="1395" r:id="rId16"/>
    <p:sldId id="1431" r:id="rId17"/>
    <p:sldId id="1427" r:id="rId18"/>
    <p:sldId id="1430" r:id="rId19"/>
    <p:sldId id="1446" r:id="rId20"/>
    <p:sldId id="1432" r:id="rId21"/>
    <p:sldId id="1467" r:id="rId22"/>
    <p:sldId id="1468" r:id="rId23"/>
    <p:sldId id="1469" r:id="rId24"/>
    <p:sldId id="1211" r:id="rId25"/>
    <p:sldId id="1223" r:id="rId26"/>
    <p:sldId id="1222" r:id="rId27"/>
    <p:sldId id="1210" r:id="rId28"/>
    <p:sldId id="1205" r:id="rId29"/>
    <p:sldId id="1154" r:id="rId30"/>
    <p:sldId id="1185" r:id="rId31"/>
    <p:sldId id="1149" r:id="rId32"/>
    <p:sldId id="1151" r:id="rId33"/>
    <p:sldId id="1150" r:id="rId34"/>
    <p:sldId id="1165" r:id="rId35"/>
    <p:sldId id="1423" r:id="rId36"/>
    <p:sldId id="142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9"/>
    <p:restoredTop sz="94556"/>
  </p:normalViewPr>
  <p:slideViewPr>
    <p:cSldViewPr snapToGrid="0" snapToObjects="1">
      <p:cViewPr varScale="1">
        <p:scale>
          <a:sx n="79" d="100"/>
          <a:sy n="79" d="100"/>
        </p:scale>
        <p:origin x="7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665C0E-C08B-A641-808E-8077831ECEDA}" type="datetimeFigureOut">
              <a:rPr lang="cy-GB" smtClean="0"/>
              <a:t>18/10/22</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7C0AD3-7D87-7F48-8E31-74D83A080D86}" type="slidenum">
              <a:rPr lang="cy-GB" smtClean="0"/>
              <a:t>‹#›</a:t>
            </a:fld>
            <a:endParaRPr lang="cy-GB"/>
          </a:p>
        </p:txBody>
      </p:sp>
    </p:spTree>
    <p:extLst>
      <p:ext uri="{BB962C8B-B14F-4D97-AF65-F5344CB8AC3E}">
        <p14:creationId xmlns:p14="http://schemas.microsoft.com/office/powerpoint/2010/main" val="3971503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2404152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756C42D-F31F-4305-874D-942FF62D7CED}" type="slidenum">
              <a:rPr lang="en-GB" smtClean="0"/>
              <a:t>6</a:t>
            </a:fld>
            <a:endParaRPr lang="en-GB"/>
          </a:p>
        </p:txBody>
      </p:sp>
    </p:spTree>
    <p:extLst>
      <p:ext uri="{BB962C8B-B14F-4D97-AF65-F5344CB8AC3E}">
        <p14:creationId xmlns:p14="http://schemas.microsoft.com/office/powerpoint/2010/main" val="3429132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756C42D-F31F-4305-874D-942FF62D7CED}" type="slidenum">
              <a:rPr lang="en-GB" smtClean="0"/>
              <a:t>7</a:t>
            </a:fld>
            <a:endParaRPr lang="en-GB"/>
          </a:p>
        </p:txBody>
      </p:sp>
    </p:spTree>
    <p:extLst>
      <p:ext uri="{BB962C8B-B14F-4D97-AF65-F5344CB8AC3E}">
        <p14:creationId xmlns:p14="http://schemas.microsoft.com/office/powerpoint/2010/main" val="1107411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756C42D-F31F-4305-874D-942FF62D7CED}" type="slidenum">
              <a:rPr lang="en-GB" smtClean="0"/>
              <a:t>8</a:t>
            </a:fld>
            <a:endParaRPr lang="en-GB"/>
          </a:p>
        </p:txBody>
      </p:sp>
    </p:spTree>
    <p:extLst>
      <p:ext uri="{BB962C8B-B14F-4D97-AF65-F5344CB8AC3E}">
        <p14:creationId xmlns:p14="http://schemas.microsoft.com/office/powerpoint/2010/main" val="1285131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756C42D-F31F-4305-874D-942FF62D7CED}" type="slidenum">
              <a:rPr lang="en-GB" smtClean="0"/>
              <a:t>9</a:t>
            </a:fld>
            <a:endParaRPr lang="en-GB"/>
          </a:p>
        </p:txBody>
      </p:sp>
    </p:spTree>
    <p:extLst>
      <p:ext uri="{BB962C8B-B14F-4D97-AF65-F5344CB8AC3E}">
        <p14:creationId xmlns:p14="http://schemas.microsoft.com/office/powerpoint/2010/main" val="3168153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756C42D-F31F-4305-874D-942FF62D7CED}" type="slidenum">
              <a:rPr lang="en-GB" smtClean="0"/>
              <a:t>10</a:t>
            </a:fld>
            <a:endParaRPr lang="en-GB"/>
          </a:p>
        </p:txBody>
      </p:sp>
    </p:spTree>
    <p:extLst>
      <p:ext uri="{BB962C8B-B14F-4D97-AF65-F5344CB8AC3E}">
        <p14:creationId xmlns:p14="http://schemas.microsoft.com/office/powerpoint/2010/main" val="1375390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756C42D-F31F-4305-874D-942FF62D7CED}" type="slidenum">
              <a:rPr lang="en-GB" smtClean="0"/>
              <a:t>11</a:t>
            </a:fld>
            <a:endParaRPr lang="en-GB"/>
          </a:p>
        </p:txBody>
      </p:sp>
    </p:spTree>
    <p:extLst>
      <p:ext uri="{BB962C8B-B14F-4D97-AF65-F5344CB8AC3E}">
        <p14:creationId xmlns:p14="http://schemas.microsoft.com/office/powerpoint/2010/main" val="833962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15</a:t>
            </a:fld>
            <a:endParaRPr lang="en-GB"/>
          </a:p>
        </p:txBody>
      </p:sp>
    </p:spTree>
    <p:extLst>
      <p:ext uri="{BB962C8B-B14F-4D97-AF65-F5344CB8AC3E}">
        <p14:creationId xmlns:p14="http://schemas.microsoft.com/office/powerpoint/2010/main" val="70949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9057-872A-954C-87E5-00B7EA958A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4603336A-3515-6B45-BDAC-FC4FD942D0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318E8A79-3637-A34B-9D9D-5FF9E683E78F}"/>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5" name="Footer Placeholder 4">
            <a:extLst>
              <a:ext uri="{FF2B5EF4-FFF2-40B4-BE49-F238E27FC236}">
                <a16:creationId xmlns:a16="http://schemas.microsoft.com/office/drawing/2014/main" id="{6A0B8860-B99A-9D44-97C0-55C10AC4B187}"/>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214E4DF-044C-2B48-A3B3-CEF59DC024C9}"/>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1062291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1086D-94F8-9A4B-A7DC-BCF9943FE834}"/>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893280D8-6D2D-8449-8E1A-E88C47B5FAC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D8771EC2-26B2-4540-931E-8A690E2D2DBE}"/>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5" name="Footer Placeholder 4">
            <a:extLst>
              <a:ext uri="{FF2B5EF4-FFF2-40B4-BE49-F238E27FC236}">
                <a16:creationId xmlns:a16="http://schemas.microsoft.com/office/drawing/2014/main" id="{9574EFC7-95F0-7147-9FFF-E24EF64F23CA}"/>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ED1E88B-DB20-9B42-9A2D-2DB39D133964}"/>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2001236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FC1A4-1D3E-844C-BF98-3BB2B55F10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D89F9579-40B5-FD43-B96C-7AE5B2773F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A82F35A-15F3-7C4C-808E-99B23E95DBFA}"/>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5" name="Footer Placeholder 4">
            <a:extLst>
              <a:ext uri="{FF2B5EF4-FFF2-40B4-BE49-F238E27FC236}">
                <a16:creationId xmlns:a16="http://schemas.microsoft.com/office/drawing/2014/main" id="{7494E54C-BC62-0244-921F-1F2041A718E7}"/>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AF5A1B69-207D-2748-9D2B-13AC0F86800F}"/>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3373701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F9030-E7FB-4D4B-86AF-7DD27500F8CD}"/>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740A7022-609B-8443-8F60-D940D1DA2ED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0FDA7554-112A-FD43-AFB1-B91CCD344B3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A33F04E4-9A8D-7A43-A157-1C34A2B07A6B}"/>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6" name="Footer Placeholder 5">
            <a:extLst>
              <a:ext uri="{FF2B5EF4-FFF2-40B4-BE49-F238E27FC236}">
                <a16:creationId xmlns:a16="http://schemas.microsoft.com/office/drawing/2014/main" id="{B54CAB91-74DE-2E48-9419-1BD5E43E2084}"/>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A549B7B7-4CF1-F444-9046-4A6168A83E72}"/>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1449350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3A1D2-69BA-0247-91C9-A111322AF25F}"/>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84D7B20C-4083-9C42-B99B-7A155EF94E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8FA7C4B-512E-E848-BE61-2184562B5F3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C354BBD2-DC62-324E-81A0-9701BE4435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4197764-02FB-FC41-A691-E2AFC2F4ABD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137FEA3C-2D9D-0345-A572-5728095609D7}"/>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8" name="Footer Placeholder 7">
            <a:extLst>
              <a:ext uri="{FF2B5EF4-FFF2-40B4-BE49-F238E27FC236}">
                <a16:creationId xmlns:a16="http://schemas.microsoft.com/office/drawing/2014/main" id="{AFD4B2EE-5FE1-0448-937F-0EB46C49B795}"/>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22EA0072-2871-D94D-94E5-92DBF48FC54E}"/>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2813676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ECB96-303A-9F45-BBE4-4447E3E802D6}"/>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D46BFD8A-5AB1-F348-AFD4-7F819B2A126F}"/>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4" name="Footer Placeholder 3">
            <a:extLst>
              <a:ext uri="{FF2B5EF4-FFF2-40B4-BE49-F238E27FC236}">
                <a16:creationId xmlns:a16="http://schemas.microsoft.com/office/drawing/2014/main" id="{5176EDCE-9600-0440-9678-382CD7CBFC17}"/>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7DA778A4-9938-DA49-84F7-B46C52428987}"/>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2520747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90A40B-7771-1746-AB5B-5766CDDC2A41}"/>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3" name="Footer Placeholder 2">
            <a:extLst>
              <a:ext uri="{FF2B5EF4-FFF2-40B4-BE49-F238E27FC236}">
                <a16:creationId xmlns:a16="http://schemas.microsoft.com/office/drawing/2014/main" id="{9C956004-25EA-9846-9C55-E4FD4F8CBCA5}"/>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1CFD684E-9847-D349-93D6-6BE6D8E16FBD}"/>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2023840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33A1-04C6-6D4F-8B9E-77BD440D56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001A34EF-49AD-534C-A002-689825A957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97CCF4F8-DF27-524C-B46E-A98D377FE5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8D4E381-3E90-0240-8D7E-DA6F7FFE4363}"/>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6" name="Footer Placeholder 5">
            <a:extLst>
              <a:ext uri="{FF2B5EF4-FFF2-40B4-BE49-F238E27FC236}">
                <a16:creationId xmlns:a16="http://schemas.microsoft.com/office/drawing/2014/main" id="{944EA438-9035-4E4C-B26D-1782798E518D}"/>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B11DA74F-998D-5943-9BFC-555363BDC0D5}"/>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1053946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BB2E1-59C4-8E43-B0DB-CF11E90095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A5A2044C-BE71-F942-BD5E-3722ABD196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9C78E346-0E72-4C4E-BC87-A3E74E5BCB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CD61502-065C-564D-A674-F38997A18014}"/>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6" name="Footer Placeholder 5">
            <a:extLst>
              <a:ext uri="{FF2B5EF4-FFF2-40B4-BE49-F238E27FC236}">
                <a16:creationId xmlns:a16="http://schemas.microsoft.com/office/drawing/2014/main" id="{2333A19B-F43E-424D-9D71-1DC9A4F4FCC4}"/>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4B39000-DCA5-4C44-9233-E2C57034469B}"/>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1693020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7FBEF-6AD1-924F-AE69-B971BF583C75}"/>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B528A5DC-DA41-AB4D-B726-837A1D5D4FF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D6966818-AAC7-1E42-B820-6E5E7A713C38}"/>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5" name="Footer Placeholder 4">
            <a:extLst>
              <a:ext uri="{FF2B5EF4-FFF2-40B4-BE49-F238E27FC236}">
                <a16:creationId xmlns:a16="http://schemas.microsoft.com/office/drawing/2014/main" id="{BD37D610-4B4C-B142-BAAF-5D46CE9BC8F1}"/>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D7469452-442C-BE4C-9D04-32F5D785342F}"/>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3953926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5D2A83-8C78-BC4B-B637-940F8727D7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5C992035-E286-CB4C-98CF-FD8A6EC65DB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9ACA9D65-0477-2740-AFA8-AE0A8912AA00}"/>
              </a:ext>
            </a:extLst>
          </p:cNvPr>
          <p:cNvSpPr>
            <a:spLocks noGrp="1"/>
          </p:cNvSpPr>
          <p:nvPr>
            <p:ph type="dt" sz="half" idx="10"/>
          </p:nvPr>
        </p:nvSpPr>
        <p:spPr/>
        <p:txBody>
          <a:bodyPr/>
          <a:lstStyle/>
          <a:p>
            <a:fld id="{0817CAEB-1624-3E46-A247-534968096FE9}" type="datetimeFigureOut">
              <a:rPr lang="cy-GB" smtClean="0"/>
              <a:t>18/10/22</a:t>
            </a:fld>
            <a:endParaRPr lang="cy-GB"/>
          </a:p>
        </p:txBody>
      </p:sp>
      <p:sp>
        <p:nvSpPr>
          <p:cNvPr id="5" name="Footer Placeholder 4">
            <a:extLst>
              <a:ext uri="{FF2B5EF4-FFF2-40B4-BE49-F238E27FC236}">
                <a16:creationId xmlns:a16="http://schemas.microsoft.com/office/drawing/2014/main" id="{DD8277F4-87C1-C74B-BDCC-770BCA8F3BBA}"/>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3BB029DC-CB3A-3148-A970-C2EC5477404E}"/>
              </a:ext>
            </a:extLst>
          </p:cNvPr>
          <p:cNvSpPr>
            <a:spLocks noGrp="1"/>
          </p:cNvSpPr>
          <p:nvPr>
            <p:ph type="sldNum" sz="quarter" idx="12"/>
          </p:nvPr>
        </p:nvSpPr>
        <p:spPr/>
        <p:txBody>
          <a:bodyPr/>
          <a:lstStyle/>
          <a:p>
            <a:fld id="{D33D7370-0897-6745-8500-5EC26CA7CE4B}" type="slidenum">
              <a:rPr lang="cy-GB" smtClean="0"/>
              <a:t>‹#›</a:t>
            </a:fld>
            <a:endParaRPr lang="cy-GB"/>
          </a:p>
        </p:txBody>
      </p:sp>
    </p:spTree>
    <p:extLst>
      <p:ext uri="{BB962C8B-B14F-4D97-AF65-F5344CB8AC3E}">
        <p14:creationId xmlns:p14="http://schemas.microsoft.com/office/powerpoint/2010/main" val="1933277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E05D76-B8BC-1045-BBAE-66349F361D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23D1EF80-C548-534F-89EE-A1A75E2EB3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7C12BF2-A024-714A-8E01-3FDEB9D556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17CAEB-1624-3E46-A247-534968096FE9}" type="datetimeFigureOut">
              <a:rPr lang="cy-GB" smtClean="0"/>
              <a:t>18/10/22</a:t>
            </a:fld>
            <a:endParaRPr lang="cy-GB"/>
          </a:p>
        </p:txBody>
      </p:sp>
      <p:sp>
        <p:nvSpPr>
          <p:cNvPr id="5" name="Footer Placeholder 4">
            <a:extLst>
              <a:ext uri="{FF2B5EF4-FFF2-40B4-BE49-F238E27FC236}">
                <a16:creationId xmlns:a16="http://schemas.microsoft.com/office/drawing/2014/main" id="{46E62731-9E18-E144-B167-6CE93D2C2C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p>
        </p:txBody>
      </p:sp>
      <p:sp>
        <p:nvSpPr>
          <p:cNvPr id="6" name="Slide Number Placeholder 5">
            <a:extLst>
              <a:ext uri="{FF2B5EF4-FFF2-40B4-BE49-F238E27FC236}">
                <a16:creationId xmlns:a16="http://schemas.microsoft.com/office/drawing/2014/main" id="{899A83C3-DEB4-C240-A01B-3D5004A9E5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3D7370-0897-6745-8500-5EC26CA7CE4B}" type="slidenum">
              <a:rPr lang="cy-GB" smtClean="0"/>
              <a:t>‹#›</a:t>
            </a:fld>
            <a:endParaRPr lang="cy-GB"/>
          </a:p>
        </p:txBody>
      </p:sp>
    </p:spTree>
    <p:extLst>
      <p:ext uri="{BB962C8B-B14F-4D97-AF65-F5344CB8AC3E}">
        <p14:creationId xmlns:p14="http://schemas.microsoft.com/office/powerpoint/2010/main" val="12498994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tiff"/><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tllew.cymru/"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hyperlink" Target="https://www.sonamlyfra.cymru/tllewjone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tiff"/><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6.tiff"/><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20.tiff"/><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hwb.gov.wales/api/storage/283b9318-dcf7-402d-b39a-67dee70efe18/sut-i-ddatblygu-meddwl-ac-asesu-ar-gyfer-dysgu-yn-yr-ystafell-ddosbarth.pdf" TargetMode="Externa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tiff"/><Relationship Id="rId7" Type="http://schemas.openxmlformats.org/officeDocument/2006/relationships/image" Target="../media/image27.tiff"/><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tiff"/></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8.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2624666" y="169333"/>
            <a:ext cx="7364425" cy="1435498"/>
          </a:xfrm>
          <a:prstGeom prst="rect">
            <a:avLst/>
          </a:prstGeom>
          <a:solidFill>
            <a:schemeClr val="accent1">
              <a:lumMod val="60000"/>
              <a:lumOff val="40000"/>
            </a:schemeClr>
          </a:solidFill>
          <a:ln w="76200">
            <a:solidFill>
              <a:srgbClr val="002060"/>
            </a:solidFill>
          </a:ln>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b="1" dirty="0">
                <a:solidFill>
                  <a:srgbClr val="FF0000"/>
                </a:solidFill>
              </a:rPr>
            </a:br>
            <a:r>
              <a:rPr lang="en-GB" sz="1800" b="1" dirty="0">
                <a:solidFill>
                  <a:srgbClr val="002060"/>
                </a:solidFill>
              </a:rPr>
              <a:t>ECAD5008 2022-23</a:t>
            </a:r>
          </a:p>
          <a:p>
            <a:pPr algn="ctr"/>
            <a:endParaRPr lang="en-GB" sz="1800" b="1" dirty="0">
              <a:solidFill>
                <a:srgbClr val="002060"/>
              </a:solidFill>
            </a:endParaRPr>
          </a:p>
          <a:p>
            <a:pPr algn="ctr"/>
            <a:r>
              <a:rPr lang="en-GB" sz="1800" b="1" dirty="0" err="1">
                <a:solidFill>
                  <a:srgbClr val="002060"/>
                </a:solidFill>
                <a:latin typeface="Chalkboard SE" panose="03050602040202020205" pitchFamily="66" charset="77"/>
              </a:rPr>
              <a:t>Maes</a:t>
            </a:r>
            <a:r>
              <a:rPr lang="en-GB" sz="1800" b="1" dirty="0">
                <a:solidFill>
                  <a:srgbClr val="002060"/>
                </a:solidFill>
                <a:latin typeface="Chalkboard SE" panose="03050602040202020205" pitchFamily="66" charset="77"/>
              </a:rPr>
              <a:t> </a:t>
            </a:r>
            <a:r>
              <a:rPr lang="en-GB" sz="1800" b="1" dirty="0" err="1">
                <a:solidFill>
                  <a:srgbClr val="002060"/>
                </a:solidFill>
                <a:latin typeface="Chalkboard SE" panose="03050602040202020205" pitchFamily="66" charset="77"/>
              </a:rPr>
              <a:t>Dysgu</a:t>
            </a:r>
            <a:r>
              <a:rPr lang="en-GB" sz="1800" b="1" dirty="0">
                <a:solidFill>
                  <a:srgbClr val="002060"/>
                </a:solidFill>
                <a:latin typeface="Chalkboard SE" panose="03050602040202020205" pitchFamily="66" charset="77"/>
              </a:rPr>
              <a:t> a </a:t>
            </a:r>
            <a:r>
              <a:rPr lang="en-GB" sz="1800" b="1" dirty="0" err="1">
                <a:solidFill>
                  <a:srgbClr val="002060"/>
                </a:solidFill>
                <a:latin typeface="Chalkboard SE" panose="03050602040202020205" pitchFamily="66" charset="77"/>
              </a:rPr>
              <a:t>Phrofiad</a:t>
            </a:r>
            <a:r>
              <a:rPr lang="en-GB" sz="1800" b="1" dirty="0">
                <a:solidFill>
                  <a:srgbClr val="002060"/>
                </a:solidFill>
                <a:latin typeface="Chalkboard SE" panose="03050602040202020205" pitchFamily="66" charset="77"/>
              </a:rPr>
              <a:t> </a:t>
            </a:r>
            <a:r>
              <a:rPr lang="en-GB" sz="1800" b="1" dirty="0" err="1">
                <a:solidFill>
                  <a:srgbClr val="002060"/>
                </a:solidFill>
                <a:latin typeface="Chalkboard SE" panose="03050602040202020205" pitchFamily="66" charset="77"/>
              </a:rPr>
              <a:t>Ieithoedd</a:t>
            </a:r>
            <a:r>
              <a:rPr lang="en-GB" sz="1800" b="1" dirty="0">
                <a:solidFill>
                  <a:srgbClr val="002060"/>
                </a:solidFill>
                <a:latin typeface="Chalkboard SE" panose="03050602040202020205" pitchFamily="66" charset="77"/>
              </a:rPr>
              <a:t>, </a:t>
            </a:r>
            <a:r>
              <a:rPr lang="en-GB" sz="1800" b="1" dirty="0" err="1">
                <a:solidFill>
                  <a:srgbClr val="002060"/>
                </a:solidFill>
                <a:latin typeface="Chalkboard SE" panose="03050602040202020205" pitchFamily="66" charset="77"/>
              </a:rPr>
              <a:t>Llythrennedd</a:t>
            </a:r>
            <a:r>
              <a:rPr lang="en-GB" sz="1800" b="1" dirty="0">
                <a:solidFill>
                  <a:srgbClr val="002060"/>
                </a:solidFill>
                <a:latin typeface="Chalkboard SE" panose="03050602040202020205" pitchFamily="66" charset="77"/>
              </a:rPr>
              <a:t> a </a:t>
            </a:r>
            <a:r>
              <a:rPr lang="en-GB" sz="1800" b="1" dirty="0" err="1">
                <a:solidFill>
                  <a:srgbClr val="002060"/>
                </a:solidFill>
                <a:latin typeface="Chalkboard SE" panose="03050602040202020205" pitchFamily="66" charset="77"/>
              </a:rPr>
              <a:t>Chyfathrebu</a:t>
            </a:r>
            <a:r>
              <a:rPr lang="en-GB" sz="1800" b="1" dirty="0">
                <a:solidFill>
                  <a:srgbClr val="002060"/>
                </a:solidFill>
                <a:latin typeface="Chalkboard SE" panose="03050602040202020205" pitchFamily="66" charset="77"/>
              </a:rPr>
              <a:t> </a:t>
            </a:r>
            <a:br>
              <a:rPr lang="en-GB" sz="1800" b="1" dirty="0">
                <a:solidFill>
                  <a:srgbClr val="002060"/>
                </a:solidFill>
              </a:rPr>
            </a:br>
            <a:r>
              <a:rPr lang="en-GB" sz="1400" b="1" dirty="0" err="1">
                <a:solidFill>
                  <a:srgbClr val="002060"/>
                </a:solidFill>
              </a:rPr>
              <a:t>Datblygu’r</a:t>
            </a:r>
            <a:r>
              <a:rPr lang="en-GB" sz="1400" b="1" dirty="0">
                <a:solidFill>
                  <a:srgbClr val="002060"/>
                </a:solidFill>
              </a:rPr>
              <a:t> </a:t>
            </a:r>
            <a:r>
              <a:rPr lang="en-GB" sz="1400" b="1" dirty="0" err="1">
                <a:solidFill>
                  <a:srgbClr val="002060"/>
                </a:solidFill>
              </a:rPr>
              <a:t>Gymraeg</a:t>
            </a:r>
            <a:r>
              <a:rPr lang="en-GB" sz="1400" b="1" dirty="0">
                <a:solidFill>
                  <a:srgbClr val="002060"/>
                </a:solidFill>
              </a:rPr>
              <a:t> </a:t>
            </a:r>
            <a:r>
              <a:rPr lang="en-GB" sz="1400" b="1" dirty="0" err="1">
                <a:solidFill>
                  <a:srgbClr val="002060"/>
                </a:solidFill>
              </a:rPr>
              <a:t>yng</a:t>
            </a:r>
            <a:r>
              <a:rPr lang="en-GB" sz="1400" b="1" dirty="0">
                <a:solidFill>
                  <a:srgbClr val="002060"/>
                </a:solidFill>
              </a:rPr>
              <a:t> </a:t>
            </a:r>
            <a:r>
              <a:rPr lang="en-GB" sz="1400" b="1" dirty="0" err="1">
                <a:solidFill>
                  <a:srgbClr val="002060"/>
                </a:solidFill>
              </a:rPr>
              <a:t>Nghyfnod</a:t>
            </a:r>
            <a:r>
              <a:rPr lang="en-GB" sz="1400" b="1" dirty="0">
                <a:solidFill>
                  <a:srgbClr val="002060"/>
                </a:solidFill>
              </a:rPr>
              <a:t> </a:t>
            </a:r>
            <a:r>
              <a:rPr lang="en-GB" sz="1400" b="1" dirty="0" err="1">
                <a:solidFill>
                  <a:srgbClr val="002060"/>
                </a:solidFill>
              </a:rPr>
              <a:t>Allweddol</a:t>
            </a:r>
            <a:r>
              <a:rPr lang="en-GB" sz="1400" b="1" dirty="0">
                <a:solidFill>
                  <a:srgbClr val="002060"/>
                </a:solidFill>
              </a:rPr>
              <a:t> 2</a:t>
            </a:r>
            <a:br>
              <a:rPr lang="en-GB" sz="1400" b="1" dirty="0">
                <a:solidFill>
                  <a:srgbClr val="002060"/>
                </a:solidFill>
              </a:rPr>
            </a:br>
            <a:endParaRPr lang="en-GB" sz="1400" b="1" dirty="0">
              <a:solidFill>
                <a:srgbClr val="002060"/>
              </a:solidFill>
            </a:endParaRPr>
          </a:p>
        </p:txBody>
      </p:sp>
      <p:sp>
        <p:nvSpPr>
          <p:cNvPr id="5" name="Subtitle 2">
            <a:extLst>
              <a:ext uri="{FF2B5EF4-FFF2-40B4-BE49-F238E27FC236}">
                <a16:creationId xmlns:a16="http://schemas.microsoft.com/office/drawing/2014/main" id="{5671A983-8C9F-2048-86E6-581D70AF4F32}"/>
              </a:ext>
            </a:extLst>
          </p:cNvPr>
          <p:cNvSpPr txBox="1">
            <a:spLocks/>
          </p:cNvSpPr>
          <p:nvPr/>
        </p:nvSpPr>
        <p:spPr>
          <a:xfrm>
            <a:off x="8161867" y="5023769"/>
            <a:ext cx="3782203" cy="1639019"/>
          </a:xfrm>
          <a:prstGeom prst="rect">
            <a:avLst/>
          </a:prstGeom>
          <a:solidFill>
            <a:schemeClr val="accent6">
              <a:lumMod val="20000"/>
              <a:lumOff val="80000"/>
            </a:schemeClr>
          </a:solidFill>
          <a:ln>
            <a:solidFill>
              <a:srgbClr val="002060"/>
            </a:solidFill>
          </a:ln>
        </p:spPr>
        <p:txBody>
          <a:bodyPr>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b="1" dirty="0" err="1">
                <a:solidFill>
                  <a:srgbClr val="002060"/>
                </a:solidFill>
              </a:rPr>
              <a:t>Darlithydd</a:t>
            </a:r>
            <a:r>
              <a:rPr lang="en-GB" sz="2000" b="1" dirty="0">
                <a:solidFill>
                  <a:srgbClr val="002060"/>
                </a:solidFill>
              </a:rPr>
              <a:t>: Nia Wyn Evans</a:t>
            </a:r>
          </a:p>
          <a:p>
            <a:pPr marL="0" indent="0" algn="ctr">
              <a:buNone/>
            </a:pPr>
            <a:r>
              <a:rPr lang="en-GB" sz="2000" b="1" dirty="0" err="1">
                <a:solidFill>
                  <a:srgbClr val="002060"/>
                </a:solidFill>
              </a:rPr>
              <a:t>n.evans@pcydds.ac.uk</a:t>
            </a:r>
            <a:endParaRPr lang="en-GB" sz="2000" b="1" dirty="0">
              <a:solidFill>
                <a:srgbClr val="002060"/>
              </a:solidFill>
            </a:endParaRPr>
          </a:p>
          <a:p>
            <a:pPr algn="ctr"/>
            <a:endParaRPr lang="en-GB" sz="1000" b="1" dirty="0">
              <a:solidFill>
                <a:srgbClr val="002060"/>
              </a:solidFill>
            </a:endParaRPr>
          </a:p>
          <a:p>
            <a:pPr marL="0" indent="0" algn="ctr">
              <a:buNone/>
            </a:pPr>
            <a:r>
              <a:rPr lang="en-GB" sz="2800" b="1" dirty="0" err="1">
                <a:solidFill>
                  <a:srgbClr val="002060"/>
                </a:solidFill>
              </a:rPr>
              <a:t>Darlith</a:t>
            </a:r>
            <a:r>
              <a:rPr lang="en-GB" sz="2800" b="1" dirty="0">
                <a:solidFill>
                  <a:srgbClr val="002060"/>
                </a:solidFill>
              </a:rPr>
              <a:t> 3: 18.10.22</a:t>
            </a:r>
          </a:p>
        </p:txBody>
      </p:sp>
      <p:sp>
        <p:nvSpPr>
          <p:cNvPr id="2" name="12-Point Star 1">
            <a:extLst>
              <a:ext uri="{FF2B5EF4-FFF2-40B4-BE49-F238E27FC236}">
                <a16:creationId xmlns:a16="http://schemas.microsoft.com/office/drawing/2014/main" id="{C0F5F273-8D78-EF4B-89F2-8CD7A1DF0AC6}"/>
              </a:ext>
            </a:extLst>
          </p:cNvPr>
          <p:cNvSpPr/>
          <p:nvPr/>
        </p:nvSpPr>
        <p:spPr>
          <a:xfrm rot="21078337">
            <a:off x="85967" y="4238410"/>
            <a:ext cx="3826934" cy="2514121"/>
          </a:xfrm>
          <a:prstGeom prst="star12">
            <a:avLst/>
          </a:prstGeom>
          <a:solidFill>
            <a:schemeClr val="accent2">
              <a:lumMod val="20000"/>
              <a:lumOff val="80000"/>
            </a:schemeClr>
          </a:solidFill>
          <a:ln w="762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err="1">
                <a:solidFill>
                  <a:srgbClr val="002060"/>
                </a:solidFill>
                <a:latin typeface="Noteworthy Light" panose="02000400000000000000" pitchFamily="2" charset="77"/>
                <a:ea typeface="Noteworthy Light" panose="02000400000000000000" pitchFamily="2" charset="77"/>
              </a:rPr>
              <a:t>Barod</a:t>
            </a:r>
            <a:r>
              <a:rPr lang="en-US" sz="2800" b="1" dirty="0">
                <a:solidFill>
                  <a:srgbClr val="002060"/>
                </a:solidFill>
                <a:latin typeface="Noteworthy Light" panose="02000400000000000000" pitchFamily="2" charset="77"/>
                <a:ea typeface="Noteworthy Light" panose="02000400000000000000" pitchFamily="2" charset="77"/>
              </a:rPr>
              <a:t> </a:t>
            </a:r>
            <a:r>
              <a:rPr lang="en-US" sz="2800" b="1" dirty="0" err="1">
                <a:solidFill>
                  <a:srgbClr val="002060"/>
                </a:solidFill>
                <a:latin typeface="Noteworthy Light" panose="02000400000000000000" pitchFamily="2" charset="77"/>
                <a:ea typeface="Noteworthy Light" panose="02000400000000000000" pitchFamily="2" charset="77"/>
              </a:rPr>
              <a:t>amdani</a:t>
            </a:r>
            <a:r>
              <a:rPr lang="en-US" sz="2800" b="1" dirty="0">
                <a:solidFill>
                  <a:srgbClr val="002060"/>
                </a:solidFill>
                <a:latin typeface="Noteworthy Light" panose="02000400000000000000" pitchFamily="2" charset="77"/>
                <a:ea typeface="Noteworthy Light" panose="02000400000000000000" pitchFamily="2" charset="77"/>
              </a:rPr>
              <a:t>?</a:t>
            </a:r>
          </a:p>
        </p:txBody>
      </p:sp>
    </p:spTree>
    <p:extLst>
      <p:ext uri="{BB962C8B-B14F-4D97-AF65-F5344CB8AC3E}">
        <p14:creationId xmlns:p14="http://schemas.microsoft.com/office/powerpoint/2010/main" val="2610043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3F04B-8944-44FA-A777-260712338959}"/>
              </a:ext>
            </a:extLst>
          </p:cNvPr>
          <p:cNvSpPr>
            <a:spLocks noGrp="1"/>
          </p:cNvSpPr>
          <p:nvPr>
            <p:ph idx="1"/>
          </p:nvPr>
        </p:nvSpPr>
        <p:spPr>
          <a:xfrm>
            <a:off x="446692" y="242651"/>
            <a:ext cx="10523233" cy="5709575"/>
          </a:xfrm>
        </p:spPr>
        <p:txBody>
          <a:bodyPr vert="horz" lIns="91440" tIns="45720" rIns="91440" bIns="45720" rtlCol="0" anchor="t">
            <a:noAutofit/>
          </a:bodyPr>
          <a:lstStyle/>
          <a:p>
            <a:pPr marL="0" indent="0" algn="ctr">
              <a:buNone/>
            </a:pPr>
            <a:r>
              <a:rPr lang="en-GB" sz="3200" b="1" dirty="0" err="1">
                <a:latin typeface="Arial" panose="020B0604020202020204" pitchFamily="34" charset="0"/>
                <a:cs typeface="Arial" panose="020B0604020202020204" pitchFamily="34" charset="0"/>
              </a:rPr>
              <a:t>Yr</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ateb</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yw</a:t>
            </a:r>
            <a:r>
              <a:rPr lang="en-GB" sz="3200" b="1" dirty="0">
                <a:latin typeface="Arial" panose="020B0604020202020204" pitchFamily="34" charset="0"/>
                <a:cs typeface="Arial" panose="020B0604020202020204" pitchFamily="34" charset="0"/>
              </a:rPr>
              <a:t> …</a:t>
            </a:r>
            <a:endParaRPr lang="en-US"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ond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beth</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oedd</a:t>
            </a:r>
            <a:r>
              <a:rPr lang="en-GB" sz="3200" b="1" dirty="0">
                <a:latin typeface="Arial" panose="020B0604020202020204" pitchFamily="34" charset="0"/>
                <a:cs typeface="Arial" panose="020B0604020202020204" pitchFamily="34" charset="0"/>
              </a:rPr>
              <a:t> y </a:t>
            </a:r>
            <a:r>
              <a:rPr lang="en-GB" sz="3200" b="1" dirty="0" err="1">
                <a:latin typeface="Arial" panose="020B0604020202020204" pitchFamily="34" charset="0"/>
                <a:cs typeface="Arial" panose="020B0604020202020204" pitchFamily="34" charset="0"/>
              </a:rPr>
              <a:t>cwestiwn</a:t>
            </a:r>
            <a:r>
              <a:rPr lang="en-GB" sz="3200" b="1"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4" name="Explosion: 8 Points 3">
            <a:extLst>
              <a:ext uri="{FF2B5EF4-FFF2-40B4-BE49-F238E27FC236}">
                <a16:creationId xmlns:a16="http://schemas.microsoft.com/office/drawing/2014/main" id="{03C89B1E-53BC-4790-A825-DA00D04CA3F6}"/>
              </a:ext>
            </a:extLst>
          </p:cNvPr>
          <p:cNvSpPr/>
          <p:nvPr/>
        </p:nvSpPr>
        <p:spPr>
          <a:xfrm>
            <a:off x="1109901" y="562155"/>
            <a:ext cx="9424356" cy="4507300"/>
          </a:xfrm>
          <a:prstGeom prst="irregularSeal1">
            <a:avLst/>
          </a:prstGeom>
          <a:solidFill>
            <a:schemeClr val="accent4">
              <a:lumMod val="60000"/>
              <a:lumOff val="4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b="1" dirty="0">
                <a:solidFill>
                  <a:schemeClr val="tx1"/>
                </a:solidFill>
                <a:latin typeface="Segoe Print"/>
              </a:rPr>
              <a:t>du</a:t>
            </a:r>
            <a:endParaRPr lang="en-GB" sz="8000" b="1" dirty="0">
              <a:solidFill>
                <a:schemeClr val="tx1"/>
              </a:solidFill>
              <a:latin typeface="Segoe Print"/>
            </a:endParaRPr>
          </a:p>
        </p:txBody>
      </p:sp>
      <p:pic>
        <p:nvPicPr>
          <p:cNvPr id="5" name="Picture 5" descr="A drawing of a cartoon character&#10;&#10;Description generated with very high confidence">
            <a:extLst>
              <a:ext uri="{FF2B5EF4-FFF2-40B4-BE49-F238E27FC236}">
                <a16:creationId xmlns:a16="http://schemas.microsoft.com/office/drawing/2014/main" id="{300EDB55-652E-48AF-9F62-CAFBD58FF62C}"/>
              </a:ext>
            </a:extLst>
          </p:cNvPr>
          <p:cNvPicPr>
            <a:picLocks noChangeAspect="1"/>
          </p:cNvPicPr>
          <p:nvPr/>
        </p:nvPicPr>
        <p:blipFill>
          <a:blip r:embed="rId2"/>
          <a:stretch>
            <a:fillRect/>
          </a:stretch>
        </p:blipFill>
        <p:spPr>
          <a:xfrm>
            <a:off x="10791310" y="140726"/>
            <a:ext cx="1194220" cy="1194220"/>
          </a:xfrm>
          <a:prstGeom prst="rect">
            <a:avLst/>
          </a:prstGeom>
        </p:spPr>
      </p:pic>
      <p:pic>
        <p:nvPicPr>
          <p:cNvPr id="6" name="Picture 5">
            <a:extLst>
              <a:ext uri="{FF2B5EF4-FFF2-40B4-BE49-F238E27FC236}">
                <a16:creationId xmlns:a16="http://schemas.microsoft.com/office/drawing/2014/main" id="{0DE0D944-5130-2C45-A9F9-59D81AD1F57C}"/>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104552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3F04B-8944-44FA-A777-260712338959}"/>
              </a:ext>
            </a:extLst>
          </p:cNvPr>
          <p:cNvSpPr>
            <a:spLocks noGrp="1"/>
          </p:cNvSpPr>
          <p:nvPr>
            <p:ph idx="1"/>
          </p:nvPr>
        </p:nvSpPr>
        <p:spPr>
          <a:xfrm>
            <a:off x="446692" y="242651"/>
            <a:ext cx="10523233" cy="5709575"/>
          </a:xfrm>
        </p:spPr>
        <p:txBody>
          <a:bodyPr vert="horz" lIns="91440" tIns="45720" rIns="91440" bIns="45720" rtlCol="0" anchor="t">
            <a:noAutofit/>
          </a:bodyPr>
          <a:lstStyle/>
          <a:p>
            <a:pPr marL="0" indent="0" algn="ctr">
              <a:buNone/>
            </a:pPr>
            <a:r>
              <a:rPr lang="en-GB" sz="3200" b="1" dirty="0" err="1">
                <a:latin typeface="Arial" panose="020B0604020202020204" pitchFamily="34" charset="0"/>
                <a:cs typeface="Arial" panose="020B0604020202020204" pitchFamily="34" charset="0"/>
              </a:rPr>
              <a:t>Yr</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ateb</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yw</a:t>
            </a:r>
            <a:r>
              <a:rPr lang="en-GB" sz="3200" b="1" dirty="0">
                <a:latin typeface="Arial" panose="020B0604020202020204" pitchFamily="34" charset="0"/>
                <a:cs typeface="Arial" panose="020B0604020202020204" pitchFamily="34" charset="0"/>
              </a:rPr>
              <a:t> …</a:t>
            </a:r>
            <a:endParaRPr lang="en-US"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ond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beth</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oedd</a:t>
            </a:r>
            <a:r>
              <a:rPr lang="en-GB" sz="3200" b="1" dirty="0">
                <a:latin typeface="Arial" panose="020B0604020202020204" pitchFamily="34" charset="0"/>
                <a:cs typeface="Arial" panose="020B0604020202020204" pitchFamily="34" charset="0"/>
              </a:rPr>
              <a:t> y </a:t>
            </a:r>
            <a:r>
              <a:rPr lang="en-GB" sz="3200" b="1" dirty="0" err="1">
                <a:latin typeface="Arial" panose="020B0604020202020204" pitchFamily="34" charset="0"/>
                <a:cs typeface="Arial" panose="020B0604020202020204" pitchFamily="34" charset="0"/>
              </a:rPr>
              <a:t>cwestiwn</a:t>
            </a:r>
            <a:r>
              <a:rPr lang="en-GB" sz="3200" b="1"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4" name="Explosion: 8 Points 3">
            <a:extLst>
              <a:ext uri="{FF2B5EF4-FFF2-40B4-BE49-F238E27FC236}">
                <a16:creationId xmlns:a16="http://schemas.microsoft.com/office/drawing/2014/main" id="{03C89B1E-53BC-4790-A825-DA00D04CA3F6}"/>
              </a:ext>
            </a:extLst>
          </p:cNvPr>
          <p:cNvSpPr/>
          <p:nvPr/>
        </p:nvSpPr>
        <p:spPr>
          <a:xfrm>
            <a:off x="1109901" y="562155"/>
            <a:ext cx="9424356" cy="4507300"/>
          </a:xfrm>
          <a:prstGeom prst="irregularSeal1">
            <a:avLst/>
          </a:prstGeom>
          <a:solidFill>
            <a:schemeClr val="accent4">
              <a:lumMod val="60000"/>
              <a:lumOff val="4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b="1" dirty="0" err="1">
                <a:solidFill>
                  <a:schemeClr val="tx1"/>
                </a:solidFill>
                <a:latin typeface="Segoe Print"/>
              </a:rPr>
              <a:t>awdur</a:t>
            </a:r>
            <a:endParaRPr lang="en-GB" sz="8000" b="1" dirty="0">
              <a:solidFill>
                <a:schemeClr val="tx1"/>
              </a:solidFill>
              <a:latin typeface="Segoe Print"/>
            </a:endParaRPr>
          </a:p>
        </p:txBody>
      </p:sp>
      <p:pic>
        <p:nvPicPr>
          <p:cNvPr id="5" name="Picture 5" descr="A drawing of a cartoon character&#10;&#10;Description generated with very high confidence">
            <a:extLst>
              <a:ext uri="{FF2B5EF4-FFF2-40B4-BE49-F238E27FC236}">
                <a16:creationId xmlns:a16="http://schemas.microsoft.com/office/drawing/2014/main" id="{300EDB55-652E-48AF-9F62-CAFBD58FF62C}"/>
              </a:ext>
            </a:extLst>
          </p:cNvPr>
          <p:cNvPicPr>
            <a:picLocks noChangeAspect="1"/>
          </p:cNvPicPr>
          <p:nvPr/>
        </p:nvPicPr>
        <p:blipFill>
          <a:blip r:embed="rId2"/>
          <a:stretch>
            <a:fillRect/>
          </a:stretch>
        </p:blipFill>
        <p:spPr>
          <a:xfrm>
            <a:off x="10713234" y="242651"/>
            <a:ext cx="1194220" cy="1194220"/>
          </a:xfrm>
          <a:prstGeom prst="rect">
            <a:avLst/>
          </a:prstGeom>
        </p:spPr>
      </p:pic>
      <p:pic>
        <p:nvPicPr>
          <p:cNvPr id="6" name="Picture 5">
            <a:extLst>
              <a:ext uri="{FF2B5EF4-FFF2-40B4-BE49-F238E27FC236}">
                <a16:creationId xmlns:a16="http://schemas.microsoft.com/office/drawing/2014/main" id="{0DE0D944-5130-2C45-A9F9-59D81AD1F57C}"/>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779681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3F04B-8944-44FA-A777-260712338959}"/>
              </a:ext>
            </a:extLst>
          </p:cNvPr>
          <p:cNvSpPr>
            <a:spLocks noGrp="1"/>
          </p:cNvSpPr>
          <p:nvPr>
            <p:ph idx="1"/>
          </p:nvPr>
        </p:nvSpPr>
        <p:spPr>
          <a:xfrm>
            <a:off x="2788919" y="242651"/>
            <a:ext cx="5852161" cy="717469"/>
          </a:xfrm>
          <a:solidFill>
            <a:schemeClr val="accent2">
              <a:lumMod val="20000"/>
              <a:lumOff val="80000"/>
            </a:schemeClr>
          </a:solidFill>
          <a:ln>
            <a:solidFill>
              <a:srgbClr val="002060"/>
            </a:solidFill>
          </a:ln>
        </p:spPr>
        <p:txBody>
          <a:bodyPr vert="horz" lIns="91440" tIns="45720" rIns="91440" bIns="45720" rtlCol="0" anchor="t">
            <a:noAutofit/>
          </a:bodyPr>
          <a:lstStyle/>
          <a:p>
            <a:pPr marL="0" indent="0" algn="ctr">
              <a:buNone/>
            </a:pPr>
            <a:r>
              <a:rPr lang="en-GB" sz="4400" b="1" dirty="0" err="1">
                <a:solidFill>
                  <a:srgbClr val="002060"/>
                </a:solidFill>
                <a:latin typeface="Arial" panose="020B0604020202020204" pitchFamily="34" charset="0"/>
                <a:cs typeface="Arial" panose="020B0604020202020204" pitchFamily="34" charset="0"/>
              </a:rPr>
              <a:t>Gorffennwch</a:t>
            </a:r>
            <a:r>
              <a:rPr lang="en-GB" sz="4400" b="1" dirty="0">
                <a:solidFill>
                  <a:srgbClr val="002060"/>
                </a:solidFill>
                <a:latin typeface="Arial" panose="020B0604020202020204" pitchFamily="34" charset="0"/>
                <a:cs typeface="Arial" panose="020B0604020202020204" pitchFamily="34" charset="0"/>
              </a:rPr>
              <a:t> …</a:t>
            </a:r>
            <a:endParaRPr lang="en-US"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p:txBody>
      </p:sp>
      <p:pic>
        <p:nvPicPr>
          <p:cNvPr id="5" name="Picture 5" descr="A drawing of a cartoon character&#10;&#10;Description generated with very high confidence">
            <a:extLst>
              <a:ext uri="{FF2B5EF4-FFF2-40B4-BE49-F238E27FC236}">
                <a16:creationId xmlns:a16="http://schemas.microsoft.com/office/drawing/2014/main" id="{300EDB55-652E-48AF-9F62-CAFBD58FF62C}"/>
              </a:ext>
            </a:extLst>
          </p:cNvPr>
          <p:cNvPicPr>
            <a:picLocks noChangeAspect="1"/>
          </p:cNvPicPr>
          <p:nvPr/>
        </p:nvPicPr>
        <p:blipFill>
          <a:blip r:embed="rId2"/>
          <a:stretch>
            <a:fillRect/>
          </a:stretch>
        </p:blipFill>
        <p:spPr>
          <a:xfrm>
            <a:off x="10713234" y="242651"/>
            <a:ext cx="1194220" cy="1194220"/>
          </a:xfrm>
          <a:prstGeom prst="rect">
            <a:avLst/>
          </a:prstGeom>
        </p:spPr>
      </p:pic>
      <p:pic>
        <p:nvPicPr>
          <p:cNvPr id="6" name="Picture 5">
            <a:extLst>
              <a:ext uri="{FF2B5EF4-FFF2-40B4-BE49-F238E27FC236}">
                <a16:creationId xmlns:a16="http://schemas.microsoft.com/office/drawing/2014/main" id="{0DE0D944-5130-2C45-A9F9-59D81AD1F57C}"/>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7" name="Rectangle 6">
            <a:extLst>
              <a:ext uri="{FF2B5EF4-FFF2-40B4-BE49-F238E27FC236}">
                <a16:creationId xmlns:a16="http://schemas.microsoft.com/office/drawing/2014/main" id="{67FCD8A5-2FC3-8649-87F9-30DA8968609D}"/>
              </a:ext>
            </a:extLst>
          </p:cNvPr>
          <p:cNvSpPr/>
          <p:nvPr/>
        </p:nvSpPr>
        <p:spPr>
          <a:xfrm>
            <a:off x="1965960" y="3931550"/>
            <a:ext cx="7833360" cy="1015663"/>
          </a:xfrm>
          <a:prstGeom prst="rect">
            <a:avLst/>
          </a:prstGeom>
          <a:solidFill>
            <a:schemeClr val="accent4">
              <a:lumMod val="20000"/>
              <a:lumOff val="80000"/>
            </a:schemeClr>
          </a:solidFill>
          <a:ln w="76200">
            <a:solidFill>
              <a:srgbClr val="0070C0"/>
            </a:solidFill>
          </a:ln>
        </p:spPr>
        <p:txBody>
          <a:bodyPr wrap="square">
            <a:spAutoFit/>
          </a:bodyPr>
          <a:lstStyle/>
          <a:p>
            <a:pPr algn="ctr"/>
            <a:r>
              <a:rPr lang="en-GB" sz="6000" b="1" dirty="0">
                <a:latin typeface="Arial" panose="020B0604020202020204" pitchFamily="34" charset="0"/>
                <a:cs typeface="Arial" panose="020B0604020202020204" pitchFamily="34" charset="0"/>
              </a:rPr>
              <a:t>Mae </a:t>
            </a:r>
            <a:r>
              <a:rPr lang="en-GB" sz="6000" b="1" dirty="0" err="1">
                <a:latin typeface="Arial" panose="020B0604020202020204" pitchFamily="34" charset="0"/>
                <a:cs typeface="Arial" panose="020B0604020202020204" pitchFamily="34" charset="0"/>
              </a:rPr>
              <a:t>llyfr</a:t>
            </a:r>
            <a:r>
              <a:rPr lang="en-GB" sz="6000" b="1" dirty="0">
                <a:latin typeface="Arial" panose="020B0604020202020204" pitchFamily="34" charset="0"/>
                <a:cs typeface="Arial" panose="020B0604020202020204" pitchFamily="34" charset="0"/>
              </a:rPr>
              <a:t> </a:t>
            </a:r>
            <a:r>
              <a:rPr lang="en-GB" sz="6000" b="1" dirty="0" err="1">
                <a:latin typeface="Arial" panose="020B0604020202020204" pitchFamily="34" charset="0"/>
                <a:cs typeface="Arial" panose="020B0604020202020204" pitchFamily="34" charset="0"/>
              </a:rPr>
              <a:t>yn</a:t>
            </a:r>
            <a:r>
              <a:rPr lang="en-GB" sz="6000" b="1" dirty="0">
                <a:latin typeface="Arial" panose="020B0604020202020204" pitchFamily="34" charset="0"/>
                <a:cs typeface="Arial" panose="020B0604020202020204" pitchFamily="34" charset="0"/>
              </a:rPr>
              <a:t> …</a:t>
            </a:r>
            <a:endParaRPr lang="en-GB" sz="6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2356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3F04B-8944-44FA-A777-260712338959}"/>
              </a:ext>
            </a:extLst>
          </p:cNvPr>
          <p:cNvSpPr>
            <a:spLocks noGrp="1"/>
          </p:cNvSpPr>
          <p:nvPr>
            <p:ph idx="1"/>
          </p:nvPr>
        </p:nvSpPr>
        <p:spPr>
          <a:xfrm>
            <a:off x="2788919" y="242651"/>
            <a:ext cx="5852161" cy="717469"/>
          </a:xfrm>
          <a:solidFill>
            <a:schemeClr val="accent2">
              <a:lumMod val="20000"/>
              <a:lumOff val="80000"/>
            </a:schemeClr>
          </a:solidFill>
          <a:ln>
            <a:solidFill>
              <a:srgbClr val="002060"/>
            </a:solidFill>
          </a:ln>
        </p:spPr>
        <p:txBody>
          <a:bodyPr vert="horz" lIns="91440" tIns="45720" rIns="91440" bIns="45720" rtlCol="0" anchor="t">
            <a:noAutofit/>
          </a:bodyPr>
          <a:lstStyle/>
          <a:p>
            <a:pPr marL="0" indent="0" algn="ctr">
              <a:buNone/>
            </a:pPr>
            <a:r>
              <a:rPr lang="en-GB" sz="4400" b="1" dirty="0" err="1">
                <a:solidFill>
                  <a:srgbClr val="002060"/>
                </a:solidFill>
                <a:latin typeface="Arial" panose="020B0604020202020204" pitchFamily="34" charset="0"/>
                <a:cs typeface="Arial" panose="020B0604020202020204" pitchFamily="34" charset="0"/>
              </a:rPr>
              <a:t>Gorffennwch</a:t>
            </a:r>
            <a:r>
              <a:rPr lang="en-GB" sz="4400" b="1" dirty="0">
                <a:solidFill>
                  <a:srgbClr val="002060"/>
                </a:solidFill>
                <a:latin typeface="Arial" panose="020B0604020202020204" pitchFamily="34" charset="0"/>
                <a:cs typeface="Arial" panose="020B0604020202020204" pitchFamily="34" charset="0"/>
              </a:rPr>
              <a:t> …</a:t>
            </a:r>
            <a:endParaRPr lang="en-US"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a:p>
            <a:pPr marL="0" indent="0" algn="ctr">
              <a:buNone/>
            </a:pPr>
            <a:endParaRPr lang="en-GB" sz="4400" b="1" dirty="0">
              <a:solidFill>
                <a:srgbClr val="002060"/>
              </a:solidFill>
              <a:latin typeface="Arial" panose="020B0604020202020204" pitchFamily="34" charset="0"/>
              <a:cs typeface="Arial" panose="020B0604020202020204" pitchFamily="34" charset="0"/>
            </a:endParaRPr>
          </a:p>
        </p:txBody>
      </p:sp>
      <p:pic>
        <p:nvPicPr>
          <p:cNvPr id="5" name="Picture 5" descr="A drawing of a cartoon character&#10;&#10;Description generated with very high confidence">
            <a:extLst>
              <a:ext uri="{FF2B5EF4-FFF2-40B4-BE49-F238E27FC236}">
                <a16:creationId xmlns:a16="http://schemas.microsoft.com/office/drawing/2014/main" id="{300EDB55-652E-48AF-9F62-CAFBD58FF62C}"/>
              </a:ext>
            </a:extLst>
          </p:cNvPr>
          <p:cNvPicPr>
            <a:picLocks noChangeAspect="1"/>
          </p:cNvPicPr>
          <p:nvPr/>
        </p:nvPicPr>
        <p:blipFill>
          <a:blip r:embed="rId2"/>
          <a:stretch>
            <a:fillRect/>
          </a:stretch>
        </p:blipFill>
        <p:spPr>
          <a:xfrm>
            <a:off x="10713234" y="242651"/>
            <a:ext cx="1194220" cy="1194220"/>
          </a:xfrm>
          <a:prstGeom prst="rect">
            <a:avLst/>
          </a:prstGeom>
        </p:spPr>
      </p:pic>
      <p:pic>
        <p:nvPicPr>
          <p:cNvPr id="6" name="Picture 5">
            <a:extLst>
              <a:ext uri="{FF2B5EF4-FFF2-40B4-BE49-F238E27FC236}">
                <a16:creationId xmlns:a16="http://schemas.microsoft.com/office/drawing/2014/main" id="{0DE0D944-5130-2C45-A9F9-59D81AD1F57C}"/>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7" name="Rectangle 6">
            <a:extLst>
              <a:ext uri="{FF2B5EF4-FFF2-40B4-BE49-F238E27FC236}">
                <a16:creationId xmlns:a16="http://schemas.microsoft.com/office/drawing/2014/main" id="{67FCD8A5-2FC3-8649-87F9-30DA8968609D}"/>
              </a:ext>
            </a:extLst>
          </p:cNvPr>
          <p:cNvSpPr/>
          <p:nvPr/>
        </p:nvSpPr>
        <p:spPr>
          <a:xfrm>
            <a:off x="1950720" y="4236350"/>
            <a:ext cx="7833360" cy="1015663"/>
          </a:xfrm>
          <a:prstGeom prst="rect">
            <a:avLst/>
          </a:prstGeom>
          <a:solidFill>
            <a:schemeClr val="accent4">
              <a:lumMod val="20000"/>
              <a:lumOff val="80000"/>
            </a:schemeClr>
          </a:solidFill>
          <a:ln w="76200">
            <a:solidFill>
              <a:srgbClr val="0070C0"/>
            </a:solidFill>
          </a:ln>
        </p:spPr>
        <p:txBody>
          <a:bodyPr wrap="square">
            <a:spAutoFit/>
          </a:bodyPr>
          <a:lstStyle/>
          <a:p>
            <a:pPr algn="ctr"/>
            <a:r>
              <a:rPr lang="en-GB" sz="6000" b="1" dirty="0">
                <a:latin typeface="Arial" panose="020B0604020202020204" pitchFamily="34" charset="0"/>
                <a:cs typeface="Arial" panose="020B0604020202020204" pitchFamily="34" charset="0"/>
              </a:rPr>
              <a:t>Mae </a:t>
            </a:r>
            <a:r>
              <a:rPr lang="en-GB" sz="6000" b="1" dirty="0" err="1">
                <a:latin typeface="Arial" panose="020B0604020202020204" pitchFamily="34" charset="0"/>
                <a:cs typeface="Arial" panose="020B0604020202020204" pitchFamily="34" charset="0"/>
              </a:rPr>
              <a:t>nofel</a:t>
            </a:r>
            <a:r>
              <a:rPr lang="en-GB" sz="6000" b="1" dirty="0">
                <a:latin typeface="Arial" panose="020B0604020202020204" pitchFamily="34" charset="0"/>
                <a:cs typeface="Arial" panose="020B0604020202020204" pitchFamily="34" charset="0"/>
              </a:rPr>
              <a:t> </a:t>
            </a:r>
            <a:r>
              <a:rPr lang="en-GB" sz="6000" b="1" dirty="0" err="1">
                <a:latin typeface="Arial" panose="020B0604020202020204" pitchFamily="34" charset="0"/>
                <a:cs typeface="Arial" panose="020B0604020202020204" pitchFamily="34" charset="0"/>
              </a:rPr>
              <a:t>dda</a:t>
            </a:r>
            <a:r>
              <a:rPr lang="en-GB" sz="6000" b="1" dirty="0">
                <a:latin typeface="Arial" panose="020B0604020202020204" pitchFamily="34" charset="0"/>
                <a:cs typeface="Arial" panose="020B0604020202020204" pitchFamily="34" charset="0"/>
              </a:rPr>
              <a:t> </a:t>
            </a:r>
            <a:r>
              <a:rPr lang="en-GB" sz="6000" b="1" dirty="0" err="1">
                <a:latin typeface="Arial" panose="020B0604020202020204" pitchFamily="34" charset="0"/>
                <a:cs typeface="Arial" panose="020B0604020202020204" pitchFamily="34" charset="0"/>
              </a:rPr>
              <a:t>yn</a:t>
            </a:r>
            <a:r>
              <a:rPr lang="en-GB" sz="6000" b="1" dirty="0">
                <a:latin typeface="Arial" panose="020B0604020202020204" pitchFamily="34" charset="0"/>
                <a:cs typeface="Arial" panose="020B0604020202020204" pitchFamily="34" charset="0"/>
              </a:rPr>
              <a:t> …</a:t>
            </a:r>
            <a:endParaRPr lang="en-GB" sz="6600" b="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EAE0D95C-921F-004A-973A-985DA787AFAB}"/>
              </a:ext>
            </a:extLst>
          </p:cNvPr>
          <p:cNvPicPr>
            <a:picLocks noChangeAspect="1"/>
          </p:cNvPicPr>
          <p:nvPr/>
        </p:nvPicPr>
        <p:blipFill>
          <a:blip r:embed="rId4"/>
          <a:stretch>
            <a:fillRect/>
          </a:stretch>
        </p:blipFill>
        <p:spPr>
          <a:xfrm>
            <a:off x="4018279" y="1189682"/>
            <a:ext cx="3516392" cy="2864158"/>
          </a:xfrm>
          <a:prstGeom prst="rect">
            <a:avLst/>
          </a:prstGeom>
          <a:ln w="76200">
            <a:solidFill>
              <a:schemeClr val="tx1"/>
            </a:solidFill>
          </a:ln>
        </p:spPr>
      </p:pic>
    </p:spTree>
    <p:extLst>
      <p:ext uri="{BB962C8B-B14F-4D97-AF65-F5344CB8AC3E}">
        <p14:creationId xmlns:p14="http://schemas.microsoft.com/office/powerpoint/2010/main" val="1571441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D809EE1-5247-B94A-9582-A46A5467CF79}"/>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6" name="Title 1">
            <a:extLst>
              <a:ext uri="{FF2B5EF4-FFF2-40B4-BE49-F238E27FC236}">
                <a16:creationId xmlns:a16="http://schemas.microsoft.com/office/drawing/2014/main" id="{0A17316B-F49D-A746-B146-6A3CF9E4D82D}"/>
              </a:ext>
            </a:extLst>
          </p:cNvPr>
          <p:cNvSpPr txBox="1">
            <a:spLocks/>
          </p:cNvSpPr>
          <p:nvPr/>
        </p:nvSpPr>
        <p:spPr>
          <a:xfrm>
            <a:off x="9548165" y="92015"/>
            <a:ext cx="2486290" cy="1320800"/>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400" b="1">
                <a:solidFill>
                  <a:schemeClr val="bg1"/>
                </a:solidFill>
              </a:rPr>
              <a:t>Cynhesu</a:t>
            </a:r>
            <a:endParaRPr lang="en-US" sz="4400" b="1" dirty="0">
              <a:solidFill>
                <a:schemeClr val="bg1"/>
              </a:solidFill>
            </a:endParaRPr>
          </a:p>
        </p:txBody>
      </p:sp>
      <p:pic>
        <p:nvPicPr>
          <p:cNvPr id="9" name="Picture 5" descr="A drawing of a cartoon character&#10;&#10;Description generated with very high confidence">
            <a:extLst>
              <a:ext uri="{FF2B5EF4-FFF2-40B4-BE49-F238E27FC236}">
                <a16:creationId xmlns:a16="http://schemas.microsoft.com/office/drawing/2014/main" id="{23EF1202-DA9A-0146-99C3-81ECBD069145}"/>
              </a:ext>
            </a:extLst>
          </p:cNvPr>
          <p:cNvPicPr>
            <a:picLocks noChangeAspect="1"/>
          </p:cNvPicPr>
          <p:nvPr/>
        </p:nvPicPr>
        <p:blipFill>
          <a:blip r:embed="rId4"/>
          <a:stretch>
            <a:fillRect/>
          </a:stretch>
        </p:blipFill>
        <p:spPr>
          <a:xfrm>
            <a:off x="10791310" y="155305"/>
            <a:ext cx="1194220" cy="1194220"/>
          </a:xfrm>
          <a:prstGeom prst="rect">
            <a:avLst/>
          </a:prstGeom>
        </p:spPr>
      </p:pic>
      <p:pic>
        <p:nvPicPr>
          <p:cNvPr id="2" name="Picture 1">
            <a:extLst>
              <a:ext uri="{FF2B5EF4-FFF2-40B4-BE49-F238E27FC236}">
                <a16:creationId xmlns:a16="http://schemas.microsoft.com/office/drawing/2014/main" id="{0A8BEFFD-789C-0447-BC88-16FDA27D947A}"/>
              </a:ext>
            </a:extLst>
          </p:cNvPr>
          <p:cNvPicPr>
            <a:picLocks noChangeAspect="1"/>
          </p:cNvPicPr>
          <p:nvPr/>
        </p:nvPicPr>
        <p:blipFill rotWithShape="1">
          <a:blip r:embed="rId5"/>
          <a:srcRect l="6941" t="8141" r="9642" b="11864"/>
          <a:stretch/>
        </p:blipFill>
        <p:spPr>
          <a:xfrm>
            <a:off x="278248" y="2058305"/>
            <a:ext cx="3019245" cy="2915728"/>
          </a:xfrm>
          <a:prstGeom prst="rect">
            <a:avLst/>
          </a:prstGeom>
        </p:spPr>
      </p:pic>
      <p:sp>
        <p:nvSpPr>
          <p:cNvPr id="4" name="TextBox 3">
            <a:extLst>
              <a:ext uri="{FF2B5EF4-FFF2-40B4-BE49-F238E27FC236}">
                <a16:creationId xmlns:a16="http://schemas.microsoft.com/office/drawing/2014/main" id="{467FFE56-D038-1A4E-A1F5-7798A13BA97A}"/>
              </a:ext>
            </a:extLst>
          </p:cNvPr>
          <p:cNvSpPr txBox="1"/>
          <p:nvPr/>
        </p:nvSpPr>
        <p:spPr>
          <a:xfrm rot="20969635">
            <a:off x="3847822" y="784855"/>
            <a:ext cx="5118235" cy="1692771"/>
          </a:xfrm>
          <a:prstGeom prst="rect">
            <a:avLst/>
          </a:prstGeom>
          <a:solidFill>
            <a:schemeClr val="accent2">
              <a:lumMod val="20000"/>
              <a:lumOff val="80000"/>
            </a:schemeClr>
          </a:solidFill>
          <a:ln w="76200">
            <a:solidFill>
              <a:schemeClr val="tx1"/>
            </a:solidFill>
          </a:ln>
        </p:spPr>
        <p:txBody>
          <a:bodyPr wrap="square" rtlCol="0">
            <a:spAutoFit/>
          </a:bodyPr>
          <a:lstStyle/>
          <a:p>
            <a:pPr algn="ctr"/>
            <a:r>
              <a:rPr lang="cy-GB" sz="2800" dirty="0">
                <a:latin typeface="Arial" panose="020B0604020202020204" pitchFamily="34" charset="0"/>
                <a:cs typeface="Arial" panose="020B0604020202020204" pitchFamily="34" charset="0"/>
              </a:rPr>
              <a:t>Gorffennwch y frawddeg:</a:t>
            </a:r>
          </a:p>
          <a:p>
            <a:pPr algn="ctr"/>
            <a:endParaRPr lang="cy-GB" sz="2800" dirty="0">
              <a:latin typeface="Arial" panose="020B0604020202020204" pitchFamily="34" charset="0"/>
              <a:cs typeface="Arial" panose="020B0604020202020204" pitchFamily="34" charset="0"/>
            </a:endParaRPr>
          </a:p>
          <a:p>
            <a:pPr algn="ctr"/>
            <a:r>
              <a:rPr lang="cy-GB" sz="4800" dirty="0">
                <a:latin typeface="Arial" panose="020B0604020202020204" pitchFamily="34" charset="0"/>
                <a:cs typeface="Arial" panose="020B0604020202020204" pitchFamily="34" charset="0"/>
              </a:rPr>
              <a:t>Ysgrifennodd ....</a:t>
            </a:r>
          </a:p>
        </p:txBody>
      </p:sp>
      <p:sp>
        <p:nvSpPr>
          <p:cNvPr id="10" name="TextBox 9">
            <a:extLst>
              <a:ext uri="{FF2B5EF4-FFF2-40B4-BE49-F238E27FC236}">
                <a16:creationId xmlns:a16="http://schemas.microsoft.com/office/drawing/2014/main" id="{4D325CE3-CEF3-6343-9287-AE3F8A23B910}"/>
              </a:ext>
            </a:extLst>
          </p:cNvPr>
          <p:cNvSpPr txBox="1"/>
          <p:nvPr/>
        </p:nvSpPr>
        <p:spPr>
          <a:xfrm rot="413348">
            <a:off x="7347213" y="2039147"/>
            <a:ext cx="4502989" cy="1692771"/>
          </a:xfrm>
          <a:prstGeom prst="rect">
            <a:avLst/>
          </a:prstGeom>
          <a:solidFill>
            <a:schemeClr val="accent2">
              <a:lumMod val="20000"/>
              <a:lumOff val="80000"/>
            </a:schemeClr>
          </a:solidFill>
          <a:ln w="76200">
            <a:solidFill>
              <a:schemeClr val="tx1"/>
            </a:solidFill>
          </a:ln>
        </p:spPr>
        <p:txBody>
          <a:bodyPr wrap="square" rtlCol="0">
            <a:spAutoFit/>
          </a:bodyPr>
          <a:lstStyle/>
          <a:p>
            <a:pPr algn="ctr"/>
            <a:r>
              <a:rPr lang="cy-GB" sz="2800" dirty="0">
                <a:latin typeface="Arial" panose="020B0604020202020204" pitchFamily="34" charset="0"/>
                <a:cs typeface="Arial" panose="020B0604020202020204" pitchFamily="34" charset="0"/>
              </a:rPr>
              <a:t>Gorffennwch y frawddeg:</a:t>
            </a:r>
          </a:p>
          <a:p>
            <a:pPr algn="ctr"/>
            <a:endParaRPr lang="cy-GB" sz="2800" dirty="0">
              <a:latin typeface="Arial" panose="020B0604020202020204" pitchFamily="34" charset="0"/>
              <a:cs typeface="Arial" panose="020B0604020202020204" pitchFamily="34" charset="0"/>
            </a:endParaRPr>
          </a:p>
          <a:p>
            <a:pPr algn="ctr"/>
            <a:r>
              <a:rPr lang="cy-GB" sz="4800" dirty="0">
                <a:latin typeface="Arial" panose="020B0604020202020204" pitchFamily="34" charset="0"/>
                <a:cs typeface="Arial" panose="020B0604020202020204" pitchFamily="34" charset="0"/>
              </a:rPr>
              <a:t>Darllenodd ....</a:t>
            </a:r>
          </a:p>
        </p:txBody>
      </p:sp>
      <p:sp>
        <p:nvSpPr>
          <p:cNvPr id="11" name="TextBox 10">
            <a:extLst>
              <a:ext uri="{FF2B5EF4-FFF2-40B4-BE49-F238E27FC236}">
                <a16:creationId xmlns:a16="http://schemas.microsoft.com/office/drawing/2014/main" id="{C2BA6C5F-BD08-7E4A-9571-B18B9B520FFC}"/>
              </a:ext>
            </a:extLst>
          </p:cNvPr>
          <p:cNvSpPr txBox="1"/>
          <p:nvPr/>
        </p:nvSpPr>
        <p:spPr>
          <a:xfrm rot="20969635">
            <a:off x="3247676" y="3453573"/>
            <a:ext cx="4502989" cy="1692771"/>
          </a:xfrm>
          <a:prstGeom prst="rect">
            <a:avLst/>
          </a:prstGeom>
          <a:solidFill>
            <a:schemeClr val="accent2">
              <a:lumMod val="20000"/>
              <a:lumOff val="80000"/>
            </a:schemeClr>
          </a:solidFill>
          <a:ln w="76200">
            <a:solidFill>
              <a:schemeClr val="tx1"/>
            </a:solidFill>
          </a:ln>
        </p:spPr>
        <p:txBody>
          <a:bodyPr wrap="square" rtlCol="0">
            <a:spAutoFit/>
          </a:bodyPr>
          <a:lstStyle/>
          <a:p>
            <a:pPr algn="ctr"/>
            <a:r>
              <a:rPr lang="cy-GB" sz="2800" dirty="0">
                <a:latin typeface="Arial" panose="020B0604020202020204" pitchFamily="34" charset="0"/>
                <a:cs typeface="Arial" panose="020B0604020202020204" pitchFamily="34" charset="0"/>
              </a:rPr>
              <a:t>Gorffennwch y frawddeg:</a:t>
            </a:r>
          </a:p>
          <a:p>
            <a:pPr algn="ctr"/>
            <a:endParaRPr lang="cy-GB" sz="2800" dirty="0">
              <a:latin typeface="Arial" panose="020B0604020202020204" pitchFamily="34" charset="0"/>
              <a:cs typeface="Arial" panose="020B0604020202020204" pitchFamily="34" charset="0"/>
            </a:endParaRPr>
          </a:p>
          <a:p>
            <a:pPr algn="ctr"/>
            <a:r>
              <a:rPr lang="cy-GB" sz="4800" dirty="0">
                <a:latin typeface="Arial" panose="020B0604020202020204" pitchFamily="34" charset="0"/>
                <a:cs typeface="Arial" panose="020B0604020202020204" pitchFamily="34" charset="0"/>
              </a:rPr>
              <a:t>Yn bendant ....</a:t>
            </a:r>
          </a:p>
        </p:txBody>
      </p:sp>
      <p:sp>
        <p:nvSpPr>
          <p:cNvPr id="12" name="TextBox 11">
            <a:extLst>
              <a:ext uri="{FF2B5EF4-FFF2-40B4-BE49-F238E27FC236}">
                <a16:creationId xmlns:a16="http://schemas.microsoft.com/office/drawing/2014/main" id="{F41AF0D9-33B9-C848-889B-BE977CCA431B}"/>
              </a:ext>
            </a:extLst>
          </p:cNvPr>
          <p:cNvSpPr txBox="1"/>
          <p:nvPr/>
        </p:nvSpPr>
        <p:spPr>
          <a:xfrm rot="21304836">
            <a:off x="6143438" y="4615415"/>
            <a:ext cx="5730004" cy="1692771"/>
          </a:xfrm>
          <a:prstGeom prst="rect">
            <a:avLst/>
          </a:prstGeom>
          <a:solidFill>
            <a:schemeClr val="accent2">
              <a:lumMod val="20000"/>
              <a:lumOff val="80000"/>
            </a:schemeClr>
          </a:solidFill>
          <a:ln w="76200">
            <a:solidFill>
              <a:schemeClr val="tx1"/>
            </a:solidFill>
          </a:ln>
        </p:spPr>
        <p:txBody>
          <a:bodyPr wrap="square" rtlCol="0">
            <a:spAutoFit/>
          </a:bodyPr>
          <a:lstStyle/>
          <a:p>
            <a:pPr algn="ctr"/>
            <a:r>
              <a:rPr lang="cy-GB" sz="2800" dirty="0">
                <a:latin typeface="Arial" panose="020B0604020202020204" pitchFamily="34" charset="0"/>
                <a:cs typeface="Arial" panose="020B0604020202020204" pitchFamily="34" charset="0"/>
              </a:rPr>
              <a:t>Gorffennwch y frawddeg:</a:t>
            </a:r>
          </a:p>
          <a:p>
            <a:pPr algn="ctr"/>
            <a:endParaRPr lang="cy-GB" sz="2800" dirty="0">
              <a:latin typeface="Arial" panose="020B0604020202020204" pitchFamily="34" charset="0"/>
              <a:cs typeface="Arial" panose="020B0604020202020204" pitchFamily="34" charset="0"/>
            </a:endParaRPr>
          </a:p>
          <a:p>
            <a:pPr algn="ctr"/>
            <a:r>
              <a:rPr lang="cy-GB" sz="4800" dirty="0">
                <a:latin typeface="Arial" panose="020B0604020202020204" pitchFamily="34" charset="0"/>
                <a:cs typeface="Arial" panose="020B0604020202020204" pitchFamily="34" charset="0"/>
              </a:rPr>
              <a:t> Fy hoff nofel ydy....</a:t>
            </a:r>
          </a:p>
        </p:txBody>
      </p:sp>
      <p:sp>
        <p:nvSpPr>
          <p:cNvPr id="13" name="Title 1">
            <a:extLst>
              <a:ext uri="{FF2B5EF4-FFF2-40B4-BE49-F238E27FC236}">
                <a16:creationId xmlns:a16="http://schemas.microsoft.com/office/drawing/2014/main" id="{267252E9-8671-9847-997B-2D914DC62C52}"/>
              </a:ext>
            </a:extLst>
          </p:cNvPr>
          <p:cNvSpPr>
            <a:spLocks noGrp="1"/>
          </p:cNvSpPr>
          <p:nvPr>
            <p:ph type="title"/>
          </p:nvPr>
        </p:nvSpPr>
        <p:spPr>
          <a:xfrm>
            <a:off x="201059" y="239113"/>
            <a:ext cx="4031857" cy="724140"/>
          </a:xfrm>
          <a:solidFill>
            <a:schemeClr val="accent4">
              <a:lumMod val="20000"/>
              <a:lumOff val="80000"/>
            </a:schemeClr>
          </a:solidFill>
          <a:ln w="76200">
            <a:solidFill>
              <a:schemeClr val="accent2"/>
            </a:solidFill>
          </a:ln>
        </p:spPr>
        <p:txBody>
          <a:bodyPr/>
          <a:lstStyle/>
          <a:p>
            <a:pPr algn="ctr"/>
            <a:r>
              <a:rPr lang="en-GB" b="1" dirty="0" err="1">
                <a:solidFill>
                  <a:srgbClr val="002060"/>
                </a:solidFill>
                <a:latin typeface="Arial" panose="020B0604020202020204" pitchFamily="34" charset="0"/>
                <a:cs typeface="Arial" panose="020B0604020202020204" pitchFamily="34" charset="0"/>
              </a:rPr>
              <a:t>Cynhesu</a:t>
            </a:r>
            <a:endParaRPr lang="en-US" b="1" dirty="0" err="1">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2039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3BC9E7-407D-8F4C-943A-96576D7A8A2A}"/>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7" name="Title 1">
            <a:extLst>
              <a:ext uri="{FF2B5EF4-FFF2-40B4-BE49-F238E27FC236}">
                <a16:creationId xmlns:a16="http://schemas.microsoft.com/office/drawing/2014/main" id="{5D514990-1E4B-5146-B938-E4A77BDDE782}"/>
              </a:ext>
            </a:extLst>
          </p:cNvPr>
          <p:cNvSpPr>
            <a:spLocks noGrp="1"/>
          </p:cNvSpPr>
          <p:nvPr>
            <p:ph type="title"/>
          </p:nvPr>
        </p:nvSpPr>
        <p:spPr>
          <a:xfrm>
            <a:off x="1143000" y="239662"/>
            <a:ext cx="10104119" cy="724140"/>
          </a:xfrm>
          <a:solidFill>
            <a:schemeClr val="accent4">
              <a:lumMod val="20000"/>
              <a:lumOff val="80000"/>
            </a:schemeClr>
          </a:solidFill>
          <a:ln w="76200">
            <a:solidFill>
              <a:schemeClr val="accent2"/>
            </a:solidFill>
          </a:ln>
        </p:spPr>
        <p:txBody>
          <a:bodyPr>
            <a:normAutofit/>
          </a:bodyPr>
          <a:lstStyle/>
          <a:p>
            <a:pPr algn="ctr"/>
            <a:r>
              <a:rPr lang="en-GB" b="1" dirty="0" err="1">
                <a:solidFill>
                  <a:srgbClr val="002060"/>
                </a:solidFill>
                <a:latin typeface="Arial" panose="020B0604020202020204" pitchFamily="34" charset="0"/>
                <a:cs typeface="Arial" panose="020B0604020202020204" pitchFamily="34" charset="0"/>
              </a:rPr>
              <a:t>Sesiwn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sgwrs</a:t>
            </a:r>
            <a:r>
              <a:rPr lang="en-GB" b="1" dirty="0">
                <a:solidFill>
                  <a:srgbClr val="002060"/>
                </a:solidFill>
                <a:latin typeface="Arial" panose="020B0604020202020204" pitchFamily="34" charset="0"/>
                <a:cs typeface="Arial" panose="020B0604020202020204" pitchFamily="34" charset="0"/>
              </a:rPr>
              <a:t>: Beth </a:t>
            </a:r>
            <a:r>
              <a:rPr lang="en-GB" b="1" dirty="0" err="1">
                <a:solidFill>
                  <a:srgbClr val="002060"/>
                </a:solidFill>
                <a:latin typeface="Arial" panose="020B0604020202020204" pitchFamily="34" charset="0"/>
                <a:cs typeface="Arial" panose="020B0604020202020204" pitchFamily="34" charset="0"/>
              </a:rPr>
              <a:t>yn</a:t>
            </a:r>
            <a:r>
              <a:rPr lang="en-GB" b="1" dirty="0">
                <a:solidFill>
                  <a:srgbClr val="002060"/>
                </a:solidFill>
                <a:latin typeface="Arial" panose="020B0604020202020204" pitchFamily="34" charset="0"/>
                <a:cs typeface="Arial" panose="020B0604020202020204" pitchFamily="34" charset="0"/>
              </a:rPr>
              <a:t> y </a:t>
            </a:r>
            <a:r>
              <a:rPr lang="en-GB" b="1" dirty="0" err="1">
                <a:solidFill>
                  <a:srgbClr val="002060"/>
                </a:solidFill>
                <a:latin typeface="Arial" panose="020B0604020202020204" pitchFamily="34" charset="0"/>
                <a:cs typeface="Arial" panose="020B0604020202020204" pitchFamily="34" charset="0"/>
              </a:rPr>
              <a:t>byd</a:t>
            </a:r>
            <a:r>
              <a:rPr lang="en-GB" b="1" dirty="0">
                <a:solidFill>
                  <a:srgbClr val="002060"/>
                </a:solidFill>
                <a:latin typeface="Arial" panose="020B0604020202020204" pitchFamily="34" charset="0"/>
                <a:cs typeface="Arial" panose="020B0604020202020204" pitchFamily="34" charset="0"/>
              </a:rPr>
              <a:t>?</a:t>
            </a:r>
            <a:endParaRPr lang="en-US" b="1" dirty="0" err="1">
              <a:solidFill>
                <a:srgbClr val="00206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B4BB6FA8-1390-E54C-8AFF-EC4979A27AE4}"/>
              </a:ext>
            </a:extLst>
          </p:cNvPr>
          <p:cNvPicPr>
            <a:picLocks noChangeAspect="1"/>
          </p:cNvPicPr>
          <p:nvPr/>
        </p:nvPicPr>
        <p:blipFill rotWithShape="1">
          <a:blip r:embed="rId4"/>
          <a:srcRect l="86435" b="-1292"/>
          <a:stretch/>
        </p:blipFill>
        <p:spPr>
          <a:xfrm>
            <a:off x="8976360" y="1135380"/>
            <a:ext cx="1114486" cy="4777740"/>
          </a:xfrm>
          <a:prstGeom prst="rect">
            <a:avLst/>
          </a:prstGeom>
          <a:ln w="76200">
            <a:solidFill>
              <a:schemeClr val="tx1"/>
            </a:solidFill>
          </a:ln>
        </p:spPr>
      </p:pic>
    </p:spTree>
    <p:extLst>
      <p:ext uri="{BB962C8B-B14F-4D97-AF65-F5344CB8AC3E}">
        <p14:creationId xmlns:p14="http://schemas.microsoft.com/office/powerpoint/2010/main" val="302819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3BC9E7-407D-8F4C-943A-96576D7A8A2A}"/>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2" name="Picture 1">
            <a:extLst>
              <a:ext uri="{FF2B5EF4-FFF2-40B4-BE49-F238E27FC236}">
                <a16:creationId xmlns:a16="http://schemas.microsoft.com/office/drawing/2014/main" id="{EAC25BE0-4C9E-EB4D-8C38-4E99FF08063D}"/>
              </a:ext>
            </a:extLst>
          </p:cNvPr>
          <p:cNvPicPr>
            <a:picLocks noChangeAspect="1"/>
          </p:cNvPicPr>
          <p:nvPr/>
        </p:nvPicPr>
        <p:blipFill rotWithShape="1">
          <a:blip r:embed="rId4"/>
          <a:srcRect l="73606"/>
          <a:stretch/>
        </p:blipFill>
        <p:spPr>
          <a:xfrm>
            <a:off x="7922280" y="1135380"/>
            <a:ext cx="2168566" cy="4716780"/>
          </a:xfrm>
          <a:prstGeom prst="rect">
            <a:avLst/>
          </a:prstGeom>
          <a:ln w="76200">
            <a:solidFill>
              <a:schemeClr val="tx1"/>
            </a:solidFill>
          </a:ln>
        </p:spPr>
      </p:pic>
      <p:sp>
        <p:nvSpPr>
          <p:cNvPr id="8" name="Title 1">
            <a:extLst>
              <a:ext uri="{FF2B5EF4-FFF2-40B4-BE49-F238E27FC236}">
                <a16:creationId xmlns:a16="http://schemas.microsoft.com/office/drawing/2014/main" id="{A7F42A01-8EC8-F14B-A51A-49AA5CA255A8}"/>
              </a:ext>
            </a:extLst>
          </p:cNvPr>
          <p:cNvSpPr>
            <a:spLocks noGrp="1"/>
          </p:cNvSpPr>
          <p:nvPr>
            <p:ph type="title"/>
          </p:nvPr>
        </p:nvSpPr>
        <p:spPr>
          <a:xfrm>
            <a:off x="1143000" y="239662"/>
            <a:ext cx="10104119" cy="724140"/>
          </a:xfrm>
          <a:solidFill>
            <a:schemeClr val="accent4">
              <a:lumMod val="20000"/>
              <a:lumOff val="80000"/>
            </a:schemeClr>
          </a:solidFill>
          <a:ln w="76200">
            <a:solidFill>
              <a:schemeClr val="accent2"/>
            </a:solidFill>
          </a:ln>
        </p:spPr>
        <p:txBody>
          <a:bodyPr>
            <a:normAutofit/>
          </a:bodyPr>
          <a:lstStyle/>
          <a:p>
            <a:pPr algn="ctr"/>
            <a:r>
              <a:rPr lang="en-GB" b="1" dirty="0" err="1">
                <a:solidFill>
                  <a:srgbClr val="002060"/>
                </a:solidFill>
                <a:latin typeface="Arial" panose="020B0604020202020204" pitchFamily="34" charset="0"/>
                <a:cs typeface="Arial" panose="020B0604020202020204" pitchFamily="34" charset="0"/>
              </a:rPr>
              <a:t>Sesiwn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sgwrs</a:t>
            </a:r>
            <a:r>
              <a:rPr lang="en-GB" b="1" dirty="0">
                <a:solidFill>
                  <a:srgbClr val="002060"/>
                </a:solidFill>
                <a:latin typeface="Arial" panose="020B0604020202020204" pitchFamily="34" charset="0"/>
                <a:cs typeface="Arial" panose="020B0604020202020204" pitchFamily="34" charset="0"/>
              </a:rPr>
              <a:t>: Beth </a:t>
            </a:r>
            <a:r>
              <a:rPr lang="en-GB" b="1" dirty="0" err="1">
                <a:solidFill>
                  <a:srgbClr val="002060"/>
                </a:solidFill>
                <a:latin typeface="Arial" panose="020B0604020202020204" pitchFamily="34" charset="0"/>
                <a:cs typeface="Arial" panose="020B0604020202020204" pitchFamily="34" charset="0"/>
              </a:rPr>
              <a:t>yn</a:t>
            </a:r>
            <a:r>
              <a:rPr lang="en-GB" b="1" dirty="0">
                <a:solidFill>
                  <a:srgbClr val="002060"/>
                </a:solidFill>
                <a:latin typeface="Arial" panose="020B0604020202020204" pitchFamily="34" charset="0"/>
                <a:cs typeface="Arial" panose="020B0604020202020204" pitchFamily="34" charset="0"/>
              </a:rPr>
              <a:t> y </a:t>
            </a:r>
            <a:r>
              <a:rPr lang="en-GB" b="1" dirty="0" err="1">
                <a:solidFill>
                  <a:srgbClr val="002060"/>
                </a:solidFill>
                <a:latin typeface="Arial" panose="020B0604020202020204" pitchFamily="34" charset="0"/>
                <a:cs typeface="Arial" panose="020B0604020202020204" pitchFamily="34" charset="0"/>
              </a:rPr>
              <a:t>byd</a:t>
            </a:r>
            <a:r>
              <a:rPr lang="en-GB" b="1" dirty="0">
                <a:solidFill>
                  <a:srgbClr val="002060"/>
                </a:solidFill>
                <a:latin typeface="Arial" panose="020B0604020202020204" pitchFamily="34" charset="0"/>
                <a:cs typeface="Arial" panose="020B0604020202020204" pitchFamily="34" charset="0"/>
              </a:rPr>
              <a:t>?</a:t>
            </a:r>
            <a:endParaRPr lang="en-US" b="1" dirty="0" err="1">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4787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3BC9E7-407D-8F4C-943A-96576D7A8A2A}"/>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2" name="Picture 1">
            <a:extLst>
              <a:ext uri="{FF2B5EF4-FFF2-40B4-BE49-F238E27FC236}">
                <a16:creationId xmlns:a16="http://schemas.microsoft.com/office/drawing/2014/main" id="{EAC25BE0-4C9E-EB4D-8C38-4E99FF08063D}"/>
              </a:ext>
            </a:extLst>
          </p:cNvPr>
          <p:cNvPicPr>
            <a:picLocks noChangeAspect="1"/>
          </p:cNvPicPr>
          <p:nvPr/>
        </p:nvPicPr>
        <p:blipFill rotWithShape="1">
          <a:blip r:embed="rId4"/>
          <a:srcRect l="61210"/>
          <a:stretch/>
        </p:blipFill>
        <p:spPr>
          <a:xfrm>
            <a:off x="6903720" y="1135380"/>
            <a:ext cx="3187126" cy="4716780"/>
          </a:xfrm>
          <a:prstGeom prst="rect">
            <a:avLst/>
          </a:prstGeom>
          <a:ln w="76200">
            <a:solidFill>
              <a:schemeClr val="tx1"/>
            </a:solidFill>
          </a:ln>
        </p:spPr>
      </p:pic>
      <p:sp>
        <p:nvSpPr>
          <p:cNvPr id="8" name="Title 1">
            <a:extLst>
              <a:ext uri="{FF2B5EF4-FFF2-40B4-BE49-F238E27FC236}">
                <a16:creationId xmlns:a16="http://schemas.microsoft.com/office/drawing/2014/main" id="{49C7AE01-3C30-1A43-A01D-E5FE6C57E847}"/>
              </a:ext>
            </a:extLst>
          </p:cNvPr>
          <p:cNvSpPr txBox="1">
            <a:spLocks/>
          </p:cNvSpPr>
          <p:nvPr/>
        </p:nvSpPr>
        <p:spPr>
          <a:xfrm>
            <a:off x="1143000" y="239662"/>
            <a:ext cx="10104119" cy="724140"/>
          </a:xfrm>
          <a:prstGeom prst="rect">
            <a:avLst/>
          </a:prstGeom>
          <a:solidFill>
            <a:schemeClr val="accent4">
              <a:lumMod val="20000"/>
              <a:lumOff val="80000"/>
            </a:schemeClr>
          </a:solidFill>
          <a:ln w="76200">
            <a:solidFill>
              <a:schemeClr val="accent2"/>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err="1">
                <a:solidFill>
                  <a:srgbClr val="002060"/>
                </a:solidFill>
                <a:latin typeface="Arial" panose="020B0604020202020204" pitchFamily="34" charset="0"/>
                <a:cs typeface="Arial" panose="020B0604020202020204" pitchFamily="34" charset="0"/>
              </a:rPr>
              <a:t>Sesiwn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sgwrs</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Pwy</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yn</a:t>
            </a:r>
            <a:r>
              <a:rPr lang="en-GB" b="1" dirty="0">
                <a:solidFill>
                  <a:srgbClr val="002060"/>
                </a:solidFill>
                <a:latin typeface="Arial" panose="020B0604020202020204" pitchFamily="34" charset="0"/>
                <a:cs typeface="Arial" panose="020B0604020202020204" pitchFamily="34" charset="0"/>
              </a:rPr>
              <a:t> y </a:t>
            </a:r>
            <a:r>
              <a:rPr lang="en-GB" b="1" dirty="0" err="1">
                <a:solidFill>
                  <a:srgbClr val="002060"/>
                </a:solidFill>
                <a:latin typeface="Arial" panose="020B0604020202020204" pitchFamily="34" charset="0"/>
                <a:cs typeface="Arial" panose="020B0604020202020204" pitchFamily="34" charset="0"/>
              </a:rPr>
              <a:t>byd</a:t>
            </a:r>
            <a:r>
              <a:rPr lang="en-GB" b="1" dirty="0">
                <a:solidFill>
                  <a:srgbClr val="002060"/>
                </a:solidFill>
                <a:latin typeface="Arial" panose="020B0604020202020204" pitchFamily="34" charset="0"/>
                <a:cs typeface="Arial" panose="020B0604020202020204" pitchFamily="34" charset="0"/>
              </a:rPr>
              <a:t>?</a:t>
            </a:r>
            <a:endParaRPr lang="en-US" b="1" dirty="0" err="1">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2175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3BC9E7-407D-8F4C-943A-96576D7A8A2A}"/>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2" name="Picture 1">
            <a:extLst>
              <a:ext uri="{FF2B5EF4-FFF2-40B4-BE49-F238E27FC236}">
                <a16:creationId xmlns:a16="http://schemas.microsoft.com/office/drawing/2014/main" id="{EAC25BE0-4C9E-EB4D-8C38-4E99FF08063D}"/>
              </a:ext>
            </a:extLst>
          </p:cNvPr>
          <p:cNvPicPr>
            <a:picLocks noChangeAspect="1"/>
          </p:cNvPicPr>
          <p:nvPr/>
        </p:nvPicPr>
        <p:blipFill rotWithShape="1">
          <a:blip r:embed="rId4"/>
          <a:srcRect l="48411"/>
          <a:stretch/>
        </p:blipFill>
        <p:spPr>
          <a:xfrm>
            <a:off x="5852160" y="1135380"/>
            <a:ext cx="4238686" cy="4716780"/>
          </a:xfrm>
          <a:prstGeom prst="rect">
            <a:avLst/>
          </a:prstGeom>
          <a:ln w="76200">
            <a:solidFill>
              <a:schemeClr val="tx1"/>
            </a:solidFill>
          </a:ln>
        </p:spPr>
      </p:pic>
      <p:sp>
        <p:nvSpPr>
          <p:cNvPr id="8" name="Title 1">
            <a:extLst>
              <a:ext uri="{FF2B5EF4-FFF2-40B4-BE49-F238E27FC236}">
                <a16:creationId xmlns:a16="http://schemas.microsoft.com/office/drawing/2014/main" id="{CA90A865-4106-2A4F-8F83-61B20BD62E50}"/>
              </a:ext>
            </a:extLst>
          </p:cNvPr>
          <p:cNvSpPr txBox="1">
            <a:spLocks/>
          </p:cNvSpPr>
          <p:nvPr/>
        </p:nvSpPr>
        <p:spPr>
          <a:xfrm>
            <a:off x="1143000" y="239662"/>
            <a:ext cx="10104119" cy="724140"/>
          </a:xfrm>
          <a:prstGeom prst="rect">
            <a:avLst/>
          </a:prstGeom>
          <a:solidFill>
            <a:schemeClr val="accent4">
              <a:lumMod val="20000"/>
              <a:lumOff val="80000"/>
            </a:schemeClr>
          </a:solidFill>
          <a:ln w="76200">
            <a:solidFill>
              <a:schemeClr val="accent2"/>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err="1">
                <a:solidFill>
                  <a:srgbClr val="002060"/>
                </a:solidFill>
                <a:latin typeface="Arial" panose="020B0604020202020204" pitchFamily="34" charset="0"/>
                <a:cs typeface="Arial" panose="020B0604020202020204" pitchFamily="34" charset="0"/>
              </a:rPr>
              <a:t>Sesiwn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sgwrs</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Pwy</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yn</a:t>
            </a:r>
            <a:r>
              <a:rPr lang="en-GB" b="1" dirty="0">
                <a:solidFill>
                  <a:srgbClr val="002060"/>
                </a:solidFill>
                <a:latin typeface="Arial" panose="020B0604020202020204" pitchFamily="34" charset="0"/>
                <a:cs typeface="Arial" panose="020B0604020202020204" pitchFamily="34" charset="0"/>
              </a:rPr>
              <a:t> y </a:t>
            </a:r>
            <a:r>
              <a:rPr lang="en-GB" b="1" dirty="0" err="1">
                <a:solidFill>
                  <a:srgbClr val="002060"/>
                </a:solidFill>
                <a:latin typeface="Arial" panose="020B0604020202020204" pitchFamily="34" charset="0"/>
                <a:cs typeface="Arial" panose="020B0604020202020204" pitchFamily="34" charset="0"/>
              </a:rPr>
              <a:t>byd</a:t>
            </a:r>
            <a:r>
              <a:rPr lang="en-GB" b="1" dirty="0">
                <a:solidFill>
                  <a:srgbClr val="002060"/>
                </a:solidFill>
                <a:latin typeface="Arial" panose="020B0604020202020204" pitchFamily="34" charset="0"/>
                <a:cs typeface="Arial" panose="020B0604020202020204" pitchFamily="34" charset="0"/>
              </a:rPr>
              <a:t>?</a:t>
            </a:r>
            <a:endParaRPr lang="en-US" b="1" dirty="0" err="1">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1693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3BC9E7-407D-8F4C-943A-96576D7A8A2A}"/>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2" name="Picture 1">
            <a:extLst>
              <a:ext uri="{FF2B5EF4-FFF2-40B4-BE49-F238E27FC236}">
                <a16:creationId xmlns:a16="http://schemas.microsoft.com/office/drawing/2014/main" id="{EAC25BE0-4C9E-EB4D-8C38-4E99FF08063D}"/>
              </a:ext>
            </a:extLst>
          </p:cNvPr>
          <p:cNvPicPr>
            <a:picLocks noChangeAspect="1"/>
          </p:cNvPicPr>
          <p:nvPr/>
        </p:nvPicPr>
        <p:blipFill>
          <a:blip r:embed="rId4"/>
          <a:stretch>
            <a:fillRect/>
          </a:stretch>
        </p:blipFill>
        <p:spPr>
          <a:xfrm>
            <a:off x="1874520" y="1135380"/>
            <a:ext cx="8216326" cy="4716780"/>
          </a:xfrm>
          <a:prstGeom prst="rect">
            <a:avLst/>
          </a:prstGeom>
          <a:ln w="76200">
            <a:solidFill>
              <a:schemeClr val="tx1"/>
            </a:solidFill>
          </a:ln>
        </p:spPr>
      </p:pic>
      <p:sp>
        <p:nvSpPr>
          <p:cNvPr id="8" name="Title 1">
            <a:extLst>
              <a:ext uri="{FF2B5EF4-FFF2-40B4-BE49-F238E27FC236}">
                <a16:creationId xmlns:a16="http://schemas.microsoft.com/office/drawing/2014/main" id="{0E63A126-1C0B-B642-847A-7429BB7644EC}"/>
              </a:ext>
            </a:extLst>
          </p:cNvPr>
          <p:cNvSpPr txBox="1">
            <a:spLocks/>
          </p:cNvSpPr>
          <p:nvPr/>
        </p:nvSpPr>
        <p:spPr>
          <a:xfrm>
            <a:off x="1143000" y="239662"/>
            <a:ext cx="10104119" cy="724140"/>
          </a:xfrm>
          <a:prstGeom prst="rect">
            <a:avLst/>
          </a:prstGeom>
          <a:solidFill>
            <a:schemeClr val="accent4">
              <a:lumMod val="20000"/>
              <a:lumOff val="80000"/>
            </a:schemeClr>
          </a:solidFill>
          <a:ln w="76200">
            <a:solidFill>
              <a:schemeClr val="accent2"/>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err="1">
                <a:solidFill>
                  <a:srgbClr val="002060"/>
                </a:solidFill>
                <a:latin typeface="Arial" panose="020B0604020202020204" pitchFamily="34" charset="0"/>
                <a:cs typeface="Arial" panose="020B0604020202020204" pitchFamily="34" charset="0"/>
              </a:rPr>
              <a:t>Sesiwn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sgwrs</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Pwy</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yn</a:t>
            </a:r>
            <a:r>
              <a:rPr lang="en-GB" b="1" dirty="0">
                <a:solidFill>
                  <a:srgbClr val="002060"/>
                </a:solidFill>
                <a:latin typeface="Arial" panose="020B0604020202020204" pitchFamily="34" charset="0"/>
                <a:cs typeface="Arial" panose="020B0604020202020204" pitchFamily="34" charset="0"/>
              </a:rPr>
              <a:t> y </a:t>
            </a:r>
            <a:r>
              <a:rPr lang="en-GB" b="1" dirty="0" err="1">
                <a:solidFill>
                  <a:srgbClr val="002060"/>
                </a:solidFill>
                <a:latin typeface="Arial" panose="020B0604020202020204" pitchFamily="34" charset="0"/>
                <a:cs typeface="Arial" panose="020B0604020202020204" pitchFamily="34" charset="0"/>
              </a:rPr>
              <a:t>byd</a:t>
            </a:r>
            <a:r>
              <a:rPr lang="en-GB" b="1" dirty="0">
                <a:solidFill>
                  <a:srgbClr val="002060"/>
                </a:solidFill>
                <a:latin typeface="Arial" panose="020B0604020202020204" pitchFamily="34" charset="0"/>
                <a:cs typeface="Arial" panose="020B0604020202020204" pitchFamily="34" charset="0"/>
              </a:rPr>
              <a:t>?</a:t>
            </a:r>
            <a:endParaRPr lang="en-US" b="1" dirty="0" err="1">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6707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0A815-3D07-4175-91A0-6D56B724C733}"/>
              </a:ext>
            </a:extLst>
          </p:cNvPr>
          <p:cNvSpPr>
            <a:spLocks noGrp="1"/>
          </p:cNvSpPr>
          <p:nvPr>
            <p:ph type="title"/>
          </p:nvPr>
        </p:nvSpPr>
        <p:spPr>
          <a:xfrm>
            <a:off x="9548165" y="92015"/>
            <a:ext cx="2486290" cy="1320800"/>
          </a:xfrm>
        </p:spPr>
        <p:txBody>
          <a:bodyPr>
            <a:noAutofit/>
          </a:bodyPr>
          <a:lstStyle/>
          <a:p>
            <a:pPr algn="ctr"/>
            <a:r>
              <a:rPr lang="en-GB" sz="4400" b="1" err="1">
                <a:solidFill>
                  <a:schemeClr val="bg1"/>
                </a:solidFill>
              </a:rPr>
              <a:t>Cynhesu</a:t>
            </a:r>
            <a:endParaRPr lang="en-US" sz="4400" b="1">
              <a:solidFill>
                <a:schemeClr val="bg1"/>
              </a:solidFill>
            </a:endParaRPr>
          </a:p>
        </p:txBody>
      </p:sp>
      <p:sp>
        <p:nvSpPr>
          <p:cNvPr id="3" name="Content Placeholder 2">
            <a:extLst>
              <a:ext uri="{FF2B5EF4-FFF2-40B4-BE49-F238E27FC236}">
                <a16:creationId xmlns:a16="http://schemas.microsoft.com/office/drawing/2014/main" id="{B203F04B-8944-44FA-A777-260712338959}"/>
              </a:ext>
            </a:extLst>
          </p:cNvPr>
          <p:cNvSpPr>
            <a:spLocks noGrp="1"/>
          </p:cNvSpPr>
          <p:nvPr>
            <p:ph idx="1"/>
          </p:nvPr>
        </p:nvSpPr>
        <p:spPr>
          <a:xfrm>
            <a:off x="446692" y="242651"/>
            <a:ext cx="10523233" cy="5709575"/>
          </a:xfrm>
        </p:spPr>
        <p:txBody>
          <a:bodyPr vert="horz" lIns="91440" tIns="45720" rIns="91440" bIns="45720" rtlCol="0" anchor="t">
            <a:noAutofit/>
          </a:bodyPr>
          <a:lstStyle/>
          <a:p>
            <a:pPr marL="0" indent="0" algn="ctr">
              <a:buNone/>
            </a:pPr>
            <a:r>
              <a:rPr lang="en-GB" sz="3200" b="1" dirty="0" err="1">
                <a:latin typeface="Arial" panose="020B0604020202020204" pitchFamily="34" charset="0"/>
                <a:cs typeface="Arial" panose="020B0604020202020204" pitchFamily="34" charset="0"/>
              </a:rPr>
              <a:t>Yr</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ateb</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yw</a:t>
            </a:r>
            <a:r>
              <a:rPr lang="en-GB" sz="3200" b="1" dirty="0">
                <a:latin typeface="Arial" panose="020B0604020202020204" pitchFamily="34" charset="0"/>
                <a:cs typeface="Arial" panose="020B0604020202020204" pitchFamily="34" charset="0"/>
              </a:rPr>
              <a:t> …</a:t>
            </a:r>
            <a:endParaRPr lang="en-US"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ond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beth</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oedd</a:t>
            </a:r>
            <a:r>
              <a:rPr lang="en-GB" sz="3200" b="1" dirty="0">
                <a:latin typeface="Arial" panose="020B0604020202020204" pitchFamily="34" charset="0"/>
                <a:cs typeface="Arial" panose="020B0604020202020204" pitchFamily="34" charset="0"/>
              </a:rPr>
              <a:t> y </a:t>
            </a:r>
            <a:r>
              <a:rPr lang="en-GB" sz="3200" b="1" dirty="0" err="1">
                <a:latin typeface="Arial" panose="020B0604020202020204" pitchFamily="34" charset="0"/>
                <a:cs typeface="Arial" panose="020B0604020202020204" pitchFamily="34" charset="0"/>
              </a:rPr>
              <a:t>cwestiwn</a:t>
            </a:r>
            <a:r>
              <a:rPr lang="en-GB" sz="3200" b="1"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4" name="Explosion: 8 Points 3">
            <a:extLst>
              <a:ext uri="{FF2B5EF4-FFF2-40B4-BE49-F238E27FC236}">
                <a16:creationId xmlns:a16="http://schemas.microsoft.com/office/drawing/2014/main" id="{03C89B1E-53BC-4790-A825-DA00D04CA3F6}"/>
              </a:ext>
            </a:extLst>
          </p:cNvPr>
          <p:cNvSpPr/>
          <p:nvPr/>
        </p:nvSpPr>
        <p:spPr>
          <a:xfrm>
            <a:off x="1109901" y="562155"/>
            <a:ext cx="9424356" cy="4507300"/>
          </a:xfrm>
          <a:prstGeom prst="irregularSeal1">
            <a:avLst/>
          </a:prstGeom>
          <a:solidFill>
            <a:schemeClr val="accent4">
              <a:lumMod val="60000"/>
              <a:lumOff val="40000"/>
            </a:schemeClr>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b="1" dirty="0">
                <a:solidFill>
                  <a:schemeClr val="tx1"/>
                </a:solidFill>
                <a:latin typeface="Segoe Print"/>
              </a:rPr>
              <a:t>T </a:t>
            </a:r>
            <a:r>
              <a:rPr lang="en-GB" sz="6600" b="1" dirty="0" err="1">
                <a:solidFill>
                  <a:schemeClr val="tx1"/>
                </a:solidFill>
                <a:latin typeface="Segoe Print"/>
              </a:rPr>
              <a:t>Llew</a:t>
            </a:r>
            <a:r>
              <a:rPr lang="en-GB" sz="6600" b="1" dirty="0">
                <a:solidFill>
                  <a:schemeClr val="tx1"/>
                </a:solidFill>
                <a:latin typeface="Segoe Print"/>
              </a:rPr>
              <a:t> Jones</a:t>
            </a:r>
            <a:endParaRPr lang="en-GB" sz="7200" b="1" dirty="0">
              <a:solidFill>
                <a:schemeClr val="tx1"/>
              </a:solidFill>
              <a:latin typeface="Segoe Print"/>
            </a:endParaRPr>
          </a:p>
        </p:txBody>
      </p:sp>
      <p:pic>
        <p:nvPicPr>
          <p:cNvPr id="5" name="Picture 5" descr="A drawing of a cartoon character&#10;&#10;Description generated with very high confidence">
            <a:extLst>
              <a:ext uri="{FF2B5EF4-FFF2-40B4-BE49-F238E27FC236}">
                <a16:creationId xmlns:a16="http://schemas.microsoft.com/office/drawing/2014/main" id="{300EDB55-652E-48AF-9F62-CAFBD58FF62C}"/>
              </a:ext>
            </a:extLst>
          </p:cNvPr>
          <p:cNvPicPr>
            <a:picLocks noChangeAspect="1"/>
          </p:cNvPicPr>
          <p:nvPr/>
        </p:nvPicPr>
        <p:blipFill>
          <a:blip r:embed="rId2"/>
          <a:stretch>
            <a:fillRect/>
          </a:stretch>
        </p:blipFill>
        <p:spPr>
          <a:xfrm>
            <a:off x="10372815" y="754362"/>
            <a:ext cx="1194220" cy="1194220"/>
          </a:xfrm>
          <a:prstGeom prst="rect">
            <a:avLst/>
          </a:prstGeom>
        </p:spPr>
      </p:pic>
      <p:pic>
        <p:nvPicPr>
          <p:cNvPr id="6" name="Picture 5">
            <a:extLst>
              <a:ext uri="{FF2B5EF4-FFF2-40B4-BE49-F238E27FC236}">
                <a16:creationId xmlns:a16="http://schemas.microsoft.com/office/drawing/2014/main" id="{0DE0D944-5130-2C45-A9F9-59D81AD1F57C}"/>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657430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F423A-1B59-7840-9FAE-59DF94303D28}"/>
              </a:ext>
            </a:extLst>
          </p:cNvPr>
          <p:cNvSpPr>
            <a:spLocks noGrp="1"/>
          </p:cNvSpPr>
          <p:nvPr>
            <p:ph type="title"/>
          </p:nvPr>
        </p:nvSpPr>
        <p:spPr>
          <a:xfrm>
            <a:off x="3383280" y="288925"/>
            <a:ext cx="5425440" cy="975995"/>
          </a:xfrm>
          <a:solidFill>
            <a:schemeClr val="accent2">
              <a:lumMod val="20000"/>
              <a:lumOff val="80000"/>
            </a:schemeClr>
          </a:solidFill>
          <a:ln>
            <a:solidFill>
              <a:srgbClr val="002060"/>
            </a:solidFill>
          </a:ln>
        </p:spPr>
        <p:txBody>
          <a:bodyPr/>
          <a:lstStyle/>
          <a:p>
            <a:pPr algn="ctr"/>
            <a:r>
              <a:rPr lang="cy-GB" b="1" dirty="0">
                <a:solidFill>
                  <a:srgbClr val="002060"/>
                </a:solidFill>
                <a:latin typeface="Arial" panose="020B0604020202020204" pitchFamily="34" charset="0"/>
                <a:cs typeface="Arial" panose="020B0604020202020204" pitchFamily="34" charset="0"/>
              </a:rPr>
              <a:t>Tasgau</a:t>
            </a:r>
          </a:p>
        </p:txBody>
      </p:sp>
      <p:pic>
        <p:nvPicPr>
          <p:cNvPr id="4" name="Picture 3">
            <a:extLst>
              <a:ext uri="{FF2B5EF4-FFF2-40B4-BE49-F238E27FC236}">
                <a16:creationId xmlns:a16="http://schemas.microsoft.com/office/drawing/2014/main" id="{FC93173A-F14A-5D45-85C0-6404855650F3}"/>
              </a:ext>
            </a:extLst>
          </p:cNvPr>
          <p:cNvPicPr>
            <a:picLocks noChangeAspect="1"/>
          </p:cNvPicPr>
          <p:nvPr/>
        </p:nvPicPr>
        <p:blipFill rotWithShape="1">
          <a:blip r:embed="rId2"/>
          <a:srcRect t="16882" b="13406"/>
          <a:stretch/>
        </p:blipFill>
        <p:spPr>
          <a:xfrm>
            <a:off x="0" y="6089843"/>
            <a:ext cx="12192000" cy="768157"/>
          </a:xfrm>
          <a:prstGeom prst="rect">
            <a:avLst/>
          </a:prstGeom>
        </p:spPr>
      </p:pic>
      <p:graphicFrame>
        <p:nvGraphicFramePr>
          <p:cNvPr id="5" name="Table 4">
            <a:extLst>
              <a:ext uri="{FF2B5EF4-FFF2-40B4-BE49-F238E27FC236}">
                <a16:creationId xmlns:a16="http://schemas.microsoft.com/office/drawing/2014/main" id="{43AEAA97-87AC-C245-9290-B23DCA9E0B71}"/>
              </a:ext>
            </a:extLst>
          </p:cNvPr>
          <p:cNvGraphicFramePr>
            <a:graphicFrameLocks noGrp="1"/>
          </p:cNvGraphicFramePr>
          <p:nvPr>
            <p:extLst>
              <p:ext uri="{D42A27DB-BD31-4B8C-83A1-F6EECF244321}">
                <p14:modId xmlns:p14="http://schemas.microsoft.com/office/powerpoint/2010/main" val="2108173487"/>
              </p:ext>
            </p:extLst>
          </p:nvPr>
        </p:nvGraphicFramePr>
        <p:xfrm>
          <a:off x="314960" y="1618826"/>
          <a:ext cx="11562080" cy="2377440"/>
        </p:xfrm>
        <a:graphic>
          <a:graphicData uri="http://schemas.openxmlformats.org/drawingml/2006/table">
            <a:tbl>
              <a:tblPr firstRow="1" bandRow="1">
                <a:tableStyleId>{5C22544A-7EE6-4342-B048-85BDC9FD1C3A}</a:tableStyleId>
              </a:tblPr>
              <a:tblGrid>
                <a:gridCol w="2890520">
                  <a:extLst>
                    <a:ext uri="{9D8B030D-6E8A-4147-A177-3AD203B41FA5}">
                      <a16:colId xmlns:a16="http://schemas.microsoft.com/office/drawing/2014/main" val="3956307299"/>
                    </a:ext>
                  </a:extLst>
                </a:gridCol>
                <a:gridCol w="2890520">
                  <a:extLst>
                    <a:ext uri="{9D8B030D-6E8A-4147-A177-3AD203B41FA5}">
                      <a16:colId xmlns:a16="http://schemas.microsoft.com/office/drawing/2014/main" val="3302749288"/>
                    </a:ext>
                  </a:extLst>
                </a:gridCol>
                <a:gridCol w="2890520">
                  <a:extLst>
                    <a:ext uri="{9D8B030D-6E8A-4147-A177-3AD203B41FA5}">
                      <a16:colId xmlns:a16="http://schemas.microsoft.com/office/drawing/2014/main" val="588167294"/>
                    </a:ext>
                  </a:extLst>
                </a:gridCol>
                <a:gridCol w="2890520">
                  <a:extLst>
                    <a:ext uri="{9D8B030D-6E8A-4147-A177-3AD203B41FA5}">
                      <a16:colId xmlns:a16="http://schemas.microsoft.com/office/drawing/2014/main" val="2628541231"/>
                    </a:ext>
                  </a:extLst>
                </a:gridCol>
              </a:tblGrid>
              <a:tr h="370840">
                <a:tc>
                  <a:txBody>
                    <a:bodyPr/>
                    <a:lstStyle/>
                    <a:p>
                      <a:r>
                        <a:rPr lang="cy-GB" sz="2400" dirty="0">
                          <a:solidFill>
                            <a:srgbClr val="002060"/>
                          </a:solidFill>
                          <a:latin typeface="Arial" panose="020B0604020202020204" pitchFamily="34" charset="0"/>
                          <a:cs typeface="Arial" panose="020B0604020202020204" pitchFamily="34" charset="0"/>
                        </a:rPr>
                        <a:t>Grwp Bendigeidfran</a:t>
                      </a:r>
                    </a:p>
                    <a:p>
                      <a:r>
                        <a:rPr lang="cy-GB" sz="2400" dirty="0">
                          <a:solidFill>
                            <a:srgbClr val="002060"/>
                          </a:solidFill>
                          <a:latin typeface="Arial" panose="020B0604020202020204" pitchFamily="34" charset="0"/>
                          <a:cs typeface="Arial" panose="020B0604020202020204" pitchFamily="34" charset="0"/>
                        </a:rPr>
                        <a:t>(tasg wrando)</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solidFill>
                      <a:schemeClr val="accent4"/>
                    </a:solidFill>
                  </a:tcPr>
                </a:tc>
                <a:tc>
                  <a:txBody>
                    <a:bodyPr/>
                    <a:lstStyle/>
                    <a:p>
                      <a:r>
                        <a:rPr lang="cy-GB" sz="2400" dirty="0">
                          <a:solidFill>
                            <a:srgbClr val="002060"/>
                          </a:solidFill>
                          <a:latin typeface="Arial" panose="020B0604020202020204" pitchFamily="34" charset="0"/>
                          <a:cs typeface="Arial" panose="020B0604020202020204" pitchFamily="34" charset="0"/>
                        </a:rPr>
                        <a:t>Grwp Gwydion</a:t>
                      </a:r>
                    </a:p>
                    <a:p>
                      <a:r>
                        <a:rPr lang="cy-GB" sz="2400" dirty="0">
                          <a:solidFill>
                            <a:srgbClr val="002060"/>
                          </a:solidFill>
                          <a:latin typeface="Arial" panose="020B0604020202020204" pitchFamily="34" charset="0"/>
                          <a:cs typeface="Arial" panose="020B0604020202020204" pitchFamily="34" charset="0"/>
                        </a:rPr>
                        <a:t>(llyfr mawr ‘Pobl y Llyfrau’)</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solidFill>
                      <a:schemeClr val="accent4"/>
                    </a:solidFill>
                  </a:tcPr>
                </a:tc>
                <a:tc>
                  <a:txBody>
                    <a:bodyPr/>
                    <a:lstStyle/>
                    <a:p>
                      <a:r>
                        <a:rPr lang="cy-GB" sz="2400" dirty="0">
                          <a:solidFill>
                            <a:srgbClr val="002060"/>
                          </a:solidFill>
                          <a:latin typeface="Arial" panose="020B0604020202020204" pitchFamily="34" charset="0"/>
                          <a:cs typeface="Arial" panose="020B0604020202020204" pitchFamily="34" charset="0"/>
                        </a:rPr>
                        <a:t>Grwp Branwen</a:t>
                      </a:r>
                    </a:p>
                    <a:p>
                      <a:r>
                        <a:rPr lang="cy-GB" sz="2400" dirty="0">
                          <a:solidFill>
                            <a:srgbClr val="002060"/>
                          </a:solidFill>
                          <a:latin typeface="Arial" panose="020B0604020202020204" pitchFamily="34" charset="0"/>
                          <a:cs typeface="Arial" panose="020B0604020202020204" pitchFamily="34" charset="0"/>
                        </a:rPr>
                        <a:t>(tasg ”Ffeithiau mewn rhifau”)</a:t>
                      </a:r>
                    </a:p>
                    <a:p>
                      <a:endParaRPr lang="cy-GB" sz="2400" dirty="0">
                        <a:solidFill>
                          <a:srgbClr val="002060"/>
                        </a:solidFill>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solidFill>
                      <a:schemeClr val="accent4"/>
                    </a:solidFill>
                  </a:tcPr>
                </a:tc>
                <a:tc>
                  <a:txBody>
                    <a:bodyPr/>
                    <a:lstStyle/>
                    <a:p>
                      <a:r>
                        <a:rPr lang="cy-GB" sz="2400" dirty="0">
                          <a:solidFill>
                            <a:srgbClr val="002060"/>
                          </a:solidFill>
                          <a:latin typeface="Arial" panose="020B0604020202020204" pitchFamily="34" charset="0"/>
                          <a:cs typeface="Arial" panose="020B0604020202020204" pitchFamily="34" charset="0"/>
                        </a:rPr>
                        <a:t>Grwp Blodeuwedd</a:t>
                      </a:r>
                    </a:p>
                    <a:p>
                      <a:r>
                        <a:rPr lang="cy-GB" sz="2400" dirty="0">
                          <a:solidFill>
                            <a:srgbClr val="002060"/>
                          </a:solidFill>
                          <a:latin typeface="Arial" panose="020B0604020202020204" pitchFamily="34" charset="0"/>
                          <a:cs typeface="Arial" panose="020B0604020202020204" pitchFamily="34" charset="0"/>
                        </a:rPr>
                        <a:t>(Darllen grwp – dan arweiniad NE)</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val="3954780470"/>
                  </a:ext>
                </a:extLst>
              </a:tr>
              <a:tr h="370840">
                <a:tc>
                  <a:txBody>
                    <a:bodyPr/>
                    <a:lstStyle/>
                    <a:p>
                      <a:r>
                        <a:rPr lang="cy-GB" sz="2400" dirty="0">
                          <a:latin typeface="Arial" panose="020B0604020202020204" pitchFamily="34" charset="0"/>
                          <a:cs typeface="Arial" panose="020B0604020202020204" pitchFamily="34" charset="0"/>
                        </a:rPr>
                        <a:t>1. </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r>
                        <a:rPr lang="cy-GB" sz="2400" dirty="0">
                          <a:latin typeface="Arial" panose="020B0604020202020204" pitchFamily="34" charset="0"/>
                          <a:cs typeface="Arial" panose="020B0604020202020204" pitchFamily="34" charset="0"/>
                        </a:rPr>
                        <a:t>1</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r>
                        <a:rPr lang="cy-GB" sz="2400" dirty="0">
                          <a:latin typeface="Arial" panose="020B0604020202020204" pitchFamily="34" charset="0"/>
                          <a:cs typeface="Arial" panose="020B0604020202020204" pitchFamily="34" charset="0"/>
                        </a:rPr>
                        <a:t>1. </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r>
                        <a:rPr lang="cy-GB" sz="2400" dirty="0">
                          <a:latin typeface="Arial" panose="020B0604020202020204" pitchFamily="34" charset="0"/>
                          <a:cs typeface="Arial" panose="020B0604020202020204" pitchFamily="34" charset="0"/>
                        </a:rPr>
                        <a:t>1. </a:t>
                      </a:r>
                    </a:p>
                    <a:p>
                      <a:endParaRPr lang="cy-GB" sz="2400"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277555104"/>
                  </a:ext>
                </a:extLst>
              </a:tr>
            </a:tbl>
          </a:graphicData>
        </a:graphic>
      </p:graphicFrame>
    </p:spTree>
    <p:extLst>
      <p:ext uri="{BB962C8B-B14F-4D97-AF65-F5344CB8AC3E}">
        <p14:creationId xmlns:p14="http://schemas.microsoft.com/office/powerpoint/2010/main" val="2294017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44AB9-7C33-9641-AFEC-A64B0F6F491D}"/>
              </a:ext>
            </a:extLst>
          </p:cNvPr>
          <p:cNvSpPr>
            <a:spLocks noGrp="1"/>
          </p:cNvSpPr>
          <p:nvPr>
            <p:ph type="title"/>
          </p:nvPr>
        </p:nvSpPr>
        <p:spPr>
          <a:xfrm>
            <a:off x="396240" y="395605"/>
            <a:ext cx="4584700" cy="1325563"/>
          </a:xfrm>
          <a:solidFill>
            <a:schemeClr val="accent2">
              <a:lumMod val="20000"/>
              <a:lumOff val="80000"/>
            </a:schemeClr>
          </a:solidFill>
          <a:ln>
            <a:solidFill>
              <a:srgbClr val="002060"/>
            </a:solidFill>
          </a:ln>
        </p:spPr>
        <p:txBody>
          <a:bodyPr/>
          <a:lstStyle/>
          <a:p>
            <a:pPr algn="ctr"/>
            <a:r>
              <a:rPr lang="cy-GB" b="1" dirty="0">
                <a:solidFill>
                  <a:srgbClr val="002060"/>
                </a:solidFill>
                <a:latin typeface="Arial" panose="020B0604020202020204" pitchFamily="34" charset="0"/>
                <a:cs typeface="Arial" panose="020B0604020202020204" pitchFamily="34" charset="0"/>
              </a:rPr>
              <a:t>Adrodd yn ôl ...</a:t>
            </a:r>
          </a:p>
        </p:txBody>
      </p:sp>
      <p:pic>
        <p:nvPicPr>
          <p:cNvPr id="4" name="Picture 3">
            <a:extLst>
              <a:ext uri="{FF2B5EF4-FFF2-40B4-BE49-F238E27FC236}">
                <a16:creationId xmlns:a16="http://schemas.microsoft.com/office/drawing/2014/main" id="{E3A812DB-9B19-3140-8F3D-5AE6EABB8D4A}"/>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5" name="Picture 4">
            <a:extLst>
              <a:ext uri="{FF2B5EF4-FFF2-40B4-BE49-F238E27FC236}">
                <a16:creationId xmlns:a16="http://schemas.microsoft.com/office/drawing/2014/main" id="{1E163913-BBFB-9A40-848F-3A223AA6D204}"/>
              </a:ext>
            </a:extLst>
          </p:cNvPr>
          <p:cNvPicPr>
            <a:picLocks noChangeAspect="1"/>
          </p:cNvPicPr>
          <p:nvPr/>
        </p:nvPicPr>
        <p:blipFill>
          <a:blip r:embed="rId3"/>
          <a:stretch>
            <a:fillRect/>
          </a:stretch>
        </p:blipFill>
        <p:spPr>
          <a:xfrm>
            <a:off x="6125210" y="250958"/>
            <a:ext cx="5245100" cy="5838885"/>
          </a:xfrm>
          <a:prstGeom prst="rect">
            <a:avLst/>
          </a:prstGeom>
        </p:spPr>
      </p:pic>
    </p:spTree>
    <p:extLst>
      <p:ext uri="{BB962C8B-B14F-4D97-AF65-F5344CB8AC3E}">
        <p14:creationId xmlns:p14="http://schemas.microsoft.com/office/powerpoint/2010/main" val="2204460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B798-5AE6-4069-AF56-128D37301CB7}"/>
              </a:ext>
            </a:extLst>
          </p:cNvPr>
          <p:cNvSpPr>
            <a:spLocks noGrp="1"/>
          </p:cNvSpPr>
          <p:nvPr>
            <p:ph type="title"/>
          </p:nvPr>
        </p:nvSpPr>
        <p:spPr>
          <a:xfrm>
            <a:off x="268298" y="245797"/>
            <a:ext cx="4517152" cy="1051640"/>
          </a:xfrm>
          <a:solidFill>
            <a:schemeClr val="accent4">
              <a:lumMod val="20000"/>
              <a:lumOff val="80000"/>
            </a:schemeClr>
          </a:solidFill>
          <a:ln w="76200">
            <a:solidFill>
              <a:schemeClr val="accent2"/>
            </a:solidFill>
          </a:ln>
        </p:spPr>
        <p:txBody>
          <a:bodyPr>
            <a:noAutofit/>
          </a:bodyPr>
          <a:lstStyle/>
          <a:p>
            <a:pPr algn="ctr"/>
            <a:r>
              <a:rPr lang="en-GB" sz="4000" b="1" dirty="0" err="1">
                <a:solidFill>
                  <a:srgbClr val="002060"/>
                </a:solidFill>
                <a:latin typeface="Arial" panose="020B0604020202020204" pitchFamily="34" charset="0"/>
                <a:cs typeface="Arial" panose="020B0604020202020204" pitchFamily="34" charset="0"/>
              </a:rPr>
              <a:t>Gwrandewch</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yn</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ofalus</a:t>
            </a:r>
            <a:r>
              <a:rPr lang="en-GB" sz="4000" b="1" dirty="0">
                <a:solidFill>
                  <a:srgbClr val="002060"/>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B1C0FC6F-ACEA-4FDB-A166-715DD082A5EB}"/>
              </a:ext>
            </a:extLst>
          </p:cNvPr>
          <p:cNvSpPr>
            <a:spLocks noGrp="1"/>
          </p:cNvSpPr>
          <p:nvPr>
            <p:ph idx="1"/>
          </p:nvPr>
        </p:nvSpPr>
        <p:spPr>
          <a:xfrm>
            <a:off x="80756" y="1412891"/>
            <a:ext cx="4641179" cy="5061030"/>
          </a:xfrm>
        </p:spPr>
        <p:txBody>
          <a:bodyPr vert="horz" lIns="91440" tIns="45720" rIns="91440" bIns="45720" rtlCol="0" anchor="t">
            <a:normAutofit/>
          </a:bodyPr>
          <a:lstStyle/>
          <a:p>
            <a:pPr marL="0" indent="0" algn="ctr">
              <a:buNone/>
            </a:pPr>
            <a:r>
              <a:rPr lang="en-GB" sz="2400" b="1" dirty="0" err="1">
                <a:solidFill>
                  <a:schemeClr val="tx1"/>
                </a:solidFill>
                <a:latin typeface="Arial" panose="020B0604020202020204" pitchFamily="34" charset="0"/>
                <a:cs typeface="Arial" panose="020B0604020202020204" pitchFamily="34" charset="0"/>
              </a:rPr>
              <a:t>Ewch</a:t>
            </a:r>
            <a:r>
              <a:rPr lang="en-GB" sz="2400" b="1" dirty="0">
                <a:solidFill>
                  <a:schemeClr val="tx1"/>
                </a:solidFill>
                <a:latin typeface="Arial" panose="020B0604020202020204" pitchFamily="34" charset="0"/>
                <a:cs typeface="Arial" panose="020B0604020202020204" pitchFamily="34" charset="0"/>
              </a:rPr>
              <a:t> </a:t>
            </a:r>
            <a:r>
              <a:rPr lang="en-GB" sz="2400" b="1" dirty="0" err="1">
                <a:solidFill>
                  <a:schemeClr val="tx1"/>
                </a:solidFill>
                <a:latin typeface="Arial" panose="020B0604020202020204" pitchFamily="34" charset="0"/>
                <a:cs typeface="Arial" panose="020B0604020202020204" pitchFamily="34" charset="0"/>
              </a:rPr>
              <a:t>i’r</a:t>
            </a:r>
            <a:r>
              <a:rPr lang="en-GB" sz="2400" b="1" dirty="0">
                <a:solidFill>
                  <a:schemeClr val="tx1"/>
                </a:solidFill>
                <a:latin typeface="Arial" panose="020B0604020202020204" pitchFamily="34" charset="0"/>
                <a:cs typeface="Arial" panose="020B0604020202020204" pitchFamily="34" charset="0"/>
              </a:rPr>
              <a:t> </a:t>
            </a:r>
            <a:r>
              <a:rPr lang="en-GB" sz="2400" b="1" dirty="0" err="1">
                <a:solidFill>
                  <a:schemeClr val="tx1"/>
                </a:solidFill>
                <a:latin typeface="Arial" panose="020B0604020202020204" pitchFamily="34" charset="0"/>
                <a:cs typeface="Arial" panose="020B0604020202020204" pitchFamily="34" charset="0"/>
              </a:rPr>
              <a:t>wefan</a:t>
            </a:r>
            <a:r>
              <a:rPr lang="en-GB" sz="2400" b="1" dirty="0">
                <a:solidFill>
                  <a:schemeClr val="tx1"/>
                </a:solidFill>
                <a:latin typeface="Arial" panose="020B0604020202020204" pitchFamily="34" charset="0"/>
                <a:cs typeface="Arial" panose="020B0604020202020204" pitchFamily="34" charset="0"/>
              </a:rPr>
              <a:t>:</a:t>
            </a:r>
          </a:p>
          <a:p>
            <a:pPr marL="0" indent="0" algn="ctr">
              <a:buNone/>
            </a:pPr>
            <a:r>
              <a:rPr lang="en-GB" sz="3200" b="1" dirty="0">
                <a:solidFill>
                  <a:srgbClr val="FF0000"/>
                </a:solidFill>
                <a:latin typeface="Arial" panose="020B0604020202020204" pitchFamily="34" charset="0"/>
                <a:cs typeface="Arial" panose="020B0604020202020204" pitchFamily="34" charset="0"/>
                <a:hlinkClick r:id="rId3"/>
              </a:rPr>
              <a:t>www.tllew.cymru</a:t>
            </a:r>
            <a:endParaRPr lang="en-GB" sz="3200" b="1" dirty="0">
              <a:solidFill>
                <a:srgbClr val="FF0000"/>
              </a:solidFill>
              <a:latin typeface="Arial" panose="020B0604020202020204" pitchFamily="34" charset="0"/>
              <a:cs typeface="Arial" panose="020B0604020202020204" pitchFamily="34" charset="0"/>
            </a:endParaRPr>
          </a:p>
          <a:p>
            <a:pPr marL="0" indent="0" algn="ctr">
              <a:buNone/>
            </a:pPr>
            <a:endParaRPr lang="en-GB" sz="3200" b="1" dirty="0">
              <a:solidFill>
                <a:srgbClr val="FF0000"/>
              </a:solidFill>
              <a:latin typeface="Arial" panose="020B0604020202020204" pitchFamily="34" charset="0"/>
              <a:cs typeface="Arial" panose="020B0604020202020204" pitchFamily="34" charset="0"/>
            </a:endParaRPr>
          </a:p>
          <a:p>
            <a:pPr marL="0" indent="0" algn="ctr">
              <a:buNone/>
            </a:pPr>
            <a:endParaRPr lang="en-GB" sz="3200" b="1" dirty="0">
              <a:solidFill>
                <a:srgbClr val="FF0000"/>
              </a:solidFill>
              <a:latin typeface="Arial" panose="020B0604020202020204" pitchFamily="34" charset="0"/>
              <a:cs typeface="Arial" panose="020B0604020202020204" pitchFamily="34" charset="0"/>
            </a:endParaRPr>
          </a:p>
          <a:p>
            <a:pPr marL="0" indent="0" algn="ctr">
              <a:buNone/>
            </a:pPr>
            <a:endParaRPr lang="en-GB" sz="3200" b="1" dirty="0">
              <a:solidFill>
                <a:srgbClr val="FF0000"/>
              </a:solidFill>
              <a:latin typeface="Arial" panose="020B0604020202020204" pitchFamily="34" charset="0"/>
              <a:cs typeface="Arial" panose="020B0604020202020204" pitchFamily="34" charset="0"/>
            </a:endParaRPr>
          </a:p>
          <a:p>
            <a:pPr marL="0" indent="0" algn="ctr">
              <a:buNone/>
            </a:pPr>
            <a:endParaRPr lang="en-GB" sz="2200" b="1" dirty="0">
              <a:solidFill>
                <a:schemeClr val="tx1"/>
              </a:solidFill>
              <a:latin typeface="Arial" panose="020B0604020202020204" pitchFamily="34" charset="0"/>
              <a:cs typeface="Arial" panose="020B0604020202020204" pitchFamily="34" charset="0"/>
            </a:endParaRPr>
          </a:p>
          <a:p>
            <a:r>
              <a:rPr lang="en-GB" sz="2200" b="1" dirty="0" err="1">
                <a:solidFill>
                  <a:schemeClr val="tx1"/>
                </a:solidFill>
                <a:latin typeface="Arial" panose="020B0604020202020204" pitchFamily="34" charset="0"/>
                <a:cs typeface="Arial" panose="020B0604020202020204" pitchFamily="34" charset="0"/>
              </a:rPr>
              <a:t>Gwyliwch</a:t>
            </a:r>
            <a:r>
              <a:rPr lang="en-GB" sz="2200" b="1" dirty="0">
                <a:solidFill>
                  <a:schemeClr val="tx1"/>
                </a:solidFill>
                <a:latin typeface="Arial" panose="020B0604020202020204" pitchFamily="34" charset="0"/>
                <a:cs typeface="Arial" panose="020B0604020202020204" pitchFamily="34" charset="0"/>
              </a:rPr>
              <a:t> y </a:t>
            </a:r>
            <a:r>
              <a:rPr lang="en-GB" sz="2200" b="1" dirty="0" err="1">
                <a:solidFill>
                  <a:schemeClr val="tx1"/>
                </a:solidFill>
                <a:latin typeface="Arial" panose="020B0604020202020204" pitchFamily="34" charset="0"/>
                <a:cs typeface="Arial" panose="020B0604020202020204" pitchFamily="34" charset="0"/>
              </a:rPr>
              <a:t>ffilm</a:t>
            </a:r>
            <a:r>
              <a:rPr lang="en-GB" sz="2200" b="1" dirty="0">
                <a:solidFill>
                  <a:schemeClr val="tx1"/>
                </a:solidFill>
                <a:latin typeface="Arial" panose="020B0604020202020204" pitchFamily="34" charset="0"/>
                <a:cs typeface="Arial" panose="020B0604020202020204" pitchFamily="34" charset="0"/>
              </a:rPr>
              <a:t>.</a:t>
            </a:r>
          </a:p>
          <a:p>
            <a:r>
              <a:rPr lang="en-GB" sz="2200" b="1" dirty="0" err="1">
                <a:solidFill>
                  <a:schemeClr val="tx1"/>
                </a:solidFill>
                <a:latin typeface="Arial" panose="020B0604020202020204" pitchFamily="34" charset="0"/>
                <a:cs typeface="Arial" panose="020B0604020202020204" pitchFamily="34" charset="0"/>
              </a:rPr>
              <a:t>Gwrandewch</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yn</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ofalus</a:t>
            </a:r>
            <a:r>
              <a:rPr lang="en-GB" sz="2200" b="1" dirty="0">
                <a:solidFill>
                  <a:schemeClr val="tx1"/>
                </a:solidFill>
                <a:latin typeface="Arial" panose="020B0604020202020204" pitchFamily="34" charset="0"/>
                <a:cs typeface="Arial" panose="020B0604020202020204" pitchFamily="34" charset="0"/>
              </a:rPr>
              <a:t>.</a:t>
            </a:r>
          </a:p>
          <a:p>
            <a:r>
              <a:rPr lang="en-GB" sz="2200" b="1" dirty="0" err="1">
                <a:solidFill>
                  <a:schemeClr val="tx1"/>
                </a:solidFill>
                <a:latin typeface="Arial" panose="020B0604020202020204" pitchFamily="34" charset="0"/>
                <a:cs typeface="Arial" panose="020B0604020202020204" pitchFamily="34" charset="0"/>
              </a:rPr>
              <a:t>Dewch</a:t>
            </a:r>
            <a:r>
              <a:rPr lang="en-GB" sz="2200" b="1" dirty="0">
                <a:solidFill>
                  <a:schemeClr val="tx1"/>
                </a:solidFill>
                <a:latin typeface="Arial" panose="020B0604020202020204" pitchFamily="34" charset="0"/>
                <a:cs typeface="Arial" panose="020B0604020202020204" pitchFamily="34" charset="0"/>
              </a:rPr>
              <a:t> o </a:t>
            </a:r>
            <a:r>
              <a:rPr lang="en-GB" sz="2200" b="1" dirty="0" err="1">
                <a:solidFill>
                  <a:schemeClr val="tx1"/>
                </a:solidFill>
                <a:latin typeface="Arial" panose="020B0604020202020204" pitchFamily="34" charset="0"/>
                <a:cs typeface="Arial" panose="020B0604020202020204" pitchFamily="34" charset="0"/>
              </a:rPr>
              <a:t>hyd</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i’r</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wybodaeth</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berthnasol</a:t>
            </a:r>
            <a:r>
              <a:rPr lang="en-GB" sz="2200" b="1" dirty="0">
                <a:solidFill>
                  <a:schemeClr val="tx1"/>
                </a:solidFill>
                <a:latin typeface="Arial" panose="020B0604020202020204" pitchFamily="34" charset="0"/>
                <a:cs typeface="Arial" panose="020B0604020202020204" pitchFamily="34" charset="0"/>
              </a:rPr>
              <a:t>.</a:t>
            </a:r>
          </a:p>
          <a:p>
            <a:pPr marL="0" indent="0" algn="ctr">
              <a:buNone/>
            </a:pPr>
            <a:endParaRPr lang="en-US" sz="3200" b="1" dirty="0"/>
          </a:p>
        </p:txBody>
      </p:sp>
      <p:pic>
        <p:nvPicPr>
          <p:cNvPr id="4" name="Picture 4" descr="A person standing in front of a rock&#10;&#10;Description generated with very high confidence">
            <a:extLst>
              <a:ext uri="{FF2B5EF4-FFF2-40B4-BE49-F238E27FC236}">
                <a16:creationId xmlns:a16="http://schemas.microsoft.com/office/drawing/2014/main" id="{E93A8021-88A9-4B25-846D-B6C104D7794C}"/>
              </a:ext>
            </a:extLst>
          </p:cNvPr>
          <p:cNvPicPr>
            <a:picLocks noChangeAspect="1"/>
          </p:cNvPicPr>
          <p:nvPr/>
        </p:nvPicPr>
        <p:blipFill>
          <a:blip r:embed="rId4"/>
          <a:stretch>
            <a:fillRect/>
          </a:stretch>
        </p:blipFill>
        <p:spPr>
          <a:xfrm>
            <a:off x="882631" y="2412834"/>
            <a:ext cx="3068268" cy="1744141"/>
          </a:xfrm>
          <a:prstGeom prst="rect">
            <a:avLst/>
          </a:prstGeom>
        </p:spPr>
      </p:pic>
      <p:graphicFrame>
        <p:nvGraphicFramePr>
          <p:cNvPr id="5" name="Table 4">
            <a:extLst>
              <a:ext uri="{FF2B5EF4-FFF2-40B4-BE49-F238E27FC236}">
                <a16:creationId xmlns:a16="http://schemas.microsoft.com/office/drawing/2014/main" id="{B48E9E96-E324-474C-8423-9EACF40E5A25}"/>
              </a:ext>
            </a:extLst>
          </p:cNvPr>
          <p:cNvGraphicFramePr>
            <a:graphicFrameLocks/>
          </p:cNvGraphicFramePr>
          <p:nvPr>
            <p:extLst>
              <p:ext uri="{D42A27DB-BD31-4B8C-83A1-F6EECF244321}">
                <p14:modId xmlns:p14="http://schemas.microsoft.com/office/powerpoint/2010/main" val="3419365528"/>
              </p:ext>
            </p:extLst>
          </p:nvPr>
        </p:nvGraphicFramePr>
        <p:xfrm>
          <a:off x="5040730" y="261037"/>
          <a:ext cx="6963728" cy="5867400"/>
        </p:xfrm>
        <a:graphic>
          <a:graphicData uri="http://schemas.openxmlformats.org/drawingml/2006/table">
            <a:tbl>
              <a:tblPr firstRow="1" bandRow="1">
                <a:tableStyleId>{5940675A-B579-460E-94D1-54222C63F5DA}</a:tableStyleId>
              </a:tblPr>
              <a:tblGrid>
                <a:gridCol w="6963728">
                  <a:extLst>
                    <a:ext uri="{9D8B030D-6E8A-4147-A177-3AD203B41FA5}">
                      <a16:colId xmlns:a16="http://schemas.microsoft.com/office/drawing/2014/main" val="97447881"/>
                    </a:ext>
                  </a:extLst>
                </a:gridCol>
              </a:tblGrid>
              <a:tr h="479807">
                <a:tc>
                  <a:txBody>
                    <a:bodyPr/>
                    <a:lstStyle/>
                    <a:p>
                      <a:r>
                        <a:rPr lang="en-GB" sz="2000" b="1" dirty="0" err="1">
                          <a:latin typeface="Arial" panose="020B0604020202020204" pitchFamily="34" charset="0"/>
                          <a:cs typeface="Arial" panose="020B0604020202020204" pitchFamily="34" charset="0"/>
                        </a:rPr>
                        <a:t>Nifer</a:t>
                      </a:r>
                      <a:r>
                        <a:rPr lang="en-GB" sz="2000" b="1" dirty="0">
                          <a:latin typeface="Arial" panose="020B0604020202020204" pitchFamily="34" charset="0"/>
                          <a:cs typeface="Arial" panose="020B0604020202020204" pitchFamily="34" charset="0"/>
                        </a:rPr>
                        <a:t> o </a:t>
                      </a:r>
                      <a:r>
                        <a:rPr lang="en-GB" sz="2000" b="1" dirty="0" err="1">
                          <a:latin typeface="Arial" panose="020B0604020202020204" pitchFamily="34" charset="0"/>
                          <a:cs typeface="Arial" panose="020B0604020202020204" pitchFamily="34" charset="0"/>
                        </a:rPr>
                        <a:t>lyfrau</a:t>
                      </a:r>
                      <a:r>
                        <a:rPr lang="en-GB" sz="2000" b="1" dirty="0">
                          <a:latin typeface="Arial" panose="020B0604020202020204" pitchFamily="34" charset="0"/>
                          <a:cs typeface="Arial" panose="020B0604020202020204" pitchFamily="34" charset="0"/>
                        </a:rPr>
                        <a:t> </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51991833"/>
                  </a:ext>
                </a:extLst>
              </a:tr>
              <a:tr h="453336">
                <a:tc>
                  <a:txBody>
                    <a:bodyPr/>
                    <a:lstStyle/>
                    <a:p>
                      <a:r>
                        <a:rPr lang="en-GB" sz="2000" b="1" dirty="0" err="1">
                          <a:latin typeface="Arial" panose="020B0604020202020204" pitchFamily="34" charset="0"/>
                          <a:cs typeface="Arial" panose="020B0604020202020204" pitchFamily="34" charset="0"/>
                        </a:rPr>
                        <a:t>Enw'r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cartref</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teuluol</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80732523"/>
                  </a:ext>
                </a:extLst>
              </a:tr>
              <a:tr h="453336">
                <a:tc>
                  <a:txBody>
                    <a:bodyPr/>
                    <a:lstStyle/>
                    <a:p>
                      <a:r>
                        <a:rPr lang="en-GB" sz="2000" b="1" dirty="0" err="1">
                          <a:latin typeface="Arial" panose="020B0604020202020204" pitchFamily="34" charset="0"/>
                          <a:cs typeface="Arial" panose="020B0604020202020204" pitchFamily="34" charset="0"/>
                        </a:rPr>
                        <a:t>Dau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brif</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ddiddordeb</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65478580"/>
                  </a:ext>
                </a:extLst>
              </a:tr>
              <a:tr h="370880">
                <a:tc>
                  <a:txBody>
                    <a:bodyPr/>
                    <a:lstStyle/>
                    <a:p>
                      <a:r>
                        <a:rPr lang="en-GB" sz="2000" b="1" dirty="0" err="1">
                          <a:latin typeface="Arial" panose="020B0604020202020204" pitchFamily="34" charset="0"/>
                          <a:cs typeface="Arial" panose="020B0604020202020204" pitchFamily="34" charset="0"/>
                        </a:rPr>
                        <a:t>Pryd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oedd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yr</a:t>
                      </a:r>
                      <a:r>
                        <a:rPr lang="en-GB" sz="2000" b="1" dirty="0">
                          <a:latin typeface="Arial" panose="020B0604020202020204" pitchFamily="34" charset="0"/>
                          <a:cs typeface="Arial" panose="020B0604020202020204" pitchFamily="34" charset="0"/>
                        </a:rPr>
                        <a:t> Eisteddfod </a:t>
                      </a:r>
                      <a:r>
                        <a:rPr lang="en-GB" sz="2000" b="1" dirty="0" err="1">
                          <a:latin typeface="Arial" panose="020B0604020202020204" pitchFamily="34" charset="0"/>
                          <a:cs typeface="Arial" panose="020B0604020202020204" pitchFamily="34" charset="0"/>
                        </a:rPr>
                        <a:t>Genedlaethol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yng</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Nghaerffili</a:t>
                      </a:r>
                      <a:r>
                        <a:rPr lang="en-GB" sz="2000" b="1" dirty="0">
                          <a:latin typeface="Arial" panose="020B0604020202020204" pitchFamily="34" charset="0"/>
                          <a:cs typeface="Arial" panose="020B0604020202020204" pitchFamily="34" charset="0"/>
                        </a:rPr>
                        <a:t>?</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13489805"/>
                  </a:ext>
                </a:extLst>
              </a:tr>
              <a:tr h="370880">
                <a:tc>
                  <a:txBody>
                    <a:bodyPr/>
                    <a:lstStyle/>
                    <a:p>
                      <a:r>
                        <a:rPr lang="en-GB" sz="2000" b="1" dirty="0" err="1">
                          <a:latin typeface="Arial" panose="020B0604020202020204" pitchFamily="34" charset="0"/>
                          <a:cs typeface="Arial" panose="020B0604020202020204" pitchFamily="34" charset="0"/>
                        </a:rPr>
                        <a:t>Ym</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mha</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flwyddyn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enillodd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gadair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genedlaethol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gyntaf</a:t>
                      </a:r>
                      <a:r>
                        <a:rPr lang="en-GB" sz="2000" b="1" dirty="0">
                          <a:latin typeface="Arial" panose="020B0604020202020204" pitchFamily="34" charset="0"/>
                          <a:cs typeface="Arial" panose="020B0604020202020204" pitchFamily="34" charset="0"/>
                        </a:rPr>
                        <a:t>?</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17325754"/>
                  </a:ext>
                </a:extLst>
              </a:tr>
              <a:tr h="370880">
                <a:tc>
                  <a:txBody>
                    <a:bodyPr/>
                    <a:lstStyle/>
                    <a:p>
                      <a:r>
                        <a:rPr lang="en-GB" sz="2000" b="1" dirty="0">
                          <a:latin typeface="Arial" panose="020B0604020202020204" pitchFamily="34" charset="0"/>
                          <a:cs typeface="Arial" panose="020B0604020202020204" pitchFamily="34" charset="0"/>
                        </a:rPr>
                        <a:t>Beth </a:t>
                      </a:r>
                      <a:r>
                        <a:rPr lang="en-GB" sz="2000" b="1" dirty="0" err="1">
                          <a:latin typeface="Arial" panose="020B0604020202020204" pitchFamily="34" charset="0"/>
                          <a:cs typeface="Arial" panose="020B0604020202020204" pitchFamily="34" charset="0"/>
                        </a:rPr>
                        <a:t>oedd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berthynas</a:t>
                      </a:r>
                      <a:r>
                        <a:rPr lang="en-GB" sz="2000" b="1" dirty="0">
                          <a:latin typeface="Arial" panose="020B0604020202020204" pitchFamily="34" charset="0"/>
                          <a:cs typeface="Arial" panose="020B0604020202020204" pitchFamily="34" charset="0"/>
                        </a:rPr>
                        <a:t> â </a:t>
                      </a:r>
                      <a:r>
                        <a:rPr lang="en-GB" sz="2000" b="1" dirty="0" err="1">
                          <a:latin typeface="Arial" panose="020B0604020202020204" pitchFamily="34" charset="0"/>
                          <a:cs typeface="Arial" panose="020B0604020202020204" pitchFamily="34" charset="0"/>
                        </a:rPr>
                        <a:t>phentref</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Coedybryn</a:t>
                      </a:r>
                      <a:r>
                        <a:rPr lang="en-GB" sz="2000" b="1" dirty="0">
                          <a:latin typeface="Arial" panose="020B0604020202020204" pitchFamily="34" charset="0"/>
                          <a:cs typeface="Arial" panose="020B0604020202020204" pitchFamily="34" charset="0"/>
                        </a:rPr>
                        <a:t>?</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91913798"/>
                  </a:ext>
                </a:extLst>
              </a:tr>
              <a:tr h="370880">
                <a:tc>
                  <a:txBody>
                    <a:bodyPr/>
                    <a:lstStyle/>
                    <a:p>
                      <a:r>
                        <a:rPr lang="en-GB" sz="2000" b="1" dirty="0">
                          <a:latin typeface="Arial" panose="020B0604020202020204" pitchFamily="34" charset="0"/>
                          <a:cs typeface="Arial" panose="020B0604020202020204" pitchFamily="34" charset="0"/>
                        </a:rPr>
                        <a:t>Beth </a:t>
                      </a:r>
                      <a:r>
                        <a:rPr lang="en-GB" sz="2000" b="1" dirty="0" err="1">
                          <a:latin typeface="Arial" panose="020B0604020202020204" pitchFamily="34" charset="0"/>
                          <a:cs typeface="Arial" panose="020B0604020202020204" pitchFamily="34" charset="0"/>
                        </a:rPr>
                        <a:t>ddechreuodd</a:t>
                      </a:r>
                      <a:r>
                        <a:rPr lang="en-GB" sz="2000" b="1" dirty="0">
                          <a:latin typeface="Arial" panose="020B0604020202020204" pitchFamily="34" charset="0"/>
                          <a:cs typeface="Arial" panose="020B0604020202020204" pitchFamily="34" charset="0"/>
                        </a:rPr>
                        <a:t> e </a:t>
                      </a:r>
                      <a:r>
                        <a:rPr lang="en-GB" sz="2000" b="1" dirty="0" err="1">
                          <a:latin typeface="Arial" panose="020B0604020202020204" pitchFamily="34" charset="0"/>
                          <a:cs typeface="Arial" panose="020B0604020202020204" pitchFamily="34" charset="0"/>
                        </a:rPr>
                        <a:t>wneud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ystod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yr</a:t>
                      </a:r>
                      <a:r>
                        <a:rPr lang="en-GB" sz="2000" b="1" dirty="0">
                          <a:latin typeface="Arial" panose="020B0604020202020204" pitchFamily="34" charset="0"/>
                          <a:cs typeface="Arial" panose="020B0604020202020204" pitchFamily="34" charset="0"/>
                        </a:rPr>
                        <a:t> 1970’au?</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74889912"/>
                  </a:ext>
                </a:extLst>
              </a:tr>
              <a:tr h="370880">
                <a:tc>
                  <a:txBody>
                    <a:bodyPr/>
                    <a:lstStyle/>
                    <a:p>
                      <a:r>
                        <a:rPr lang="en-GB" sz="2000" b="1" dirty="0" err="1">
                          <a:latin typeface="Arial" panose="020B0604020202020204" pitchFamily="34" charset="0"/>
                          <a:cs typeface="Arial" panose="020B0604020202020204" pitchFamily="34" charset="0"/>
                        </a:rPr>
                        <a:t>Enwch</a:t>
                      </a:r>
                      <a:r>
                        <a:rPr lang="en-GB" sz="2000" b="1" dirty="0">
                          <a:latin typeface="Arial" panose="020B0604020202020204" pitchFamily="34" charset="0"/>
                          <a:cs typeface="Arial" panose="020B0604020202020204" pitchFamily="34" charset="0"/>
                        </a:rPr>
                        <a:t> 4 o </a:t>
                      </a:r>
                      <a:r>
                        <a:rPr lang="en-GB" sz="2000" b="1" dirty="0" err="1">
                          <a:latin typeface="Arial" panose="020B0604020202020204" pitchFamily="34" charset="0"/>
                          <a:cs typeface="Arial" panose="020B0604020202020204" pitchFamily="34" charset="0"/>
                        </a:rPr>
                        <a:t>gymeriadau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ysgrifennodd</a:t>
                      </a:r>
                      <a:r>
                        <a:rPr lang="en-GB" sz="2000" b="1" dirty="0">
                          <a:latin typeface="Arial" panose="020B0604020202020204" pitchFamily="34" charset="0"/>
                          <a:cs typeface="Arial" panose="020B0604020202020204" pitchFamily="34" charset="0"/>
                        </a:rPr>
                        <a:t> e </a:t>
                      </a:r>
                      <a:r>
                        <a:rPr lang="en-GB" sz="2000" b="1" dirty="0" err="1">
                          <a:latin typeface="Arial" panose="020B0604020202020204" pitchFamily="34" charset="0"/>
                          <a:cs typeface="Arial" panose="020B0604020202020204" pitchFamily="34" charset="0"/>
                        </a:rPr>
                        <a:t>amdanynt</a:t>
                      </a:r>
                      <a:r>
                        <a:rPr lang="en-GB" sz="2000" b="1" dirty="0">
                          <a:latin typeface="Arial" panose="020B0604020202020204" pitchFamily="34" charset="0"/>
                          <a:cs typeface="Arial" panose="020B0604020202020204" pitchFamily="34" charset="0"/>
                        </a:rPr>
                        <a:t>.</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588502"/>
                  </a:ext>
                </a:extLst>
              </a:tr>
              <a:tr h="370880">
                <a:tc>
                  <a:txBody>
                    <a:bodyPr/>
                    <a:lstStyle/>
                    <a:p>
                      <a:pPr lvl="0">
                        <a:buNone/>
                      </a:pPr>
                      <a:r>
                        <a:rPr lang="en-GB" sz="2000" b="1" dirty="0" err="1">
                          <a:latin typeface="Arial" panose="020B0604020202020204" pitchFamily="34" charset="0"/>
                          <a:cs typeface="Arial" panose="020B0604020202020204" pitchFamily="34" charset="0"/>
                        </a:rPr>
                        <a:t>Enwch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dri</a:t>
                      </a:r>
                      <a:r>
                        <a:rPr lang="en-GB" sz="2000" b="1" dirty="0">
                          <a:latin typeface="Arial" panose="020B0604020202020204" pitchFamily="34" charset="0"/>
                          <a:cs typeface="Arial" panose="020B0604020202020204" pitchFamily="34" charset="0"/>
                        </a:rPr>
                        <a:t> champ </a:t>
                      </a:r>
                      <a:r>
                        <a:rPr lang="en-GB" sz="2000" b="1" dirty="0" err="1">
                          <a:latin typeface="Arial" panose="020B0604020202020204" pitchFamily="34" charset="0"/>
                          <a:cs typeface="Arial" panose="020B0604020202020204" pitchFamily="34" charset="0"/>
                        </a:rPr>
                        <a:t>gyflawnodd</a:t>
                      </a:r>
                      <a:r>
                        <a:rPr lang="en-GB" sz="2000" b="1" dirty="0">
                          <a:latin typeface="Arial" panose="020B0604020202020204" pitchFamily="34" charset="0"/>
                          <a:cs typeface="Arial" panose="020B0604020202020204" pitchFamily="34" charset="0"/>
                        </a:rPr>
                        <a:t> T </a:t>
                      </a:r>
                      <a:r>
                        <a:rPr lang="en-GB" sz="2000" b="1" dirty="0" err="1">
                          <a:latin typeface="Arial" panose="020B0604020202020204" pitchFamily="34" charset="0"/>
                          <a:cs typeface="Arial" panose="020B0604020202020204" pitchFamily="34" charset="0"/>
                        </a:rPr>
                        <a:t>Llew</a:t>
                      </a:r>
                      <a:r>
                        <a:rPr lang="en-GB" sz="2000" b="1" dirty="0">
                          <a:latin typeface="Arial" panose="020B0604020202020204" pitchFamily="34" charset="0"/>
                          <a:cs typeface="Arial" panose="020B0604020202020204" pitchFamily="34" charset="0"/>
                        </a:rPr>
                        <a:t> Jones.</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14592218"/>
                  </a:ext>
                </a:extLst>
              </a:tr>
              <a:tr h="370880">
                <a:tc>
                  <a:txBody>
                    <a:bodyPr/>
                    <a:lstStyle/>
                    <a:p>
                      <a:pPr lvl="0">
                        <a:buNone/>
                      </a:pPr>
                      <a:r>
                        <a:rPr lang="en-GB" sz="2000" b="1" dirty="0" err="1">
                          <a:latin typeface="Arial" panose="020B0604020202020204" pitchFamily="34" charset="0"/>
                          <a:cs typeface="Arial" panose="020B0604020202020204" pitchFamily="34" charset="0"/>
                        </a:rPr>
                        <a:t>Unrhyw</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ffaith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newydd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arall</a:t>
                      </a:r>
                      <a:r>
                        <a:rPr lang="en-GB" sz="2000" b="1" dirty="0">
                          <a:latin typeface="Arial" panose="020B0604020202020204" pitchFamily="34" charset="0"/>
                          <a:cs typeface="Arial" panose="020B0604020202020204" pitchFamily="34" charset="0"/>
                        </a:rPr>
                        <a:t> a </a:t>
                      </a:r>
                      <a:r>
                        <a:rPr lang="en-GB" sz="2000" b="1" dirty="0" err="1">
                          <a:latin typeface="Arial" panose="020B0604020202020204" pitchFamily="34" charset="0"/>
                          <a:cs typeface="Arial" panose="020B0604020202020204" pitchFamily="34" charset="0"/>
                        </a:rPr>
                        <a:t>ddysgoch</a:t>
                      </a:r>
                      <a:r>
                        <a:rPr lang="en-GB" sz="2000" b="1" dirty="0">
                          <a:latin typeface="Arial" panose="020B0604020202020204" pitchFamily="34" charset="0"/>
                          <a:cs typeface="Arial" panose="020B0604020202020204" pitchFamily="34" charset="0"/>
                        </a:rPr>
                        <a:t>.</a:t>
                      </a:r>
                    </a:p>
                    <a:p>
                      <a:pPr lvl="0">
                        <a:buNone/>
                      </a:pPr>
                      <a:endParaRPr lang="en-GB" sz="1050" b="1" dirty="0" err="1">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74561218"/>
                  </a:ext>
                </a:extLst>
              </a:tr>
            </a:tbl>
          </a:graphicData>
        </a:graphic>
      </p:graphicFrame>
      <p:pic>
        <p:nvPicPr>
          <p:cNvPr id="6" name="Picture 5">
            <a:extLst>
              <a:ext uri="{FF2B5EF4-FFF2-40B4-BE49-F238E27FC236}">
                <a16:creationId xmlns:a16="http://schemas.microsoft.com/office/drawing/2014/main" id="{CDE8D8D3-5E9B-D642-8DBF-2D487B655FCF}"/>
              </a:ext>
            </a:extLst>
          </p:cNvPr>
          <p:cNvPicPr>
            <a:picLocks noChangeAspect="1"/>
          </p:cNvPicPr>
          <p:nvPr/>
        </p:nvPicPr>
        <p:blipFill rotWithShape="1">
          <a:blip r:embed="rId5"/>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34654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E5543B4-7F4B-E64D-A7C2-E0384610EFF9}"/>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5" name="Picture 4">
            <a:extLst>
              <a:ext uri="{FF2B5EF4-FFF2-40B4-BE49-F238E27FC236}">
                <a16:creationId xmlns:a16="http://schemas.microsoft.com/office/drawing/2014/main" id="{C1FB01B6-5796-E341-906B-D9FCFE97F2E6}"/>
              </a:ext>
            </a:extLst>
          </p:cNvPr>
          <p:cNvPicPr>
            <a:picLocks noChangeAspect="1"/>
          </p:cNvPicPr>
          <p:nvPr/>
        </p:nvPicPr>
        <p:blipFill>
          <a:blip r:embed="rId3"/>
          <a:stretch>
            <a:fillRect/>
          </a:stretch>
        </p:blipFill>
        <p:spPr>
          <a:xfrm>
            <a:off x="1691640" y="202462"/>
            <a:ext cx="3992880" cy="5729783"/>
          </a:xfrm>
          <a:prstGeom prst="rect">
            <a:avLst/>
          </a:prstGeom>
          <a:ln w="38100">
            <a:solidFill>
              <a:srgbClr val="002060"/>
            </a:solidFill>
          </a:ln>
        </p:spPr>
      </p:pic>
      <p:pic>
        <p:nvPicPr>
          <p:cNvPr id="10" name="Picture 9">
            <a:extLst>
              <a:ext uri="{FF2B5EF4-FFF2-40B4-BE49-F238E27FC236}">
                <a16:creationId xmlns:a16="http://schemas.microsoft.com/office/drawing/2014/main" id="{B655833B-E121-B449-8FBD-CE47CEE40EFA}"/>
              </a:ext>
            </a:extLst>
          </p:cNvPr>
          <p:cNvPicPr>
            <a:picLocks noChangeAspect="1"/>
          </p:cNvPicPr>
          <p:nvPr/>
        </p:nvPicPr>
        <p:blipFill>
          <a:blip r:embed="rId4"/>
          <a:stretch>
            <a:fillRect/>
          </a:stretch>
        </p:blipFill>
        <p:spPr>
          <a:xfrm>
            <a:off x="6370320" y="176038"/>
            <a:ext cx="4450080" cy="5756207"/>
          </a:xfrm>
          <a:prstGeom prst="rect">
            <a:avLst/>
          </a:prstGeom>
          <a:ln w="38100">
            <a:solidFill>
              <a:srgbClr val="002060"/>
            </a:solidFill>
          </a:ln>
        </p:spPr>
      </p:pic>
    </p:spTree>
    <p:extLst>
      <p:ext uri="{BB962C8B-B14F-4D97-AF65-F5344CB8AC3E}">
        <p14:creationId xmlns:p14="http://schemas.microsoft.com/office/powerpoint/2010/main" val="16248642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CD52B-5DFD-2743-8778-D28A781D8148}"/>
              </a:ext>
            </a:extLst>
          </p:cNvPr>
          <p:cNvSpPr>
            <a:spLocks noGrp="1"/>
          </p:cNvSpPr>
          <p:nvPr>
            <p:ph type="title"/>
          </p:nvPr>
        </p:nvSpPr>
        <p:spPr>
          <a:xfrm>
            <a:off x="2783717" y="98981"/>
            <a:ext cx="7051285" cy="1111289"/>
          </a:xfrm>
          <a:solidFill>
            <a:schemeClr val="accent2">
              <a:lumMod val="20000"/>
              <a:lumOff val="80000"/>
            </a:schemeClr>
          </a:solidFill>
          <a:ln>
            <a:solidFill>
              <a:srgbClr val="002060"/>
            </a:solidFill>
          </a:ln>
        </p:spPr>
        <p:txBody>
          <a:bodyPr/>
          <a:lstStyle/>
          <a:p>
            <a:r>
              <a:rPr lang="cy-GB" b="1" dirty="0">
                <a:solidFill>
                  <a:srgbClr val="002060"/>
                </a:solidFill>
                <a:latin typeface="Arial" panose="020B0604020202020204" pitchFamily="34" charset="0"/>
                <a:cs typeface="Arial" panose="020B0604020202020204" pitchFamily="34" charset="0"/>
              </a:rPr>
              <a:t>Ffeithiau tu ôl i’r rhifau ...</a:t>
            </a:r>
          </a:p>
        </p:txBody>
      </p:sp>
      <p:pic>
        <p:nvPicPr>
          <p:cNvPr id="4" name="Picture 3">
            <a:extLst>
              <a:ext uri="{FF2B5EF4-FFF2-40B4-BE49-F238E27FC236}">
                <a16:creationId xmlns:a16="http://schemas.microsoft.com/office/drawing/2014/main" id="{B733D022-5629-2245-B644-740B995B889D}"/>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5" name="TextBox 4">
            <a:extLst>
              <a:ext uri="{FF2B5EF4-FFF2-40B4-BE49-F238E27FC236}">
                <a16:creationId xmlns:a16="http://schemas.microsoft.com/office/drawing/2014/main" id="{A50C3D88-6298-4940-AD0A-096A5FA5F3C8}"/>
              </a:ext>
            </a:extLst>
          </p:cNvPr>
          <p:cNvSpPr txBox="1"/>
          <p:nvPr/>
        </p:nvSpPr>
        <p:spPr>
          <a:xfrm rot="21281699">
            <a:off x="838200" y="1889760"/>
            <a:ext cx="1981200" cy="830997"/>
          </a:xfrm>
          <a:prstGeom prst="rect">
            <a:avLst/>
          </a:prstGeom>
          <a:solidFill>
            <a:schemeClr val="accent4">
              <a:lumMod val="20000"/>
              <a:lumOff val="80000"/>
            </a:schemeClr>
          </a:solidFill>
          <a:ln>
            <a:solidFill>
              <a:srgbClr val="002060"/>
            </a:solidFill>
          </a:ln>
        </p:spPr>
        <p:txBody>
          <a:bodyPr wrap="square" rtlCol="0">
            <a:spAutoFit/>
          </a:bodyPr>
          <a:lstStyle/>
          <a:p>
            <a:pPr algn="ctr"/>
            <a:r>
              <a:rPr lang="cy-GB" sz="4800" b="1" dirty="0">
                <a:solidFill>
                  <a:srgbClr val="002060"/>
                </a:solidFill>
                <a:latin typeface="Arial" panose="020B0604020202020204" pitchFamily="34" charset="0"/>
                <a:cs typeface="Arial" panose="020B0604020202020204" pitchFamily="34" charset="0"/>
              </a:rPr>
              <a:t>1915</a:t>
            </a:r>
          </a:p>
        </p:txBody>
      </p:sp>
      <p:sp>
        <p:nvSpPr>
          <p:cNvPr id="6" name="TextBox 5">
            <a:extLst>
              <a:ext uri="{FF2B5EF4-FFF2-40B4-BE49-F238E27FC236}">
                <a16:creationId xmlns:a16="http://schemas.microsoft.com/office/drawing/2014/main" id="{460EB954-80F9-1E41-835B-6EB84CF81DBF}"/>
              </a:ext>
            </a:extLst>
          </p:cNvPr>
          <p:cNvSpPr txBox="1"/>
          <p:nvPr/>
        </p:nvSpPr>
        <p:spPr>
          <a:xfrm rot="21281699">
            <a:off x="4080627" y="1889759"/>
            <a:ext cx="1981200" cy="830997"/>
          </a:xfrm>
          <a:prstGeom prst="rect">
            <a:avLst/>
          </a:prstGeom>
          <a:solidFill>
            <a:schemeClr val="accent4">
              <a:lumMod val="20000"/>
              <a:lumOff val="80000"/>
            </a:schemeClr>
          </a:solidFill>
          <a:ln>
            <a:solidFill>
              <a:srgbClr val="002060"/>
            </a:solidFill>
          </a:ln>
        </p:spPr>
        <p:txBody>
          <a:bodyPr wrap="square" rtlCol="0">
            <a:spAutoFit/>
          </a:bodyPr>
          <a:lstStyle/>
          <a:p>
            <a:pPr algn="ctr"/>
            <a:r>
              <a:rPr lang="cy-GB" sz="4800" b="1" dirty="0">
                <a:solidFill>
                  <a:srgbClr val="002060"/>
                </a:solidFill>
                <a:latin typeface="Arial" panose="020B0604020202020204" pitchFamily="34" charset="0"/>
                <a:cs typeface="Arial" panose="020B0604020202020204" pitchFamily="34" charset="0"/>
              </a:rPr>
              <a:t>1991</a:t>
            </a:r>
          </a:p>
        </p:txBody>
      </p:sp>
      <p:sp>
        <p:nvSpPr>
          <p:cNvPr id="7" name="TextBox 6">
            <a:extLst>
              <a:ext uri="{FF2B5EF4-FFF2-40B4-BE49-F238E27FC236}">
                <a16:creationId xmlns:a16="http://schemas.microsoft.com/office/drawing/2014/main" id="{BCC94812-9640-2A4B-81C0-47042D9CEE1A}"/>
              </a:ext>
            </a:extLst>
          </p:cNvPr>
          <p:cNvSpPr txBox="1"/>
          <p:nvPr/>
        </p:nvSpPr>
        <p:spPr>
          <a:xfrm rot="21281699">
            <a:off x="1493520" y="3474767"/>
            <a:ext cx="1981200" cy="830997"/>
          </a:xfrm>
          <a:prstGeom prst="rect">
            <a:avLst/>
          </a:prstGeom>
          <a:solidFill>
            <a:schemeClr val="accent4">
              <a:lumMod val="20000"/>
              <a:lumOff val="80000"/>
            </a:schemeClr>
          </a:solidFill>
          <a:ln>
            <a:solidFill>
              <a:srgbClr val="002060"/>
            </a:solidFill>
          </a:ln>
        </p:spPr>
        <p:txBody>
          <a:bodyPr wrap="square" rtlCol="0">
            <a:spAutoFit/>
          </a:bodyPr>
          <a:lstStyle/>
          <a:p>
            <a:pPr algn="ctr"/>
            <a:r>
              <a:rPr lang="cy-GB" sz="4800" b="1" dirty="0">
                <a:solidFill>
                  <a:srgbClr val="002060"/>
                </a:solidFill>
                <a:latin typeface="Arial" panose="020B0604020202020204" pitchFamily="34" charset="0"/>
                <a:cs typeface="Arial" panose="020B0604020202020204" pitchFamily="34" charset="0"/>
              </a:rPr>
              <a:t>1976</a:t>
            </a:r>
          </a:p>
        </p:txBody>
      </p:sp>
      <p:sp>
        <p:nvSpPr>
          <p:cNvPr id="8" name="TextBox 7">
            <a:extLst>
              <a:ext uri="{FF2B5EF4-FFF2-40B4-BE49-F238E27FC236}">
                <a16:creationId xmlns:a16="http://schemas.microsoft.com/office/drawing/2014/main" id="{358DF23E-6E01-CD40-B977-A32C89BE6CEA}"/>
              </a:ext>
            </a:extLst>
          </p:cNvPr>
          <p:cNvSpPr txBox="1"/>
          <p:nvPr/>
        </p:nvSpPr>
        <p:spPr>
          <a:xfrm rot="21281699">
            <a:off x="4293987" y="3867910"/>
            <a:ext cx="1981200" cy="830997"/>
          </a:xfrm>
          <a:prstGeom prst="rect">
            <a:avLst/>
          </a:prstGeom>
          <a:solidFill>
            <a:schemeClr val="accent4">
              <a:lumMod val="20000"/>
              <a:lumOff val="80000"/>
            </a:schemeClr>
          </a:solidFill>
          <a:ln>
            <a:solidFill>
              <a:srgbClr val="002060"/>
            </a:solidFill>
          </a:ln>
        </p:spPr>
        <p:txBody>
          <a:bodyPr wrap="square" rtlCol="0">
            <a:spAutoFit/>
          </a:bodyPr>
          <a:lstStyle/>
          <a:p>
            <a:pPr algn="ctr"/>
            <a:r>
              <a:rPr lang="cy-GB" sz="4800" b="1" dirty="0">
                <a:solidFill>
                  <a:srgbClr val="002060"/>
                </a:solidFill>
                <a:latin typeface="Arial" panose="020B0604020202020204" pitchFamily="34" charset="0"/>
                <a:cs typeface="Arial" panose="020B0604020202020204" pitchFamily="34" charset="0"/>
              </a:rPr>
              <a:t>1958</a:t>
            </a:r>
          </a:p>
        </p:txBody>
      </p:sp>
      <p:sp>
        <p:nvSpPr>
          <p:cNvPr id="9" name="TextBox 8">
            <a:extLst>
              <a:ext uri="{FF2B5EF4-FFF2-40B4-BE49-F238E27FC236}">
                <a16:creationId xmlns:a16="http://schemas.microsoft.com/office/drawing/2014/main" id="{5F3CC7ED-3C8F-5C4F-A9B8-D8E0F9A6F7BB}"/>
              </a:ext>
            </a:extLst>
          </p:cNvPr>
          <p:cNvSpPr txBox="1"/>
          <p:nvPr/>
        </p:nvSpPr>
        <p:spPr>
          <a:xfrm rot="21151403">
            <a:off x="457277" y="4827210"/>
            <a:ext cx="1981200" cy="830997"/>
          </a:xfrm>
          <a:prstGeom prst="rect">
            <a:avLst/>
          </a:prstGeom>
          <a:solidFill>
            <a:schemeClr val="accent4">
              <a:lumMod val="20000"/>
              <a:lumOff val="80000"/>
            </a:schemeClr>
          </a:solidFill>
          <a:ln>
            <a:solidFill>
              <a:srgbClr val="002060"/>
            </a:solidFill>
          </a:ln>
        </p:spPr>
        <p:txBody>
          <a:bodyPr wrap="square" rtlCol="0">
            <a:spAutoFit/>
          </a:bodyPr>
          <a:lstStyle/>
          <a:p>
            <a:pPr algn="ctr"/>
            <a:r>
              <a:rPr lang="cy-GB" sz="4800" b="1" dirty="0">
                <a:solidFill>
                  <a:srgbClr val="002060"/>
                </a:solidFill>
                <a:latin typeface="Arial" panose="020B0604020202020204" pitchFamily="34" charset="0"/>
                <a:cs typeface="Arial" panose="020B0604020202020204" pitchFamily="34" charset="0"/>
              </a:rPr>
              <a:t>7 oed</a:t>
            </a:r>
          </a:p>
        </p:txBody>
      </p:sp>
      <p:sp>
        <p:nvSpPr>
          <p:cNvPr id="10" name="TextBox 9">
            <a:extLst>
              <a:ext uri="{FF2B5EF4-FFF2-40B4-BE49-F238E27FC236}">
                <a16:creationId xmlns:a16="http://schemas.microsoft.com/office/drawing/2014/main" id="{69968B99-B91F-314E-ABDC-B191C08F00DC}"/>
              </a:ext>
            </a:extLst>
          </p:cNvPr>
          <p:cNvSpPr txBox="1"/>
          <p:nvPr/>
        </p:nvSpPr>
        <p:spPr>
          <a:xfrm rot="179877">
            <a:off x="6874523" y="2624098"/>
            <a:ext cx="4072085" cy="707886"/>
          </a:xfrm>
          <a:prstGeom prst="rect">
            <a:avLst/>
          </a:prstGeom>
          <a:solidFill>
            <a:schemeClr val="accent4">
              <a:lumMod val="20000"/>
              <a:lumOff val="80000"/>
            </a:schemeClr>
          </a:solidFill>
          <a:ln>
            <a:solidFill>
              <a:srgbClr val="002060"/>
            </a:solidFill>
          </a:ln>
        </p:spPr>
        <p:txBody>
          <a:bodyPr wrap="square" rtlCol="0">
            <a:spAutoFit/>
          </a:bodyPr>
          <a:lstStyle/>
          <a:p>
            <a:pPr algn="ctr"/>
            <a:r>
              <a:rPr lang="cy-GB" sz="4000" b="1" dirty="0">
                <a:solidFill>
                  <a:srgbClr val="002060"/>
                </a:solidFill>
                <a:latin typeface="Arial" panose="020B0604020202020204" pitchFamily="34" charset="0"/>
                <a:cs typeface="Arial" panose="020B0604020202020204" pitchFamily="34" charset="0"/>
              </a:rPr>
              <a:t>11eg o Hydref</a:t>
            </a:r>
          </a:p>
        </p:txBody>
      </p:sp>
      <p:sp>
        <p:nvSpPr>
          <p:cNvPr id="11" name="TextBox 10">
            <a:extLst>
              <a:ext uri="{FF2B5EF4-FFF2-40B4-BE49-F238E27FC236}">
                <a16:creationId xmlns:a16="http://schemas.microsoft.com/office/drawing/2014/main" id="{46992234-5806-3F4D-9B72-BF72DBFBE7AB}"/>
              </a:ext>
            </a:extLst>
          </p:cNvPr>
          <p:cNvSpPr txBox="1"/>
          <p:nvPr/>
        </p:nvSpPr>
        <p:spPr>
          <a:xfrm rot="21281699">
            <a:off x="6700157" y="4789454"/>
            <a:ext cx="2797914" cy="830997"/>
          </a:xfrm>
          <a:prstGeom prst="rect">
            <a:avLst/>
          </a:prstGeom>
          <a:solidFill>
            <a:schemeClr val="accent4">
              <a:lumMod val="20000"/>
              <a:lumOff val="80000"/>
            </a:schemeClr>
          </a:solidFill>
          <a:ln>
            <a:solidFill>
              <a:srgbClr val="002060"/>
            </a:solidFill>
          </a:ln>
        </p:spPr>
        <p:txBody>
          <a:bodyPr wrap="square" rtlCol="0">
            <a:spAutoFit/>
          </a:bodyPr>
          <a:lstStyle/>
          <a:p>
            <a:pPr algn="ctr"/>
            <a:r>
              <a:rPr lang="cy-GB" sz="4800" b="1" dirty="0">
                <a:solidFill>
                  <a:srgbClr val="002060"/>
                </a:solidFill>
                <a:latin typeface="Arial" panose="020B0604020202020204" pitchFamily="34" charset="0"/>
                <a:cs typeface="Arial" panose="020B0604020202020204" pitchFamily="34" charset="0"/>
              </a:rPr>
              <a:t>10 oed</a:t>
            </a:r>
          </a:p>
        </p:txBody>
      </p:sp>
      <p:sp>
        <p:nvSpPr>
          <p:cNvPr id="12" name="TextBox 11">
            <a:extLst>
              <a:ext uri="{FF2B5EF4-FFF2-40B4-BE49-F238E27FC236}">
                <a16:creationId xmlns:a16="http://schemas.microsoft.com/office/drawing/2014/main" id="{1BA1503A-73C8-BE4E-BA0A-97F532D2E6BA}"/>
              </a:ext>
            </a:extLst>
          </p:cNvPr>
          <p:cNvSpPr txBox="1"/>
          <p:nvPr/>
        </p:nvSpPr>
        <p:spPr>
          <a:xfrm rot="854297">
            <a:off x="9602258" y="3980074"/>
            <a:ext cx="1981200" cy="830997"/>
          </a:xfrm>
          <a:prstGeom prst="rect">
            <a:avLst/>
          </a:prstGeom>
          <a:solidFill>
            <a:schemeClr val="accent4">
              <a:lumMod val="20000"/>
              <a:lumOff val="80000"/>
            </a:schemeClr>
          </a:solidFill>
          <a:ln>
            <a:solidFill>
              <a:srgbClr val="002060"/>
            </a:solidFill>
          </a:ln>
        </p:spPr>
        <p:txBody>
          <a:bodyPr wrap="square" rtlCol="0">
            <a:spAutoFit/>
          </a:bodyPr>
          <a:lstStyle/>
          <a:p>
            <a:pPr algn="ctr"/>
            <a:r>
              <a:rPr lang="cy-GB" sz="4800" b="1" dirty="0">
                <a:solidFill>
                  <a:srgbClr val="002060"/>
                </a:solidFill>
                <a:latin typeface="Arial" panose="020B0604020202020204" pitchFamily="34" charset="0"/>
                <a:cs typeface="Arial" panose="020B0604020202020204" pitchFamily="34" charset="0"/>
              </a:rPr>
              <a:t>2009</a:t>
            </a:r>
          </a:p>
        </p:txBody>
      </p:sp>
      <p:sp>
        <p:nvSpPr>
          <p:cNvPr id="13" name="TextBox 12">
            <a:extLst>
              <a:ext uri="{FF2B5EF4-FFF2-40B4-BE49-F238E27FC236}">
                <a16:creationId xmlns:a16="http://schemas.microsoft.com/office/drawing/2014/main" id="{9AE24BAD-DE31-B14A-A115-03BACA08931F}"/>
              </a:ext>
            </a:extLst>
          </p:cNvPr>
          <p:cNvSpPr txBox="1"/>
          <p:nvPr/>
        </p:nvSpPr>
        <p:spPr>
          <a:xfrm rot="802127">
            <a:off x="9893762" y="1543181"/>
            <a:ext cx="1981200" cy="830997"/>
          </a:xfrm>
          <a:prstGeom prst="rect">
            <a:avLst/>
          </a:prstGeom>
          <a:solidFill>
            <a:schemeClr val="accent4">
              <a:lumMod val="20000"/>
              <a:lumOff val="80000"/>
            </a:schemeClr>
          </a:solidFill>
          <a:ln>
            <a:solidFill>
              <a:srgbClr val="002060"/>
            </a:solidFill>
          </a:ln>
        </p:spPr>
        <p:txBody>
          <a:bodyPr wrap="square" rtlCol="0">
            <a:spAutoFit/>
          </a:bodyPr>
          <a:lstStyle/>
          <a:p>
            <a:pPr algn="ctr"/>
            <a:r>
              <a:rPr lang="cy-GB" sz="4800" b="1" dirty="0">
                <a:solidFill>
                  <a:srgbClr val="002060"/>
                </a:solidFill>
                <a:latin typeface="Arial" panose="020B0604020202020204" pitchFamily="34" charset="0"/>
                <a:cs typeface="Arial" panose="020B0604020202020204" pitchFamily="34" charset="0"/>
              </a:rPr>
              <a:t>1990</a:t>
            </a:r>
          </a:p>
        </p:txBody>
      </p:sp>
      <p:sp>
        <p:nvSpPr>
          <p:cNvPr id="14" name="Rectangle 13">
            <a:extLst>
              <a:ext uri="{FF2B5EF4-FFF2-40B4-BE49-F238E27FC236}">
                <a16:creationId xmlns:a16="http://schemas.microsoft.com/office/drawing/2014/main" id="{2D23FC57-AE4F-124D-9C5C-0C304B91A5F2}"/>
              </a:ext>
            </a:extLst>
          </p:cNvPr>
          <p:cNvSpPr/>
          <p:nvPr/>
        </p:nvSpPr>
        <p:spPr>
          <a:xfrm>
            <a:off x="4213368" y="1275414"/>
            <a:ext cx="4191981" cy="646331"/>
          </a:xfrm>
          <a:prstGeom prst="rect">
            <a:avLst/>
          </a:prstGeom>
        </p:spPr>
        <p:txBody>
          <a:bodyPr wrap="none">
            <a:spAutoFit/>
          </a:bodyPr>
          <a:lstStyle/>
          <a:p>
            <a:r>
              <a:rPr lang="cy-GB" dirty="0">
                <a:hlinkClick r:id="rId3"/>
              </a:rPr>
              <a:t>https://www.sonamlyfra.cymru/tllewjones</a:t>
            </a:r>
            <a:endParaRPr lang="cy-GB" dirty="0"/>
          </a:p>
          <a:p>
            <a:endParaRPr lang="cy-GB" dirty="0"/>
          </a:p>
        </p:txBody>
      </p:sp>
    </p:spTree>
    <p:extLst>
      <p:ext uri="{BB962C8B-B14F-4D97-AF65-F5344CB8AC3E}">
        <p14:creationId xmlns:p14="http://schemas.microsoft.com/office/powerpoint/2010/main" val="4032535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A812DB-9B19-3140-8F3D-5AE6EABB8D4A}"/>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5" name="Picture 4">
            <a:extLst>
              <a:ext uri="{FF2B5EF4-FFF2-40B4-BE49-F238E27FC236}">
                <a16:creationId xmlns:a16="http://schemas.microsoft.com/office/drawing/2014/main" id="{FB0879CC-E52E-0B40-852B-8AAE40E40549}"/>
              </a:ext>
            </a:extLst>
          </p:cNvPr>
          <p:cNvPicPr>
            <a:picLocks noChangeAspect="1"/>
          </p:cNvPicPr>
          <p:nvPr/>
        </p:nvPicPr>
        <p:blipFill>
          <a:blip r:embed="rId3"/>
          <a:stretch>
            <a:fillRect/>
          </a:stretch>
        </p:blipFill>
        <p:spPr>
          <a:xfrm>
            <a:off x="2921000" y="1261842"/>
            <a:ext cx="6350000" cy="4953000"/>
          </a:xfrm>
          <a:prstGeom prst="rect">
            <a:avLst/>
          </a:prstGeom>
        </p:spPr>
      </p:pic>
      <p:sp>
        <p:nvSpPr>
          <p:cNvPr id="7" name="Title 1">
            <a:extLst>
              <a:ext uri="{FF2B5EF4-FFF2-40B4-BE49-F238E27FC236}">
                <a16:creationId xmlns:a16="http://schemas.microsoft.com/office/drawing/2014/main" id="{A4A1950D-6CFA-6B41-8DB9-FBBF2BE9F6AD}"/>
              </a:ext>
            </a:extLst>
          </p:cNvPr>
          <p:cNvSpPr txBox="1">
            <a:spLocks/>
          </p:cNvSpPr>
          <p:nvPr/>
        </p:nvSpPr>
        <p:spPr>
          <a:xfrm>
            <a:off x="2921000" y="365125"/>
            <a:ext cx="6350000" cy="1021715"/>
          </a:xfrm>
          <a:prstGeom prst="rect">
            <a:avLst/>
          </a:prstGeom>
          <a:solidFill>
            <a:schemeClr val="accent2">
              <a:lumMod val="20000"/>
              <a:lumOff val="80000"/>
            </a:schemeClr>
          </a:solidFill>
          <a:ln>
            <a:solidFill>
              <a:srgbClr val="00206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b="1">
                <a:solidFill>
                  <a:srgbClr val="002060"/>
                </a:solidFill>
                <a:latin typeface="Arial" panose="020B0604020202020204" pitchFamily="34" charset="0"/>
                <a:cs typeface="Arial" panose="020B0604020202020204" pitchFamily="34" charset="0"/>
              </a:rPr>
              <a:t>Darllen grwp ...</a:t>
            </a:r>
            <a:endParaRPr lang="cy-GB" b="1"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5405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D9788-93A9-9549-9CBF-5853569995E2}"/>
              </a:ext>
            </a:extLst>
          </p:cNvPr>
          <p:cNvSpPr>
            <a:spLocks noGrp="1"/>
          </p:cNvSpPr>
          <p:nvPr>
            <p:ph type="title"/>
          </p:nvPr>
        </p:nvSpPr>
        <p:spPr>
          <a:xfrm>
            <a:off x="2042160" y="136525"/>
            <a:ext cx="7665720" cy="899795"/>
          </a:xfrm>
          <a:solidFill>
            <a:schemeClr val="accent2">
              <a:lumMod val="20000"/>
              <a:lumOff val="80000"/>
            </a:schemeClr>
          </a:solidFill>
          <a:ln>
            <a:solidFill>
              <a:srgbClr val="002060"/>
            </a:solidFill>
          </a:ln>
        </p:spPr>
        <p:txBody>
          <a:bodyPr>
            <a:normAutofit/>
          </a:bodyPr>
          <a:lstStyle/>
          <a:p>
            <a:pPr algn="ctr"/>
            <a:r>
              <a:rPr lang="cy-GB" b="1" dirty="0">
                <a:solidFill>
                  <a:srgbClr val="002060"/>
                </a:solidFill>
                <a:latin typeface="Arial" panose="020B0604020202020204" pitchFamily="34" charset="0"/>
                <a:cs typeface="Arial" panose="020B0604020202020204" pitchFamily="34" charset="0"/>
              </a:rPr>
              <a:t>I gloi, munud i feddwl </a:t>
            </a:r>
            <a:r>
              <a:rPr lang="cy-GB" dirty="0"/>
              <a:t> ....</a:t>
            </a:r>
          </a:p>
        </p:txBody>
      </p:sp>
      <p:sp>
        <p:nvSpPr>
          <p:cNvPr id="3" name="Content Placeholder 2">
            <a:extLst>
              <a:ext uri="{FF2B5EF4-FFF2-40B4-BE49-F238E27FC236}">
                <a16:creationId xmlns:a16="http://schemas.microsoft.com/office/drawing/2014/main" id="{100ADB89-483B-A949-8845-AE75F0B36328}"/>
              </a:ext>
            </a:extLst>
          </p:cNvPr>
          <p:cNvSpPr>
            <a:spLocks noGrp="1"/>
          </p:cNvSpPr>
          <p:nvPr>
            <p:ph idx="1"/>
          </p:nvPr>
        </p:nvSpPr>
        <p:spPr>
          <a:xfrm>
            <a:off x="4648200" y="1387412"/>
            <a:ext cx="7345680" cy="4351338"/>
          </a:xfrm>
        </p:spPr>
        <p:txBody>
          <a:bodyPr>
            <a:normAutofit fontScale="92500"/>
          </a:bodyPr>
          <a:lstStyle/>
          <a:p>
            <a:pPr marL="514350" indent="-514350">
              <a:buAutoNum type="arabicPeriod"/>
            </a:pPr>
            <a:r>
              <a:rPr lang="cy-GB" dirty="0"/>
              <a:t>Beth oedd teitl nofel gyntaf T Llew Jones?</a:t>
            </a:r>
          </a:p>
          <a:p>
            <a:pPr marL="514350" indent="-514350">
              <a:buAutoNum type="arabicPeriod"/>
            </a:pPr>
            <a:endParaRPr lang="cy-GB" dirty="0"/>
          </a:p>
          <a:p>
            <a:pPr marL="514350" indent="-514350">
              <a:buAutoNum type="arabicPeriod"/>
            </a:pPr>
            <a:r>
              <a:rPr lang="cy-GB" dirty="0"/>
              <a:t>Un Noson .............. .</a:t>
            </a:r>
          </a:p>
          <a:p>
            <a:pPr marL="0" indent="0">
              <a:buNone/>
            </a:pPr>
            <a:endParaRPr lang="cy-GB" dirty="0"/>
          </a:p>
          <a:p>
            <a:pPr marL="0" indent="0">
              <a:buNone/>
            </a:pPr>
            <a:r>
              <a:rPr lang="cy-GB" dirty="0"/>
              <a:t>3.    Y Merlyn ...... .</a:t>
            </a:r>
          </a:p>
          <a:p>
            <a:pPr marL="0" indent="0">
              <a:buNone/>
            </a:pPr>
            <a:endParaRPr lang="cy-GB" dirty="0"/>
          </a:p>
          <a:p>
            <a:pPr marL="0" indent="0">
              <a:buNone/>
            </a:pPr>
            <a:r>
              <a:rPr lang="cy-GB" dirty="0"/>
              <a:t>4.    Cri’r ................ .</a:t>
            </a:r>
          </a:p>
          <a:p>
            <a:pPr marL="0" indent="0">
              <a:buNone/>
            </a:pPr>
            <a:endParaRPr lang="cy-GB" dirty="0"/>
          </a:p>
          <a:p>
            <a:pPr marL="0" indent="0">
              <a:buNone/>
            </a:pPr>
            <a:r>
              <a:rPr lang="cy-GB" dirty="0"/>
              <a:t>5.    Rhannwch 3 ansoddair i ddisgrifio T. Llew Jones.</a:t>
            </a:r>
          </a:p>
        </p:txBody>
      </p:sp>
      <p:pic>
        <p:nvPicPr>
          <p:cNvPr id="4" name="Picture 3">
            <a:extLst>
              <a:ext uri="{FF2B5EF4-FFF2-40B4-BE49-F238E27FC236}">
                <a16:creationId xmlns:a16="http://schemas.microsoft.com/office/drawing/2014/main" id="{0C6BF910-C32D-8147-B575-187AD7F90746}"/>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7" name="Picture 6">
            <a:extLst>
              <a:ext uri="{FF2B5EF4-FFF2-40B4-BE49-F238E27FC236}">
                <a16:creationId xmlns:a16="http://schemas.microsoft.com/office/drawing/2014/main" id="{219130AF-621D-D648-9320-EC9AEC52A8C9}"/>
              </a:ext>
            </a:extLst>
          </p:cNvPr>
          <p:cNvPicPr>
            <a:picLocks noChangeAspect="1"/>
          </p:cNvPicPr>
          <p:nvPr/>
        </p:nvPicPr>
        <p:blipFill>
          <a:blip r:embed="rId3"/>
          <a:stretch>
            <a:fillRect/>
          </a:stretch>
        </p:blipFill>
        <p:spPr>
          <a:xfrm>
            <a:off x="514350" y="1882938"/>
            <a:ext cx="3055620" cy="3085874"/>
          </a:xfrm>
          <a:prstGeom prst="rect">
            <a:avLst/>
          </a:prstGeom>
        </p:spPr>
      </p:pic>
    </p:spTree>
    <p:extLst>
      <p:ext uri="{BB962C8B-B14F-4D97-AF65-F5344CB8AC3E}">
        <p14:creationId xmlns:p14="http://schemas.microsoft.com/office/powerpoint/2010/main" val="3164484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8DCEF-3868-7A4F-A2F9-25F80DE510E1}"/>
              </a:ext>
            </a:extLst>
          </p:cNvPr>
          <p:cNvSpPr>
            <a:spLocks noGrp="1"/>
          </p:cNvSpPr>
          <p:nvPr>
            <p:ph type="title"/>
          </p:nvPr>
        </p:nvSpPr>
        <p:spPr>
          <a:xfrm>
            <a:off x="265612" y="266634"/>
            <a:ext cx="5008517" cy="785619"/>
          </a:xfrm>
          <a:solidFill>
            <a:schemeClr val="accent2">
              <a:lumMod val="20000"/>
              <a:lumOff val="80000"/>
            </a:schemeClr>
          </a:solidFill>
          <a:ln>
            <a:solidFill>
              <a:srgbClr val="002060"/>
            </a:solidFill>
          </a:ln>
        </p:spPr>
        <p:txBody>
          <a:bodyPr/>
          <a:lstStyle/>
          <a:p>
            <a:pPr algn="ctr"/>
            <a:r>
              <a:rPr lang="cy-GB" b="1" dirty="0">
                <a:solidFill>
                  <a:srgbClr val="002060"/>
                </a:solidFill>
                <a:latin typeface="Arial" panose="020B0604020202020204" pitchFamily="34" charset="0"/>
                <a:cs typeface="Arial" panose="020B0604020202020204" pitchFamily="34" charset="0"/>
              </a:rPr>
              <a:t>Munud i feddwl ...</a:t>
            </a:r>
          </a:p>
        </p:txBody>
      </p:sp>
      <p:sp>
        <p:nvSpPr>
          <p:cNvPr id="3" name="Content Placeholder 2">
            <a:extLst>
              <a:ext uri="{FF2B5EF4-FFF2-40B4-BE49-F238E27FC236}">
                <a16:creationId xmlns:a16="http://schemas.microsoft.com/office/drawing/2014/main" id="{9EA73EFF-DB7D-0540-9DE2-5C62E9150479}"/>
              </a:ext>
            </a:extLst>
          </p:cNvPr>
          <p:cNvSpPr>
            <a:spLocks noGrp="1"/>
          </p:cNvSpPr>
          <p:nvPr>
            <p:ph idx="1"/>
          </p:nvPr>
        </p:nvSpPr>
        <p:spPr>
          <a:xfrm>
            <a:off x="5421086" y="266634"/>
            <a:ext cx="6613071" cy="5617029"/>
          </a:xfrm>
        </p:spPr>
        <p:txBody>
          <a:bodyPr>
            <a:normAutofit fontScale="47500" lnSpcReduction="20000"/>
          </a:bodyPr>
          <a:lstStyle/>
          <a:p>
            <a:pPr marL="0" indent="0">
              <a:buNone/>
            </a:pPr>
            <a:r>
              <a:rPr lang="cy-GB" sz="3300" dirty="0">
                <a:latin typeface="Arial" panose="020B0604020202020204" pitchFamily="34" charset="0"/>
                <a:cs typeface="Arial" panose="020B0604020202020204" pitchFamily="34" charset="0"/>
              </a:rPr>
              <a:t>Ble roedd cyfleoedd i ...</a:t>
            </a:r>
          </a:p>
          <a:p>
            <a:r>
              <a:rPr lang="cy-GB" sz="3300" dirty="0">
                <a:latin typeface="Arial" panose="020B0604020202020204" pitchFamily="34" charset="0"/>
                <a:cs typeface="Arial" panose="020B0604020202020204" pitchFamily="34" charset="0"/>
              </a:rPr>
              <a:t>gynhesu disgyblion?</a:t>
            </a:r>
          </a:p>
          <a:p>
            <a:r>
              <a:rPr lang="cy-GB" sz="3300" dirty="0">
                <a:latin typeface="Arial" panose="020B0604020202020204" pitchFamily="34" charset="0"/>
                <a:cs typeface="Arial" panose="020B0604020202020204" pitchFamily="34" charset="0"/>
              </a:rPr>
              <a:t>ddatblygu sgiliau iaith?</a:t>
            </a:r>
          </a:p>
          <a:p>
            <a:r>
              <a:rPr lang="cy-GB" sz="3300" dirty="0">
                <a:latin typeface="Arial" panose="020B0604020202020204" pitchFamily="34" charset="0"/>
                <a:cs typeface="Arial" panose="020B0604020202020204" pitchFamily="34" charset="0"/>
              </a:rPr>
              <a:t>ddysgu ar y cyd?</a:t>
            </a:r>
          </a:p>
          <a:p>
            <a:r>
              <a:rPr lang="cy-GB" sz="3300" dirty="0">
                <a:latin typeface="Arial" panose="020B0604020202020204" pitchFamily="34" charset="0"/>
                <a:cs typeface="Arial" panose="020B0604020202020204" pitchFamily="34" charset="0"/>
              </a:rPr>
              <a:t>ddysgu’n annibynnol?</a:t>
            </a:r>
          </a:p>
          <a:p>
            <a:r>
              <a:rPr lang="cy-GB" sz="3300" dirty="0">
                <a:latin typeface="Arial" panose="020B0604020202020204" pitchFamily="34" charset="0"/>
                <a:cs typeface="Arial" panose="020B0604020202020204" pitchFamily="34" charset="0"/>
              </a:rPr>
              <a:t>adrodd yn ôl?</a:t>
            </a:r>
          </a:p>
          <a:p>
            <a:endParaRPr lang="cy-GB" sz="3300" dirty="0">
              <a:latin typeface="Arial" panose="020B0604020202020204" pitchFamily="34" charset="0"/>
              <a:cs typeface="Arial" panose="020B0604020202020204" pitchFamily="34" charset="0"/>
            </a:endParaRPr>
          </a:p>
          <a:p>
            <a:pPr marL="0" indent="0">
              <a:buNone/>
            </a:pPr>
            <a:r>
              <a:rPr lang="cy-GB" sz="3300" dirty="0">
                <a:latin typeface="Arial" panose="020B0604020202020204" pitchFamily="34" charset="0"/>
                <a:cs typeface="Arial" panose="020B0604020202020204" pitchFamily="34" charset="0"/>
              </a:rPr>
              <a:t>Beth oedd nod y wers?</a:t>
            </a:r>
          </a:p>
          <a:p>
            <a:pPr marL="0" indent="0">
              <a:buNone/>
            </a:pPr>
            <a:endParaRPr lang="cy-GB" sz="3300" dirty="0">
              <a:latin typeface="Arial" panose="020B0604020202020204" pitchFamily="34" charset="0"/>
              <a:cs typeface="Arial" panose="020B0604020202020204" pitchFamily="34" charset="0"/>
            </a:endParaRPr>
          </a:p>
          <a:p>
            <a:pPr marL="0" indent="0">
              <a:buNone/>
            </a:pPr>
            <a:r>
              <a:rPr lang="cy-GB" sz="3300" dirty="0">
                <a:latin typeface="Arial" panose="020B0604020202020204" pitchFamily="34" charset="0"/>
                <a:cs typeface="Arial" panose="020B0604020202020204" pitchFamily="34" charset="0"/>
              </a:rPr>
              <a:t>Sut gynlluniwyd y wers?  (dechrau / canol  / diwedd)</a:t>
            </a:r>
          </a:p>
          <a:p>
            <a:endParaRPr lang="cy-GB" sz="3300" dirty="0">
              <a:latin typeface="Arial" panose="020B0604020202020204" pitchFamily="34" charset="0"/>
              <a:cs typeface="Arial" panose="020B0604020202020204" pitchFamily="34" charset="0"/>
            </a:endParaRPr>
          </a:p>
          <a:p>
            <a:pPr marL="0" indent="0">
              <a:buNone/>
            </a:pPr>
            <a:r>
              <a:rPr lang="cy-GB" sz="3300" dirty="0">
                <a:latin typeface="Arial" panose="020B0604020202020204" pitchFamily="34" charset="0"/>
                <a:cs typeface="Arial" panose="020B0604020202020204" pitchFamily="34" charset="0"/>
              </a:rPr>
              <a:t>Oedd hi’n wers lwyddiannus?   Pam?</a:t>
            </a:r>
          </a:p>
          <a:p>
            <a:pPr marL="0" indent="0">
              <a:buNone/>
            </a:pPr>
            <a:endParaRPr lang="cy-GB" sz="3300" dirty="0">
              <a:latin typeface="Arial" panose="020B0604020202020204" pitchFamily="34" charset="0"/>
              <a:cs typeface="Arial" panose="020B0604020202020204" pitchFamily="34" charset="0"/>
            </a:endParaRPr>
          </a:p>
          <a:p>
            <a:pPr marL="0" indent="0">
              <a:buNone/>
            </a:pPr>
            <a:r>
              <a:rPr lang="cy-GB" sz="3300" dirty="0">
                <a:latin typeface="Arial" panose="020B0604020202020204" pitchFamily="34" charset="0"/>
                <a:cs typeface="Arial" panose="020B0604020202020204" pitchFamily="34" charset="0"/>
              </a:rPr>
              <a:t>Beth fyddech chi’n gwneud yn wahanol?</a:t>
            </a:r>
          </a:p>
          <a:p>
            <a:pPr marL="0" indent="0">
              <a:buNone/>
            </a:pPr>
            <a:endParaRPr lang="cy-GB" sz="3300" dirty="0">
              <a:latin typeface="Arial" panose="020B0604020202020204" pitchFamily="34" charset="0"/>
              <a:cs typeface="Arial" panose="020B0604020202020204" pitchFamily="34" charset="0"/>
            </a:endParaRPr>
          </a:p>
          <a:p>
            <a:pPr marL="0" indent="0">
              <a:buNone/>
            </a:pPr>
            <a:r>
              <a:rPr lang="cy-GB" sz="3300" dirty="0">
                <a:latin typeface="Arial" panose="020B0604020202020204" pitchFamily="34" charset="0"/>
                <a:cs typeface="Arial" panose="020B0604020202020204" pitchFamily="34" charset="0"/>
              </a:rPr>
              <a:t>Beth gall ddigwydd nesaf mewn gwersi dilynnol? </a:t>
            </a:r>
          </a:p>
          <a:p>
            <a:pPr marL="0" indent="0">
              <a:buNone/>
            </a:pPr>
            <a:endParaRPr lang="cy-GB" sz="3300" dirty="0">
              <a:latin typeface="Arial" panose="020B0604020202020204" pitchFamily="34" charset="0"/>
              <a:cs typeface="Arial" panose="020B0604020202020204" pitchFamily="34" charset="0"/>
            </a:endParaRPr>
          </a:p>
          <a:p>
            <a:pPr marL="0" indent="0">
              <a:buNone/>
            </a:pPr>
            <a:r>
              <a:rPr lang="cy-GB" sz="3300" dirty="0">
                <a:latin typeface="Arial" panose="020B0604020202020204" pitchFamily="34" charset="0"/>
                <a:cs typeface="Arial" panose="020B0604020202020204" pitchFamily="34" charset="0"/>
              </a:rPr>
              <a:t>Sut gallwch chi ddatblygu’r syniadau a’u defnyddio mewn Meysydd Dysgu a Phrofiad eraill?</a:t>
            </a:r>
            <a:endParaRPr lang="cy-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62A691A-7D69-3444-B797-9A5FE8DC296E}"/>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5" name="Picture 4">
            <a:extLst>
              <a:ext uri="{FF2B5EF4-FFF2-40B4-BE49-F238E27FC236}">
                <a16:creationId xmlns:a16="http://schemas.microsoft.com/office/drawing/2014/main" id="{3A10930A-C8D7-F747-9405-D9CD364AE765}"/>
              </a:ext>
            </a:extLst>
          </p:cNvPr>
          <p:cNvPicPr>
            <a:picLocks noChangeAspect="1"/>
          </p:cNvPicPr>
          <p:nvPr/>
        </p:nvPicPr>
        <p:blipFill>
          <a:blip r:embed="rId3"/>
          <a:stretch>
            <a:fillRect/>
          </a:stretch>
        </p:blipFill>
        <p:spPr>
          <a:xfrm>
            <a:off x="941976" y="2074781"/>
            <a:ext cx="3628447" cy="2992534"/>
          </a:xfrm>
          <a:prstGeom prst="rect">
            <a:avLst/>
          </a:prstGeom>
        </p:spPr>
      </p:pic>
    </p:spTree>
    <p:extLst>
      <p:ext uri="{BB962C8B-B14F-4D97-AF65-F5344CB8AC3E}">
        <p14:creationId xmlns:p14="http://schemas.microsoft.com/office/powerpoint/2010/main" val="27259056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6CE4B-E4F8-4343-B53F-4441F84175B8}"/>
              </a:ext>
            </a:extLst>
          </p:cNvPr>
          <p:cNvSpPr>
            <a:spLocks noGrp="1"/>
          </p:cNvSpPr>
          <p:nvPr>
            <p:ph type="title"/>
          </p:nvPr>
        </p:nvSpPr>
        <p:spPr>
          <a:xfrm>
            <a:off x="258357" y="252754"/>
            <a:ext cx="6146800" cy="904439"/>
          </a:xfrm>
          <a:solidFill>
            <a:schemeClr val="accent5">
              <a:lumMod val="20000"/>
              <a:lumOff val="80000"/>
            </a:schemeClr>
          </a:solidFill>
          <a:ln w="38100">
            <a:solidFill>
              <a:srgbClr val="002060"/>
            </a:solidFill>
          </a:ln>
        </p:spPr>
        <p:txBody>
          <a:bodyPr>
            <a:normAutofit/>
          </a:bodyPr>
          <a:lstStyle/>
          <a:p>
            <a:pPr algn="ctr"/>
            <a:r>
              <a:rPr lang="en-US" sz="4400" dirty="0">
                <a:solidFill>
                  <a:srgbClr val="002060"/>
                </a:solidFill>
                <a:latin typeface="Arial" panose="020B0604020202020204" pitchFamily="34" charset="0"/>
                <a:cs typeface="Arial" panose="020B0604020202020204" pitchFamily="34" charset="0"/>
              </a:rPr>
              <a:t>Y broses o </a:t>
            </a:r>
            <a:r>
              <a:rPr lang="en-US" sz="4400" dirty="0" err="1">
                <a:solidFill>
                  <a:srgbClr val="002060"/>
                </a:solidFill>
                <a:latin typeface="Arial" panose="020B0604020202020204" pitchFamily="34" charset="0"/>
                <a:cs typeface="Arial" panose="020B0604020202020204" pitchFamily="34" charset="0"/>
              </a:rPr>
              <a:t>ysgrifennu</a:t>
            </a:r>
            <a:endParaRPr lang="en-US" sz="4400" dirty="0">
              <a:solidFill>
                <a:srgbClr val="00206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306F10D-D186-8741-AA9E-E897358006E5}"/>
              </a:ext>
            </a:extLst>
          </p:cNvPr>
          <p:cNvSpPr txBox="1"/>
          <p:nvPr/>
        </p:nvSpPr>
        <p:spPr>
          <a:xfrm>
            <a:off x="6610350" y="424233"/>
            <a:ext cx="5414556" cy="5355312"/>
          </a:xfrm>
          <a:prstGeom prst="rect">
            <a:avLst/>
          </a:prstGeom>
          <a:solidFill>
            <a:schemeClr val="accent2">
              <a:lumMod val="20000"/>
              <a:lumOff val="80000"/>
            </a:schemeClr>
          </a:solidFill>
          <a:ln w="38100">
            <a:solidFill>
              <a:srgbClr val="002060"/>
            </a:solidFill>
          </a:ln>
        </p:spPr>
        <p:txBody>
          <a:bodyPr wrap="square" rtlCol="0">
            <a:spAutoFit/>
          </a:bodyPr>
          <a:lstStyle/>
          <a:p>
            <a:pPr algn="ctr"/>
            <a:r>
              <a:rPr lang="en-US" sz="2800" b="1" dirty="0" err="1">
                <a:solidFill>
                  <a:srgbClr val="002060"/>
                </a:solidFill>
                <a:latin typeface="Arial" panose="020B0604020202020204" pitchFamily="34" charset="0"/>
                <a:cs typeface="Arial" panose="020B0604020202020204" pitchFamily="34" charset="0"/>
              </a:rPr>
              <a:t>Darllen</a:t>
            </a:r>
            <a:r>
              <a:rPr lang="en-US" sz="2800" dirty="0">
                <a:solidFill>
                  <a:srgbClr val="002060"/>
                </a:solidFill>
                <a:latin typeface="Arial" panose="020B0604020202020204" pitchFamily="34" charset="0"/>
                <a:cs typeface="Arial" panose="020B0604020202020204" pitchFamily="34" charset="0"/>
              </a:rPr>
              <a:t> model</a:t>
            </a:r>
          </a:p>
          <a:p>
            <a:pPr algn="ctr"/>
            <a:endParaRPr lang="en-US" sz="2800" dirty="0">
              <a:solidFill>
                <a:srgbClr val="002060"/>
              </a:solidFill>
              <a:latin typeface="Arial" panose="020B0604020202020204" pitchFamily="34" charset="0"/>
              <a:cs typeface="Arial" panose="020B0604020202020204" pitchFamily="34" charset="0"/>
            </a:endParaRPr>
          </a:p>
          <a:p>
            <a:pPr algn="ctr"/>
            <a:endParaRPr lang="en-US" dirty="0">
              <a:solidFill>
                <a:srgbClr val="002060"/>
              </a:solidFill>
              <a:latin typeface="Arial" panose="020B0604020202020204" pitchFamily="34" charset="0"/>
              <a:cs typeface="Arial" panose="020B0604020202020204" pitchFamily="34" charset="0"/>
            </a:endParaRPr>
          </a:p>
          <a:p>
            <a:pPr algn="ctr"/>
            <a:r>
              <a:rPr lang="en-US" sz="2800" b="1" dirty="0" err="1">
                <a:solidFill>
                  <a:srgbClr val="002060"/>
                </a:solidFill>
                <a:latin typeface="Arial" panose="020B0604020202020204" pitchFamily="34" charset="0"/>
                <a:cs typeface="Arial" panose="020B0604020202020204" pitchFamily="34" charset="0"/>
              </a:rPr>
              <a:t>Trafod</a:t>
            </a:r>
            <a:r>
              <a:rPr lang="en-US" sz="2800" b="1" dirty="0">
                <a:solidFill>
                  <a:srgbClr val="002060"/>
                </a:solidFill>
                <a:latin typeface="Arial" panose="020B0604020202020204" pitchFamily="34" charset="0"/>
                <a:cs typeface="Arial" panose="020B0604020202020204" pitchFamily="34" charset="0"/>
              </a:rPr>
              <a:t> a </a:t>
            </a:r>
            <a:r>
              <a:rPr lang="en-US" sz="2800" b="1" dirty="0" err="1">
                <a:solidFill>
                  <a:srgbClr val="002060"/>
                </a:solidFill>
                <a:latin typeface="Arial" panose="020B0604020202020204" pitchFamily="34" charset="0"/>
                <a:cs typeface="Arial" panose="020B0604020202020204" pitchFamily="34" charset="0"/>
              </a:rPr>
              <a:t>meddwl</a:t>
            </a:r>
            <a:r>
              <a:rPr lang="en-US" sz="2800" b="1" dirty="0">
                <a:solidFill>
                  <a:srgbClr val="002060"/>
                </a:solidFill>
                <a:latin typeface="Arial" panose="020B0604020202020204" pitchFamily="34" charset="0"/>
                <a:cs typeface="Arial" panose="020B0604020202020204" pitchFamily="34" charset="0"/>
              </a:rPr>
              <a:t> </a:t>
            </a:r>
            <a:r>
              <a:rPr lang="en-US" sz="2800" dirty="0">
                <a:solidFill>
                  <a:srgbClr val="002060"/>
                </a:solidFill>
                <a:latin typeface="Arial" panose="020B0604020202020204" pitchFamily="34" charset="0"/>
                <a:cs typeface="Arial" panose="020B0604020202020204" pitchFamily="34" charset="0"/>
              </a:rPr>
              <a:t>am y </a:t>
            </a:r>
            <a:r>
              <a:rPr lang="en-US" sz="2800" dirty="0" err="1">
                <a:solidFill>
                  <a:srgbClr val="002060"/>
                </a:solidFill>
                <a:latin typeface="Arial" panose="020B0604020202020204" pitchFamily="34" charset="0"/>
                <a:cs typeface="Arial" panose="020B0604020202020204" pitchFamily="34" charset="0"/>
              </a:rPr>
              <a:t>cynnwys</a:t>
            </a:r>
            <a:endParaRPr lang="en-US" sz="2800" dirty="0">
              <a:solidFill>
                <a:srgbClr val="002060"/>
              </a:solidFill>
              <a:latin typeface="Arial" panose="020B0604020202020204" pitchFamily="34" charset="0"/>
              <a:cs typeface="Arial" panose="020B0604020202020204" pitchFamily="34" charset="0"/>
            </a:endParaRPr>
          </a:p>
          <a:p>
            <a:pPr algn="ctr"/>
            <a:endParaRPr lang="en-US" sz="2400" dirty="0">
              <a:solidFill>
                <a:srgbClr val="002060"/>
              </a:solidFill>
              <a:latin typeface="Arial" panose="020B0604020202020204" pitchFamily="34" charset="0"/>
              <a:cs typeface="Arial" panose="020B0604020202020204" pitchFamily="34" charset="0"/>
            </a:endParaRPr>
          </a:p>
          <a:p>
            <a:pPr algn="ctr"/>
            <a:endParaRPr lang="en-US" sz="2800" dirty="0">
              <a:solidFill>
                <a:srgbClr val="002060"/>
              </a:solidFill>
              <a:latin typeface="Arial" panose="020B0604020202020204" pitchFamily="34" charset="0"/>
              <a:cs typeface="Arial" panose="020B0604020202020204" pitchFamily="34" charset="0"/>
            </a:endParaRPr>
          </a:p>
          <a:p>
            <a:pPr algn="ctr"/>
            <a:r>
              <a:rPr lang="en-US" sz="2800" b="1" dirty="0" err="1">
                <a:solidFill>
                  <a:srgbClr val="002060"/>
                </a:solidFill>
                <a:latin typeface="Arial" panose="020B0604020202020204" pitchFamily="34" charset="0"/>
                <a:cs typeface="Arial" panose="020B0604020202020204" pitchFamily="34" charset="0"/>
              </a:rPr>
              <a:t>Cynllunio</a:t>
            </a:r>
            <a:endParaRPr lang="en-US" sz="2800" b="1" dirty="0">
              <a:solidFill>
                <a:srgbClr val="002060"/>
              </a:solidFill>
              <a:latin typeface="Arial" panose="020B0604020202020204" pitchFamily="34" charset="0"/>
              <a:cs typeface="Arial" panose="020B0604020202020204" pitchFamily="34" charset="0"/>
            </a:endParaRPr>
          </a:p>
          <a:p>
            <a:pPr algn="ctr"/>
            <a:endParaRPr lang="en-US" sz="2400" dirty="0">
              <a:solidFill>
                <a:srgbClr val="002060"/>
              </a:solidFill>
              <a:latin typeface="Arial" panose="020B0604020202020204" pitchFamily="34" charset="0"/>
              <a:cs typeface="Arial" panose="020B0604020202020204" pitchFamily="34" charset="0"/>
            </a:endParaRPr>
          </a:p>
          <a:p>
            <a:pPr algn="ctr"/>
            <a:endParaRPr lang="en-US" sz="2800" dirty="0">
              <a:solidFill>
                <a:srgbClr val="002060"/>
              </a:solidFill>
              <a:latin typeface="Arial" panose="020B0604020202020204" pitchFamily="34" charset="0"/>
              <a:cs typeface="Arial" panose="020B0604020202020204" pitchFamily="34" charset="0"/>
            </a:endParaRPr>
          </a:p>
          <a:p>
            <a:pPr algn="ctr"/>
            <a:r>
              <a:rPr lang="en-US" sz="2800" b="1" dirty="0" err="1">
                <a:solidFill>
                  <a:srgbClr val="002060"/>
                </a:solidFill>
                <a:latin typeface="Arial" panose="020B0604020202020204" pitchFamily="34" charset="0"/>
                <a:cs typeface="Arial" panose="020B0604020202020204" pitchFamily="34" charset="0"/>
              </a:rPr>
              <a:t>Ysgrifennu</a:t>
            </a:r>
            <a:r>
              <a:rPr lang="en-US" sz="2800" dirty="0">
                <a:solidFill>
                  <a:srgbClr val="002060"/>
                </a:solidFill>
                <a:latin typeface="Arial" panose="020B0604020202020204" pitchFamily="34" charset="0"/>
                <a:cs typeface="Arial" panose="020B0604020202020204" pitchFamily="34" charset="0"/>
              </a:rPr>
              <a:t> </a:t>
            </a:r>
            <a:r>
              <a:rPr lang="en-US" sz="2800" dirty="0" err="1">
                <a:solidFill>
                  <a:srgbClr val="002060"/>
                </a:solidFill>
                <a:latin typeface="Arial" panose="020B0604020202020204" pitchFamily="34" charset="0"/>
                <a:cs typeface="Arial" panose="020B0604020202020204" pitchFamily="34" charset="0"/>
              </a:rPr>
              <a:t>ar</a:t>
            </a:r>
            <a:r>
              <a:rPr lang="en-US" sz="2800" dirty="0">
                <a:solidFill>
                  <a:srgbClr val="002060"/>
                </a:solidFill>
                <a:latin typeface="Arial" panose="020B0604020202020204" pitchFamily="34" charset="0"/>
                <a:cs typeface="Arial" panose="020B0604020202020204" pitchFamily="34" charset="0"/>
              </a:rPr>
              <a:t> y </a:t>
            </a:r>
            <a:r>
              <a:rPr lang="en-US" sz="2800" dirty="0" err="1">
                <a:solidFill>
                  <a:srgbClr val="002060"/>
                </a:solidFill>
                <a:latin typeface="Arial" panose="020B0604020202020204" pitchFamily="34" charset="0"/>
                <a:cs typeface="Arial" panose="020B0604020202020204" pitchFamily="34" charset="0"/>
              </a:rPr>
              <a:t>cyd</a:t>
            </a:r>
            <a:endParaRPr lang="en-US" sz="2800" dirty="0">
              <a:solidFill>
                <a:srgbClr val="002060"/>
              </a:solidFill>
              <a:latin typeface="Arial" panose="020B0604020202020204" pitchFamily="34" charset="0"/>
              <a:cs typeface="Arial" panose="020B0604020202020204" pitchFamily="34" charset="0"/>
            </a:endParaRPr>
          </a:p>
          <a:p>
            <a:pPr algn="ctr"/>
            <a:endParaRPr lang="en-US" sz="2400" dirty="0">
              <a:solidFill>
                <a:srgbClr val="002060"/>
              </a:solidFill>
              <a:latin typeface="Arial" panose="020B0604020202020204" pitchFamily="34" charset="0"/>
              <a:cs typeface="Arial" panose="020B0604020202020204" pitchFamily="34" charset="0"/>
            </a:endParaRPr>
          </a:p>
          <a:p>
            <a:pPr algn="ctr"/>
            <a:endParaRPr lang="en-US" sz="2800" dirty="0">
              <a:solidFill>
                <a:srgbClr val="002060"/>
              </a:solidFill>
              <a:latin typeface="Arial" panose="020B0604020202020204" pitchFamily="34" charset="0"/>
              <a:cs typeface="Arial" panose="020B0604020202020204" pitchFamily="34" charset="0"/>
            </a:endParaRPr>
          </a:p>
          <a:p>
            <a:pPr algn="ctr"/>
            <a:r>
              <a:rPr lang="en-US" sz="2800" b="1" dirty="0" err="1">
                <a:solidFill>
                  <a:srgbClr val="002060"/>
                </a:solidFill>
                <a:latin typeface="Arial" panose="020B0604020202020204" pitchFamily="34" charset="0"/>
                <a:cs typeface="Arial" panose="020B0604020202020204" pitchFamily="34" charset="0"/>
              </a:rPr>
              <a:t>Ysgrifennu</a:t>
            </a:r>
            <a:r>
              <a:rPr lang="en-US" sz="2800" dirty="0">
                <a:solidFill>
                  <a:srgbClr val="002060"/>
                </a:solidFill>
                <a:latin typeface="Arial" panose="020B0604020202020204" pitchFamily="34" charset="0"/>
                <a:cs typeface="Arial" panose="020B0604020202020204" pitchFamily="34" charset="0"/>
              </a:rPr>
              <a:t> </a:t>
            </a:r>
            <a:r>
              <a:rPr lang="en-US" sz="2800" dirty="0" err="1">
                <a:solidFill>
                  <a:srgbClr val="002060"/>
                </a:solidFill>
                <a:latin typeface="Arial" panose="020B0604020202020204" pitchFamily="34" charset="0"/>
                <a:cs typeface="Arial" panose="020B0604020202020204" pitchFamily="34" charset="0"/>
              </a:rPr>
              <a:t>annibynnol</a:t>
            </a:r>
            <a:endParaRPr lang="en-US" sz="2800" dirty="0">
              <a:solidFill>
                <a:srgbClr val="002060"/>
              </a:solidFill>
              <a:latin typeface="Arial" panose="020B0604020202020204" pitchFamily="34" charset="0"/>
              <a:cs typeface="Arial" panose="020B0604020202020204" pitchFamily="34" charset="0"/>
            </a:endParaRPr>
          </a:p>
        </p:txBody>
      </p:sp>
      <p:cxnSp>
        <p:nvCxnSpPr>
          <p:cNvPr id="5" name="Straight Arrow Connector 4">
            <a:extLst>
              <a:ext uri="{FF2B5EF4-FFF2-40B4-BE49-F238E27FC236}">
                <a16:creationId xmlns:a16="http://schemas.microsoft.com/office/drawing/2014/main" id="{6525091E-3B62-D44A-94CE-25E94E4E6302}"/>
              </a:ext>
            </a:extLst>
          </p:cNvPr>
          <p:cNvCxnSpPr/>
          <p:nvPr/>
        </p:nvCxnSpPr>
        <p:spPr>
          <a:xfrm>
            <a:off x="9275357" y="1157193"/>
            <a:ext cx="0" cy="541866"/>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53C08CC-4DA8-1345-8FDB-E0BE88C3524F}"/>
              </a:ext>
            </a:extLst>
          </p:cNvPr>
          <p:cNvCxnSpPr/>
          <p:nvPr/>
        </p:nvCxnSpPr>
        <p:spPr>
          <a:xfrm>
            <a:off x="9275357" y="2199217"/>
            <a:ext cx="0" cy="541866"/>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A1326B0A-5582-4F47-96AC-FE51B9DE7D4D}"/>
              </a:ext>
            </a:extLst>
          </p:cNvPr>
          <p:cNvCxnSpPr/>
          <p:nvPr/>
        </p:nvCxnSpPr>
        <p:spPr>
          <a:xfrm>
            <a:off x="9275357" y="3407834"/>
            <a:ext cx="0" cy="541866"/>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FEF83E4-7F11-E741-B397-F70856F88919}"/>
              </a:ext>
            </a:extLst>
          </p:cNvPr>
          <p:cNvCxnSpPr/>
          <p:nvPr/>
        </p:nvCxnSpPr>
        <p:spPr>
          <a:xfrm>
            <a:off x="9254314" y="4686300"/>
            <a:ext cx="0" cy="541866"/>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F2D0E74C-4896-F54E-87A9-CC1A82CD4704}"/>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4" name="Picture 3">
            <a:extLst>
              <a:ext uri="{FF2B5EF4-FFF2-40B4-BE49-F238E27FC236}">
                <a16:creationId xmlns:a16="http://schemas.microsoft.com/office/drawing/2014/main" id="{02CAC70A-7A7F-D34A-91A4-0D4DF6083D42}"/>
              </a:ext>
            </a:extLst>
          </p:cNvPr>
          <p:cNvPicPr>
            <a:picLocks noChangeAspect="1"/>
          </p:cNvPicPr>
          <p:nvPr/>
        </p:nvPicPr>
        <p:blipFill>
          <a:blip r:embed="rId3"/>
          <a:stretch>
            <a:fillRect/>
          </a:stretch>
        </p:blipFill>
        <p:spPr>
          <a:xfrm>
            <a:off x="806450" y="2081881"/>
            <a:ext cx="4641850" cy="3083273"/>
          </a:xfrm>
          <a:prstGeom prst="rect">
            <a:avLst/>
          </a:prstGeom>
          <a:ln w="76200">
            <a:solidFill>
              <a:srgbClr val="002060"/>
            </a:solidFill>
          </a:ln>
        </p:spPr>
      </p:pic>
    </p:spTree>
    <p:extLst>
      <p:ext uri="{BB962C8B-B14F-4D97-AF65-F5344CB8AC3E}">
        <p14:creationId xmlns:p14="http://schemas.microsoft.com/office/powerpoint/2010/main" val="39272125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B3C4C12-DE9C-E04C-AB29-1DF72FC1C6B6}"/>
              </a:ext>
            </a:extLst>
          </p:cNvPr>
          <p:cNvSpPr txBox="1">
            <a:spLocks/>
          </p:cNvSpPr>
          <p:nvPr/>
        </p:nvSpPr>
        <p:spPr>
          <a:xfrm>
            <a:off x="274669" y="200312"/>
            <a:ext cx="4303060" cy="803545"/>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Dyma</a:t>
            </a:r>
            <a:r>
              <a:rPr lang="en-US" sz="3200" b="1" dirty="0">
                <a:solidFill>
                  <a:srgbClr val="002060"/>
                </a:solidFill>
                <a:latin typeface="Arial" panose="020B0604020202020204" pitchFamily="34" charset="0"/>
                <a:cs typeface="Arial" panose="020B0604020202020204" pitchFamily="34" charset="0"/>
              </a:rPr>
              <a:t> un da …</a:t>
            </a:r>
          </a:p>
        </p:txBody>
      </p:sp>
      <p:pic>
        <p:nvPicPr>
          <p:cNvPr id="6" name="Picture 5">
            <a:extLst>
              <a:ext uri="{FF2B5EF4-FFF2-40B4-BE49-F238E27FC236}">
                <a16:creationId xmlns:a16="http://schemas.microsoft.com/office/drawing/2014/main" id="{995D9EE5-DFC6-954B-A827-70AD05F0D647}"/>
              </a:ext>
            </a:extLst>
          </p:cNvPr>
          <p:cNvPicPr>
            <a:picLocks noChangeAspect="1"/>
          </p:cNvPicPr>
          <p:nvPr/>
        </p:nvPicPr>
        <p:blipFill rotWithShape="1">
          <a:blip r:embed="rId2"/>
          <a:srcRect l="4281" t="2921" b="27995"/>
          <a:stretch/>
        </p:blipFill>
        <p:spPr>
          <a:xfrm>
            <a:off x="5865283" y="105833"/>
            <a:ext cx="5585002" cy="5697510"/>
          </a:xfrm>
          <a:prstGeom prst="rect">
            <a:avLst/>
          </a:prstGeom>
          <a:ln w="57150">
            <a:solidFill>
              <a:schemeClr val="tx1"/>
            </a:solidFill>
          </a:ln>
        </p:spPr>
      </p:pic>
      <p:sp>
        <p:nvSpPr>
          <p:cNvPr id="7" name="Oval Callout 6">
            <a:extLst>
              <a:ext uri="{FF2B5EF4-FFF2-40B4-BE49-F238E27FC236}">
                <a16:creationId xmlns:a16="http://schemas.microsoft.com/office/drawing/2014/main" id="{A02A8019-CB11-CE4A-A030-679817803177}"/>
              </a:ext>
            </a:extLst>
          </p:cNvPr>
          <p:cNvSpPr/>
          <p:nvPr/>
        </p:nvSpPr>
        <p:spPr>
          <a:xfrm>
            <a:off x="274668" y="1202268"/>
            <a:ext cx="2363591" cy="1387166"/>
          </a:xfrm>
          <a:prstGeom prst="wedgeEllipseCallout">
            <a:avLst>
              <a:gd name="adj1" fmla="val 73736"/>
              <a:gd name="adj2" fmla="val 3019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latin typeface="Arial" panose="020B0604020202020204" pitchFamily="34" charset="0"/>
                <a:cs typeface="Arial" panose="020B0604020202020204" pitchFamily="34" charset="0"/>
              </a:rPr>
              <a:t>Pa </a:t>
            </a:r>
            <a:r>
              <a:rPr lang="en-US" sz="2400" dirty="0" err="1">
                <a:solidFill>
                  <a:srgbClr val="002060"/>
                </a:solidFill>
                <a:latin typeface="Arial" panose="020B0604020202020204" pitchFamily="34" charset="0"/>
                <a:cs typeface="Arial" panose="020B0604020202020204" pitchFamily="34" charset="0"/>
              </a:rPr>
              <a:t>fath</a:t>
            </a:r>
            <a:r>
              <a:rPr lang="en-US" sz="2400" dirty="0">
                <a:solidFill>
                  <a:srgbClr val="002060"/>
                </a:solidFill>
                <a:latin typeface="Arial" panose="020B0604020202020204" pitchFamily="34" charset="0"/>
                <a:cs typeface="Arial" panose="020B0604020202020204" pitchFamily="34" charset="0"/>
              </a:rPr>
              <a:t> o </a:t>
            </a:r>
            <a:r>
              <a:rPr lang="en-US" sz="2400" dirty="0" err="1">
                <a:solidFill>
                  <a:srgbClr val="002060"/>
                </a:solidFill>
                <a:latin typeface="Arial" panose="020B0604020202020204" pitchFamily="34" charset="0"/>
                <a:cs typeface="Arial" panose="020B0604020202020204" pitchFamily="34" charset="0"/>
              </a:rPr>
              <a:t>destun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sydd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yma</a:t>
            </a:r>
            <a:r>
              <a:rPr lang="en-US" sz="2400" dirty="0">
                <a:solidFill>
                  <a:srgbClr val="002060"/>
                </a:solidFill>
                <a:latin typeface="Arial" panose="020B0604020202020204" pitchFamily="34" charset="0"/>
                <a:cs typeface="Arial" panose="020B0604020202020204" pitchFamily="34" charset="0"/>
              </a:rPr>
              <a:t>?</a:t>
            </a:r>
          </a:p>
        </p:txBody>
      </p:sp>
      <p:sp>
        <p:nvSpPr>
          <p:cNvPr id="8" name="Oval Callout 7">
            <a:extLst>
              <a:ext uri="{FF2B5EF4-FFF2-40B4-BE49-F238E27FC236}">
                <a16:creationId xmlns:a16="http://schemas.microsoft.com/office/drawing/2014/main" id="{A3F263EE-F853-C144-BC09-B281A0A8D96A}"/>
              </a:ext>
            </a:extLst>
          </p:cNvPr>
          <p:cNvSpPr/>
          <p:nvPr/>
        </p:nvSpPr>
        <p:spPr>
          <a:xfrm>
            <a:off x="2058664" y="2302934"/>
            <a:ext cx="2831387" cy="1100666"/>
          </a:xfrm>
          <a:prstGeom prst="wedgeEllipseCallout">
            <a:avLst>
              <a:gd name="adj1" fmla="val 73736"/>
              <a:gd name="adj2" fmla="val 3019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rPr>
              <a:t>Beth </a:t>
            </a:r>
            <a:r>
              <a:rPr lang="en-US" sz="2400" dirty="0" err="1">
                <a:solidFill>
                  <a:srgbClr val="002060"/>
                </a:solidFill>
              </a:rPr>
              <a:t>ydy</a:t>
            </a:r>
            <a:r>
              <a:rPr lang="en-US" sz="2400" dirty="0">
                <a:solidFill>
                  <a:srgbClr val="002060"/>
                </a:solidFill>
              </a:rPr>
              <a:t> </a:t>
            </a:r>
            <a:r>
              <a:rPr lang="en-US" sz="2400" dirty="0" err="1">
                <a:solidFill>
                  <a:srgbClr val="002060"/>
                </a:solidFill>
              </a:rPr>
              <a:t>nodweddion</a:t>
            </a:r>
            <a:r>
              <a:rPr lang="en-US" sz="2400" dirty="0">
                <a:solidFill>
                  <a:srgbClr val="002060"/>
                </a:solidFill>
              </a:rPr>
              <a:t> y </a:t>
            </a:r>
            <a:r>
              <a:rPr lang="en-US" sz="2400" dirty="0" err="1">
                <a:solidFill>
                  <a:srgbClr val="002060"/>
                </a:solidFill>
              </a:rPr>
              <a:t>testun</a:t>
            </a:r>
            <a:r>
              <a:rPr lang="en-US" sz="2400" dirty="0">
                <a:solidFill>
                  <a:srgbClr val="002060"/>
                </a:solidFill>
              </a:rPr>
              <a:t>?</a:t>
            </a:r>
          </a:p>
        </p:txBody>
      </p:sp>
      <p:sp>
        <p:nvSpPr>
          <p:cNvPr id="9" name="Oval Callout 8">
            <a:extLst>
              <a:ext uri="{FF2B5EF4-FFF2-40B4-BE49-F238E27FC236}">
                <a16:creationId xmlns:a16="http://schemas.microsoft.com/office/drawing/2014/main" id="{318856F0-86B0-B849-B6B2-22770196F7E3}"/>
              </a:ext>
            </a:extLst>
          </p:cNvPr>
          <p:cNvSpPr/>
          <p:nvPr/>
        </p:nvSpPr>
        <p:spPr>
          <a:xfrm>
            <a:off x="237462" y="3081130"/>
            <a:ext cx="2400798" cy="1423136"/>
          </a:xfrm>
          <a:prstGeom prst="wedgeEllipseCallout">
            <a:avLst>
              <a:gd name="adj1" fmla="val 73736"/>
              <a:gd name="adj2" fmla="val 3019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rPr>
              <a:t>Beth </a:t>
            </a:r>
            <a:r>
              <a:rPr lang="en-US" sz="2400" dirty="0" err="1">
                <a:solidFill>
                  <a:srgbClr val="002060"/>
                </a:solidFill>
              </a:rPr>
              <a:t>ydy</a:t>
            </a:r>
            <a:r>
              <a:rPr lang="en-US" sz="2400" dirty="0">
                <a:solidFill>
                  <a:srgbClr val="002060"/>
                </a:solidFill>
              </a:rPr>
              <a:t> </a:t>
            </a:r>
            <a:r>
              <a:rPr lang="en-US" sz="2400" dirty="0" err="1">
                <a:solidFill>
                  <a:srgbClr val="002060"/>
                </a:solidFill>
              </a:rPr>
              <a:t>pwrpas</a:t>
            </a:r>
            <a:r>
              <a:rPr lang="en-US" sz="2400" dirty="0">
                <a:solidFill>
                  <a:srgbClr val="002060"/>
                </a:solidFill>
              </a:rPr>
              <a:t> y </a:t>
            </a:r>
            <a:r>
              <a:rPr lang="en-US" sz="2400" dirty="0" err="1">
                <a:solidFill>
                  <a:srgbClr val="002060"/>
                </a:solidFill>
              </a:rPr>
              <a:t>testun</a:t>
            </a:r>
            <a:r>
              <a:rPr lang="en-US" sz="2400" dirty="0">
                <a:solidFill>
                  <a:srgbClr val="002060"/>
                </a:solidFill>
              </a:rPr>
              <a:t>?</a:t>
            </a:r>
          </a:p>
        </p:txBody>
      </p:sp>
      <p:sp>
        <p:nvSpPr>
          <p:cNvPr id="10" name="Oval Callout 9">
            <a:extLst>
              <a:ext uri="{FF2B5EF4-FFF2-40B4-BE49-F238E27FC236}">
                <a16:creationId xmlns:a16="http://schemas.microsoft.com/office/drawing/2014/main" id="{96CCF3CA-1D69-5F4E-B4BF-639103841DBB}"/>
              </a:ext>
            </a:extLst>
          </p:cNvPr>
          <p:cNvSpPr/>
          <p:nvPr/>
        </p:nvSpPr>
        <p:spPr>
          <a:xfrm>
            <a:off x="2058664" y="4504266"/>
            <a:ext cx="2446329" cy="1299077"/>
          </a:xfrm>
          <a:prstGeom prst="wedgeEllipseCallout">
            <a:avLst>
              <a:gd name="adj1" fmla="val 73736"/>
              <a:gd name="adj2" fmla="val 3019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rPr>
              <a:t>Pwy</a:t>
            </a:r>
            <a:r>
              <a:rPr lang="en-US" sz="2400" dirty="0">
                <a:solidFill>
                  <a:srgbClr val="002060"/>
                </a:solidFill>
              </a:rPr>
              <a:t> </a:t>
            </a:r>
            <a:r>
              <a:rPr lang="en-US" sz="2400" dirty="0" err="1">
                <a:solidFill>
                  <a:srgbClr val="002060"/>
                </a:solidFill>
              </a:rPr>
              <a:t>ydy’r</a:t>
            </a:r>
            <a:r>
              <a:rPr lang="en-US" sz="2400" dirty="0">
                <a:solidFill>
                  <a:srgbClr val="002060"/>
                </a:solidFill>
              </a:rPr>
              <a:t> </a:t>
            </a:r>
            <a:r>
              <a:rPr lang="en-US" sz="2400" dirty="0" err="1">
                <a:solidFill>
                  <a:srgbClr val="002060"/>
                </a:solidFill>
              </a:rPr>
              <a:t>gynulleidfa</a:t>
            </a:r>
            <a:r>
              <a:rPr lang="en-US" sz="2400" dirty="0">
                <a:solidFill>
                  <a:srgbClr val="002060"/>
                </a:solidFill>
              </a:rPr>
              <a:t>?</a:t>
            </a:r>
          </a:p>
        </p:txBody>
      </p:sp>
      <p:pic>
        <p:nvPicPr>
          <p:cNvPr id="11" name="Picture 10">
            <a:extLst>
              <a:ext uri="{FF2B5EF4-FFF2-40B4-BE49-F238E27FC236}">
                <a16:creationId xmlns:a16="http://schemas.microsoft.com/office/drawing/2014/main" id="{422C842A-895A-6541-BE62-9DE17210CEEA}"/>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7907897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50D663-8206-B246-906D-A8C7CE3DFCFE}"/>
              </a:ext>
            </a:extLst>
          </p:cNvPr>
          <p:cNvPicPr>
            <a:picLocks noChangeAspect="1"/>
          </p:cNvPicPr>
          <p:nvPr/>
        </p:nvPicPr>
        <p:blipFill>
          <a:blip r:embed="rId2"/>
          <a:stretch>
            <a:fillRect/>
          </a:stretch>
        </p:blipFill>
        <p:spPr>
          <a:xfrm>
            <a:off x="300067" y="837262"/>
            <a:ext cx="3255932" cy="4572938"/>
          </a:xfrm>
          <a:prstGeom prst="rect">
            <a:avLst/>
          </a:prstGeom>
          <a:ln w="57150">
            <a:solidFill>
              <a:schemeClr val="tx1"/>
            </a:solidFill>
          </a:ln>
        </p:spPr>
      </p:pic>
      <p:pic>
        <p:nvPicPr>
          <p:cNvPr id="6" name="Picture 5">
            <a:extLst>
              <a:ext uri="{FF2B5EF4-FFF2-40B4-BE49-F238E27FC236}">
                <a16:creationId xmlns:a16="http://schemas.microsoft.com/office/drawing/2014/main" id="{19D86A5E-54DE-DE40-9202-EC82CC59F3A2}"/>
              </a:ext>
            </a:extLst>
          </p:cNvPr>
          <p:cNvPicPr>
            <a:picLocks noChangeAspect="1"/>
          </p:cNvPicPr>
          <p:nvPr/>
        </p:nvPicPr>
        <p:blipFill rotWithShape="1">
          <a:blip r:embed="rId3"/>
          <a:srcRect t="5678" b="3704"/>
          <a:stretch/>
        </p:blipFill>
        <p:spPr>
          <a:xfrm>
            <a:off x="3945467" y="106966"/>
            <a:ext cx="4607983" cy="5902024"/>
          </a:xfrm>
          <a:prstGeom prst="rect">
            <a:avLst/>
          </a:prstGeom>
          <a:ln w="57150">
            <a:solidFill>
              <a:schemeClr val="tx1"/>
            </a:solidFill>
          </a:ln>
        </p:spPr>
      </p:pic>
      <p:sp>
        <p:nvSpPr>
          <p:cNvPr id="7" name="Oval Callout 6">
            <a:extLst>
              <a:ext uri="{FF2B5EF4-FFF2-40B4-BE49-F238E27FC236}">
                <a16:creationId xmlns:a16="http://schemas.microsoft.com/office/drawing/2014/main" id="{6971E7E0-D6C7-F049-B6B0-1FF2B75BA7D8}"/>
              </a:ext>
            </a:extLst>
          </p:cNvPr>
          <p:cNvSpPr/>
          <p:nvPr/>
        </p:nvSpPr>
        <p:spPr>
          <a:xfrm>
            <a:off x="9360974" y="2023064"/>
            <a:ext cx="2400798" cy="3387135"/>
          </a:xfrm>
          <a:prstGeom prst="wedgeEllipseCallout">
            <a:avLst>
              <a:gd name="adj1" fmla="val -82845"/>
              <a:gd name="adj2" fmla="val -12302"/>
            </a:avLst>
          </a:prstGeom>
          <a:solidFill>
            <a:schemeClr val="accent2">
              <a:lumMod val="20000"/>
              <a:lumOff val="80000"/>
            </a:schemeClr>
          </a:solid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u="sng" dirty="0" err="1">
                <a:solidFill>
                  <a:srgbClr val="002060"/>
                </a:solidFill>
                <a:latin typeface="Arial" panose="020B0604020202020204" pitchFamily="34" charset="0"/>
                <a:cs typeface="Arial" panose="020B0604020202020204" pitchFamily="34" charset="0"/>
              </a:rPr>
              <a:t>Ystyriwch</a:t>
            </a:r>
            <a:r>
              <a:rPr lang="en-US" sz="2000" u="sng" dirty="0">
                <a:solidFill>
                  <a:srgbClr val="002060"/>
                </a:solidFill>
                <a:latin typeface="Arial" panose="020B0604020202020204" pitchFamily="34" charset="0"/>
                <a:cs typeface="Arial" panose="020B0604020202020204" pitchFamily="34" charset="0"/>
              </a:rPr>
              <a:t>:</a:t>
            </a:r>
          </a:p>
          <a:p>
            <a:pPr algn="ctr"/>
            <a:r>
              <a:rPr lang="en-US" dirty="0">
                <a:solidFill>
                  <a:srgbClr val="002060"/>
                </a:solidFill>
                <a:latin typeface="Arial" panose="020B0604020202020204" pitchFamily="34" charset="0"/>
                <a:cs typeface="Arial" panose="020B0604020202020204" pitchFamily="34" charset="0"/>
              </a:rPr>
              <a:t>Beth </a:t>
            </a:r>
            <a:r>
              <a:rPr lang="en-US" dirty="0" err="1">
                <a:solidFill>
                  <a:srgbClr val="002060"/>
                </a:solidFill>
                <a:latin typeface="Arial" panose="020B0604020202020204" pitchFamily="34" charset="0"/>
                <a:cs typeface="Arial" panose="020B0604020202020204" pitchFamily="34" charset="0"/>
              </a:rPr>
              <a:t>ydy’r</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Meini</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Prawf</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Llwyddiant</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ar</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gyfer</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ysgrifennu</a:t>
            </a:r>
            <a:r>
              <a:rPr lang="en-US" dirty="0">
                <a:solidFill>
                  <a:srgbClr val="002060"/>
                </a:solidFill>
                <a:latin typeface="Arial" panose="020B0604020202020204" pitchFamily="34" charset="0"/>
                <a:cs typeface="Arial" panose="020B0604020202020204" pitchFamily="34" charset="0"/>
              </a:rPr>
              <a:t> darn “</a:t>
            </a:r>
            <a:r>
              <a:rPr lang="en-US" dirty="0" err="1">
                <a:solidFill>
                  <a:srgbClr val="002060"/>
                </a:solidFill>
                <a:latin typeface="Arial" panose="020B0604020202020204" pitchFamily="34" charset="0"/>
                <a:cs typeface="Arial" panose="020B0604020202020204" pitchFamily="34" charset="0"/>
              </a:rPr>
              <a:t>Dwyn</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i</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gof</a:t>
            </a:r>
            <a:r>
              <a:rPr lang="en-US" dirty="0">
                <a:solidFill>
                  <a:srgbClr val="002060"/>
                </a:solidFill>
                <a:latin typeface="Arial" panose="020B0604020202020204" pitchFamily="34" charset="0"/>
                <a:cs typeface="Arial" panose="020B0604020202020204" pitchFamily="34" charset="0"/>
              </a:rPr>
              <a:t>”?</a:t>
            </a:r>
          </a:p>
        </p:txBody>
      </p:sp>
      <p:pic>
        <p:nvPicPr>
          <p:cNvPr id="8" name="Picture 7">
            <a:extLst>
              <a:ext uri="{FF2B5EF4-FFF2-40B4-BE49-F238E27FC236}">
                <a16:creationId xmlns:a16="http://schemas.microsoft.com/office/drawing/2014/main" id="{5AAE551D-1786-964D-AAB3-682FDF7A5C82}"/>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2193708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B3C4C12-DE9C-E04C-AB29-1DF72FC1C6B6}"/>
              </a:ext>
            </a:extLst>
          </p:cNvPr>
          <p:cNvSpPr txBox="1">
            <a:spLocks/>
          </p:cNvSpPr>
          <p:nvPr/>
        </p:nvSpPr>
        <p:spPr>
          <a:xfrm>
            <a:off x="1451113" y="257462"/>
            <a:ext cx="8527773" cy="732017"/>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Llunio</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Meini</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Prawf</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Llwyddiant</a:t>
            </a:r>
            <a:r>
              <a:rPr lang="en-US" sz="3200" b="1" dirty="0">
                <a:solidFill>
                  <a:srgbClr val="002060"/>
                </a:solidFill>
                <a:latin typeface="Arial" panose="020B0604020202020204" pitchFamily="34" charset="0"/>
                <a:cs typeface="Arial" panose="020B0604020202020204" pitchFamily="34" charset="0"/>
              </a:rPr>
              <a:t> …</a:t>
            </a:r>
          </a:p>
        </p:txBody>
      </p:sp>
      <p:pic>
        <p:nvPicPr>
          <p:cNvPr id="11" name="Picture 10">
            <a:extLst>
              <a:ext uri="{FF2B5EF4-FFF2-40B4-BE49-F238E27FC236}">
                <a16:creationId xmlns:a16="http://schemas.microsoft.com/office/drawing/2014/main" id="{422C842A-895A-6541-BE62-9DE17210CEEA}"/>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3" name="TextBox 2">
            <a:extLst>
              <a:ext uri="{FF2B5EF4-FFF2-40B4-BE49-F238E27FC236}">
                <a16:creationId xmlns:a16="http://schemas.microsoft.com/office/drawing/2014/main" id="{D4EAF738-735A-0C48-94C9-1750DBAE5805}"/>
              </a:ext>
            </a:extLst>
          </p:cNvPr>
          <p:cNvSpPr txBox="1"/>
          <p:nvPr/>
        </p:nvSpPr>
        <p:spPr>
          <a:xfrm>
            <a:off x="419100" y="1205984"/>
            <a:ext cx="8572499" cy="4524315"/>
          </a:xfrm>
          <a:prstGeom prst="rect">
            <a:avLst/>
          </a:prstGeom>
          <a:solidFill>
            <a:schemeClr val="accent2">
              <a:lumMod val="20000"/>
              <a:lumOff val="80000"/>
            </a:schemeClr>
          </a:solidFill>
          <a:ln w="57150">
            <a:solidFill>
              <a:srgbClr val="002060"/>
            </a:solidFill>
          </a:ln>
        </p:spPr>
        <p:txBody>
          <a:bodyPr wrap="square" rtlCol="0">
            <a:spAutoFit/>
          </a:bodyPr>
          <a:lstStyle/>
          <a:p>
            <a:r>
              <a:rPr lang="en-US" sz="2400" dirty="0"/>
              <a:t>‘</a:t>
            </a:r>
            <a:r>
              <a:rPr lang="en-US" sz="2400" dirty="0">
                <a:latin typeface="Arial" panose="020B0604020202020204" pitchFamily="34" charset="0"/>
                <a:cs typeface="Arial" panose="020B0604020202020204" pitchFamily="34" charset="0"/>
              </a:rPr>
              <a:t>A teacher’s planning should provide opportunities for both learner and teacher to obtain and use information about progress towards learning goals.  It also has to be flexible to respond to initial and emerging ideas and skills.  Planning should include strategies to ensure that learners understand the goals they are </a:t>
            </a:r>
            <a:r>
              <a:rPr lang="en-US" sz="2400" dirty="0" err="1">
                <a:latin typeface="Arial" panose="020B0604020202020204" pitchFamily="34" charset="0"/>
                <a:cs typeface="Arial" panose="020B0604020202020204" pitchFamily="34" charset="0"/>
              </a:rPr>
              <a:t>persuing</a:t>
            </a:r>
            <a:r>
              <a:rPr lang="en-US" sz="2400" dirty="0">
                <a:latin typeface="Arial" panose="020B0604020202020204" pitchFamily="34" charset="0"/>
                <a:cs typeface="Arial" panose="020B0604020202020204" pitchFamily="34" charset="0"/>
              </a:rPr>
              <a:t> and the criteria that will be applied in assessing their work.  How learners will receive feedback, how they will take part in assessing their learning and how they will be helped to make further progress should also be planned.’</a:t>
            </a:r>
          </a:p>
          <a:p>
            <a:endParaRPr lang="en-US" sz="2400" dirty="0">
              <a:latin typeface="Arial" panose="020B0604020202020204" pitchFamily="34" charset="0"/>
              <a:cs typeface="Arial" panose="020B0604020202020204" pitchFamily="34" charset="0"/>
            </a:endParaRPr>
          </a:p>
          <a:p>
            <a:pPr algn="r"/>
            <a:r>
              <a:rPr lang="en-US" sz="2400" dirty="0"/>
              <a:t>(Assessment Reform Group, 2002) </a:t>
            </a:r>
            <a:endParaRPr lang="en-US" dirty="0"/>
          </a:p>
        </p:txBody>
      </p:sp>
      <p:pic>
        <p:nvPicPr>
          <p:cNvPr id="5" name="Picture 4">
            <a:extLst>
              <a:ext uri="{FF2B5EF4-FFF2-40B4-BE49-F238E27FC236}">
                <a16:creationId xmlns:a16="http://schemas.microsoft.com/office/drawing/2014/main" id="{3D29012C-B732-934E-ACBF-1D9AE36CC3F4}"/>
              </a:ext>
            </a:extLst>
          </p:cNvPr>
          <p:cNvPicPr>
            <a:picLocks noChangeAspect="1"/>
          </p:cNvPicPr>
          <p:nvPr/>
        </p:nvPicPr>
        <p:blipFill>
          <a:blip r:embed="rId3"/>
          <a:stretch>
            <a:fillRect/>
          </a:stretch>
        </p:blipFill>
        <p:spPr>
          <a:xfrm>
            <a:off x="9245599" y="1613942"/>
            <a:ext cx="2623811" cy="3434308"/>
          </a:xfrm>
          <a:prstGeom prst="rect">
            <a:avLst/>
          </a:prstGeom>
          <a:ln w="38100">
            <a:solidFill>
              <a:schemeClr val="tx1"/>
            </a:solidFill>
          </a:ln>
        </p:spPr>
      </p:pic>
    </p:spTree>
    <p:extLst>
      <p:ext uri="{BB962C8B-B14F-4D97-AF65-F5344CB8AC3E}">
        <p14:creationId xmlns:p14="http://schemas.microsoft.com/office/powerpoint/2010/main" val="1703481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22C842A-895A-6541-BE62-9DE17210CEEA}"/>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3" name="TextBox 2">
            <a:extLst>
              <a:ext uri="{FF2B5EF4-FFF2-40B4-BE49-F238E27FC236}">
                <a16:creationId xmlns:a16="http://schemas.microsoft.com/office/drawing/2014/main" id="{D4EAF738-735A-0C48-94C9-1750DBAE5805}"/>
              </a:ext>
            </a:extLst>
          </p:cNvPr>
          <p:cNvSpPr txBox="1"/>
          <p:nvPr/>
        </p:nvSpPr>
        <p:spPr>
          <a:xfrm>
            <a:off x="419100" y="1205984"/>
            <a:ext cx="11468100" cy="3970318"/>
          </a:xfrm>
          <a:prstGeom prst="rect">
            <a:avLst/>
          </a:prstGeom>
          <a:noFill/>
          <a:ln w="57150">
            <a:noFill/>
          </a:ln>
        </p:spPr>
        <p:txBody>
          <a:bodyPr wrap="square" rtlCol="0">
            <a:spAutoFit/>
          </a:bodyPr>
          <a:lstStyle/>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Esbonio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beth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yw’r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amcan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dysgu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ddechrau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gwers</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uned</a:t>
            </a:r>
            <a:r>
              <a:rPr lang="en-US" sz="2800" dirty="0">
                <a:latin typeface="Arial" panose="020B0604020202020204" pitchFamily="34" charset="0"/>
                <a:cs typeface="Arial" panose="020B0604020202020204" pitchFamily="34" charset="0"/>
              </a:rPr>
              <a:t> o </a:t>
            </a:r>
            <a:r>
              <a:rPr lang="en-US" sz="2800" dirty="0" err="1">
                <a:latin typeface="Arial" panose="020B0604020202020204" pitchFamily="34" charset="0"/>
                <a:cs typeface="Arial" panose="020B0604020202020204" pitchFamily="34" charset="0"/>
              </a:rPr>
              <a:t>waith</a:t>
            </a:r>
            <a:r>
              <a:rPr lang="en-US" sz="28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Rhaid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defnyddio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iaith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addas</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Rhaid</a:t>
            </a:r>
            <a:r>
              <a:rPr lang="en-US" sz="2800" dirty="0">
                <a:latin typeface="Arial" panose="020B0604020202020204" pitchFamily="34" charset="0"/>
                <a:cs typeface="Arial" panose="020B0604020202020204" pitchFamily="34" charset="0"/>
              </a:rPr>
              <a:t> bod y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deall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geirfa</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allweddol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beth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yw</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ystyr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esboniwch</a:t>
            </a:r>
            <a:r>
              <a:rPr lang="en-US" sz="28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Defnyddio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sgerbydau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ysgrifennu</a:t>
            </a:r>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Edrych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esiamplau</a:t>
            </a:r>
            <a:r>
              <a:rPr lang="en-US" sz="2800" dirty="0">
                <a:latin typeface="Arial" panose="020B0604020202020204" pitchFamily="34" charset="0"/>
                <a:cs typeface="Arial" panose="020B0604020202020204" pitchFamily="34" charset="0"/>
              </a:rPr>
              <a:t> o </a:t>
            </a:r>
            <a:r>
              <a:rPr lang="en-US" sz="2800" dirty="0" err="1">
                <a:latin typeface="Arial" panose="020B0604020202020204" pitchFamily="34" charset="0"/>
                <a:cs typeface="Arial" panose="020B0604020202020204" pitchFamily="34" charset="0"/>
              </a:rPr>
              <a:t>destun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ysgrifenedig</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Dyma</a:t>
            </a:r>
            <a:r>
              <a:rPr lang="en-US" sz="2800" dirty="0">
                <a:latin typeface="Arial" panose="020B0604020202020204" pitchFamily="34" charset="0"/>
                <a:cs typeface="Arial" panose="020B0604020202020204" pitchFamily="34" charset="0"/>
              </a:rPr>
              <a:t> un da” (</a:t>
            </a:r>
            <a:r>
              <a:rPr lang="en-US" sz="2800" dirty="0" err="1">
                <a:latin typeface="Arial" panose="020B0604020202020204" pitchFamily="34" charset="0"/>
                <a:cs typeface="Arial" panose="020B0604020202020204" pitchFamily="34" charset="0"/>
              </a:rPr>
              <a:t>gellir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trafod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mwy</a:t>
            </a:r>
            <a:r>
              <a:rPr lang="en-US" sz="2800" dirty="0">
                <a:latin typeface="Arial" panose="020B0604020202020204" pitchFamily="34" charset="0"/>
                <a:cs typeface="Arial" panose="020B0604020202020204" pitchFamily="34" charset="0"/>
              </a:rPr>
              <a:t> nag un </a:t>
            </a:r>
            <a:r>
              <a:rPr lang="en-US" sz="2800" dirty="0" err="1">
                <a:latin typeface="Arial" panose="020B0604020202020204" pitchFamily="34" charset="0"/>
                <a:cs typeface="Arial" panose="020B0604020202020204" pitchFamily="34" charset="0"/>
              </a:rPr>
              <a:t>enghraifft</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gan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drafod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dewis</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yr</a:t>
            </a:r>
            <a:r>
              <a:rPr lang="en-US" sz="2800" dirty="0">
                <a:latin typeface="Arial" panose="020B0604020202020204" pitchFamily="34" charset="0"/>
                <a:cs typeface="Arial" panose="020B0604020202020204" pitchFamily="34" charset="0"/>
              </a:rPr>
              <a:t> un </a:t>
            </a:r>
            <a:r>
              <a:rPr lang="en-US" sz="2800" dirty="0" err="1">
                <a:latin typeface="Arial" panose="020B0604020202020204" pitchFamily="34" charset="0"/>
                <a:cs typeface="Arial" panose="020B0604020202020204" pitchFamily="34" charset="0"/>
              </a:rPr>
              <a:t>gorau</a:t>
            </a:r>
            <a:r>
              <a:rPr lang="en-US" sz="28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rhan</a:t>
            </a:r>
            <a:r>
              <a:rPr lang="en-US" sz="2800" dirty="0">
                <a:latin typeface="Arial" panose="020B0604020202020204" pitchFamily="34" charset="0"/>
                <a:cs typeface="Arial" panose="020B0604020202020204" pitchFamily="34" charset="0"/>
              </a:rPr>
              <a:t> o </a:t>
            </a:r>
            <a:r>
              <a:rPr lang="en-US" sz="2800" dirty="0" err="1">
                <a:latin typeface="Arial" panose="020B0604020202020204" pitchFamily="34" charset="0"/>
                <a:cs typeface="Arial" panose="020B0604020202020204" pitchFamily="34" charset="0"/>
              </a:rPr>
              <a:t>gynllunio’r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Meini</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Prawf</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Llwyddiant</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cynllun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marcio</a:t>
            </a:r>
            <a:r>
              <a:rPr lang="en-US" sz="2800" dirty="0">
                <a:latin typeface="Arial" panose="020B0604020202020204" pitchFamily="34" charset="0"/>
                <a:cs typeface="Arial" panose="020B0604020202020204" pitchFamily="34" charset="0"/>
              </a:rPr>
              <a:t>. </a:t>
            </a:r>
          </a:p>
        </p:txBody>
      </p:sp>
      <p:sp>
        <p:nvSpPr>
          <p:cNvPr id="5" name="Title 1">
            <a:extLst>
              <a:ext uri="{FF2B5EF4-FFF2-40B4-BE49-F238E27FC236}">
                <a16:creationId xmlns:a16="http://schemas.microsoft.com/office/drawing/2014/main" id="{EA702AB7-B48B-2A40-8EA7-098C25B2E204}"/>
              </a:ext>
            </a:extLst>
          </p:cNvPr>
          <p:cNvSpPr txBox="1">
            <a:spLocks/>
          </p:cNvSpPr>
          <p:nvPr/>
        </p:nvSpPr>
        <p:spPr>
          <a:xfrm>
            <a:off x="2636868" y="257462"/>
            <a:ext cx="6354731" cy="732017"/>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Llunio</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Meini</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Prawf</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Llwyddiant</a:t>
            </a:r>
            <a:r>
              <a:rPr lang="en-US" sz="3200" b="1" dirty="0">
                <a:solidFill>
                  <a:srgbClr val="00206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13590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B3C4C12-DE9C-E04C-AB29-1DF72FC1C6B6}"/>
              </a:ext>
            </a:extLst>
          </p:cNvPr>
          <p:cNvSpPr txBox="1">
            <a:spLocks/>
          </p:cNvSpPr>
          <p:nvPr/>
        </p:nvSpPr>
        <p:spPr>
          <a:xfrm>
            <a:off x="2636868" y="257462"/>
            <a:ext cx="6354731" cy="732017"/>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Llunio</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Meini</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Prawf</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Llwyddiant</a:t>
            </a:r>
            <a:r>
              <a:rPr lang="en-US" sz="3200" b="1" dirty="0">
                <a:solidFill>
                  <a:srgbClr val="002060"/>
                </a:solidFill>
                <a:latin typeface="Arial" panose="020B0604020202020204" pitchFamily="34" charset="0"/>
                <a:cs typeface="Arial" panose="020B0604020202020204" pitchFamily="34" charset="0"/>
              </a:rPr>
              <a:t> …</a:t>
            </a:r>
          </a:p>
        </p:txBody>
      </p:sp>
      <p:pic>
        <p:nvPicPr>
          <p:cNvPr id="11" name="Picture 10">
            <a:extLst>
              <a:ext uri="{FF2B5EF4-FFF2-40B4-BE49-F238E27FC236}">
                <a16:creationId xmlns:a16="http://schemas.microsoft.com/office/drawing/2014/main" id="{422C842A-895A-6541-BE62-9DE17210CEEA}"/>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3" name="TextBox 2">
            <a:extLst>
              <a:ext uri="{FF2B5EF4-FFF2-40B4-BE49-F238E27FC236}">
                <a16:creationId xmlns:a16="http://schemas.microsoft.com/office/drawing/2014/main" id="{D4EAF738-735A-0C48-94C9-1750DBAE5805}"/>
              </a:ext>
            </a:extLst>
          </p:cNvPr>
          <p:cNvSpPr txBox="1"/>
          <p:nvPr/>
        </p:nvSpPr>
        <p:spPr>
          <a:xfrm>
            <a:off x="419100" y="1205984"/>
            <a:ext cx="11468100" cy="4832092"/>
          </a:xfrm>
          <a:prstGeom prst="rect">
            <a:avLst/>
          </a:prstGeom>
          <a:noFill/>
          <a:ln w="57150">
            <a:noFill/>
          </a:ln>
        </p:spPr>
        <p:txBody>
          <a:bodyPr wrap="square" rtlCol="0">
            <a:spAutoFit/>
          </a:bodyPr>
          <a:lstStyle/>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Mae </a:t>
            </a:r>
            <a:r>
              <a:rPr lang="en-US" sz="2800" dirty="0" err="1">
                <a:latin typeface="Arial" panose="020B0604020202020204" pitchFamily="34" charset="0"/>
                <a:cs typeface="Arial" panose="020B0604020202020204" pitchFamily="34" charset="0"/>
              </a:rPr>
              <a:t>angen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wybod</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1. </a:t>
            </a:r>
            <a:r>
              <a:rPr lang="en-US" sz="2800" dirty="0" err="1">
                <a:latin typeface="Arial" panose="020B0604020202020204" pitchFamily="34" charset="0"/>
                <a:cs typeface="Arial" panose="020B0604020202020204" pitchFamily="34" charset="0"/>
              </a:rPr>
              <a:t>ble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nhw</a:t>
            </a:r>
            <a:r>
              <a:rPr lang="en-US" sz="2800" dirty="0">
                <a:latin typeface="Arial" panose="020B0604020202020204" pitchFamily="34" charset="0"/>
                <a:cs typeface="Arial" panose="020B0604020202020204" pitchFamily="34" charset="0"/>
              </a:rPr>
              <a:t> o ran </a:t>
            </a:r>
            <a:r>
              <a:rPr lang="en-US" sz="2800" dirty="0" err="1">
                <a:latin typeface="Arial" panose="020B0604020202020204" pitchFamily="34" charset="0"/>
                <a:cs typeface="Arial" panose="020B0604020202020204" pitchFamily="34" charset="0"/>
              </a:rPr>
              <a:t>eu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dealltwriaeth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o’u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dysgu</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2. </a:t>
            </a:r>
            <a:r>
              <a:rPr lang="en-US" sz="2800" dirty="0" err="1">
                <a:latin typeface="Arial" panose="020B0604020202020204" pitchFamily="34" charset="0"/>
                <a:cs typeface="Arial" panose="020B0604020202020204" pitchFamily="34" charset="0"/>
              </a:rPr>
              <a:t>beth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sydd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angen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iddyn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nhw</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wneud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mwyn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datblygu</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3. </a:t>
            </a:r>
            <a:r>
              <a:rPr lang="en-US" sz="2800" dirty="0" err="1">
                <a:latin typeface="Arial" panose="020B0604020202020204" pitchFamily="34" charset="0"/>
                <a:cs typeface="Arial" panose="020B0604020202020204" pitchFamily="34" charset="0"/>
              </a:rPr>
              <a:t>sut</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datblygu</a:t>
            </a:r>
            <a:r>
              <a:rPr lang="en-US" sz="2800" dirty="0">
                <a:latin typeface="Arial" panose="020B0604020202020204" pitchFamily="34" charset="0"/>
                <a:cs typeface="Arial" panose="020B0604020202020204" pitchFamily="34" charset="0"/>
              </a:rPr>
              <a:t>;</a:t>
            </a:r>
          </a:p>
          <a:p>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Mae </a:t>
            </a:r>
            <a:r>
              <a:rPr lang="en-US" sz="2800" dirty="0" err="1">
                <a:latin typeface="Arial" panose="020B0604020202020204" pitchFamily="34" charset="0"/>
                <a:cs typeface="Arial" panose="020B0604020202020204" pitchFamily="34" charset="0"/>
              </a:rPr>
              <a:t>angen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athro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wybod</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1. </a:t>
            </a:r>
            <a:r>
              <a:rPr lang="en-US" sz="2800" dirty="0" err="1">
                <a:latin typeface="Arial" panose="020B0604020202020204" pitchFamily="34" charset="0"/>
                <a:cs typeface="Arial" panose="020B0604020202020204" pitchFamily="34" charset="0"/>
              </a:rPr>
              <a:t>ble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mae’r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o ran </a:t>
            </a:r>
            <a:r>
              <a:rPr lang="en-US" sz="2800" dirty="0" err="1">
                <a:latin typeface="Arial" panose="020B0604020202020204" pitchFamily="34" charset="0"/>
                <a:cs typeface="Arial" panose="020B0604020202020204" pitchFamily="34" charset="0"/>
              </a:rPr>
              <a:t>eu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dealltwriaeth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o’u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dysgu</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2. </a:t>
            </a:r>
            <a:r>
              <a:rPr lang="en-US" sz="2800" dirty="0" err="1">
                <a:latin typeface="Arial" panose="020B0604020202020204" pitchFamily="34" charset="0"/>
                <a:cs typeface="Arial" panose="020B0604020202020204" pitchFamily="34" charset="0"/>
              </a:rPr>
              <a:t>beth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sydd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angen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gwneud</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addysgu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mwyn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caniatâu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datblygiad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pellach</a:t>
            </a:r>
            <a:r>
              <a:rPr lang="en-US" sz="2800" dirty="0">
                <a:latin typeface="Arial" panose="020B0604020202020204" pitchFamily="34" charset="0"/>
                <a:cs typeface="Arial" panose="020B0604020202020204" pitchFamily="34" charset="0"/>
              </a:rPr>
              <a:t>;</a:t>
            </a:r>
          </a:p>
          <a:p>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Pan </a:t>
            </a:r>
            <a:r>
              <a:rPr lang="en-US" sz="2800" dirty="0" err="1">
                <a:latin typeface="Arial" panose="020B0604020202020204" pitchFamily="34" charset="0"/>
                <a:cs typeface="Arial" panose="020B0604020202020204" pitchFamily="34" charset="0"/>
              </a:rPr>
              <a:t>mae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asesu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cefnogi’r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uchod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asesu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ffurfiannol</a:t>
            </a:r>
            <a:r>
              <a:rPr lang="en-US" sz="2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74186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95D9EE5-DFC6-954B-A827-70AD05F0D647}"/>
              </a:ext>
            </a:extLst>
          </p:cNvPr>
          <p:cNvPicPr>
            <a:picLocks noChangeAspect="1"/>
          </p:cNvPicPr>
          <p:nvPr/>
        </p:nvPicPr>
        <p:blipFill rotWithShape="1">
          <a:blip r:embed="rId2"/>
          <a:srcRect l="4281" t="2921"/>
          <a:stretch/>
        </p:blipFill>
        <p:spPr>
          <a:xfrm>
            <a:off x="5865283" y="105833"/>
            <a:ext cx="4097867" cy="5874425"/>
          </a:xfrm>
          <a:prstGeom prst="rect">
            <a:avLst/>
          </a:prstGeom>
          <a:ln w="57150">
            <a:solidFill>
              <a:schemeClr val="tx1"/>
            </a:solidFill>
          </a:ln>
        </p:spPr>
      </p:pic>
      <p:pic>
        <p:nvPicPr>
          <p:cNvPr id="11" name="Picture 10">
            <a:extLst>
              <a:ext uri="{FF2B5EF4-FFF2-40B4-BE49-F238E27FC236}">
                <a16:creationId xmlns:a16="http://schemas.microsoft.com/office/drawing/2014/main" id="{422C842A-895A-6541-BE62-9DE17210CEEA}"/>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5" name="Title 1">
            <a:extLst>
              <a:ext uri="{FF2B5EF4-FFF2-40B4-BE49-F238E27FC236}">
                <a16:creationId xmlns:a16="http://schemas.microsoft.com/office/drawing/2014/main" id="{250FB3ED-53DB-814E-AAC7-1B2171C1FA0B}"/>
              </a:ext>
            </a:extLst>
          </p:cNvPr>
          <p:cNvSpPr txBox="1">
            <a:spLocks/>
          </p:cNvSpPr>
          <p:nvPr/>
        </p:nvSpPr>
        <p:spPr>
          <a:xfrm>
            <a:off x="430381" y="317097"/>
            <a:ext cx="3843445" cy="1511703"/>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Llunio</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Meini</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Prawf</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Llwyddiant</a:t>
            </a:r>
            <a:r>
              <a:rPr lang="en-US" sz="3200" b="1" dirty="0">
                <a:solidFill>
                  <a:srgbClr val="00206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26661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50D663-8206-B246-906D-A8C7CE3DFCFE}"/>
              </a:ext>
            </a:extLst>
          </p:cNvPr>
          <p:cNvPicPr>
            <a:picLocks noChangeAspect="1"/>
          </p:cNvPicPr>
          <p:nvPr/>
        </p:nvPicPr>
        <p:blipFill>
          <a:blip r:embed="rId2"/>
          <a:stretch>
            <a:fillRect/>
          </a:stretch>
        </p:blipFill>
        <p:spPr>
          <a:xfrm>
            <a:off x="1671668" y="1215312"/>
            <a:ext cx="2781799" cy="3907021"/>
          </a:xfrm>
          <a:prstGeom prst="rect">
            <a:avLst/>
          </a:prstGeom>
          <a:ln w="57150">
            <a:solidFill>
              <a:schemeClr val="tx1"/>
            </a:solidFill>
          </a:ln>
        </p:spPr>
      </p:pic>
      <p:pic>
        <p:nvPicPr>
          <p:cNvPr id="4" name="Picture 3">
            <a:extLst>
              <a:ext uri="{FF2B5EF4-FFF2-40B4-BE49-F238E27FC236}">
                <a16:creationId xmlns:a16="http://schemas.microsoft.com/office/drawing/2014/main" id="{9139C1B8-0DAA-E84D-8019-2BF48C5B9193}"/>
              </a:ext>
            </a:extLst>
          </p:cNvPr>
          <p:cNvPicPr>
            <a:picLocks noChangeAspect="1"/>
          </p:cNvPicPr>
          <p:nvPr/>
        </p:nvPicPr>
        <p:blipFill rotWithShape="1">
          <a:blip r:embed="rId3"/>
          <a:srcRect l="4281"/>
          <a:stretch/>
        </p:blipFill>
        <p:spPr>
          <a:xfrm>
            <a:off x="5537199" y="197926"/>
            <a:ext cx="3740151" cy="5522944"/>
          </a:xfrm>
          <a:prstGeom prst="rect">
            <a:avLst/>
          </a:prstGeom>
          <a:ln w="76200">
            <a:solidFill>
              <a:schemeClr val="tx1"/>
            </a:solidFill>
          </a:ln>
        </p:spPr>
      </p:pic>
      <p:pic>
        <p:nvPicPr>
          <p:cNvPr id="6" name="Picture 5">
            <a:extLst>
              <a:ext uri="{FF2B5EF4-FFF2-40B4-BE49-F238E27FC236}">
                <a16:creationId xmlns:a16="http://schemas.microsoft.com/office/drawing/2014/main" id="{9CCE50F2-076D-4044-B79E-CBFAC9C2D2F8}"/>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2479268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74336AA-B1A5-B04F-BF9C-14496C61F74D}"/>
              </a:ext>
            </a:extLst>
          </p:cNvPr>
          <p:cNvSpPr txBox="1">
            <a:spLocks/>
          </p:cNvSpPr>
          <p:nvPr/>
        </p:nvSpPr>
        <p:spPr>
          <a:xfrm>
            <a:off x="3927288" y="218242"/>
            <a:ext cx="4303060" cy="732017"/>
          </a:xfrm>
          <a:prstGeom prst="rect">
            <a:avLst/>
          </a:prstGeom>
          <a:solidFill>
            <a:schemeClr val="accent5">
              <a:lumMod val="20000"/>
              <a:lumOff val="80000"/>
            </a:schemeClr>
          </a:solidFill>
          <a:ln w="76200">
            <a:solidFill>
              <a:schemeClr val="accent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Marcio</a:t>
            </a:r>
            <a:r>
              <a:rPr lang="en-US" sz="3200" b="1" dirty="0">
                <a:solidFill>
                  <a:srgbClr val="002060"/>
                </a:solidFill>
                <a:latin typeface="Arial" panose="020B0604020202020204" pitchFamily="34" charset="0"/>
                <a:cs typeface="Arial" panose="020B0604020202020204" pitchFamily="34" charset="0"/>
              </a:rPr>
              <a:t> ac </a:t>
            </a:r>
            <a:r>
              <a:rPr lang="en-US" sz="3200" b="1" dirty="0" err="1">
                <a:solidFill>
                  <a:srgbClr val="002060"/>
                </a:solidFill>
                <a:latin typeface="Arial" panose="020B0604020202020204" pitchFamily="34" charset="0"/>
                <a:cs typeface="Arial" panose="020B0604020202020204" pitchFamily="34" charset="0"/>
              </a:rPr>
              <a:t>adborth</a:t>
            </a:r>
            <a:endParaRPr lang="en-US" sz="3200" b="1" dirty="0">
              <a:solidFill>
                <a:srgbClr val="002060"/>
              </a:solidFill>
              <a:latin typeface="Arial" panose="020B0604020202020204" pitchFamily="34" charset="0"/>
              <a:cs typeface="Arial" panose="020B0604020202020204" pitchFamily="34" charset="0"/>
            </a:endParaRPr>
          </a:p>
        </p:txBody>
      </p:sp>
      <p:graphicFrame>
        <p:nvGraphicFramePr>
          <p:cNvPr id="10" name="Table 9">
            <a:extLst>
              <a:ext uri="{FF2B5EF4-FFF2-40B4-BE49-F238E27FC236}">
                <a16:creationId xmlns:a16="http://schemas.microsoft.com/office/drawing/2014/main" id="{198EC9E1-22F5-CC49-9F6B-9989843FB57B}"/>
              </a:ext>
            </a:extLst>
          </p:cNvPr>
          <p:cNvGraphicFramePr>
            <a:graphicFrameLocks noGrp="1"/>
          </p:cNvGraphicFramePr>
          <p:nvPr>
            <p:extLst/>
          </p:nvPr>
        </p:nvGraphicFramePr>
        <p:xfrm>
          <a:off x="321236" y="1163618"/>
          <a:ext cx="11565964" cy="4023360"/>
        </p:xfrm>
        <a:graphic>
          <a:graphicData uri="http://schemas.openxmlformats.org/drawingml/2006/table">
            <a:tbl>
              <a:tblPr firstRow="1" bandRow="1">
                <a:tableStyleId>{5C22544A-7EE6-4342-B048-85BDC9FD1C3A}</a:tableStyleId>
              </a:tblPr>
              <a:tblGrid>
                <a:gridCol w="5782982">
                  <a:extLst>
                    <a:ext uri="{9D8B030D-6E8A-4147-A177-3AD203B41FA5}">
                      <a16:colId xmlns:a16="http://schemas.microsoft.com/office/drawing/2014/main" val="799571225"/>
                    </a:ext>
                  </a:extLst>
                </a:gridCol>
                <a:gridCol w="5782982">
                  <a:extLst>
                    <a:ext uri="{9D8B030D-6E8A-4147-A177-3AD203B41FA5}">
                      <a16:colId xmlns:a16="http://schemas.microsoft.com/office/drawing/2014/main" val="3897614875"/>
                    </a:ext>
                  </a:extLst>
                </a:gridCol>
              </a:tblGrid>
              <a:tr h="0">
                <a:tc>
                  <a:txBody>
                    <a:bodyPr/>
                    <a:lstStyle/>
                    <a:p>
                      <a:r>
                        <a:rPr lang="en-US" sz="2400" b="0" dirty="0">
                          <a:solidFill>
                            <a:schemeClr val="tx1"/>
                          </a:solidFill>
                          <a:latin typeface="Arial" panose="020B0604020202020204" pitchFamily="34" charset="0"/>
                          <a:cs typeface="Arial" panose="020B0604020202020204" pitchFamily="34" charset="0"/>
                        </a:rPr>
                        <a:t>Beth </a:t>
                      </a:r>
                      <a:r>
                        <a:rPr lang="en-US" sz="2400" b="0" dirty="0" err="1">
                          <a:solidFill>
                            <a:schemeClr val="tx1"/>
                          </a:solidFill>
                          <a:latin typeface="Arial" panose="020B0604020202020204" pitchFamily="34" charset="0"/>
                          <a:cs typeface="Arial" panose="020B0604020202020204" pitchFamily="34" charset="0"/>
                        </a:rPr>
                        <a:t>ydy</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pwrpas</a:t>
                      </a:r>
                      <a:r>
                        <a:rPr lang="en-US" sz="2400" b="0" dirty="0">
                          <a:solidFill>
                            <a:schemeClr val="tx1"/>
                          </a:solidFill>
                          <a:latin typeface="Arial" panose="020B0604020202020204" pitchFamily="34" charset="0"/>
                          <a:cs typeface="Arial" panose="020B0604020202020204" pitchFamily="34" charset="0"/>
                        </a:rPr>
                        <a:t> y </a:t>
                      </a:r>
                      <a:r>
                        <a:rPr lang="en-US" sz="2400" b="0" dirty="0" err="1">
                          <a:solidFill>
                            <a:schemeClr val="tx1"/>
                          </a:solidFill>
                          <a:latin typeface="Arial" panose="020B0604020202020204" pitchFamily="34" charset="0"/>
                          <a:cs typeface="Arial" panose="020B0604020202020204" pitchFamily="34" charset="0"/>
                        </a:rPr>
                        <a:t>marcio</a:t>
                      </a:r>
                      <a:r>
                        <a:rPr lang="en-US" sz="2400" b="0" dirty="0">
                          <a:solidFill>
                            <a:schemeClr val="tx1"/>
                          </a:solidFill>
                          <a:latin typeface="Arial" panose="020B0604020202020204" pitchFamily="34" charset="0"/>
                          <a:cs typeface="Arial" panose="020B0604020202020204" pitchFamily="34" charset="0"/>
                        </a:rPr>
                        <a: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285750" indent="-285750">
                        <a:buFont typeface="Arial" panose="020B0604020202020204" pitchFamily="34" charset="0"/>
                        <a:buChar char="•"/>
                      </a:pPr>
                      <a:r>
                        <a:rPr lang="en-US" sz="2000" b="0" dirty="0" err="1">
                          <a:solidFill>
                            <a:schemeClr val="tx1"/>
                          </a:solidFill>
                          <a:latin typeface="Arial" panose="020B0604020202020204" pitchFamily="34" charset="0"/>
                          <a:cs typeface="Arial" panose="020B0604020202020204" pitchFamily="34" charset="0"/>
                        </a:rPr>
                        <a:t>Cefnogi</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dysgu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parhaus</a:t>
                      </a:r>
                      <a:endParaRPr lang="en-US" sz="2000" b="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b="0" dirty="0" err="1">
                          <a:solidFill>
                            <a:schemeClr val="tx1"/>
                          </a:solidFill>
                          <a:latin typeface="Arial" panose="020B0604020202020204" pitchFamily="34" charset="0"/>
                          <a:cs typeface="Arial" panose="020B0604020202020204" pitchFamily="34" charset="0"/>
                        </a:rPr>
                        <a:t>Gwella’r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dysgu</a:t>
                      </a:r>
                      <a:endParaRPr lang="en-US" sz="2000" b="0" dirty="0">
                        <a:solidFill>
                          <a:schemeClr val="tx1"/>
                        </a:solidFill>
                        <a:latin typeface="Arial" panose="020B0604020202020204" pitchFamily="34" charset="0"/>
                        <a:cs typeface="Arial" panose="020B0604020202020204"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232309195"/>
                  </a:ext>
                </a:extLst>
              </a:tr>
              <a:tr h="370840">
                <a:tc>
                  <a:txBody>
                    <a:bodyPr/>
                    <a:lstStyle/>
                    <a:p>
                      <a:r>
                        <a:rPr lang="en-US" sz="2400" b="0" dirty="0" err="1">
                          <a:solidFill>
                            <a:schemeClr val="tx1"/>
                          </a:solidFill>
                          <a:latin typeface="Arial" panose="020B0604020202020204" pitchFamily="34" charset="0"/>
                          <a:cs typeface="Arial" panose="020B0604020202020204" pitchFamily="34" charset="0"/>
                        </a:rPr>
                        <a:t>Sut</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mae</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marcio</a:t>
                      </a:r>
                      <a:r>
                        <a:rPr lang="en-US" sz="2400" b="0" dirty="0">
                          <a:solidFill>
                            <a:schemeClr val="tx1"/>
                          </a:solidFill>
                          <a:latin typeface="Arial" panose="020B0604020202020204" pitchFamily="34" charset="0"/>
                          <a:cs typeface="Arial" panose="020B0604020202020204" pitchFamily="34" charset="0"/>
                        </a:rPr>
                        <a: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285750" indent="-285750">
                        <a:buFont typeface="Arial" panose="020B0604020202020204" pitchFamily="34" charset="0"/>
                        <a:buChar char="•"/>
                      </a:pPr>
                      <a:r>
                        <a:rPr lang="en-US" sz="2000" b="0" dirty="0" err="1">
                          <a:solidFill>
                            <a:schemeClr val="tx1"/>
                          </a:solidFill>
                          <a:latin typeface="Arial" panose="020B0604020202020204" pitchFamily="34" charset="0"/>
                          <a:cs typeface="Arial" panose="020B0604020202020204" pitchFamily="34" charset="0"/>
                        </a:rPr>
                        <a:t>Rhaid</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cysylltu’r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marcio</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gydag</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amcanion</a:t>
                      </a:r>
                      <a:r>
                        <a:rPr lang="en-US" sz="2000" b="0" dirty="0">
                          <a:solidFill>
                            <a:schemeClr val="tx1"/>
                          </a:solidFill>
                          <a:latin typeface="Arial" panose="020B0604020202020204" pitchFamily="34" charset="0"/>
                          <a:cs typeface="Arial" panose="020B0604020202020204" pitchFamily="34" charset="0"/>
                        </a:rPr>
                        <a:t> y </a:t>
                      </a:r>
                      <a:r>
                        <a:rPr lang="en-US" sz="2000" b="0" dirty="0" err="1">
                          <a:solidFill>
                            <a:schemeClr val="tx1"/>
                          </a:solidFill>
                          <a:latin typeface="Arial" panose="020B0604020202020204" pitchFamily="34" charset="0"/>
                          <a:cs typeface="Arial" panose="020B0604020202020204" pitchFamily="34" charset="0"/>
                        </a:rPr>
                        <a:t>dasg</a:t>
                      </a:r>
                      <a:endParaRPr lang="en-US" sz="2000" b="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b="0" dirty="0" err="1">
                          <a:solidFill>
                            <a:schemeClr val="tx1"/>
                          </a:solidFill>
                          <a:latin typeface="Arial" panose="020B0604020202020204" pitchFamily="34" charset="0"/>
                          <a:cs typeface="Arial" panose="020B0604020202020204" pitchFamily="34" charset="0"/>
                        </a:rPr>
                        <a:t>Gellir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cynnig</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sylwadau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yr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hyn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sy’n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dda</a:t>
                      </a:r>
                      <a:r>
                        <a:rPr lang="en-US" sz="2000" b="0" dirty="0">
                          <a:solidFill>
                            <a:schemeClr val="tx1"/>
                          </a:solidFill>
                          <a:latin typeface="Arial" panose="020B0604020202020204" pitchFamily="34" charset="0"/>
                          <a:cs typeface="Arial" panose="020B0604020202020204" pitchFamily="34" charset="0"/>
                        </a:rPr>
                        <a:t> a </a:t>
                      </a:r>
                      <a:r>
                        <a:rPr lang="en-US" sz="2000" b="0" dirty="0" err="1">
                          <a:solidFill>
                            <a:schemeClr val="tx1"/>
                          </a:solidFill>
                          <a:latin typeface="Arial" panose="020B0604020202020204" pitchFamily="34" charset="0"/>
                          <a:cs typeface="Arial" panose="020B0604020202020204" pitchFamily="34" charset="0"/>
                        </a:rPr>
                        <a:t>chynnig</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gwelliannau</a:t>
                      </a:r>
                      <a:endParaRPr lang="en-US" sz="2000" b="0" dirty="0">
                        <a:solidFill>
                          <a:schemeClr val="tx1"/>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b="0" dirty="0" err="1">
                          <a:solidFill>
                            <a:schemeClr val="tx1"/>
                          </a:solidFill>
                          <a:latin typeface="Arial" panose="020B0604020202020204" pitchFamily="34" charset="0"/>
                          <a:cs typeface="Arial" panose="020B0604020202020204" pitchFamily="34" charset="0"/>
                        </a:rPr>
                        <a:t>Gellir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gofyn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cwestiynau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er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mwyn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annog</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dysgu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parhaus</a:t>
                      </a:r>
                      <a:endParaRPr lang="en-US" sz="2000" b="0" dirty="0">
                        <a:solidFill>
                          <a:schemeClr val="tx1"/>
                        </a:solidFill>
                        <a:latin typeface="Arial" panose="020B0604020202020204" pitchFamily="34" charset="0"/>
                        <a:cs typeface="Arial" panose="020B0604020202020204"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435325497"/>
                  </a:ext>
                </a:extLst>
              </a:tr>
              <a:tr h="370840">
                <a:tc>
                  <a:txBody>
                    <a:bodyPr/>
                    <a:lstStyle/>
                    <a:p>
                      <a:r>
                        <a:rPr lang="en-US" sz="2400" b="0" dirty="0" err="1">
                          <a:solidFill>
                            <a:schemeClr val="tx1"/>
                          </a:solidFill>
                          <a:latin typeface="Arial" panose="020B0604020202020204" pitchFamily="34" charset="0"/>
                          <a:cs typeface="Arial" panose="020B0604020202020204" pitchFamily="34" charset="0"/>
                        </a:rPr>
                        <a:t>Pwy</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ddylai</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farcio’r</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dasg</a:t>
                      </a:r>
                      <a:r>
                        <a:rPr lang="en-US" sz="2400" b="0" dirty="0">
                          <a:solidFill>
                            <a:schemeClr val="tx1"/>
                          </a:solidFill>
                          <a:latin typeface="Arial" panose="020B0604020202020204" pitchFamily="34" charset="0"/>
                          <a:cs typeface="Arial" panose="020B0604020202020204" pitchFamily="34" charset="0"/>
                        </a:rPr>
                        <a: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285750" indent="-285750">
                        <a:buFont typeface="Arial" panose="020B0604020202020204" pitchFamily="34" charset="0"/>
                        <a:buChar char="•"/>
                      </a:pPr>
                      <a:r>
                        <a:rPr lang="en-US" sz="2000" b="0" dirty="0">
                          <a:solidFill>
                            <a:schemeClr val="tx1"/>
                          </a:solidFill>
                          <a:latin typeface="Arial" panose="020B0604020202020204" pitchFamily="34" charset="0"/>
                          <a:cs typeface="Arial" panose="020B0604020202020204" pitchFamily="34" charset="0"/>
                        </a:rPr>
                        <a:t>Mae </a:t>
                      </a:r>
                      <a:r>
                        <a:rPr lang="en-US" sz="2000" b="0" dirty="0" err="1">
                          <a:solidFill>
                            <a:schemeClr val="tx1"/>
                          </a:solidFill>
                          <a:latin typeface="Arial" panose="020B0604020202020204" pitchFamily="34" charset="0"/>
                          <a:cs typeface="Arial" panose="020B0604020202020204" pitchFamily="34" charset="0"/>
                        </a:rPr>
                        <a:t>hyn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ddibynnol</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ar</a:t>
                      </a:r>
                      <a:r>
                        <a:rPr lang="en-US" sz="2000" b="0" dirty="0">
                          <a:solidFill>
                            <a:schemeClr val="tx1"/>
                          </a:solidFill>
                          <a:latin typeface="Arial" panose="020B0604020202020204" pitchFamily="34" charset="0"/>
                          <a:cs typeface="Arial" panose="020B0604020202020204" pitchFamily="34" charset="0"/>
                        </a:rPr>
                        <a:t> y </a:t>
                      </a:r>
                      <a:r>
                        <a:rPr lang="en-US" sz="2000" b="0" dirty="0" err="1">
                          <a:solidFill>
                            <a:schemeClr val="tx1"/>
                          </a:solidFill>
                          <a:latin typeface="Arial" panose="020B0604020202020204" pitchFamily="34" charset="0"/>
                          <a:cs typeface="Arial" panose="020B0604020202020204" pitchFamily="34" charset="0"/>
                        </a:rPr>
                        <a:t>dasg</a:t>
                      </a:r>
                      <a:r>
                        <a:rPr lang="en-US" sz="2000" b="0" dirty="0">
                          <a:solidFill>
                            <a:schemeClr val="tx1"/>
                          </a:solidFill>
                          <a:latin typeface="Arial" panose="020B0604020202020204" pitchFamily="34" charset="0"/>
                          <a:cs typeface="Arial" panose="020B0604020202020204" pitchFamily="34" charset="0"/>
                        </a:rPr>
                        <a:t> – </a:t>
                      </a:r>
                      <a:r>
                        <a:rPr lang="en-US" sz="2000" b="0" dirty="0" err="1">
                          <a:solidFill>
                            <a:schemeClr val="tx1"/>
                          </a:solidFill>
                          <a:latin typeface="Arial" panose="020B0604020202020204" pitchFamily="34" charset="0"/>
                          <a:cs typeface="Arial" panose="020B0604020202020204" pitchFamily="34" charset="0"/>
                        </a:rPr>
                        <a:t>yr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athro</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neu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gyfoed</a:t>
                      </a:r>
                      <a:endParaRPr lang="en-US" sz="2000" b="0" dirty="0">
                        <a:solidFill>
                          <a:schemeClr val="tx1"/>
                        </a:solidFill>
                        <a:latin typeface="Arial" panose="020B0604020202020204" pitchFamily="34" charset="0"/>
                        <a:cs typeface="Arial" panose="020B0604020202020204"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675116893"/>
                  </a:ext>
                </a:extLst>
              </a:tr>
              <a:tr h="370840">
                <a:tc>
                  <a:txBody>
                    <a:bodyPr/>
                    <a:lstStyle/>
                    <a:p>
                      <a:r>
                        <a:rPr lang="en-US" sz="2400" b="0" dirty="0" err="1">
                          <a:solidFill>
                            <a:schemeClr val="tx1"/>
                          </a:solidFill>
                          <a:latin typeface="Arial" panose="020B0604020202020204" pitchFamily="34" charset="0"/>
                          <a:cs typeface="Arial" panose="020B0604020202020204" pitchFamily="34" charset="0"/>
                        </a:rPr>
                        <a:t>Pryd</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dylai’r</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dasg</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gael</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ei</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marcio</a:t>
                      </a:r>
                      <a:r>
                        <a:rPr lang="en-US" sz="2400" b="0" dirty="0">
                          <a:solidFill>
                            <a:schemeClr val="tx1"/>
                          </a:solidFill>
                          <a:latin typeface="Arial" panose="020B0604020202020204" pitchFamily="34" charset="0"/>
                          <a:cs typeface="Arial" panose="020B0604020202020204" pitchFamily="34" charset="0"/>
                        </a:rPr>
                        <a: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285750" indent="-285750">
                        <a:buFont typeface="Arial" panose="020B0604020202020204" pitchFamily="34" charset="0"/>
                        <a:buChar char="•"/>
                      </a:pPr>
                      <a:r>
                        <a:rPr lang="en-US" sz="2000" b="0" dirty="0" err="1">
                          <a:solidFill>
                            <a:schemeClr val="tx1"/>
                          </a:solidFill>
                          <a:latin typeface="Arial" panose="020B0604020202020204" pitchFamily="34" charset="0"/>
                          <a:cs typeface="Arial" panose="020B0604020202020204" pitchFamily="34" charset="0"/>
                        </a:rPr>
                        <a:t>Yn</a:t>
                      </a:r>
                      <a:r>
                        <a:rPr lang="en-US" sz="2000" b="0" dirty="0">
                          <a:solidFill>
                            <a:schemeClr val="tx1"/>
                          </a:solidFill>
                          <a:latin typeface="Arial" panose="020B0604020202020204" pitchFamily="34" charset="0"/>
                          <a:cs typeface="Arial" panose="020B0604020202020204" pitchFamily="34" charset="0"/>
                        </a:rPr>
                        <a:t> y </a:t>
                      </a:r>
                      <a:r>
                        <a:rPr lang="en-US" sz="2000" b="0" dirty="0" err="1">
                          <a:solidFill>
                            <a:schemeClr val="tx1"/>
                          </a:solidFill>
                          <a:latin typeface="Arial" panose="020B0604020202020204" pitchFamily="34" charset="0"/>
                          <a:cs typeface="Arial" panose="020B0604020202020204" pitchFamily="34" charset="0"/>
                        </a:rPr>
                        <a:t>tymor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byr</a:t>
                      </a:r>
                      <a:r>
                        <a:rPr lang="en-US" sz="2000" b="0" dirty="0">
                          <a:solidFill>
                            <a:schemeClr val="tx1"/>
                          </a:solidFill>
                          <a:latin typeface="Arial" panose="020B0604020202020204" pitchFamily="34" charset="0"/>
                          <a:cs typeface="Arial" panose="020B0604020202020204" pitchFamily="34" charset="0"/>
                        </a:rPr>
                        <a:t> – </a:t>
                      </a:r>
                      <a:r>
                        <a:rPr lang="en-US" sz="2000" b="0" dirty="0" err="1">
                          <a:solidFill>
                            <a:schemeClr val="tx1"/>
                          </a:solidFill>
                          <a:latin typeface="Arial" panose="020B0604020202020204" pitchFamily="34" charset="0"/>
                          <a:cs typeface="Arial" panose="020B0604020202020204" pitchFamily="34" charset="0"/>
                        </a:rPr>
                        <a:t>mor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agos</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i’r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amser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gyflawnwyd</a:t>
                      </a:r>
                      <a:r>
                        <a:rPr lang="en-US" sz="2000" b="0" dirty="0">
                          <a:solidFill>
                            <a:schemeClr val="tx1"/>
                          </a:solidFill>
                          <a:latin typeface="Arial" panose="020B0604020202020204" pitchFamily="34" charset="0"/>
                          <a:cs typeface="Arial" panose="020B0604020202020204" pitchFamily="34" charset="0"/>
                        </a:rPr>
                        <a:t> y </a:t>
                      </a:r>
                      <a:r>
                        <a:rPr lang="en-US" sz="2000" b="0" dirty="0" err="1">
                          <a:solidFill>
                            <a:schemeClr val="tx1"/>
                          </a:solidFill>
                          <a:latin typeface="Arial" panose="020B0604020202020204" pitchFamily="34" charset="0"/>
                          <a:cs typeface="Arial" panose="020B0604020202020204" pitchFamily="34" charset="0"/>
                        </a:rPr>
                        <a:t>dasg</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er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mwyn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cefnogi</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dysgu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parhaus</a:t>
                      </a:r>
                      <a:r>
                        <a:rPr lang="en-US" sz="2000" b="0" dirty="0">
                          <a:solidFill>
                            <a:schemeClr val="tx1"/>
                          </a:solidFill>
                          <a:latin typeface="Arial" panose="020B0604020202020204" pitchFamily="34" charset="0"/>
                          <a:cs typeface="Arial" panose="020B0604020202020204" pitchFamily="34" charset="0"/>
                        </a:rPr>
                        <a: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94890657"/>
                  </a:ext>
                </a:extLst>
              </a:tr>
            </a:tbl>
          </a:graphicData>
        </a:graphic>
      </p:graphicFrame>
      <p:pic>
        <p:nvPicPr>
          <p:cNvPr id="11" name="Picture 10">
            <a:extLst>
              <a:ext uri="{FF2B5EF4-FFF2-40B4-BE49-F238E27FC236}">
                <a16:creationId xmlns:a16="http://schemas.microsoft.com/office/drawing/2014/main" id="{D0E8D21C-6AB7-3247-A3CC-D3BB7464A514}"/>
              </a:ext>
            </a:extLst>
          </p:cNvPr>
          <p:cNvPicPr>
            <a:picLocks noChangeAspect="1"/>
          </p:cNvPicPr>
          <p:nvPr/>
        </p:nvPicPr>
        <p:blipFill>
          <a:blip r:embed="rId2"/>
          <a:stretch>
            <a:fillRect/>
          </a:stretch>
        </p:blipFill>
        <p:spPr>
          <a:xfrm>
            <a:off x="3927288" y="2488752"/>
            <a:ext cx="759908" cy="759908"/>
          </a:xfrm>
          <a:prstGeom prst="rect">
            <a:avLst/>
          </a:prstGeom>
        </p:spPr>
      </p:pic>
      <p:pic>
        <p:nvPicPr>
          <p:cNvPr id="12" name="Picture 11">
            <a:extLst>
              <a:ext uri="{FF2B5EF4-FFF2-40B4-BE49-F238E27FC236}">
                <a16:creationId xmlns:a16="http://schemas.microsoft.com/office/drawing/2014/main" id="{8B37C60B-EEB0-2E43-AF89-0C559037878F}"/>
              </a:ext>
            </a:extLst>
          </p:cNvPr>
          <p:cNvPicPr>
            <a:picLocks noChangeAspect="1"/>
          </p:cNvPicPr>
          <p:nvPr/>
        </p:nvPicPr>
        <p:blipFill>
          <a:blip r:embed="rId3"/>
          <a:stretch>
            <a:fillRect/>
          </a:stretch>
        </p:blipFill>
        <p:spPr>
          <a:xfrm>
            <a:off x="2702977" y="2488752"/>
            <a:ext cx="759908" cy="759908"/>
          </a:xfrm>
          <a:prstGeom prst="rect">
            <a:avLst/>
          </a:prstGeom>
        </p:spPr>
      </p:pic>
      <p:pic>
        <p:nvPicPr>
          <p:cNvPr id="7" name="Picture 6">
            <a:extLst>
              <a:ext uri="{FF2B5EF4-FFF2-40B4-BE49-F238E27FC236}">
                <a16:creationId xmlns:a16="http://schemas.microsoft.com/office/drawing/2014/main" id="{70AFDFB5-DF93-0E48-AD23-B278674F63A8}"/>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42210217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5CE9D90-EDD1-5C41-BEE0-2077575DA1C6}"/>
              </a:ext>
            </a:extLst>
          </p:cNvPr>
          <p:cNvSpPr/>
          <p:nvPr/>
        </p:nvSpPr>
        <p:spPr>
          <a:xfrm>
            <a:off x="389467" y="303497"/>
            <a:ext cx="11549984" cy="5570756"/>
          </a:xfrm>
          <a:prstGeom prst="rect">
            <a:avLst/>
          </a:prstGeom>
          <a:solidFill>
            <a:schemeClr val="accent2">
              <a:lumMod val="20000"/>
              <a:lumOff val="80000"/>
            </a:schemeClr>
          </a:solidFill>
          <a:ln w="76200">
            <a:solidFill>
              <a:srgbClr val="002060"/>
            </a:solidFill>
          </a:ln>
        </p:spPr>
        <p:txBody>
          <a:bodyPr wrap="square">
            <a:spAutoFit/>
          </a:bodyPr>
          <a:lstStyle/>
          <a:p>
            <a:r>
              <a:rPr lang="en-GB" sz="2800" b="1" dirty="0" err="1">
                <a:latin typeface="Arial" panose="020B0604020202020204" pitchFamily="34" charset="0"/>
                <a:cs typeface="Arial" panose="020B0604020202020204" pitchFamily="34" charset="0"/>
              </a:rPr>
              <a:t>Rhoi</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adborth</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i</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ddysgwyr</a:t>
            </a:r>
            <a:r>
              <a:rPr lang="en-GB" sz="2800" b="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ymchwil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dangos</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adborth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ffurf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graddau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farciau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negyddol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ddysgu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Fodd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bynnag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sylwadau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ddefnyddiol</a:t>
            </a:r>
            <a:r>
              <a:rPr lang="en-GB" sz="2400" dirty="0">
                <a:latin typeface="Arial" panose="020B0604020202020204" pitchFamily="34" charset="0"/>
                <a:cs typeface="Arial" panose="020B0604020202020204" pitchFamily="34" charset="0"/>
              </a:rPr>
              <a:t> dim </a:t>
            </a:r>
            <a:r>
              <a:rPr lang="en-GB" sz="2400" dirty="0" err="1">
                <a:latin typeface="Arial" panose="020B0604020202020204" pitchFamily="34" charset="0"/>
                <a:cs typeface="Arial" panose="020B0604020202020204" pitchFamily="34" charset="0"/>
              </a:rPr>
              <a:t>ond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cânt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defnyddio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pellach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cau'r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bwlch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yw'r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athro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sicrhau</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camau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nesaf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blaenorol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cyflawni</a:t>
            </a:r>
            <a:r>
              <a:rPr lang="en-GB" sz="2400"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Ansawdd</a:t>
            </a:r>
            <a:r>
              <a:rPr lang="en-GB" sz="2400" b="1" dirty="0">
                <a:latin typeface="Arial" panose="020B0604020202020204" pitchFamily="34" charset="0"/>
                <a:cs typeface="Arial" panose="020B0604020202020204" pitchFamily="34" charset="0"/>
              </a:rPr>
              <a:t> y </a:t>
            </a:r>
            <a:r>
              <a:rPr lang="en-GB" sz="2400" b="1" dirty="0" err="1">
                <a:latin typeface="Arial" panose="020B0604020202020204" pitchFamily="34" charset="0"/>
                <a:cs typeface="Arial" panose="020B0604020202020204" pitchFamily="34" charset="0"/>
              </a:rPr>
              <a:t>ddeialog</a:t>
            </a:r>
            <a:r>
              <a:rPr lang="en-GB" sz="2400" b="1"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hytrach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maint</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ddeialog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hanfodol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adborth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ysgrifenedig</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llafar</a:t>
            </a: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rhoi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sylwadau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ysgrifenedig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sylwadau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llafar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ddysgwyr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hefyd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ganolbwyntio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materion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hytrach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cheisio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dehongli</a:t>
            </a:r>
            <a:r>
              <a:rPr lang="en-GB" sz="2400" dirty="0">
                <a:latin typeface="Arial" panose="020B0604020202020204" pitchFamily="34" charset="0"/>
                <a:cs typeface="Arial" panose="020B0604020202020204" pitchFamily="34" charset="0"/>
              </a:rPr>
              <a:t> marc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radd</a:t>
            </a:r>
            <a:r>
              <a:rPr lang="en-GB" sz="2400"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Er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mwyn</a:t>
            </a:r>
            <a:r>
              <a:rPr lang="en-GB" sz="2400" b="1" dirty="0">
                <a:latin typeface="Arial" panose="020B0604020202020204" pitchFamily="34" charset="0"/>
                <a:cs typeface="Arial" panose="020B0604020202020204" pitchFamily="34" charset="0"/>
              </a:rPr>
              <a:t> bod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effeithiol</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dylid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rhoi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adborth</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gynted</a:t>
            </a:r>
            <a:r>
              <a:rPr lang="en-GB" sz="2400" b="1" dirty="0">
                <a:latin typeface="Arial" panose="020B0604020202020204" pitchFamily="34" charset="0"/>
                <a:cs typeface="Arial" panose="020B0604020202020204" pitchFamily="34" charset="0"/>
              </a:rPr>
              <a:t> â </a:t>
            </a:r>
            <a:r>
              <a:rPr lang="en-GB" sz="2400" b="1" dirty="0" err="1">
                <a:latin typeface="Arial" panose="020B0604020202020204" pitchFamily="34" charset="0"/>
                <a:cs typeface="Arial" panose="020B0604020202020204" pitchFamily="34" charset="0"/>
              </a:rPr>
              <a:t>phosibl</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dylai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fod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glir</a:t>
            </a:r>
            <a:r>
              <a:rPr lang="en-GB" sz="2400" b="1" dirty="0">
                <a:latin typeface="Arial" panose="020B0604020202020204" pitchFamily="34" charset="0"/>
                <a:cs typeface="Arial" panose="020B0604020202020204" pitchFamily="34" charset="0"/>
              </a:rPr>
              <a:t> a </a:t>
            </a:r>
            <a:r>
              <a:rPr lang="en-GB" sz="2400" b="1" dirty="0" err="1">
                <a:latin typeface="Arial" panose="020B0604020202020204" pitchFamily="34" charset="0"/>
                <a:cs typeface="Arial" panose="020B0604020202020204" pitchFamily="34" charset="0"/>
              </a:rPr>
              <a:t>dylai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wneud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i'r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dysgwr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feddwl</a:t>
            </a:r>
            <a:r>
              <a:rPr lang="en-GB" sz="2400" b="1" dirty="0">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Llywodraeth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Cymru</a:t>
            </a:r>
            <a:r>
              <a:rPr lang="en-GB" sz="1600" dirty="0">
                <a:latin typeface="Arial" panose="020B0604020202020204" pitchFamily="34" charset="0"/>
                <a:cs typeface="Arial" panose="020B0604020202020204" pitchFamily="34" charset="0"/>
              </a:rPr>
              <a:t> (2010) </a:t>
            </a:r>
            <a:r>
              <a:rPr lang="en-GB" sz="1600" dirty="0" err="1">
                <a:latin typeface="Arial" panose="020B0604020202020204" pitchFamily="34" charset="0"/>
                <a:cs typeface="Arial" panose="020B0604020202020204" pitchFamily="34" charset="0"/>
              </a:rPr>
              <a:t>Sut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ddatblygu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meddwl</a:t>
            </a:r>
            <a:r>
              <a:rPr lang="en-GB" sz="1600" dirty="0">
                <a:latin typeface="Arial" panose="020B0604020202020204" pitchFamily="34" charset="0"/>
                <a:cs typeface="Arial" panose="020B0604020202020204" pitchFamily="34" charset="0"/>
              </a:rPr>
              <a:t> ac </a:t>
            </a:r>
            <a:r>
              <a:rPr lang="en-GB" sz="1600" dirty="0" err="1">
                <a:latin typeface="Arial" panose="020B0604020202020204" pitchFamily="34" charset="0"/>
                <a:cs typeface="Arial" panose="020B0604020202020204" pitchFamily="34" charset="0"/>
              </a:rPr>
              <a:t>asesu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gyfer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dysgu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ystafell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ddosbarth</a:t>
            </a:r>
            <a:r>
              <a:rPr lang="en-GB" sz="1600" dirty="0">
                <a:latin typeface="Arial" panose="020B0604020202020204" pitchFamily="34" charset="0"/>
                <a:cs typeface="Arial" panose="020B0604020202020204" pitchFamily="34" charset="0"/>
              </a:rPr>
              <a:t>. </a:t>
            </a:r>
          </a:p>
          <a:p>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gael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hlinkClick r:id="rId2"/>
              </a:rPr>
              <a:t>https://hwb.gov.wales/api/storage/283b9318-dcf7-402d-b39a-67dee70efe18/sut-i-ddatblygu-meddwl-ac-asesu-ar-gyfer-dysgu-yn-yr-ystafell-ddosbarth.pdf</a:t>
            </a:r>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14D6709-8EBC-5748-9E52-A0131909C2AD}"/>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5687423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6D05D-E4A6-4566-9DE0-B4C6473B14CC}"/>
              </a:ext>
            </a:extLst>
          </p:cNvPr>
          <p:cNvSpPr>
            <a:spLocks noGrp="1"/>
          </p:cNvSpPr>
          <p:nvPr>
            <p:ph type="title"/>
          </p:nvPr>
        </p:nvSpPr>
        <p:spPr>
          <a:xfrm>
            <a:off x="133350" y="156238"/>
            <a:ext cx="11658600" cy="834362"/>
          </a:xfrm>
          <a:solidFill>
            <a:schemeClr val="accent5">
              <a:lumMod val="20000"/>
              <a:lumOff val="80000"/>
            </a:schemeClr>
          </a:solidFill>
          <a:ln w="76200">
            <a:solidFill>
              <a:schemeClr val="accent1"/>
            </a:solidFill>
          </a:ln>
        </p:spPr>
        <p:txBody>
          <a:bodyPr>
            <a:normAutofit fontScale="90000"/>
          </a:bodyPr>
          <a:lstStyle/>
          <a:p>
            <a:pPr algn="ctr"/>
            <a:r>
              <a:rPr lang="en-GB" sz="4000" b="1" dirty="0" err="1">
                <a:solidFill>
                  <a:srgbClr val="002060"/>
                </a:solidFill>
                <a:latin typeface="Arial" panose="020B0604020202020204" pitchFamily="34" charset="0"/>
                <a:cs typeface="Arial" panose="020B0604020202020204" pitchFamily="34" charset="0"/>
              </a:rPr>
              <a:t>Pethau</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i’w</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hystyried</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wrth</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gynllunio</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gwers</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iaith</a:t>
            </a:r>
            <a:r>
              <a:rPr lang="en-GB" sz="4000" b="1" dirty="0">
                <a:solidFill>
                  <a:srgbClr val="002060"/>
                </a:solidFill>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9DC06CA2-71D7-46B4-9DED-1F2C2EA9C4B2}"/>
              </a:ext>
            </a:extLst>
          </p:cNvPr>
          <p:cNvSpPr>
            <a:spLocks noGrp="1"/>
          </p:cNvSpPr>
          <p:nvPr>
            <p:ph idx="1"/>
          </p:nvPr>
        </p:nvSpPr>
        <p:spPr>
          <a:xfrm>
            <a:off x="133350" y="1165845"/>
            <a:ext cx="11658600" cy="4777755"/>
          </a:xfrm>
          <a:solidFill>
            <a:schemeClr val="accent2">
              <a:lumMod val="20000"/>
              <a:lumOff val="80000"/>
            </a:schemeClr>
          </a:solidFill>
          <a:ln w="57150">
            <a:solidFill>
              <a:srgbClr val="002060"/>
            </a:solidFill>
          </a:ln>
        </p:spPr>
        <p:txBody>
          <a:bodyPr>
            <a:noAutofit/>
          </a:bodyPr>
          <a:lstStyle/>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maen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nhw</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eisoes</a:t>
            </a:r>
            <a:r>
              <a:rPr lang="en-GB" sz="2200" dirty="0">
                <a:latin typeface="Arial" panose="020B0604020202020204" pitchFamily="34" charset="0"/>
                <a:cs typeface="Arial" panose="020B0604020202020204" pitchFamily="34" charset="0"/>
              </a:rPr>
              <a:t> yn </a:t>
            </a:r>
            <a:r>
              <a:rPr lang="en-GB" sz="2200" dirty="0" err="1">
                <a:latin typeface="Arial" panose="020B0604020202020204" pitchFamily="34" charset="0"/>
                <a:cs typeface="Arial" panose="020B0604020202020204" pitchFamily="34" charset="0"/>
              </a:rPr>
              <a:t>ei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wybod</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ydw</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am </a:t>
            </a:r>
            <a:r>
              <a:rPr lang="en-GB" sz="2200" dirty="0" err="1">
                <a:latin typeface="Arial" panose="020B0604020202020204" pitchFamily="34" charset="0"/>
                <a:cs typeface="Arial" panose="020B0604020202020204" pitchFamily="34" charset="0"/>
              </a:rPr>
              <a:t>iddyn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nhw</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ddysgu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heddiw</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fydd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fy</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rôl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wers</a:t>
            </a:r>
            <a:r>
              <a:rPr lang="en-GB" sz="2200" dirty="0">
                <a:latin typeface="Arial" panose="020B0604020202020204" pitchFamily="34" charset="0"/>
                <a:cs typeface="Arial" panose="020B0604020202020204" pitchFamily="34" charset="0"/>
              </a:rPr>
              <a:t>?  </a:t>
            </a:r>
          </a:p>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fydd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rôl</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cynorthwyydd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dosbarth</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A </a:t>
            </a:r>
            <a:r>
              <a:rPr lang="en-GB" sz="2200" dirty="0" err="1">
                <a:latin typeface="Arial" panose="020B0604020202020204" pitchFamily="34" charset="0"/>
                <a:cs typeface="Arial" panose="020B0604020202020204" pitchFamily="34" charset="0"/>
              </a:rPr>
              <a:t>oes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cyfle</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ddatbygu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sgíl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arall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e.e.rhifedd</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digidol</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corfforol</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cymdeithasol</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Pa </a:t>
            </a:r>
            <a:r>
              <a:rPr lang="en-GB" sz="2200" dirty="0" err="1">
                <a:latin typeface="Arial" panose="020B0604020202020204" pitchFamily="34" charset="0"/>
                <a:cs typeface="Arial" panose="020B0604020202020204" pitchFamily="34" charset="0"/>
              </a:rPr>
              <a:t>ddull</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addysgu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mynd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fod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yr</a:t>
            </a:r>
            <a:r>
              <a:rPr lang="en-GB" sz="2200" dirty="0">
                <a:latin typeface="Arial" panose="020B0604020202020204" pitchFamily="34" charset="0"/>
                <a:cs typeface="Arial" panose="020B0604020202020204" pitchFamily="34" charset="0"/>
              </a:rPr>
              <a:t> un </a:t>
            </a:r>
            <a:r>
              <a:rPr lang="en-GB" sz="2200" dirty="0" err="1">
                <a:latin typeface="Arial" panose="020B0604020202020204" pitchFamily="34" charset="0"/>
                <a:cs typeface="Arial" panose="020B0604020202020204" pitchFamily="34" charset="0"/>
              </a:rPr>
              <a:t>mwyaf</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effeithiol</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yw</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diddordebau’r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disgyblion</a:t>
            </a:r>
            <a:r>
              <a:rPr lang="en-GB" sz="2200" dirty="0">
                <a:latin typeface="Arial" panose="020B0604020202020204" pitchFamily="34" charset="0"/>
                <a:cs typeface="Arial" panose="020B0604020202020204" pitchFamily="34" charset="0"/>
              </a:rPr>
              <a:t>?  Beth </a:t>
            </a:r>
            <a:r>
              <a:rPr lang="en-GB" sz="2200" dirty="0" err="1">
                <a:latin typeface="Arial" panose="020B0604020202020204" pitchFamily="34" charset="0"/>
                <a:cs typeface="Arial" panose="020B0604020202020204" pitchFamily="34" charset="0"/>
              </a:rPr>
              <a:t>fydd</a:t>
            </a:r>
            <a:r>
              <a:rPr lang="en-GB" sz="2200" dirty="0">
                <a:latin typeface="Arial" panose="020B0604020202020204" pitchFamily="34" charset="0"/>
                <a:cs typeface="Arial" panose="020B0604020202020204" pitchFamily="34" charset="0"/>
              </a:rPr>
              <a:t> yn </a:t>
            </a:r>
            <a:r>
              <a:rPr lang="en-GB" sz="2200" dirty="0" err="1">
                <a:latin typeface="Arial" panose="020B0604020202020204" pitchFamily="34" charset="0"/>
                <a:cs typeface="Arial" panose="020B0604020202020204" pitchFamily="34" charset="0"/>
              </a:rPr>
              <a:t>apelio</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A </a:t>
            </a:r>
            <a:r>
              <a:rPr lang="en-GB" sz="2200" dirty="0" err="1">
                <a:latin typeface="Arial" panose="020B0604020202020204" pitchFamily="34" charset="0"/>
                <a:cs typeface="Arial" panose="020B0604020202020204" pitchFamily="34" charset="0"/>
              </a:rPr>
              <a:t>oes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modd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defnyddio’r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gofod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allanol</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A </a:t>
            </a:r>
            <a:r>
              <a:rPr lang="en-GB" sz="2200" dirty="0" err="1">
                <a:latin typeface="Arial" panose="020B0604020202020204" pitchFamily="34" charset="0"/>
                <a:cs typeface="Arial" panose="020B0604020202020204" pitchFamily="34" charset="0"/>
              </a:rPr>
              <a:t>oes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rhaid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defnyddio</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papur</a:t>
            </a:r>
            <a:r>
              <a:rPr lang="en-GB" sz="2200" dirty="0">
                <a:latin typeface="Arial" panose="020B0604020202020204" pitchFamily="34" charset="0"/>
                <a:cs typeface="Arial" panose="020B0604020202020204" pitchFamily="34" charset="0"/>
              </a:rPr>
              <a:t> a </a:t>
            </a:r>
            <a:r>
              <a:rPr lang="en-GB" sz="2200" dirty="0" err="1">
                <a:latin typeface="Arial" panose="020B0604020202020204" pitchFamily="34" charset="0"/>
                <a:cs typeface="Arial" panose="020B0604020202020204" pitchFamily="34" charset="0"/>
              </a:rPr>
              <a:t>phensil</a:t>
            </a:r>
            <a:r>
              <a:rPr lang="en-GB" sz="22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Sut</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byddaf</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gwybod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fod</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disgyblion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wedi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deall</a:t>
            </a:r>
            <a:r>
              <a:rPr lang="en-GB" sz="2200" dirty="0">
                <a:latin typeface="Arial" panose="020B0604020202020204" pitchFamily="34" charset="0"/>
                <a:cs typeface="Arial" panose="020B0604020202020204" pitchFamily="34" charset="0"/>
              </a:rPr>
              <a:t> ac </a:t>
            </a:r>
            <a:r>
              <a:rPr lang="en-GB" sz="2200" dirty="0" err="1">
                <a:latin typeface="Arial" panose="020B0604020202020204" pitchFamily="34" charset="0"/>
                <a:cs typeface="Arial" panose="020B0604020202020204" pitchFamily="34" charset="0"/>
              </a:rPr>
              <a:t>wedi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dysgu</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sy’n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mynd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ddigwydd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wers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nesaf</a:t>
            </a:r>
            <a:r>
              <a:rPr lang="en-GB" sz="2200" dirty="0">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2EFB2618-A080-8548-BB83-318F9BDBFC02}"/>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043225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928BB8-E5EB-4AFB-BA1E-F09E7160876A}"/>
              </a:ext>
            </a:extLst>
          </p:cNvPr>
          <p:cNvSpPr>
            <a:spLocks noGrp="1"/>
          </p:cNvSpPr>
          <p:nvPr>
            <p:ph idx="1"/>
          </p:nvPr>
        </p:nvSpPr>
        <p:spPr>
          <a:xfrm>
            <a:off x="253203" y="924137"/>
            <a:ext cx="11687798" cy="4382969"/>
          </a:xfrm>
          <a:solidFill>
            <a:schemeClr val="accent2">
              <a:lumMod val="20000"/>
              <a:lumOff val="80000"/>
            </a:schemeClr>
          </a:solidFill>
          <a:ln w="76200">
            <a:solidFill>
              <a:srgbClr val="002060"/>
            </a:solidFill>
          </a:ln>
        </p:spPr>
        <p:txBody>
          <a:bodyPr vert="horz" lIns="91440" tIns="45720" rIns="91440" bIns="45720" rtlCol="0" anchor="t">
            <a:normAutofit/>
          </a:bodyPr>
          <a:lstStyle/>
          <a:p>
            <a:pPr marL="0" indent="0">
              <a:buNone/>
            </a:pPr>
            <a:r>
              <a:rPr lang="en-GB" sz="3600" dirty="0">
                <a:solidFill>
                  <a:srgbClr val="002060"/>
                </a:solidFill>
                <a:latin typeface="Arial" panose="020B0604020202020204" pitchFamily="34" charset="0"/>
                <a:cs typeface="Arial" panose="020B0604020202020204" pitchFamily="34" charset="0"/>
              </a:rPr>
              <a:t>There is an emphasis on planning, being clear about the purposes and out-comes of lessons (both by teachers and students), having expectations or targets of what the impact should be, </a:t>
            </a:r>
            <a:r>
              <a:rPr lang="en-GB" sz="3600" b="1" dirty="0">
                <a:solidFill>
                  <a:srgbClr val="002060"/>
                </a:solidFill>
                <a:latin typeface="Arial" panose="020B0604020202020204" pitchFamily="34" charset="0"/>
                <a:cs typeface="Arial" panose="020B0604020202020204" pitchFamily="34" charset="0"/>
              </a:rPr>
              <a:t>and then continually evaluating the impact of the teacher on the learner</a:t>
            </a:r>
            <a:r>
              <a:rPr lang="en-GB" sz="3600" dirty="0">
                <a:solidFill>
                  <a:srgbClr val="002060"/>
                </a:solidFill>
                <a:latin typeface="Arial" panose="020B0604020202020204" pitchFamily="34" charset="0"/>
                <a:cs typeface="Arial" panose="020B0604020202020204" pitchFamily="34" charset="0"/>
              </a:rPr>
              <a:t>.</a:t>
            </a:r>
          </a:p>
          <a:p>
            <a:pPr marL="0" indent="0">
              <a:buNone/>
            </a:pPr>
            <a:endParaRPr lang="en-GB" sz="3600" dirty="0">
              <a:latin typeface="Arial" panose="020B0604020202020204" pitchFamily="34" charset="0"/>
              <a:cs typeface="Arial" panose="020B0604020202020204" pitchFamily="34" charset="0"/>
            </a:endParaRPr>
          </a:p>
          <a:p>
            <a:pPr marL="0" indent="0" algn="r">
              <a:buNone/>
            </a:pPr>
            <a:r>
              <a:rPr lang="en-GB" sz="2400" dirty="0">
                <a:latin typeface="Arial" panose="020B0604020202020204" pitchFamily="34" charset="0"/>
                <a:cs typeface="Arial" panose="020B0604020202020204" pitchFamily="34" charset="0"/>
              </a:rPr>
              <a:t>John Hattie (</a:t>
            </a:r>
            <a:r>
              <a:rPr lang="en-GB" sz="2400" dirty="0" err="1">
                <a:latin typeface="Arial" panose="020B0604020202020204" pitchFamily="34" charset="0"/>
                <a:cs typeface="Arial" panose="020B0604020202020204" pitchFamily="34" charset="0"/>
              </a:rPr>
              <a:t>Tud</a:t>
            </a:r>
            <a:r>
              <a:rPr lang="en-GB" sz="2400" dirty="0">
                <a:latin typeface="Arial" panose="020B0604020202020204" pitchFamily="34" charset="0"/>
                <a:cs typeface="Arial" panose="020B0604020202020204" pitchFamily="34" charset="0"/>
              </a:rPr>
              <a:t>. 39, </a:t>
            </a:r>
            <a:r>
              <a:rPr lang="en-GB" sz="2400" i="1" u="sng" dirty="0">
                <a:latin typeface="Arial" panose="020B0604020202020204" pitchFamily="34" charset="0"/>
                <a:cs typeface="Arial" panose="020B0604020202020204" pitchFamily="34" charset="0"/>
              </a:rPr>
              <a:t>Visible Learning for Teachers</a:t>
            </a:r>
            <a:r>
              <a:rPr lang="en-GB" sz="2400" dirty="0">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43272C75-2321-7C43-8FC7-5F36595AB335}"/>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42903382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6D05D-E4A6-4566-9DE0-B4C6473B14CC}"/>
              </a:ext>
            </a:extLst>
          </p:cNvPr>
          <p:cNvSpPr>
            <a:spLocks noGrp="1"/>
          </p:cNvSpPr>
          <p:nvPr>
            <p:ph type="title"/>
          </p:nvPr>
        </p:nvSpPr>
        <p:spPr>
          <a:xfrm>
            <a:off x="564670" y="156238"/>
            <a:ext cx="11227280" cy="1358156"/>
          </a:xfrm>
          <a:solidFill>
            <a:schemeClr val="accent5">
              <a:lumMod val="20000"/>
              <a:lumOff val="80000"/>
            </a:schemeClr>
          </a:solidFill>
          <a:ln w="76200">
            <a:solidFill>
              <a:srgbClr val="002060"/>
            </a:solidFill>
          </a:ln>
        </p:spPr>
        <p:txBody>
          <a:bodyPr>
            <a:normAutofit/>
          </a:bodyPr>
          <a:lstStyle/>
          <a:p>
            <a:r>
              <a:rPr lang="en-GB" sz="4000" dirty="0">
                <a:solidFill>
                  <a:srgbClr val="002060"/>
                </a:solidFill>
                <a:latin typeface="Arial" panose="020B0604020202020204" pitchFamily="34" charset="0"/>
                <a:cs typeface="Arial" panose="020B0604020202020204" pitchFamily="34" charset="0"/>
              </a:rPr>
              <a:t>Ar ôl y wers, fe fydd athro da </a:t>
            </a:r>
            <a:r>
              <a:rPr lang="en-GB" sz="4000" dirty="0" err="1">
                <a:solidFill>
                  <a:srgbClr val="002060"/>
                </a:solidFill>
                <a:latin typeface="Arial" panose="020B0604020202020204" pitchFamily="34" charset="0"/>
                <a:cs typeface="Arial" panose="020B0604020202020204" pitchFamily="34" charset="0"/>
              </a:rPr>
              <a:t>yn</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ystyried</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sut</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aeth</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pethau</a:t>
            </a:r>
            <a:r>
              <a:rPr lang="en-GB" sz="4000" dirty="0">
                <a:solidFill>
                  <a:srgbClr val="002060"/>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9DC06CA2-71D7-46B4-9DED-1F2C2EA9C4B2}"/>
              </a:ext>
            </a:extLst>
          </p:cNvPr>
          <p:cNvSpPr>
            <a:spLocks noGrp="1"/>
          </p:cNvSpPr>
          <p:nvPr>
            <p:ph idx="1"/>
          </p:nvPr>
        </p:nvSpPr>
        <p:spPr>
          <a:xfrm>
            <a:off x="564670" y="1725803"/>
            <a:ext cx="11227280" cy="4160647"/>
          </a:xfrm>
          <a:solidFill>
            <a:schemeClr val="accent2">
              <a:lumMod val="20000"/>
              <a:lumOff val="80000"/>
            </a:schemeClr>
          </a:solidFill>
          <a:ln w="57150">
            <a:solidFill>
              <a:schemeClr val="accent1"/>
            </a:solidFill>
          </a:ln>
        </p:spPr>
        <p:txBody>
          <a:bodyPr vert="horz" lIns="91440" tIns="45720" rIns="91440" bIns="45720" rtlCol="0" anchor="t">
            <a:normAutofit/>
          </a:bodyPr>
          <a:lstStyle/>
          <a:p>
            <a:r>
              <a:rPr lang="en-GB" sz="2400" dirty="0">
                <a:solidFill>
                  <a:schemeClr val="tx1"/>
                </a:solidFill>
                <a:latin typeface="Arial" panose="020B0604020202020204" pitchFamily="34" charset="0"/>
                <a:cs typeface="Arial" panose="020B0604020202020204" pitchFamily="34" charset="0"/>
              </a:rPr>
              <a:t>Beth </a:t>
            </a:r>
            <a:r>
              <a:rPr lang="en-GB" sz="2400" dirty="0" err="1">
                <a:solidFill>
                  <a:schemeClr val="tx1"/>
                </a:solidFill>
                <a:latin typeface="Arial" panose="020B0604020202020204" pitchFamily="34" charset="0"/>
                <a:cs typeface="Arial" panose="020B0604020202020204" pitchFamily="34" charset="0"/>
              </a:rPr>
              <a:t>ddysgodd</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disgyblion</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heddiw</a:t>
            </a:r>
            <a:r>
              <a:rPr lang="en-GB" sz="2400" dirty="0">
                <a:solidFill>
                  <a:schemeClr val="tx1"/>
                </a:solidFill>
                <a:latin typeface="Arial" panose="020B0604020202020204" pitchFamily="34" charset="0"/>
                <a:cs typeface="Arial" panose="020B0604020202020204" pitchFamily="34" charset="0"/>
              </a:rPr>
              <a:t>?</a:t>
            </a:r>
          </a:p>
          <a:p>
            <a:r>
              <a:rPr lang="en-GB" sz="2400" dirty="0" err="1">
                <a:solidFill>
                  <a:schemeClr val="tx1"/>
                </a:solidFill>
                <a:latin typeface="Arial" panose="020B0604020202020204" pitchFamily="34" charset="0"/>
                <a:cs typeface="Arial" panose="020B0604020202020204" pitchFamily="34" charset="0"/>
              </a:rPr>
              <a:t>Sut</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ymateb</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gawsoch</a:t>
            </a:r>
            <a:r>
              <a:rPr lang="en-GB" sz="2400" dirty="0">
                <a:solidFill>
                  <a:schemeClr val="tx1"/>
                </a:solidFill>
                <a:latin typeface="Arial" panose="020B0604020202020204" pitchFamily="34" charset="0"/>
                <a:cs typeface="Arial" panose="020B0604020202020204" pitchFamily="34" charset="0"/>
              </a:rPr>
              <a:t> chi </a:t>
            </a:r>
            <a:r>
              <a:rPr lang="en-GB" sz="2400" dirty="0" err="1">
                <a:solidFill>
                  <a:schemeClr val="tx1"/>
                </a:solidFill>
                <a:latin typeface="Arial" panose="020B0604020202020204" pitchFamily="34" charset="0"/>
                <a:cs typeface="Arial" panose="020B0604020202020204" pitchFamily="34" charset="0"/>
              </a:rPr>
              <a:t>gan</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disgyblion</a:t>
            </a:r>
            <a:r>
              <a:rPr lang="en-GB" sz="2400" dirty="0">
                <a:solidFill>
                  <a:schemeClr val="tx1"/>
                </a:solidFill>
                <a:latin typeface="Arial" panose="020B0604020202020204" pitchFamily="34" charset="0"/>
                <a:cs typeface="Arial" panose="020B0604020202020204" pitchFamily="34" charset="0"/>
              </a:rPr>
              <a:t>? </a:t>
            </a:r>
          </a:p>
          <a:p>
            <a:r>
              <a:rPr lang="en-GB" sz="2400" dirty="0" err="1">
                <a:solidFill>
                  <a:schemeClr val="tx1"/>
                </a:solidFill>
                <a:latin typeface="Arial" panose="020B0604020202020204" pitchFamily="34" charset="0"/>
                <a:ea typeface="+mn-lt"/>
                <a:cs typeface="Arial" panose="020B0604020202020204" pitchFamily="34" charset="0"/>
              </a:rPr>
              <a:t>Sut</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oeddwn</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i’n</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gwybod</a:t>
            </a:r>
            <a:r>
              <a:rPr lang="en-GB" sz="2400" dirty="0">
                <a:solidFill>
                  <a:schemeClr val="tx1"/>
                </a:solidFill>
                <a:latin typeface="Arial" panose="020B0604020202020204" pitchFamily="34" charset="0"/>
                <a:ea typeface="+mn-lt"/>
                <a:cs typeface="Arial" panose="020B0604020202020204" pitchFamily="34" charset="0"/>
              </a:rPr>
              <a:t> bod y </a:t>
            </a:r>
            <a:r>
              <a:rPr lang="en-GB" sz="2400" dirty="0" err="1">
                <a:solidFill>
                  <a:schemeClr val="tx1"/>
                </a:solidFill>
                <a:latin typeface="Arial" panose="020B0604020202020204" pitchFamily="34" charset="0"/>
                <a:ea typeface="+mn-lt"/>
                <a:cs typeface="Arial" panose="020B0604020202020204" pitchFamily="34" charset="0"/>
              </a:rPr>
              <a:t>disgyblion</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wedi</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deall</a:t>
            </a:r>
            <a:r>
              <a:rPr lang="en-GB" sz="2400" dirty="0">
                <a:solidFill>
                  <a:schemeClr val="tx1"/>
                </a:solidFill>
                <a:latin typeface="Arial" panose="020B0604020202020204" pitchFamily="34" charset="0"/>
                <a:ea typeface="+mn-lt"/>
                <a:cs typeface="Arial" panose="020B0604020202020204" pitchFamily="34" charset="0"/>
              </a:rPr>
              <a:t> ac </a:t>
            </a:r>
            <a:r>
              <a:rPr lang="en-GB" sz="2400" dirty="0" err="1">
                <a:solidFill>
                  <a:schemeClr val="tx1"/>
                </a:solidFill>
                <a:latin typeface="Arial" panose="020B0604020202020204" pitchFamily="34" charset="0"/>
                <a:ea typeface="+mn-lt"/>
                <a:cs typeface="Arial" panose="020B0604020202020204" pitchFamily="34" charset="0"/>
              </a:rPr>
              <a:t>wedi</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dysgu</a:t>
            </a:r>
            <a:r>
              <a:rPr lang="en-GB" sz="2400" dirty="0">
                <a:solidFill>
                  <a:schemeClr val="tx1"/>
                </a:solidFill>
                <a:latin typeface="Arial" panose="020B0604020202020204" pitchFamily="34" charset="0"/>
                <a:ea typeface="+mn-lt"/>
                <a:cs typeface="Arial" panose="020B0604020202020204" pitchFamily="34" charset="0"/>
              </a:rPr>
              <a:t>?</a:t>
            </a:r>
            <a:r>
              <a:rPr lang="en-GB" sz="2400" dirty="0">
                <a:solidFill>
                  <a:schemeClr val="tx1"/>
                </a:solidFill>
                <a:latin typeface="Arial" panose="020B0604020202020204" pitchFamily="34" charset="0"/>
                <a:cs typeface="Arial" panose="020B0604020202020204" pitchFamily="34" charset="0"/>
              </a:rPr>
              <a:t>       </a:t>
            </a:r>
          </a:p>
          <a:p>
            <a:r>
              <a:rPr lang="en-GB" sz="2400" dirty="0">
                <a:solidFill>
                  <a:schemeClr val="tx1"/>
                </a:solidFill>
                <a:latin typeface="Arial" panose="020B0604020202020204" pitchFamily="34" charset="0"/>
                <a:cs typeface="Arial" panose="020B0604020202020204" pitchFamily="34" charset="0"/>
              </a:rPr>
              <a:t>Beth </a:t>
            </a:r>
            <a:r>
              <a:rPr lang="en-GB" sz="2400" dirty="0" err="1">
                <a:solidFill>
                  <a:schemeClr val="tx1"/>
                </a:solidFill>
                <a:latin typeface="Arial" panose="020B0604020202020204" pitchFamily="34" charset="0"/>
                <a:cs typeface="Arial" panose="020B0604020202020204" pitchFamily="34" charset="0"/>
              </a:rPr>
              <a:t>oedd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fy</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rôl</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i</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yn</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wers</a:t>
            </a:r>
            <a:r>
              <a:rPr lang="en-GB" sz="2400" dirty="0">
                <a:solidFill>
                  <a:schemeClr val="tx1"/>
                </a:solidFill>
                <a:latin typeface="Arial" panose="020B0604020202020204" pitchFamily="34" charset="0"/>
                <a:cs typeface="Arial" panose="020B0604020202020204" pitchFamily="34" charset="0"/>
              </a:rPr>
              <a:t>?  </a:t>
            </a:r>
          </a:p>
          <a:p>
            <a:r>
              <a:rPr lang="en-GB" sz="2400" dirty="0">
                <a:solidFill>
                  <a:schemeClr val="tx1"/>
                </a:solidFill>
                <a:latin typeface="Arial" panose="020B0604020202020204" pitchFamily="34" charset="0"/>
                <a:cs typeface="Arial" panose="020B0604020202020204" pitchFamily="34" charset="0"/>
              </a:rPr>
              <a:t>Beth </a:t>
            </a:r>
            <a:r>
              <a:rPr lang="en-GB" sz="2400" dirty="0" err="1">
                <a:solidFill>
                  <a:schemeClr val="tx1"/>
                </a:solidFill>
                <a:latin typeface="Arial" panose="020B0604020202020204" pitchFamily="34" charset="0"/>
                <a:cs typeface="Arial" panose="020B0604020202020204" pitchFamily="34" charset="0"/>
              </a:rPr>
              <a:t>oedd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rôl</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cynorthwyydd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dosbarth</a:t>
            </a:r>
            <a:r>
              <a:rPr lang="en-GB" sz="2400" dirty="0">
                <a:solidFill>
                  <a:schemeClr val="tx1"/>
                </a:solidFill>
                <a:latin typeface="Arial" panose="020B0604020202020204" pitchFamily="34" charset="0"/>
                <a:cs typeface="Arial" panose="020B0604020202020204" pitchFamily="34" charset="0"/>
              </a:rPr>
              <a:t>?</a:t>
            </a:r>
          </a:p>
          <a:p>
            <a:r>
              <a:rPr lang="en-GB" sz="2400" dirty="0">
                <a:solidFill>
                  <a:schemeClr val="tx1"/>
                </a:solidFill>
                <a:latin typeface="Arial" panose="020B0604020202020204" pitchFamily="34" charset="0"/>
                <a:cs typeface="Arial" panose="020B0604020202020204" pitchFamily="34" charset="0"/>
              </a:rPr>
              <a:t>A </a:t>
            </a:r>
            <a:r>
              <a:rPr lang="en-GB" sz="2400" dirty="0" err="1">
                <a:solidFill>
                  <a:schemeClr val="tx1"/>
                </a:solidFill>
                <a:latin typeface="Arial" panose="020B0604020202020204" pitchFamily="34" charset="0"/>
                <a:cs typeface="Arial" panose="020B0604020202020204" pitchFamily="34" charset="0"/>
              </a:rPr>
              <a:t>oedd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fy</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newis</a:t>
            </a:r>
            <a:r>
              <a:rPr lang="en-GB" sz="2400" dirty="0">
                <a:solidFill>
                  <a:schemeClr val="tx1"/>
                </a:solidFill>
                <a:latin typeface="Arial" panose="020B0604020202020204" pitchFamily="34" charset="0"/>
                <a:cs typeface="Arial" panose="020B0604020202020204" pitchFamily="34" charset="0"/>
              </a:rPr>
              <a:t> o </a:t>
            </a:r>
            <a:r>
              <a:rPr lang="en-GB" sz="2400" dirty="0" err="1">
                <a:solidFill>
                  <a:schemeClr val="tx1"/>
                </a:solidFill>
                <a:latin typeface="Arial" panose="020B0604020202020204" pitchFamily="34" charset="0"/>
                <a:cs typeface="Arial" panose="020B0604020202020204" pitchFamily="34" charset="0"/>
              </a:rPr>
              <a:t>ddull</a:t>
            </a:r>
            <a:r>
              <a:rPr lang="en-GB" sz="2400" dirty="0">
                <a:solidFill>
                  <a:schemeClr val="tx1"/>
                </a:solidFill>
                <a:latin typeface="Arial" panose="020B0604020202020204" pitchFamily="34" charset="0"/>
                <a:cs typeface="Arial" panose="020B0604020202020204" pitchFamily="34" charset="0"/>
              </a:rPr>
              <a:t>(</a:t>
            </a:r>
            <a:r>
              <a:rPr lang="en-GB" sz="2400" dirty="0" err="1">
                <a:solidFill>
                  <a:schemeClr val="tx1"/>
                </a:solidFill>
                <a:latin typeface="Arial" panose="020B0604020202020204" pitchFamily="34" charset="0"/>
                <a:cs typeface="Arial" panose="020B0604020202020204" pitchFamily="34" charset="0"/>
              </a:rPr>
              <a:t>iau</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addysgu</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yr</a:t>
            </a:r>
            <a:r>
              <a:rPr lang="en-GB" sz="2400" dirty="0">
                <a:solidFill>
                  <a:schemeClr val="tx1"/>
                </a:solidFill>
                <a:latin typeface="Arial" panose="020B0604020202020204" pitchFamily="34" charset="0"/>
                <a:cs typeface="Arial" panose="020B0604020202020204" pitchFamily="34" charset="0"/>
              </a:rPr>
              <a:t> un / y </a:t>
            </a:r>
            <a:r>
              <a:rPr lang="en-GB" sz="2400" dirty="0" err="1">
                <a:solidFill>
                  <a:schemeClr val="tx1"/>
                </a:solidFill>
                <a:latin typeface="Arial" panose="020B0604020202020204" pitchFamily="34" charset="0"/>
                <a:cs typeface="Arial" panose="020B0604020202020204" pitchFamily="34" charset="0"/>
              </a:rPr>
              <a:t>rhai</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mwyaf</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effeithiol</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ar</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gyfer</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wers</a:t>
            </a:r>
            <a:r>
              <a:rPr lang="en-GB" sz="2400" dirty="0">
                <a:solidFill>
                  <a:schemeClr val="tx1"/>
                </a:solidFill>
                <a:latin typeface="Arial" panose="020B0604020202020204" pitchFamily="34" charset="0"/>
                <a:cs typeface="Arial" panose="020B0604020202020204" pitchFamily="34" charset="0"/>
              </a:rPr>
              <a:t> hon?</a:t>
            </a:r>
          </a:p>
          <a:p>
            <a:r>
              <a:rPr lang="en-GB" sz="2400" dirty="0">
                <a:solidFill>
                  <a:schemeClr val="tx1"/>
                </a:solidFill>
                <a:latin typeface="Arial" panose="020B0604020202020204" pitchFamily="34" charset="0"/>
                <a:cs typeface="Arial" panose="020B0604020202020204" pitchFamily="34" charset="0"/>
              </a:rPr>
              <a:t>Beth </a:t>
            </a:r>
            <a:r>
              <a:rPr lang="en-GB" sz="2400" dirty="0" err="1">
                <a:solidFill>
                  <a:schemeClr val="tx1"/>
                </a:solidFill>
                <a:latin typeface="Arial" panose="020B0604020202020204" pitchFamily="34" charset="0"/>
                <a:cs typeface="Arial" panose="020B0604020202020204" pitchFamily="34" charset="0"/>
              </a:rPr>
              <a:t>baswn</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i'n</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newid</a:t>
            </a:r>
            <a:r>
              <a:rPr lang="en-GB" sz="2400" dirty="0">
                <a:solidFill>
                  <a:schemeClr val="tx1"/>
                </a:solidFill>
                <a:latin typeface="Arial" panose="020B0604020202020204" pitchFamily="34" charset="0"/>
                <a:cs typeface="Arial" panose="020B0604020202020204" pitchFamily="34" charset="0"/>
              </a:rPr>
              <a:t>?</a:t>
            </a:r>
          </a:p>
          <a:p>
            <a:r>
              <a:rPr lang="en-GB" sz="2400" dirty="0">
                <a:solidFill>
                  <a:schemeClr val="tx1"/>
                </a:solidFill>
                <a:latin typeface="Arial" panose="020B0604020202020204" pitchFamily="34" charset="0"/>
                <a:cs typeface="Arial" panose="020B0604020202020204" pitchFamily="34" charset="0"/>
              </a:rPr>
              <a:t>Beth </a:t>
            </a:r>
            <a:r>
              <a:rPr lang="en-GB" sz="2400" dirty="0" err="1">
                <a:solidFill>
                  <a:schemeClr val="tx1"/>
                </a:solidFill>
                <a:latin typeface="Arial" panose="020B0604020202020204" pitchFamily="34" charset="0"/>
                <a:cs typeface="Arial" panose="020B0604020202020204" pitchFamily="34" charset="0"/>
              </a:rPr>
              <a:t>sy’n</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mynd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i</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ddigwydd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yn</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wers</a:t>
            </a:r>
            <a:r>
              <a:rPr lang="en-GB" sz="2400" dirty="0">
                <a:solidFill>
                  <a:schemeClr val="tx1"/>
                </a:solidFill>
                <a:latin typeface="Arial" panose="020B0604020202020204" pitchFamily="34" charset="0"/>
                <a:cs typeface="Arial" panose="020B0604020202020204" pitchFamily="34" charset="0"/>
              </a:rPr>
              <a:t> / y </a:t>
            </a:r>
            <a:r>
              <a:rPr lang="en-GB" sz="2400" dirty="0" err="1">
                <a:solidFill>
                  <a:schemeClr val="tx1"/>
                </a:solidFill>
                <a:latin typeface="Arial" panose="020B0604020202020204" pitchFamily="34" charset="0"/>
                <a:cs typeface="Arial" panose="020B0604020202020204" pitchFamily="34" charset="0"/>
              </a:rPr>
              <a:t>gwersi</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nesaf</a:t>
            </a:r>
            <a:r>
              <a:rPr lang="en-GB" sz="2400" dirty="0">
                <a:solidFill>
                  <a:schemeClr val="tx1"/>
                </a:solidFill>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C38CA7E2-953B-084D-B197-278F3977522D}"/>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727362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C1CD1A8-94E7-094A-9830-F17ED0FAB844}"/>
              </a:ext>
            </a:extLst>
          </p:cNvPr>
          <p:cNvSpPr txBox="1">
            <a:spLocks/>
          </p:cNvSpPr>
          <p:nvPr/>
        </p:nvSpPr>
        <p:spPr>
          <a:xfrm>
            <a:off x="3927288" y="218242"/>
            <a:ext cx="4303060" cy="732017"/>
          </a:xfrm>
          <a:prstGeom prst="rect">
            <a:avLst/>
          </a:prstGeom>
          <a:solidFill>
            <a:schemeClr val="accent4">
              <a:lumMod val="60000"/>
              <a:lumOff val="4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rPr>
              <a:t>Yr</a:t>
            </a:r>
            <a:r>
              <a:rPr lang="en-US" sz="3200" b="1" dirty="0">
                <a:solidFill>
                  <a:srgbClr val="002060"/>
                </a:solidFill>
              </a:rPr>
              <a:t> </a:t>
            </a:r>
            <a:r>
              <a:rPr lang="en-US" sz="3200" b="1" dirty="0" err="1">
                <a:solidFill>
                  <a:srgbClr val="002060"/>
                </a:solidFill>
              </a:rPr>
              <a:t>aseiniad</a:t>
            </a:r>
            <a:r>
              <a:rPr lang="en-US" sz="3200" b="1" dirty="0">
                <a:solidFill>
                  <a:srgbClr val="002060"/>
                </a:solidFill>
              </a:rPr>
              <a:t> …</a:t>
            </a:r>
          </a:p>
        </p:txBody>
      </p:sp>
      <p:pic>
        <p:nvPicPr>
          <p:cNvPr id="6" name="Picture 5">
            <a:extLst>
              <a:ext uri="{FF2B5EF4-FFF2-40B4-BE49-F238E27FC236}">
                <a16:creationId xmlns:a16="http://schemas.microsoft.com/office/drawing/2014/main" id="{2F69766C-6F9E-F247-B57C-26D54C4F7B90}"/>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7" name="Picture 6">
            <a:extLst>
              <a:ext uri="{FF2B5EF4-FFF2-40B4-BE49-F238E27FC236}">
                <a16:creationId xmlns:a16="http://schemas.microsoft.com/office/drawing/2014/main" id="{84CFD86B-83F6-7C4D-B0EC-6866B363E24F}"/>
              </a:ext>
            </a:extLst>
          </p:cNvPr>
          <p:cNvPicPr>
            <a:picLocks noChangeAspect="1"/>
          </p:cNvPicPr>
          <p:nvPr/>
        </p:nvPicPr>
        <p:blipFill>
          <a:blip r:embed="rId3"/>
          <a:stretch>
            <a:fillRect/>
          </a:stretch>
        </p:blipFill>
        <p:spPr>
          <a:xfrm>
            <a:off x="854765" y="1010448"/>
            <a:ext cx="10237305" cy="4955786"/>
          </a:xfrm>
          <a:prstGeom prst="rect">
            <a:avLst/>
          </a:prstGeom>
        </p:spPr>
      </p:pic>
    </p:spTree>
    <p:extLst>
      <p:ext uri="{BB962C8B-B14F-4D97-AF65-F5344CB8AC3E}">
        <p14:creationId xmlns:p14="http://schemas.microsoft.com/office/powerpoint/2010/main" val="23058130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73BE041-EEBA-1C40-ACA6-4B90C25B517C}"/>
              </a:ext>
            </a:extLst>
          </p:cNvPr>
          <p:cNvSpPr txBox="1">
            <a:spLocks/>
          </p:cNvSpPr>
          <p:nvPr/>
        </p:nvSpPr>
        <p:spPr>
          <a:xfrm>
            <a:off x="1122556" y="199468"/>
            <a:ext cx="10802744" cy="871050"/>
          </a:xfrm>
          <a:prstGeom prst="rect">
            <a:avLst/>
          </a:prstGeom>
          <a:solidFill>
            <a:schemeClr val="accent4">
              <a:lumMod val="20000"/>
              <a:lumOff val="80000"/>
            </a:schemeClr>
          </a:solidFill>
          <a:ln w="57150">
            <a:solidFill>
              <a:schemeClr val="accent2"/>
            </a:solidFill>
          </a:ln>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400" b="1" u="sng" dirty="0" err="1">
                <a:solidFill>
                  <a:srgbClr val="002060"/>
                </a:solidFill>
                <a:latin typeface="Arial" panose="020B0604020202020204" pitchFamily="34" charset="0"/>
                <a:cs typeface="Arial" panose="020B0604020202020204" pitchFamily="34" charset="0"/>
              </a:rPr>
              <a:t>Llyfrau</a:t>
            </a:r>
            <a:r>
              <a:rPr lang="en-US" sz="4400" b="1" u="sng" dirty="0">
                <a:solidFill>
                  <a:srgbClr val="002060"/>
                </a:solidFill>
                <a:latin typeface="Arial" panose="020B0604020202020204" pitchFamily="34" charset="0"/>
                <a:cs typeface="Arial" panose="020B0604020202020204" pitchFamily="34" charset="0"/>
              </a:rPr>
              <a:t> / </a:t>
            </a:r>
            <a:r>
              <a:rPr lang="en-US" sz="4400" b="1" u="sng" dirty="0" err="1">
                <a:solidFill>
                  <a:srgbClr val="002060"/>
                </a:solidFill>
                <a:latin typeface="Arial" panose="020B0604020202020204" pitchFamily="34" charset="0"/>
                <a:cs typeface="Arial" panose="020B0604020202020204" pitchFamily="34" charset="0"/>
              </a:rPr>
              <a:t>Dogfennau</a:t>
            </a:r>
            <a:r>
              <a:rPr lang="en-US" sz="4400" b="1" u="sng" dirty="0">
                <a:solidFill>
                  <a:srgbClr val="002060"/>
                </a:solidFill>
                <a:latin typeface="Arial" panose="020B0604020202020204" pitchFamily="34" charset="0"/>
                <a:cs typeface="Arial" panose="020B0604020202020204" pitchFamily="34" charset="0"/>
              </a:rPr>
              <a:t>  a </a:t>
            </a:r>
            <a:r>
              <a:rPr lang="en-US" sz="4400" b="1" u="sng" dirty="0" err="1">
                <a:solidFill>
                  <a:srgbClr val="002060"/>
                </a:solidFill>
                <a:latin typeface="Arial" panose="020B0604020202020204" pitchFamily="34" charset="0"/>
                <a:cs typeface="Arial" panose="020B0604020202020204" pitchFamily="34" charset="0"/>
              </a:rPr>
              <a:t>gyfeiriwyd</a:t>
            </a:r>
            <a:r>
              <a:rPr lang="en-US" sz="4400" b="1" u="sng" dirty="0">
                <a:solidFill>
                  <a:srgbClr val="002060"/>
                </a:solidFill>
                <a:latin typeface="Arial" panose="020B0604020202020204" pitchFamily="34" charset="0"/>
                <a:cs typeface="Arial" panose="020B0604020202020204" pitchFamily="34" charset="0"/>
              </a:rPr>
              <a:t> </a:t>
            </a:r>
            <a:r>
              <a:rPr lang="en-US" sz="4400" b="1" u="sng" dirty="0" err="1">
                <a:solidFill>
                  <a:srgbClr val="002060"/>
                </a:solidFill>
                <a:latin typeface="Arial" panose="020B0604020202020204" pitchFamily="34" charset="0"/>
                <a:cs typeface="Arial" panose="020B0604020202020204" pitchFamily="34" charset="0"/>
              </a:rPr>
              <a:t>atynt</a:t>
            </a:r>
            <a:r>
              <a:rPr lang="en-US" sz="4400" b="1" u="sng" dirty="0">
                <a:solidFill>
                  <a:srgbClr val="002060"/>
                </a:solidFill>
                <a:latin typeface="Arial" panose="020B0604020202020204" pitchFamily="34" charset="0"/>
                <a:cs typeface="Arial" panose="020B0604020202020204" pitchFamily="34" charset="0"/>
              </a:rPr>
              <a:t> </a:t>
            </a:r>
            <a:r>
              <a:rPr lang="en-US" sz="4400" b="1" u="sng" dirty="0" err="1">
                <a:solidFill>
                  <a:srgbClr val="002060"/>
                </a:solidFill>
                <a:latin typeface="Arial" panose="020B0604020202020204" pitchFamily="34" charset="0"/>
                <a:cs typeface="Arial" panose="020B0604020202020204" pitchFamily="34" charset="0"/>
              </a:rPr>
              <a:t>yn</a:t>
            </a:r>
            <a:r>
              <a:rPr lang="en-US" sz="4400" b="1" u="sng" dirty="0">
                <a:solidFill>
                  <a:srgbClr val="002060"/>
                </a:solidFill>
                <a:latin typeface="Arial" panose="020B0604020202020204" pitchFamily="34" charset="0"/>
                <a:cs typeface="Arial" panose="020B0604020202020204" pitchFamily="34" charset="0"/>
              </a:rPr>
              <a:t> y </a:t>
            </a:r>
          </a:p>
          <a:p>
            <a:pPr algn="ctr"/>
            <a:r>
              <a:rPr lang="en-US" sz="4400" b="1" u="sng" dirty="0" err="1">
                <a:solidFill>
                  <a:srgbClr val="002060"/>
                </a:solidFill>
                <a:latin typeface="Arial" panose="020B0604020202020204" pitchFamily="34" charset="0"/>
                <a:cs typeface="Arial" panose="020B0604020202020204" pitchFamily="34" charset="0"/>
              </a:rPr>
              <a:t>ddarlith</a:t>
            </a:r>
            <a:r>
              <a:rPr lang="en-US" sz="4400" b="1" u="sng" dirty="0">
                <a:solidFill>
                  <a:srgbClr val="002060"/>
                </a:solidFill>
                <a:latin typeface="Arial" panose="020B0604020202020204" pitchFamily="34" charset="0"/>
                <a:cs typeface="Arial" panose="020B0604020202020204" pitchFamily="34" charset="0"/>
              </a:rPr>
              <a:t> hon:</a:t>
            </a:r>
          </a:p>
        </p:txBody>
      </p:sp>
      <p:pic>
        <p:nvPicPr>
          <p:cNvPr id="16" name="Picture 15">
            <a:extLst>
              <a:ext uri="{FF2B5EF4-FFF2-40B4-BE49-F238E27FC236}">
                <a16:creationId xmlns:a16="http://schemas.microsoft.com/office/drawing/2014/main" id="{D1C95256-628F-F644-BC23-0D5C522E9D23}"/>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3" name="Picture 2">
            <a:extLst>
              <a:ext uri="{FF2B5EF4-FFF2-40B4-BE49-F238E27FC236}">
                <a16:creationId xmlns:a16="http://schemas.microsoft.com/office/drawing/2014/main" id="{F1C8678C-6D98-C640-B1CD-BFA731A172C9}"/>
              </a:ext>
            </a:extLst>
          </p:cNvPr>
          <p:cNvPicPr>
            <a:picLocks noChangeAspect="1"/>
          </p:cNvPicPr>
          <p:nvPr/>
        </p:nvPicPr>
        <p:blipFill>
          <a:blip r:embed="rId3"/>
          <a:stretch>
            <a:fillRect/>
          </a:stretch>
        </p:blipFill>
        <p:spPr>
          <a:xfrm>
            <a:off x="2517230" y="3333040"/>
            <a:ext cx="1905310" cy="2695811"/>
          </a:xfrm>
          <a:prstGeom prst="rect">
            <a:avLst/>
          </a:prstGeom>
          <a:ln w="38100">
            <a:solidFill>
              <a:schemeClr val="tx1"/>
            </a:solidFill>
          </a:ln>
        </p:spPr>
      </p:pic>
      <p:pic>
        <p:nvPicPr>
          <p:cNvPr id="19" name="Picture 18">
            <a:extLst>
              <a:ext uri="{FF2B5EF4-FFF2-40B4-BE49-F238E27FC236}">
                <a16:creationId xmlns:a16="http://schemas.microsoft.com/office/drawing/2014/main" id="{F843A9E6-2A7A-F647-9BA6-01AFCCF9D66C}"/>
              </a:ext>
            </a:extLst>
          </p:cNvPr>
          <p:cNvPicPr>
            <a:picLocks noChangeAspect="1"/>
          </p:cNvPicPr>
          <p:nvPr/>
        </p:nvPicPr>
        <p:blipFill>
          <a:blip r:embed="rId4"/>
          <a:stretch>
            <a:fillRect/>
          </a:stretch>
        </p:blipFill>
        <p:spPr>
          <a:xfrm>
            <a:off x="282977" y="1353582"/>
            <a:ext cx="2067701" cy="2700670"/>
          </a:xfrm>
          <a:prstGeom prst="rect">
            <a:avLst/>
          </a:prstGeom>
          <a:ln w="38100">
            <a:solidFill>
              <a:schemeClr val="tx1"/>
            </a:solidFill>
          </a:ln>
        </p:spPr>
      </p:pic>
      <p:pic>
        <p:nvPicPr>
          <p:cNvPr id="23" name="Picture 22">
            <a:extLst>
              <a:ext uri="{FF2B5EF4-FFF2-40B4-BE49-F238E27FC236}">
                <a16:creationId xmlns:a16="http://schemas.microsoft.com/office/drawing/2014/main" id="{82DB0C23-6EE0-9E45-9FB4-C60A12E60BAA}"/>
              </a:ext>
            </a:extLst>
          </p:cNvPr>
          <p:cNvPicPr>
            <a:picLocks noChangeAspect="1"/>
          </p:cNvPicPr>
          <p:nvPr/>
        </p:nvPicPr>
        <p:blipFill>
          <a:blip r:embed="rId5"/>
          <a:stretch>
            <a:fillRect/>
          </a:stretch>
        </p:blipFill>
        <p:spPr>
          <a:xfrm>
            <a:off x="4638842" y="1413375"/>
            <a:ext cx="2061390" cy="2683930"/>
          </a:xfrm>
          <a:prstGeom prst="rect">
            <a:avLst/>
          </a:prstGeom>
          <a:ln w="28575">
            <a:solidFill>
              <a:schemeClr val="accent1"/>
            </a:solidFill>
          </a:ln>
        </p:spPr>
      </p:pic>
      <p:pic>
        <p:nvPicPr>
          <p:cNvPr id="6" name="Picture 5">
            <a:extLst>
              <a:ext uri="{FF2B5EF4-FFF2-40B4-BE49-F238E27FC236}">
                <a16:creationId xmlns:a16="http://schemas.microsoft.com/office/drawing/2014/main" id="{2EB5A324-618E-0B47-8496-DBAEA5FB76F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16534" y="3301306"/>
            <a:ext cx="1934836" cy="2727545"/>
          </a:xfrm>
          <a:prstGeom prst="rect">
            <a:avLst/>
          </a:prstGeom>
          <a:ln>
            <a:solidFill>
              <a:srgbClr val="002060"/>
            </a:solidFill>
          </a:ln>
        </p:spPr>
      </p:pic>
      <p:pic>
        <p:nvPicPr>
          <p:cNvPr id="5" name="Picture 4">
            <a:extLst>
              <a:ext uri="{FF2B5EF4-FFF2-40B4-BE49-F238E27FC236}">
                <a16:creationId xmlns:a16="http://schemas.microsoft.com/office/drawing/2014/main" id="{A52EE291-8F05-5D4C-B3AC-A9F74E842E80}"/>
              </a:ext>
            </a:extLst>
          </p:cNvPr>
          <p:cNvPicPr>
            <a:picLocks noChangeAspect="1"/>
          </p:cNvPicPr>
          <p:nvPr/>
        </p:nvPicPr>
        <p:blipFill>
          <a:blip r:embed="rId7"/>
          <a:stretch>
            <a:fillRect/>
          </a:stretch>
        </p:blipFill>
        <p:spPr>
          <a:xfrm>
            <a:off x="9067672" y="1266331"/>
            <a:ext cx="1972372" cy="2817674"/>
          </a:xfrm>
          <a:prstGeom prst="rect">
            <a:avLst/>
          </a:prstGeom>
          <a:ln>
            <a:solidFill>
              <a:schemeClr val="accent1"/>
            </a:solidFill>
          </a:ln>
        </p:spPr>
      </p:pic>
    </p:spTree>
    <p:extLst>
      <p:ext uri="{BB962C8B-B14F-4D97-AF65-F5344CB8AC3E}">
        <p14:creationId xmlns:p14="http://schemas.microsoft.com/office/powerpoint/2010/main" val="22393360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70496D-000B-E145-95A7-B17E687333BA}"/>
              </a:ext>
            </a:extLst>
          </p:cNvPr>
          <p:cNvPicPr>
            <a:picLocks noChangeAspect="1"/>
          </p:cNvPicPr>
          <p:nvPr/>
        </p:nvPicPr>
        <p:blipFill>
          <a:blip r:embed="rId2"/>
          <a:stretch>
            <a:fillRect/>
          </a:stretch>
        </p:blipFill>
        <p:spPr>
          <a:xfrm>
            <a:off x="0" y="-7671"/>
            <a:ext cx="12192000" cy="6873342"/>
          </a:xfrm>
          <a:prstGeom prst="rect">
            <a:avLst/>
          </a:prstGeom>
        </p:spPr>
      </p:pic>
      <p:sp>
        <p:nvSpPr>
          <p:cNvPr id="3" name="TextBox 2">
            <a:extLst>
              <a:ext uri="{FF2B5EF4-FFF2-40B4-BE49-F238E27FC236}">
                <a16:creationId xmlns:a16="http://schemas.microsoft.com/office/drawing/2014/main" id="{BB9DA4C1-C977-2041-A035-CE2490D86345}"/>
              </a:ext>
            </a:extLst>
          </p:cNvPr>
          <p:cNvSpPr txBox="1"/>
          <p:nvPr/>
        </p:nvSpPr>
        <p:spPr>
          <a:xfrm>
            <a:off x="261257" y="2297013"/>
            <a:ext cx="7216843" cy="3416320"/>
          </a:xfrm>
          <a:prstGeom prst="rect">
            <a:avLst/>
          </a:prstGeom>
          <a:noFill/>
        </p:spPr>
        <p:txBody>
          <a:bodyPr wrap="square" rtlCol="0">
            <a:spAutoFit/>
          </a:bodyPr>
          <a:lstStyle/>
          <a:p>
            <a:pPr algn="ctr"/>
            <a:r>
              <a:rPr lang="en-US" sz="7200" b="1" dirty="0" err="1">
                <a:solidFill>
                  <a:schemeClr val="bg1"/>
                </a:solidFill>
                <a:latin typeface="Noteworthy Light" panose="02000400000000000000" pitchFamily="2" charset="77"/>
                <a:ea typeface="Noteworthy Light" panose="02000400000000000000" pitchFamily="2" charset="77"/>
              </a:rPr>
              <a:t>Diolch</a:t>
            </a:r>
            <a:r>
              <a:rPr lang="en-US" sz="7200" b="1" dirty="0">
                <a:solidFill>
                  <a:schemeClr val="bg1"/>
                </a:solidFill>
                <a:latin typeface="Noteworthy Light" panose="02000400000000000000" pitchFamily="2" charset="77"/>
                <a:ea typeface="Noteworthy Light" panose="02000400000000000000" pitchFamily="2" charset="77"/>
              </a:rPr>
              <a:t> </a:t>
            </a:r>
            <a:r>
              <a:rPr lang="en-US" sz="7200" b="1" dirty="0" err="1">
                <a:solidFill>
                  <a:schemeClr val="bg1"/>
                </a:solidFill>
                <a:latin typeface="Noteworthy Light" panose="02000400000000000000" pitchFamily="2" charset="77"/>
                <a:ea typeface="Noteworthy Light" panose="02000400000000000000" pitchFamily="2" charset="77"/>
              </a:rPr>
              <a:t>yn</a:t>
            </a:r>
            <a:r>
              <a:rPr lang="en-US" sz="7200" b="1" dirty="0">
                <a:solidFill>
                  <a:schemeClr val="bg1"/>
                </a:solidFill>
                <a:latin typeface="Noteworthy Light" panose="02000400000000000000" pitchFamily="2" charset="77"/>
                <a:ea typeface="Noteworthy Light" panose="02000400000000000000" pitchFamily="2" charset="77"/>
              </a:rPr>
              <a:t> </a:t>
            </a:r>
            <a:r>
              <a:rPr lang="en-US" sz="7200" b="1" dirty="0" err="1">
                <a:solidFill>
                  <a:schemeClr val="bg1"/>
                </a:solidFill>
                <a:latin typeface="Noteworthy Light" panose="02000400000000000000" pitchFamily="2" charset="77"/>
                <a:ea typeface="Noteworthy Light" panose="02000400000000000000" pitchFamily="2" charset="77"/>
              </a:rPr>
              <a:t>fawr</a:t>
            </a:r>
            <a:r>
              <a:rPr lang="en-US" sz="7200" b="1" dirty="0">
                <a:solidFill>
                  <a:schemeClr val="bg1"/>
                </a:solidFill>
                <a:latin typeface="Noteworthy Light" panose="02000400000000000000" pitchFamily="2" charset="77"/>
                <a:ea typeface="Noteworthy Light" panose="02000400000000000000" pitchFamily="2" charset="77"/>
              </a:rPr>
              <a:t> a </a:t>
            </a:r>
            <a:r>
              <a:rPr lang="en-US" sz="7200" b="1" dirty="0" err="1">
                <a:solidFill>
                  <a:schemeClr val="bg1"/>
                </a:solidFill>
                <a:latin typeface="Noteworthy Light" panose="02000400000000000000" pitchFamily="2" charset="77"/>
                <a:ea typeface="Noteworthy Light" panose="02000400000000000000" pitchFamily="2" charset="77"/>
              </a:rPr>
              <a:t>dymuniadau</a:t>
            </a:r>
            <a:r>
              <a:rPr lang="en-US" sz="7200" b="1" dirty="0">
                <a:solidFill>
                  <a:schemeClr val="bg1"/>
                </a:solidFill>
                <a:latin typeface="Noteworthy Light" panose="02000400000000000000" pitchFamily="2" charset="77"/>
                <a:ea typeface="Noteworthy Light" panose="02000400000000000000" pitchFamily="2" charset="77"/>
              </a:rPr>
              <a:t> </a:t>
            </a:r>
            <a:r>
              <a:rPr lang="en-US" sz="7200" b="1" dirty="0" err="1">
                <a:solidFill>
                  <a:schemeClr val="bg1"/>
                </a:solidFill>
                <a:latin typeface="Noteworthy Light" panose="02000400000000000000" pitchFamily="2" charset="77"/>
                <a:ea typeface="Noteworthy Light" panose="02000400000000000000" pitchFamily="2" charset="77"/>
              </a:rPr>
              <a:t>gorau</a:t>
            </a:r>
            <a:r>
              <a:rPr lang="en-US" sz="7200" b="1" dirty="0">
                <a:solidFill>
                  <a:schemeClr val="bg1"/>
                </a:solidFill>
                <a:latin typeface="Noteworthy Light" panose="02000400000000000000" pitchFamily="2" charset="77"/>
                <a:ea typeface="Noteworthy Light" panose="02000400000000000000" pitchFamily="2" charset="77"/>
              </a:rPr>
              <a:t> </a:t>
            </a:r>
            <a:r>
              <a:rPr lang="en-US" sz="7200" b="1" dirty="0" err="1">
                <a:solidFill>
                  <a:schemeClr val="bg1"/>
                </a:solidFill>
                <a:latin typeface="Noteworthy Light" panose="02000400000000000000" pitchFamily="2" charset="77"/>
                <a:ea typeface="Noteworthy Light" panose="02000400000000000000" pitchFamily="2" charset="77"/>
              </a:rPr>
              <a:t>i</a:t>
            </a:r>
            <a:r>
              <a:rPr lang="en-US" sz="7200" b="1" dirty="0">
                <a:solidFill>
                  <a:schemeClr val="bg1"/>
                </a:solidFill>
                <a:latin typeface="Noteworthy Light" panose="02000400000000000000" pitchFamily="2" charset="77"/>
                <a:ea typeface="Noteworthy Light" panose="02000400000000000000" pitchFamily="2" charset="77"/>
              </a:rPr>
              <a:t> chi </a:t>
            </a:r>
            <a:r>
              <a:rPr lang="en-US" sz="7200" b="1" dirty="0" err="1">
                <a:solidFill>
                  <a:schemeClr val="bg1"/>
                </a:solidFill>
                <a:latin typeface="Noteworthy Light" panose="02000400000000000000" pitchFamily="2" charset="77"/>
                <a:ea typeface="Noteworthy Light" panose="02000400000000000000" pitchFamily="2" charset="77"/>
              </a:rPr>
              <a:t>gyd</a:t>
            </a:r>
            <a:r>
              <a:rPr lang="en-US" sz="7200" b="1" dirty="0">
                <a:solidFill>
                  <a:schemeClr val="bg1"/>
                </a:solidFill>
                <a:latin typeface="Noteworthy Light" panose="02000400000000000000" pitchFamily="2" charset="77"/>
                <a:ea typeface="Noteworthy Light" panose="02000400000000000000" pitchFamily="2" charset="77"/>
              </a:rPr>
              <a:t>.</a:t>
            </a:r>
          </a:p>
        </p:txBody>
      </p:sp>
      <p:pic>
        <p:nvPicPr>
          <p:cNvPr id="5" name="Picture 4">
            <a:extLst>
              <a:ext uri="{FF2B5EF4-FFF2-40B4-BE49-F238E27FC236}">
                <a16:creationId xmlns:a16="http://schemas.microsoft.com/office/drawing/2014/main" id="{3E5DE303-FBD6-BA4F-8E74-1563F7808311}"/>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310160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233</TotalTime>
  <Words>1427</Words>
  <Application>Microsoft Macintosh PowerPoint</Application>
  <PresentationFormat>Widescreen</PresentationFormat>
  <Paragraphs>251</Paragraphs>
  <Slides>36</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Calibri</vt:lpstr>
      <vt:lpstr>Calibri Light</vt:lpstr>
      <vt:lpstr>Chalkboard SE</vt:lpstr>
      <vt:lpstr>Noteworthy Light</vt:lpstr>
      <vt:lpstr>Segoe Print</vt:lpstr>
      <vt:lpstr>Wingdings 3</vt:lpstr>
      <vt:lpstr>Office Theme</vt:lpstr>
      <vt:lpstr>PowerPoint Presentation</vt:lpstr>
      <vt:lpstr>PowerPoint Presentation</vt:lpstr>
      <vt:lpstr>PowerPoint Presentation</vt:lpstr>
      <vt:lpstr>PowerPoint Presentation</vt:lpstr>
      <vt:lpstr>PowerPoint Presentation</vt:lpstr>
      <vt:lpstr>Cynhesu</vt:lpstr>
      <vt:lpstr>Sesiwn sgwrs: Beth yn y byd?</vt:lpstr>
      <vt:lpstr>Sesiwn sgwrs: Beth yn y byd?</vt:lpstr>
      <vt:lpstr>PowerPoint Presentation</vt:lpstr>
      <vt:lpstr>PowerPoint Presentation</vt:lpstr>
      <vt:lpstr>PowerPoint Presentation</vt:lpstr>
      <vt:lpstr>Cynhesu</vt:lpstr>
      <vt:lpstr>Tasgau</vt:lpstr>
      <vt:lpstr>Adrodd yn ôl ...</vt:lpstr>
      <vt:lpstr>Gwrandewch yn ofalus ...</vt:lpstr>
      <vt:lpstr>PowerPoint Presentation</vt:lpstr>
      <vt:lpstr>Ffeithiau tu ôl i’r rhifau ...</vt:lpstr>
      <vt:lpstr>PowerPoint Presentation</vt:lpstr>
      <vt:lpstr>I gloi, munud i feddwl  ....</vt:lpstr>
      <vt:lpstr>Munud i feddwl ...</vt:lpstr>
      <vt:lpstr>Y broses o ysgrifennu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Pethau i’w hystyried wrth gynllunio gwers iaith:</vt:lpstr>
      <vt:lpstr>PowerPoint Presentation</vt:lpstr>
      <vt:lpstr>Ar ôl y wers, fe fydd athro da yn ystyried sut aeth pethau ….</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DARLITH 3</dc:title>
  <dc:creator>Nia Evans</dc:creator>
  <cp:lastModifiedBy>Nia Evans</cp:lastModifiedBy>
  <cp:revision>18</cp:revision>
  <dcterms:created xsi:type="dcterms:W3CDTF">2022-09-30T14:06:49Z</dcterms:created>
  <dcterms:modified xsi:type="dcterms:W3CDTF">2022-10-18T10:44:13Z</dcterms:modified>
</cp:coreProperties>
</file>