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464" r:id="rId3"/>
    <p:sldId id="257" r:id="rId4"/>
    <p:sldId id="465" r:id="rId5"/>
    <p:sldId id="467" r:id="rId6"/>
    <p:sldId id="471" r:id="rId7"/>
    <p:sldId id="427" r:id="rId8"/>
    <p:sldId id="466" r:id="rId9"/>
    <p:sldId id="472" r:id="rId10"/>
    <p:sldId id="258" r:id="rId11"/>
    <p:sldId id="470" r:id="rId12"/>
    <p:sldId id="473" r:id="rId13"/>
    <p:sldId id="259" r:id="rId14"/>
    <p:sldId id="26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9425" autoAdjust="0"/>
  </p:normalViewPr>
  <p:slideViewPr>
    <p:cSldViewPr snapToGrid="0">
      <p:cViewPr varScale="1">
        <p:scale>
          <a:sx n="64" d="100"/>
          <a:sy n="64" d="100"/>
        </p:scale>
        <p:origin x="9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E0C4E-00B3-4362-B6EE-2FE9FC9F9A87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D2409-1AFC-448A-8D2C-EA92648FA8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82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131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C679F-2824-4812-BF61-69D4C7E42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EE802F-7575-4DA5-8445-FEC2DAD5A9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1ED27-07AC-455B-A4EB-CB0D9A437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C1485-967E-4516-BB43-92656B7B9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90564-1BA0-437A-9DEF-924A9F989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318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2CEE7-A7A4-4729-8E42-EB89DD1AB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9FE54-68B9-46FE-B94D-36D77924F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B9D99-3AEB-4DF7-B995-6506F1436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03E7B-417E-4142-972A-1C5FE93E1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97901-4B85-4A96-95C1-BFAE48F01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10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FA765-8FB8-4272-B063-E1FE6092A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5F451-4476-412B-839E-A6D52CABB9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3FF93-A069-4D17-B74B-F522CE726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390951-7B5E-43B3-9683-BDC15AF46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23BA9F-DE5D-44A8-AE05-410F27213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13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A3940-C74C-4869-A5A0-C88756993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A857E-E677-4B62-9BA7-C74BC60691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E1B0A-E92C-4667-A983-2FACF2B142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25A1EF-414F-44B2-8F8D-D1BC1EDBE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28A778-43E1-43BE-B96D-052F68EB0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07916D-FA90-4CBB-BD12-76F2C0F1F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376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F0CB6-B65D-422B-8A62-8A19CCC08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7F5BEE-39BB-41DB-AFAD-215AAA94E2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2C1DF-1BA0-4054-BC1E-E17F883C8B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3CD49C-1EFD-4AF9-8763-EA73C6696C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3598D-6BBB-447F-A07D-AE631EA555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F867CA-5026-44EA-A722-60671A94E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80ABBF-EE95-4462-B536-D3E48AB11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A5A68F-8608-4DCD-98F4-BD47B1993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17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C511D-E94D-4ACE-8264-4333F9702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6C5A9F-6758-4DB1-9F96-A089D7DF6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2A258E-6992-4264-9076-49AEB1989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36E51-8EEB-49A2-8DB8-62CBCF860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18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FDAB55-75FE-47B2-A1F8-B46939CCB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6A0F6E-CB6D-4E9C-B0E2-DC0CAF4DA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7F955-000D-4465-8E63-C8C370838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46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151F3-9B29-4D41-8EF7-548715501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5482E-57B6-4CB7-BB73-744EA0969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84159-E399-4971-828F-DC892E873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0D6359-0DA0-42AD-90DA-092CD2442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C4F9A-BEFA-4F60-8696-F7D8641B6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0BD469-1FCE-42D2-84D8-B4C530E62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96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E3D2B-B52A-41F8-AA66-F5A45A32F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615CCA-C6B9-41F6-9629-44EAD54A45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E0C748-FB53-44C5-90DB-EC0C601CF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3D2282-A475-45B8-B7CA-D181B7BCE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615C32-8ADE-4521-87E1-9AD081F1F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5D58FD-30B3-4CE3-95D2-682879FC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8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47047-F196-4F98-A408-BA935A4AE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EBA10E-1778-4705-B15A-72380B6821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B107B-31F3-41DA-8D10-844C3B9FD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49920-6E1C-45A3-BB75-FE35E4920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B33C7-688C-400A-8955-461C828DA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814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31D6F-4B88-4177-A74B-051473E432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AAB328-C216-42D6-A8D3-34EE4D62B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9CFCD-422E-445A-888C-F7810008E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C32B4-7104-40C4-80AF-1E40BD6F5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A19C0-962C-4634-854E-774CB583B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926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4433BD-422A-4C75-87C6-C9D6F4494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40C9E6-DF1A-4159-B784-8BAA3FB02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CEC40-1F92-4CD5-8DF8-773957CF93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F4E33-6F17-4DDF-81B9-3E3F8C9AA07A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FF208-47F8-4011-8F8E-4AB554E7F2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12568-1EFB-4FDC-B39C-305E7AA96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2D627-31A4-45D3-BB97-B4B30084B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16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college.police.uk/guidance/neighbourhood-policing/engaging-communities" TargetMode="External"/><Relationship Id="rId2" Type="http://schemas.openxmlformats.org/officeDocument/2006/relationships/hyperlink" Target="https://www.college.police.uk/What-we-do/Standards/Guidelines/Neighbourhood-Policing/Pages/definition-of-neighbourhood-policing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llege.police.uk/What-we-do/Standards/Guidelines/Neighbourhood-Policing/Pages/engaging-communities.asp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policing-by-consent/definition-of-policing-by-consent#:~:text=To%20maintain%20at%20all%20times,citizen%20in%20the%20interests%20of" TargetMode="External"/><Relationship Id="rId2" Type="http://schemas.openxmlformats.org/officeDocument/2006/relationships/hyperlink" Target="https://moodle.uwtsd.ac.uk/pluginfile.php/349348/mod_resource/content/1/neighbourhood_policing_guidelines%20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diff.ac.uk/research/impact-and-innovation/research-impact/improving-community-policing" TargetMode="External"/><Relationship Id="rId5" Type="http://schemas.openxmlformats.org/officeDocument/2006/relationships/hyperlink" Target="https://publications.parliament.uk/pa/cm201719/cmselect/cmhaff/515/515.pdf" TargetMode="External"/><Relationship Id="rId4" Type="http://schemas.openxmlformats.org/officeDocument/2006/relationships/hyperlink" Target="https://www.policeconduct.gov.uk/sites/default/files/Documents/research-learning/abuse_of_police_powers_to_perpetrate_sexual_viole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2C8CC-04E7-4611-B0C7-9D2EEBCB27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5 Lecture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5F9F6E-07B2-4057-AD0C-037AAEB62E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80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16959-2DF9-462E-98CE-31345AA4E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dirty="0">
                <a:solidFill>
                  <a:srgbClr val="FFFFFF"/>
                </a:solidFill>
              </a:rPr>
              <a:t>Outcomes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F639D-130F-461C-B1F8-E101D4C65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Communities / Neighbourhoods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Diversity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Beliefs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Equality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Community Policing</a:t>
            </a:r>
          </a:p>
          <a:p>
            <a:pPr lvl="1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Political policing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1424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6740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E7D35-3421-4B67-B355-F8FA82032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289146"/>
            <a:ext cx="4153626" cy="4279709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1"/>
                </a:solidFill>
              </a:rPr>
              <a:t>Start of Community Policing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3027" y="681628"/>
            <a:ext cx="1562267" cy="1172973"/>
            <a:chOff x="7493121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E8048-EEA5-4ACE-B94D-08AFEEF3A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4140" y="1854601"/>
            <a:ext cx="4776711" cy="408150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Peel’s visage?</a:t>
            </a:r>
          </a:p>
          <a:p>
            <a:r>
              <a:rPr lang="en-GB" sz="2400" dirty="0"/>
              <a:t>Police Act of 1964 change of police forces – size, command to control.</a:t>
            </a:r>
          </a:p>
          <a:p>
            <a:r>
              <a:rPr lang="en-GB" sz="2400" dirty="0"/>
              <a:t>increased focus on outputs and outcomes</a:t>
            </a:r>
          </a:p>
          <a:p>
            <a:r>
              <a:rPr lang="en-GB" sz="2400" dirty="0"/>
              <a:t>Fond image of the "bobby on the beat" changed</a:t>
            </a:r>
          </a:p>
          <a:p>
            <a:r>
              <a:rPr lang="en-GB" sz="2400" dirty="0"/>
              <a:t>Community police it’s self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5107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97EF0-2538-47C2-9214-884254393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sz="4000">
                <a:solidFill>
                  <a:srgbClr val="FFFFFF"/>
                </a:solidFill>
              </a:rPr>
            </a:br>
            <a:r>
              <a:rPr lang="en-GB" sz="4000" b="1">
                <a:solidFill>
                  <a:srgbClr val="FFFFFF"/>
                </a:solidFill>
              </a:rPr>
              <a:t>Defining features of neighbourhood policing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3FEBE-60EB-4028-8A28-64EAE8D2A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Police officers, staff / volunteers have accessible to,  and responsible for and accountable to communities</a:t>
            </a:r>
          </a:p>
          <a:p>
            <a:r>
              <a:rPr lang="en-GB" sz="2400" dirty="0"/>
              <a:t>Community engagement to understanding the needs within that community and to build trust</a:t>
            </a:r>
          </a:p>
          <a:p>
            <a:r>
              <a:rPr lang="en-GB" sz="2400" dirty="0"/>
              <a:t>Collaborative problem-solving  to support with integrated working with private, public and voluntary sectors.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35700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1ED5F-8DDC-449D-B8B6-54C356AE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Distinctive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65D39-A316-474E-AFBE-A64410A9A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224852"/>
            <a:ext cx="4862447" cy="5970676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Neighbourhood Policing  is distinguished from other broader policing functions. </a:t>
            </a:r>
          </a:p>
          <a:p>
            <a:r>
              <a:rPr lang="en-GB" sz="2000" dirty="0"/>
              <a:t>Connecting communities directly specialist policing services</a:t>
            </a:r>
          </a:p>
          <a:p>
            <a:pPr lvl="1"/>
            <a:r>
              <a:rPr lang="en-GB" sz="2000" dirty="0"/>
              <a:t>Local, nationally and regional</a:t>
            </a:r>
          </a:p>
          <a:p>
            <a:r>
              <a:rPr lang="en-GB" sz="2000" dirty="0"/>
              <a:t>NHP identifies that needs space to work in a proactive and preventable way to :</a:t>
            </a:r>
          </a:p>
          <a:p>
            <a:r>
              <a:rPr lang="en-GB" sz="2000" dirty="0"/>
              <a:t>Protect local neighbourhoods or communities</a:t>
            </a:r>
          </a:p>
          <a:p>
            <a:r>
              <a:rPr lang="en-GB" sz="2000" dirty="0"/>
              <a:t>Safeguard the vulnerable   </a:t>
            </a:r>
          </a:p>
          <a:p>
            <a:r>
              <a:rPr lang="en-GB" sz="2000" dirty="0"/>
              <a:t>Manage and divert offenders   </a:t>
            </a:r>
          </a:p>
          <a:p>
            <a:r>
              <a:rPr lang="en-GB" sz="2000" dirty="0"/>
              <a:t>Support victims</a:t>
            </a:r>
          </a:p>
          <a:p>
            <a:r>
              <a:rPr lang="en-GB" sz="2000" dirty="0"/>
              <a:t>Earn community confidence</a:t>
            </a:r>
          </a:p>
          <a:p>
            <a:r>
              <a:rPr lang="en-GB" sz="1900" dirty="0"/>
              <a:t>NHP has sometimes been perceived as 'soft' and not 'real policing’.</a:t>
            </a:r>
          </a:p>
          <a:p>
            <a:r>
              <a:rPr lang="en-GB" sz="1900" dirty="0"/>
              <a:t>However, it involves challenging work, targeting enforcement and making difficult decisions.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06119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DE838-3D2E-4255-BDF6-5AE2E1D27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AEB8E3-BAD1-4154-B7CC-1936069B8F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365126"/>
            <a:ext cx="10515600" cy="546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5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4126B-210D-4F38-88B8-D1145215B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2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r>
              <a:rPr lang="en-GB" sz="4000" b="1" dirty="0"/>
              <a:t>Engagement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E2167-309A-43DD-9850-D3CE7E5D10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924052"/>
            <a:ext cx="4693920" cy="3047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Community Impact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Understanding Community Problems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Adapting police styles to police minority groups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Other organisations initiatives </a:t>
            </a:r>
          </a:p>
          <a:p>
            <a:r>
              <a:rPr lang="en-GB" sz="2000" dirty="0"/>
              <a:t>Foot patrol</a:t>
            </a:r>
          </a:p>
          <a:p>
            <a:r>
              <a:rPr lang="en-GB" sz="2000" dirty="0"/>
              <a:t>Social media</a:t>
            </a:r>
          </a:p>
          <a:p>
            <a:pPr marL="0" indent="0" algn="ctr">
              <a:buNone/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FC7D8F44-4D48-499B-9D75-3859572B2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2" r="-2" b="16375"/>
          <a:stretch/>
        </p:blipFill>
        <p:spPr bwMode="auto">
          <a:xfrm>
            <a:off x="7522033" y="1619251"/>
            <a:ext cx="1851521" cy="182880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148" name="Picture 4" descr="South Wales Police Swansea on Twitter: &quot;Swansea Police Youth Volunteers on  the community engagement stand at the @walesairshow. Fantastic weekend.  #CEU… &quot;">
            <a:extLst>
              <a:ext uri="{FF2B5EF4-FFF2-40B4-BE49-F238E27FC236}">
                <a16:creationId xmlns:a16="http://schemas.microsoft.com/office/drawing/2014/main" id="{068376EE-18E7-444E-89E5-8EB8D902D4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474" y="3625452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979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14EAF-008F-44B5-8DA0-956DDCB1C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457201"/>
            <a:ext cx="10117810" cy="581185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Community Engagement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9279E-427A-4A8D-8A8B-9AB7DDD1C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" y="1332854"/>
            <a:ext cx="7191213" cy="4711485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Without the support of the communities that it serves the police service would not function. 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Effective community engagement, can increase public confidence in the police.</a:t>
            </a:r>
          </a:p>
          <a:p>
            <a:pPr marL="285750" indent="-285750">
              <a:buFont typeface="Arial"/>
              <a:buChar char="•"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The police service can enhance its legitimacy through fair decision making and positive public interaction. The public develop trust in their police service. </a:t>
            </a:r>
          </a:p>
          <a:p>
            <a:pPr marL="285750" indent="-285750">
              <a:buFont typeface="Arial"/>
              <a:buChar char="•"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An increase in public perceptions of safety</a:t>
            </a:r>
          </a:p>
          <a:p>
            <a:pPr marL="285750" indent="-285750">
              <a:buFont typeface="Arial"/>
              <a:buChar char="•"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 reduction in disorder and anti-social behaviour</a:t>
            </a:r>
          </a:p>
          <a:p>
            <a:pPr marL="285750" indent="-285750">
              <a:buFont typeface="Arial"/>
              <a:buChar char="•"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Police officer job satisfaction and attitudes</a:t>
            </a:r>
          </a:p>
          <a:p>
            <a:pPr marL="285750" indent="-285750">
              <a:buFont typeface="Arial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Saving funding – LA’s, Police, Education, businesses, community </a:t>
            </a:r>
          </a:p>
          <a:p>
            <a:endParaRPr lang="en-GB" sz="1100" dirty="0"/>
          </a:p>
        </p:txBody>
      </p:sp>
      <p:pic>
        <p:nvPicPr>
          <p:cNvPr id="4" name="Picture 4" descr="Home">
            <a:extLst>
              <a:ext uri="{FF2B5EF4-FFF2-40B4-BE49-F238E27FC236}">
                <a16:creationId xmlns:a16="http://schemas.microsoft.com/office/drawing/2014/main" id="{13A29C38-DC4B-42B8-A160-F5EB1F45BA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09" r="6187"/>
          <a:stretch/>
        </p:blipFill>
        <p:spPr bwMode="auto">
          <a:xfrm>
            <a:off x="8727489" y="558545"/>
            <a:ext cx="2995615" cy="363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10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774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21C5D-49AA-4B3B-853E-F039887C4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388B60-0C43-437D-BD84-AF7B882EF3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675" y="106018"/>
            <a:ext cx="11197653" cy="608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319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2B762-ACBC-4A5A-B59D-42F5C9AD3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E7608-D9A6-4CC8-B594-B18754388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70A33D-9F2A-41D4-A2C6-9A171B70B9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704" y="695811"/>
            <a:ext cx="10633948" cy="515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946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97C4-40D6-4F62-B86C-354293CFC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9313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Future of NHP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C493D-318D-4BD8-86A7-657361ADF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9292"/>
            <a:ext cx="10515600" cy="509767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‘bobbies on the beat’ being cut due to austerity cuts</a:t>
            </a:r>
          </a:p>
          <a:p>
            <a:r>
              <a:rPr lang="en-GB" dirty="0"/>
              <a:t>2002 we see the introduction of PCSO’s - powers sufficient to deal with anti-social behaviour and minor disorder  </a:t>
            </a:r>
          </a:p>
          <a:p>
            <a:r>
              <a:rPr lang="en-GB" dirty="0"/>
              <a:t>PCSO’s changing profile and increase use within the community</a:t>
            </a:r>
          </a:p>
          <a:p>
            <a:r>
              <a:rPr lang="en-GB" dirty="0"/>
              <a:t>Why – more demand on PC’s to tackle specialist crime – county lines, terrorism, cyber crime, domestic / child abuse “high risk” </a:t>
            </a:r>
          </a:p>
          <a:p>
            <a:r>
              <a:rPr lang="en-GB" dirty="0"/>
              <a:t>NHP gains value in proactive policing in communities.</a:t>
            </a:r>
          </a:p>
          <a:p>
            <a:pPr lvl="1"/>
            <a:r>
              <a:rPr lang="en-GB" dirty="0"/>
              <a:t>Rather than just dealing with 999 calls</a:t>
            </a:r>
          </a:p>
          <a:p>
            <a:r>
              <a:rPr lang="en-GB" dirty="0"/>
              <a:t>Understanding of problems, partnership to help solve and understanding of that community</a:t>
            </a:r>
          </a:p>
          <a:p>
            <a:r>
              <a:rPr lang="en-GB" dirty="0"/>
              <a:t>BUT long-term to develop and in-depth understanding of that community and the people who </a:t>
            </a:r>
            <a:r>
              <a:rPr lang="en-GB"/>
              <a:t>live there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76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BD0CF-2F69-4D90-9A69-1F0121C2A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next week 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F790C-4D91-43A8-A5DD-407C52601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read and present a short summary of the paper 2 to 3 Mins </a:t>
            </a:r>
            <a:r>
              <a:rPr lang="en-GB" dirty="0" err="1"/>
              <a:t>disucssion</a:t>
            </a:r>
            <a:r>
              <a:rPr lang="en-GB" dirty="0"/>
              <a:t>:</a:t>
            </a:r>
          </a:p>
          <a:p>
            <a:r>
              <a:rPr lang="en-GB" dirty="0"/>
              <a:t>Understanding and monitoring tension and conflict in local communities</a:t>
            </a:r>
          </a:p>
          <a:p>
            <a:pPr lvl="1"/>
            <a:r>
              <a:rPr lang="en-GB" dirty="0"/>
              <a:t>A practical guide for local authorities, police service and partner agencies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Paper is attached to Moodle </a:t>
            </a:r>
          </a:p>
        </p:txBody>
      </p:sp>
    </p:spTree>
    <p:extLst>
      <p:ext uri="{BB962C8B-B14F-4D97-AF65-F5344CB8AC3E}">
        <p14:creationId xmlns:p14="http://schemas.microsoft.com/office/powerpoint/2010/main" val="173241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F8A1-2278-4546-94B5-842E4F506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64DB8-CADC-4495-BEF2-9BFE90CE2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https://www.college.police.uk/What-we-do/Standards/Guidelines/Neighbourhood-Policing/Pages/definition-of-neighbourhood-policing.aspx</a:t>
            </a:r>
            <a:endParaRPr lang="en-GB" dirty="0"/>
          </a:p>
          <a:p>
            <a:r>
              <a:rPr lang="en-GB" dirty="0">
                <a:hlinkClick r:id="rId3"/>
              </a:rPr>
              <a:t>https://beta.college.police.uk/guidance/neighbourhood-policing/engaging-communities</a:t>
            </a:r>
            <a:endParaRPr lang="en-GB" dirty="0"/>
          </a:p>
          <a:p>
            <a:r>
              <a:rPr lang="en-GB" dirty="0">
                <a:hlinkClick r:id="rId4"/>
              </a:rPr>
              <a:t>https://www.college.police.uk/What-we-do/Standards/Guidelines/Neighbourhood-Policing/Pages/engaging-communities.aspx</a:t>
            </a:r>
            <a:endParaRPr lang="en-GB" dirty="0"/>
          </a:p>
          <a:p>
            <a:r>
              <a:rPr lang="en-GB" dirty="0"/>
              <a:t>https://www.crimeandjustice.org.uk/sites/crimeandjustice.org.uk/files/09627259408552680.pdf</a:t>
            </a:r>
          </a:p>
        </p:txBody>
      </p:sp>
    </p:spTree>
    <p:extLst>
      <p:ext uri="{BB962C8B-B14F-4D97-AF65-F5344CB8AC3E}">
        <p14:creationId xmlns:p14="http://schemas.microsoft.com/office/powerpoint/2010/main" val="1383802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E6A8-8FF7-40E8-B524-492C8557B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A2AA-D7FB-4D11-9F0F-A9475AD50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hlinkClick r:id="rId2"/>
              </a:rPr>
              <a:t>https://moodle.uwtsd.ac.uk/pluginfile.php/349348/mod_resource/content/1/neighbourhood_policing_guidelines%201.pdf</a:t>
            </a:r>
            <a:endParaRPr lang="en-GB" sz="2000" dirty="0"/>
          </a:p>
          <a:p>
            <a:r>
              <a:rPr lang="en-GB" sz="2000" dirty="0">
                <a:hlinkClick r:id="rId3"/>
              </a:rPr>
              <a:t>https://www.gov.uk/government/publications/policing-by-consent/definition-of-policing-by-consent#:~:text=To%20maintain%20at%20all%20times,citizen%20in%20the%20interests%20of</a:t>
            </a:r>
            <a:endParaRPr lang="en-GB" sz="2000" dirty="0"/>
          </a:p>
          <a:p>
            <a:r>
              <a:rPr lang="en-GB" sz="2000" dirty="0">
                <a:hlinkClick r:id="rId4"/>
              </a:rPr>
              <a:t>https://www.policeconduct.gov.uk/sites/default/files/Documents/research-learning/abuse_of_police_powers_to_perpetrate_sexual_violence.pdf</a:t>
            </a:r>
            <a:endParaRPr lang="en-GB" sz="2000" dirty="0"/>
          </a:p>
          <a:p>
            <a:r>
              <a:rPr lang="en-GB" dirty="0">
                <a:hlinkClick r:id="rId5"/>
              </a:rPr>
              <a:t>https://publications.parliament.uk/pa/cm201719/cmselect/cmhaff/515/515.pdf</a:t>
            </a:r>
            <a:endParaRPr lang="en-GB" dirty="0"/>
          </a:p>
          <a:p>
            <a:r>
              <a:rPr lang="en-GB" dirty="0">
                <a:hlinkClick r:id="rId6"/>
              </a:rPr>
              <a:t>https://www.cardiff.ac.uk/research/impact-and-innovation/research-impact/improving-community-policing</a:t>
            </a:r>
            <a:endParaRPr lang="en-GB" dirty="0"/>
          </a:p>
          <a:p>
            <a:r>
              <a:rPr lang="en-GB" dirty="0"/>
              <a:t>https://www.crimeandjustice.org.uk/sites/crimeandjustice.org.uk/files/09627259408552680.pdf</a:t>
            </a:r>
          </a:p>
        </p:txBody>
      </p:sp>
    </p:spTree>
    <p:extLst>
      <p:ext uri="{BB962C8B-B14F-4D97-AF65-F5344CB8AC3E}">
        <p14:creationId xmlns:p14="http://schemas.microsoft.com/office/powerpoint/2010/main" val="21559422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586</Words>
  <Application>Microsoft Office PowerPoint</Application>
  <PresentationFormat>Widescreen</PresentationFormat>
  <Paragraphs>76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Week 5 Lecture</vt:lpstr>
      <vt:lpstr>Outcomes</vt:lpstr>
      <vt:lpstr>Start of Community Policing</vt:lpstr>
      <vt:lpstr> Defining features of neighbourhood policing </vt:lpstr>
      <vt:lpstr>Distinctive Policing</vt:lpstr>
      <vt:lpstr>PowerPoint Presentation</vt:lpstr>
      <vt:lpstr>Engagement Methods </vt:lpstr>
      <vt:lpstr>Community Engagement</vt:lpstr>
      <vt:lpstr>PowerPoint Presentation</vt:lpstr>
      <vt:lpstr>PowerPoint Presentation</vt:lpstr>
      <vt:lpstr>Future of NHP</vt:lpstr>
      <vt:lpstr>Task for next week tutorial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Lecture</dc:title>
  <dc:creator>Jane Thomas</dc:creator>
  <cp:lastModifiedBy>Jane Thomas</cp:lastModifiedBy>
  <cp:revision>10</cp:revision>
  <dcterms:created xsi:type="dcterms:W3CDTF">2021-02-17T20:22:09Z</dcterms:created>
  <dcterms:modified xsi:type="dcterms:W3CDTF">2021-02-19T14:50:58Z</dcterms:modified>
</cp:coreProperties>
</file>