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E2F8D5-4ECC-4042-BD6B-A4B929582E9B}" v="8" dt="2026-07-06T16:38:06.6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>
        <p:scale>
          <a:sx n="98" d="100"/>
          <a:sy n="98" d="100"/>
        </p:scale>
        <p:origin x="96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hail Prince (2523168)" userId="64d477e1-709f-44ef-bb87-a8d0d4ce2a18" providerId="ADAL" clId="{B65E4437-971C-4B0B-91DA-2A0FD1A90011}"/>
    <pc:docChg chg="custSel modSld">
      <pc:chgData name="Mikhail Prince (2523168)" userId="64d477e1-709f-44ef-bb87-a8d0d4ce2a18" providerId="ADAL" clId="{B65E4437-971C-4B0B-91DA-2A0FD1A90011}" dt="2026-07-06T16:39:41.689" v="3339" actId="20577"/>
      <pc:docMkLst>
        <pc:docMk/>
      </pc:docMkLst>
      <pc:sldChg chg="modSp mod">
        <pc:chgData name="Mikhail Prince (2523168)" userId="64d477e1-709f-44ef-bb87-a8d0d4ce2a18" providerId="ADAL" clId="{B65E4437-971C-4B0B-91DA-2A0FD1A90011}" dt="2026-07-06T14:37:53.768" v="152" actId="20577"/>
        <pc:sldMkLst>
          <pc:docMk/>
          <pc:sldMk cId="2563627717" sldId="256"/>
        </pc:sldMkLst>
        <pc:spChg chg="mod">
          <ac:chgData name="Mikhail Prince (2523168)" userId="64d477e1-709f-44ef-bb87-a8d0d4ce2a18" providerId="ADAL" clId="{B65E4437-971C-4B0B-91DA-2A0FD1A90011}" dt="2026-07-06T14:37:53.768" v="152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">
        <pc:chgData name="Mikhail Prince (2523168)" userId="64d477e1-709f-44ef-bb87-a8d0d4ce2a18" providerId="ADAL" clId="{B65E4437-971C-4B0B-91DA-2A0FD1A90011}" dt="2026-07-06T15:24:17.018" v="515" actId="20577"/>
        <pc:sldMkLst>
          <pc:docMk/>
          <pc:sldMk cId="2897957523" sldId="258"/>
        </pc:sldMkLst>
        <pc:spChg chg="mod">
          <ac:chgData name="Mikhail Prince (2523168)" userId="64d477e1-709f-44ef-bb87-a8d0d4ce2a18" providerId="ADAL" clId="{B65E4437-971C-4B0B-91DA-2A0FD1A90011}" dt="2026-07-06T15:24:17.018" v="515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 modNotesTx">
        <pc:chgData name="Mikhail Prince (2523168)" userId="64d477e1-709f-44ef-bb87-a8d0d4ce2a18" providerId="ADAL" clId="{B65E4437-971C-4B0B-91DA-2A0FD1A90011}" dt="2026-07-06T15:40:01.197" v="1317" actId="20577"/>
        <pc:sldMkLst>
          <pc:docMk/>
          <pc:sldMk cId="1748499028" sldId="259"/>
        </pc:sldMkLst>
        <pc:spChg chg="mod">
          <ac:chgData name="Mikhail Prince (2523168)" userId="64d477e1-709f-44ef-bb87-a8d0d4ce2a18" providerId="ADAL" clId="{B65E4437-971C-4B0B-91DA-2A0FD1A90011}" dt="2026-07-06T15:40:01.197" v="1317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">
        <pc:chgData name="Mikhail Prince (2523168)" userId="64d477e1-709f-44ef-bb87-a8d0d4ce2a18" providerId="ADAL" clId="{B65E4437-971C-4B0B-91DA-2A0FD1A90011}" dt="2026-07-06T15:59:12.418" v="1913" actId="255"/>
        <pc:sldMkLst>
          <pc:docMk/>
          <pc:sldMk cId="1424087263" sldId="260"/>
        </pc:sldMkLst>
        <pc:spChg chg="mod">
          <ac:chgData name="Mikhail Prince (2523168)" userId="64d477e1-709f-44ef-bb87-a8d0d4ce2a18" providerId="ADAL" clId="{B65E4437-971C-4B0B-91DA-2A0FD1A90011}" dt="2026-07-06T15:59:12.418" v="1913" actId="255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">
        <pc:chgData name="Mikhail Prince (2523168)" userId="64d477e1-709f-44ef-bb87-a8d0d4ce2a18" providerId="ADAL" clId="{B65E4437-971C-4B0B-91DA-2A0FD1A90011}" dt="2026-07-06T16:12:47.762" v="2591" actId="20577"/>
        <pc:sldMkLst>
          <pc:docMk/>
          <pc:sldMk cId="1382716628" sldId="262"/>
        </pc:sldMkLst>
        <pc:spChg chg="mod">
          <ac:chgData name="Mikhail Prince (2523168)" userId="64d477e1-709f-44ef-bb87-a8d0d4ce2a18" providerId="ADAL" clId="{B65E4437-971C-4B0B-91DA-2A0FD1A90011}" dt="2026-07-06T16:12:47.762" v="2591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Mikhail Prince (2523168)" userId="64d477e1-709f-44ef-bb87-a8d0d4ce2a18" providerId="ADAL" clId="{B65E4437-971C-4B0B-91DA-2A0FD1A90011}" dt="2026-07-06T16:28:22.092" v="3276" actId="20577"/>
        <pc:sldMkLst>
          <pc:docMk/>
          <pc:sldMk cId="3970473306" sldId="264"/>
        </pc:sldMkLst>
        <pc:spChg chg="mod">
          <ac:chgData name="Mikhail Prince (2523168)" userId="64d477e1-709f-44ef-bb87-a8d0d4ce2a18" providerId="ADAL" clId="{B65E4437-971C-4B0B-91DA-2A0FD1A90011}" dt="2026-07-06T16:28:22.092" v="3276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Mikhail Prince (2523168)" userId="64d477e1-709f-44ef-bb87-a8d0d4ce2a18" providerId="ADAL" clId="{B65E4437-971C-4B0B-91DA-2A0FD1A90011}" dt="2026-07-06T16:39:41.689" v="3339" actId="20577"/>
        <pc:sldMkLst>
          <pc:docMk/>
          <pc:sldMk cId="359125969" sldId="265"/>
        </pc:sldMkLst>
        <pc:spChg chg="mod">
          <ac:chgData name="Mikhail Prince (2523168)" userId="64d477e1-709f-44ef-bb87-a8d0d4ce2a18" providerId="ADAL" clId="{B65E4437-971C-4B0B-91DA-2A0FD1A90011}" dt="2026-07-06T16:39:41.689" v="3339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 mod">
        <pc:chgData name="Mikhail Prince (2523168)" userId="64d477e1-709f-44ef-bb87-a8d0d4ce2a18" providerId="ADAL" clId="{B65E4437-971C-4B0B-91DA-2A0FD1A90011}" dt="2026-07-06T16:18:35.339" v="3088" actId="113"/>
        <pc:sldMkLst>
          <pc:docMk/>
          <pc:sldMk cId="1917974163" sldId="267"/>
        </pc:sldMkLst>
        <pc:spChg chg="mod">
          <ac:chgData name="Mikhail Prince (2523168)" userId="64d477e1-709f-44ef-bb87-a8d0d4ce2a18" providerId="ADAL" clId="{B65E4437-971C-4B0B-91DA-2A0FD1A90011}" dt="2026-07-06T16:18:35.339" v="3088" actId="113"/>
          <ac:spMkLst>
            <pc:docMk/>
            <pc:sldMk cId="1917974163" sldId="267"/>
            <ac:spMk id="3" creationId="{C71705AF-A114-46D3-808C-4A69D3AE5A69}"/>
          </ac:spMkLst>
        </pc:spChg>
      </pc:sldChg>
      <pc:sldChg chg="addSp modSp mod">
        <pc:chgData name="Mikhail Prince (2523168)" userId="64d477e1-709f-44ef-bb87-a8d0d4ce2a18" providerId="ADAL" clId="{B65E4437-971C-4B0B-91DA-2A0FD1A90011}" dt="2026-07-06T14:19:08.964" v="62" actId="1076"/>
        <pc:sldMkLst>
          <pc:docMk/>
          <pc:sldMk cId="3645478630" sldId="268"/>
        </pc:sldMkLst>
        <pc:spChg chg="mod">
          <ac:chgData name="Mikhail Prince (2523168)" userId="64d477e1-709f-44ef-bb87-a8d0d4ce2a18" providerId="ADAL" clId="{B65E4437-971C-4B0B-91DA-2A0FD1A90011}" dt="2026-07-06T14:19:08.964" v="62" actId="1076"/>
          <ac:spMkLst>
            <pc:docMk/>
            <pc:sldMk cId="3645478630" sldId="268"/>
            <ac:spMk id="54" creationId="{7B99AA1E-A7BB-5439-E3D9-FE3654B912A7}"/>
          </ac:spMkLst>
        </pc:spChg>
        <pc:spChg chg="add mod">
          <ac:chgData name="Mikhail Prince (2523168)" userId="64d477e1-709f-44ef-bb87-a8d0d4ce2a18" providerId="ADAL" clId="{B65E4437-971C-4B0B-91DA-2A0FD1A90011}" dt="2026-07-06T14:18:50.902" v="60" actId="255"/>
          <ac:spMkLst>
            <pc:docMk/>
            <pc:sldMk cId="3645478630" sldId="268"/>
            <ac:spMk id="56" creationId="{0F554605-4C80-5BF3-F0ED-CB12A6AFE331}"/>
          </ac:spMkLst>
        </pc:spChg>
        <pc:cxnChg chg="mod">
          <ac:chgData name="Mikhail Prince (2523168)" userId="64d477e1-709f-44ef-bb87-a8d0d4ce2a18" providerId="ADAL" clId="{B65E4437-971C-4B0B-91DA-2A0FD1A90011}" dt="2026-07-06T14:15:19.319" v="0" actId="14100"/>
          <ac:cxnSpMkLst>
            <pc:docMk/>
            <pc:sldMk cId="3645478630" sldId="268"/>
            <ac:cxnSpMk id="14" creationId="{81D975F3-BFC8-96CC-A0E3-F3E635A5339E}"/>
          </ac:cxnSpMkLst>
        </pc:cxnChg>
        <pc:cxnChg chg="mod">
          <ac:chgData name="Mikhail Prince (2523168)" userId="64d477e1-709f-44ef-bb87-a8d0d4ce2a18" providerId="ADAL" clId="{B65E4437-971C-4B0B-91DA-2A0FD1A90011}" dt="2026-07-06T14:18:26.152" v="57" actId="1076"/>
          <ac:cxnSpMkLst>
            <pc:docMk/>
            <pc:sldMk cId="3645478630" sldId="268"/>
            <ac:cxnSpMk id="31" creationId="{E68F1F03-8B51-1746-9A88-D3DF60DC07B2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020 the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866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asq.org/quality-resources/fishbone?srsltid=AfmBOorPXlnzcvcH28qMH6OEP7V-tZ1uaYeyvyCJCtY30Wn4mTsnaHrs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Problem Solving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MIKHAIL PRINCE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:2523168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What the presentation is about ?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This presentation is about a small independent business called ‘Basils Bakery’. In this presentation I will be discussing how well the business was doing and the downfall in sales and revenue.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Definitions of the concepts you are going to use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Basil’s Bakery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 Basils bakery is a small independent bakery, which was founded in 2015, in a local retail park in Coventry. 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Basil prides himself on sourcing high quality organic ingredients for his contemporary styled cakes, pastries and bread.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/>
              <a:t>as the business was building in the first few years, the annual sales increased year-on-year. However in 2020 the sales suddenly started decreasing and this was due to the lockdown pandemic.</a:t>
            </a: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102505"/>
            <a:ext cx="10065503" cy="5560942"/>
          </a:xfrm>
        </p:spPr>
        <p:txBody>
          <a:bodyPr>
            <a:normAutofit fontScale="70000" lnSpcReduction="20000"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dirty="0">
                <a:solidFill>
                  <a:schemeClr val="tx1"/>
                </a:solidFill>
              </a:rPr>
              <a:t>What: 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1"/>
                </a:solidFill>
              </a:rPr>
              <a:t>Business is declining due to lockdown</a:t>
            </a:r>
          </a:p>
          <a:p>
            <a:r>
              <a:rPr lang="en-GB" dirty="0">
                <a:solidFill>
                  <a:schemeClr val="tx1"/>
                </a:solidFill>
              </a:rPr>
              <a:t>Who::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1"/>
                </a:solidFill>
              </a:rPr>
              <a:t>Basils bakery, 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1"/>
                </a:solidFill>
              </a:rPr>
              <a:t>Customers, 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1"/>
                </a:solidFill>
              </a:rPr>
              <a:t>Local shops becoming redundant</a:t>
            </a:r>
          </a:p>
          <a:p>
            <a:r>
              <a:rPr lang="en-GB" dirty="0">
                <a:solidFill>
                  <a:schemeClr val="tx1"/>
                </a:solidFill>
              </a:rPr>
              <a:t> When: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500" dirty="0">
                <a:solidFill>
                  <a:schemeClr val="tx1"/>
                </a:solidFill>
              </a:rPr>
              <a:t>2020-2025</a:t>
            </a:r>
          </a:p>
          <a:p>
            <a:r>
              <a:rPr lang="en-GB" dirty="0">
                <a:solidFill>
                  <a:schemeClr val="tx1"/>
                </a:solidFill>
              </a:rPr>
              <a:t>Where: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sz="1400" dirty="0">
                <a:solidFill>
                  <a:schemeClr val="tx1"/>
                </a:solidFill>
              </a:rPr>
              <a:t>Retail park in Coventry</a:t>
            </a:r>
          </a:p>
          <a:p>
            <a:r>
              <a:rPr lang="en-GB" dirty="0">
                <a:solidFill>
                  <a:schemeClr val="tx1"/>
                </a:solidFill>
              </a:rPr>
              <a:t>Why: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sz="1400" dirty="0">
                <a:solidFill>
                  <a:schemeClr val="tx1"/>
                </a:solidFill>
              </a:rPr>
              <a:t>due to the pandemic in 2020, shops were made redundant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1"/>
                </a:solidFill>
              </a:rPr>
              <a:t>Customers working from home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1"/>
                </a:solidFill>
              </a:rPr>
              <a:t>Utility bills and rent went up</a:t>
            </a:r>
          </a:p>
          <a:p>
            <a:r>
              <a:rPr lang="en-GB" sz="2200" dirty="0">
                <a:solidFill>
                  <a:schemeClr val="tx1"/>
                </a:solidFill>
              </a:rPr>
              <a:t>How: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1"/>
                </a:solidFill>
              </a:rPr>
              <a:t>Less customers visiting the retail park</a:t>
            </a:r>
          </a:p>
          <a:p>
            <a:r>
              <a:rPr lang="en-GB" dirty="0">
                <a:solidFill>
                  <a:schemeClr val="tx1"/>
                </a:solidFill>
              </a:rPr>
              <a:t>How much: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</a:rPr>
              <a:t>25% below the figures in 2019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1400" dirty="0">
              <a:solidFill>
                <a:schemeClr val="tx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/>
          <a:lstStyle/>
          <a:p>
            <a:r>
              <a:rPr lang="en-GB" b="1" dirty="0"/>
              <a:t>POLITICAL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1"/>
                </a:solidFill>
              </a:rPr>
              <a:t>Food safety has to be approved in the bakery industry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1"/>
                </a:solidFill>
              </a:rPr>
              <a:t>The changes in the taxes substantially impacting the bakery</a:t>
            </a:r>
          </a:p>
          <a:p>
            <a:endParaRPr lang="en-GB" b="1" dirty="0"/>
          </a:p>
          <a:p>
            <a:r>
              <a:rPr lang="en-GB" b="1" dirty="0"/>
              <a:t>ECONOMIC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/>
              <a:t>Inflation can increase the cost of materials like flour, sugar and butter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/>
              <a:t>Economic growth refers to the countries domestic in stock increase over time </a:t>
            </a:r>
          </a:p>
          <a:p>
            <a:endParaRPr lang="en-GB" b="1" dirty="0"/>
          </a:p>
          <a:p>
            <a:r>
              <a:rPr lang="en-GB" b="1" dirty="0"/>
              <a:t>SOCIAL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1"/>
                </a:solidFill>
              </a:rPr>
              <a:t>The bakery should cater for different consumers having organic and halal products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1"/>
                </a:solidFill>
              </a:rPr>
              <a:t>Health issues and awareness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7"/>
            <a:ext cx="9634011" cy="43843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TECHNOLOGICAL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400" dirty="0"/>
              <a:t>By the use of modern commercial ovens and equipment will help reduce the work overload </a:t>
            </a:r>
          </a:p>
          <a:p>
            <a:endParaRPr lang="en-GB" b="1" dirty="0"/>
          </a:p>
          <a:p>
            <a:pPr marL="0" indent="0">
              <a:buNone/>
            </a:pPr>
            <a:r>
              <a:rPr lang="en-GB" b="1" dirty="0"/>
              <a:t>LEGAL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400" dirty="0"/>
              <a:t>the bakery should have a license to operate a food production establishment. Also having consumer protection laws such as food allergy labelling, food safety and hygiene regulations, 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ENVIRONMENTAL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400" dirty="0"/>
              <a:t>Unexpected pandemics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400" dirty="0"/>
              <a:t>Weather conditions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53A00CAD-76B9-F047-A2DC-2647A969A9E4}"/>
              </a:ext>
            </a:extLst>
          </p:cNvPr>
          <p:cNvCxnSpPr>
            <a:cxnSpLocks/>
          </p:cNvCxnSpPr>
          <p:nvPr/>
        </p:nvCxnSpPr>
        <p:spPr>
          <a:xfrm>
            <a:off x="2354789" y="3561619"/>
            <a:ext cx="77724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FC1006C-71B0-9934-FF8C-23D6A36C621D}"/>
              </a:ext>
            </a:extLst>
          </p:cNvPr>
          <p:cNvCxnSpPr>
            <a:cxnSpLocks/>
          </p:cNvCxnSpPr>
          <p:nvPr/>
        </p:nvCxnSpPr>
        <p:spPr>
          <a:xfrm>
            <a:off x="3016089" y="2203458"/>
            <a:ext cx="1736504" cy="12787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F1114A0-CED8-6860-2675-3EC48F19C8FA}"/>
              </a:ext>
            </a:extLst>
          </p:cNvPr>
          <p:cNvCxnSpPr>
            <a:cxnSpLocks/>
          </p:cNvCxnSpPr>
          <p:nvPr/>
        </p:nvCxnSpPr>
        <p:spPr>
          <a:xfrm>
            <a:off x="6460757" y="1796502"/>
            <a:ext cx="2333047" cy="17187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1D975F3-BFC8-96CC-A0E3-F3E635A5339E}"/>
              </a:ext>
            </a:extLst>
          </p:cNvPr>
          <p:cNvCxnSpPr>
            <a:cxnSpLocks/>
          </p:cNvCxnSpPr>
          <p:nvPr/>
        </p:nvCxnSpPr>
        <p:spPr>
          <a:xfrm flipV="1">
            <a:off x="2907697" y="3602363"/>
            <a:ext cx="1844896" cy="12603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CBF6072E-9B8F-6BA5-5E65-0F606F37B0B9}"/>
              </a:ext>
            </a:extLst>
          </p:cNvPr>
          <p:cNvCxnSpPr>
            <a:cxnSpLocks/>
          </p:cNvCxnSpPr>
          <p:nvPr/>
        </p:nvCxnSpPr>
        <p:spPr>
          <a:xfrm flipV="1">
            <a:off x="7267938" y="3602363"/>
            <a:ext cx="1556426" cy="15077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al 18">
            <a:extLst>
              <a:ext uri="{FF2B5EF4-FFF2-40B4-BE49-F238E27FC236}">
                <a16:creationId xmlns:a16="http://schemas.microsoft.com/office/drawing/2014/main" id="{9BF295F7-E794-D626-0961-6013D22C2036}"/>
              </a:ext>
            </a:extLst>
          </p:cNvPr>
          <p:cNvSpPr/>
          <p:nvPr/>
        </p:nvSpPr>
        <p:spPr>
          <a:xfrm>
            <a:off x="1186810" y="1430122"/>
            <a:ext cx="1950395" cy="94746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Operational methods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2157B0E-3E7F-EF8B-B2D8-FE8147368CEE}"/>
              </a:ext>
            </a:extLst>
          </p:cNvPr>
          <p:cNvSpPr/>
          <p:nvPr/>
        </p:nvSpPr>
        <p:spPr>
          <a:xfrm>
            <a:off x="4570364" y="1146054"/>
            <a:ext cx="2013625" cy="853135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Social changes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61CA5D9E-611D-412C-D51F-8E91EC2AA2E9}"/>
              </a:ext>
            </a:extLst>
          </p:cNvPr>
          <p:cNvSpPr/>
          <p:nvPr/>
        </p:nvSpPr>
        <p:spPr>
          <a:xfrm>
            <a:off x="1468880" y="4745656"/>
            <a:ext cx="1812679" cy="102139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Financial factors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9A5B6FEF-A84E-D9C9-E2E0-6EAE8473D9CC}"/>
              </a:ext>
            </a:extLst>
          </p:cNvPr>
          <p:cNvSpPr/>
          <p:nvPr/>
        </p:nvSpPr>
        <p:spPr>
          <a:xfrm>
            <a:off x="6583989" y="5110150"/>
            <a:ext cx="1780162" cy="900779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location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1DFB35B-3CD8-4789-9410-3B9CEBF67813}"/>
              </a:ext>
            </a:extLst>
          </p:cNvPr>
          <p:cNvSpPr/>
          <p:nvPr/>
        </p:nvSpPr>
        <p:spPr>
          <a:xfrm>
            <a:off x="10127189" y="3196822"/>
            <a:ext cx="1545307" cy="113813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Declining baker sales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5767A7C-D91C-DCFC-008E-7984154D6653}"/>
              </a:ext>
            </a:extLst>
          </p:cNvPr>
          <p:cNvCxnSpPr/>
          <p:nvPr/>
        </p:nvCxnSpPr>
        <p:spPr>
          <a:xfrm flipH="1">
            <a:off x="2237561" y="2854883"/>
            <a:ext cx="1557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68F1F03-8B51-1746-9A88-D3DF60DC07B2}"/>
              </a:ext>
            </a:extLst>
          </p:cNvPr>
          <p:cNvCxnSpPr/>
          <p:nvPr/>
        </p:nvCxnSpPr>
        <p:spPr>
          <a:xfrm flipH="1">
            <a:off x="2655651" y="3341451"/>
            <a:ext cx="19147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8D6A1AFA-DF5B-1376-E9E3-FF46969260E4}"/>
              </a:ext>
            </a:extLst>
          </p:cNvPr>
          <p:cNvCxnSpPr>
            <a:cxnSpLocks/>
          </p:cNvCxnSpPr>
          <p:nvPr/>
        </p:nvCxnSpPr>
        <p:spPr>
          <a:xfrm flipH="1">
            <a:off x="5498800" y="2451520"/>
            <a:ext cx="1769138" cy="184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AC969DBA-9C45-FE1E-C14C-2FFCA7103DCE}"/>
              </a:ext>
            </a:extLst>
          </p:cNvPr>
          <p:cNvCxnSpPr/>
          <p:nvPr/>
        </p:nvCxnSpPr>
        <p:spPr>
          <a:xfrm flipH="1">
            <a:off x="6460757" y="3196822"/>
            <a:ext cx="18174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F8AF1597-D0C9-E4D6-9677-863FB89E44BA}"/>
              </a:ext>
            </a:extLst>
          </p:cNvPr>
          <p:cNvCxnSpPr>
            <a:cxnSpLocks/>
          </p:cNvCxnSpPr>
          <p:nvPr/>
        </p:nvCxnSpPr>
        <p:spPr>
          <a:xfrm>
            <a:off x="4169994" y="4137193"/>
            <a:ext cx="1424837" cy="172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AAEF0BAA-A8D2-5A23-2640-1FD7AE8DB3E9}"/>
              </a:ext>
            </a:extLst>
          </p:cNvPr>
          <p:cNvCxnSpPr/>
          <p:nvPr/>
        </p:nvCxnSpPr>
        <p:spPr>
          <a:xfrm>
            <a:off x="3137205" y="4834647"/>
            <a:ext cx="150288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D6F23AE6-4886-FC0C-5A1B-307FF7328147}"/>
              </a:ext>
            </a:extLst>
          </p:cNvPr>
          <p:cNvCxnSpPr>
            <a:cxnSpLocks/>
          </p:cNvCxnSpPr>
          <p:nvPr/>
        </p:nvCxnSpPr>
        <p:spPr>
          <a:xfrm>
            <a:off x="8046151" y="4334956"/>
            <a:ext cx="19149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22DB7FB6-7350-3F2E-C384-9BFF41E4177F}"/>
              </a:ext>
            </a:extLst>
          </p:cNvPr>
          <p:cNvCxnSpPr>
            <a:cxnSpLocks/>
          </p:cNvCxnSpPr>
          <p:nvPr/>
        </p:nvCxnSpPr>
        <p:spPr>
          <a:xfrm>
            <a:off x="7474070" y="5019472"/>
            <a:ext cx="238004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F4D11635-19F0-3D8D-E321-A2BE1465F361}"/>
              </a:ext>
            </a:extLst>
          </p:cNvPr>
          <p:cNvSpPr txBox="1"/>
          <p:nvPr/>
        </p:nvSpPr>
        <p:spPr>
          <a:xfrm>
            <a:off x="2071239" y="2480322"/>
            <a:ext cx="146824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No delivery service for remote customers;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DF0004FA-B82E-5EC7-B878-89693BF86714}"/>
              </a:ext>
            </a:extLst>
          </p:cNvPr>
          <p:cNvSpPr txBox="1"/>
          <p:nvPr/>
        </p:nvSpPr>
        <p:spPr>
          <a:xfrm>
            <a:off x="8583631" y="3707718"/>
            <a:ext cx="14605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footfall never recovered to 2019 levels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1F79CCC2-8EDA-9A9B-CAF1-5B68A61BFD7B}"/>
              </a:ext>
            </a:extLst>
          </p:cNvPr>
          <p:cNvSpPr txBox="1"/>
          <p:nvPr/>
        </p:nvSpPr>
        <p:spPr>
          <a:xfrm>
            <a:off x="4537109" y="3712337"/>
            <a:ext cx="1135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Skyrocketing utility bills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B8C9ACE-30A4-A58C-AB1B-32B64DE58266}"/>
              </a:ext>
            </a:extLst>
          </p:cNvPr>
          <p:cNvSpPr txBox="1"/>
          <p:nvPr/>
        </p:nvSpPr>
        <p:spPr>
          <a:xfrm>
            <a:off x="3164436" y="4545251"/>
            <a:ext cx="21156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Unpredictable cost of organic ingredients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F0395596-94A4-C9D5-47DD-0B868B9EBFDD}"/>
              </a:ext>
            </a:extLst>
          </p:cNvPr>
          <p:cNvSpPr txBox="1"/>
          <p:nvPr/>
        </p:nvSpPr>
        <p:spPr>
          <a:xfrm>
            <a:off x="8019495" y="4687491"/>
            <a:ext cx="16985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Shop closures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7B99AA1E-A7BB-5439-E3D9-FE3654B912A7}"/>
              </a:ext>
            </a:extLst>
          </p:cNvPr>
          <p:cNvSpPr txBox="1"/>
          <p:nvPr/>
        </p:nvSpPr>
        <p:spPr>
          <a:xfrm>
            <a:off x="5380967" y="2254535"/>
            <a:ext cx="215957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Local workers faced redundancies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0F554605-4C80-5BF3-F0ED-CB12A6AFE331}"/>
              </a:ext>
            </a:extLst>
          </p:cNvPr>
          <p:cNvSpPr txBox="1"/>
          <p:nvPr/>
        </p:nvSpPr>
        <p:spPr>
          <a:xfrm>
            <a:off x="2548051" y="3120326"/>
            <a:ext cx="181267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Missed phone orders due to busy working 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A fishbone and pestle analysis were used were to identify the problems with basils bakery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Sales figure stagnated at an average of 25% lower than sales in 2019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br>
              <a:rPr lang="en-GB" b="1" dirty="0">
                <a:latin typeface="Arial"/>
                <a:ea typeface="Roboto"/>
                <a:cs typeface="Roboto"/>
              </a:rPr>
            </a:br>
            <a:r>
              <a:rPr lang="en-GB" sz="1600" dirty="0">
                <a:latin typeface="Arial"/>
                <a:ea typeface="Roboto"/>
                <a:cs typeface="Roboto"/>
              </a:rPr>
              <a:t>ASQ Learn </a:t>
            </a:r>
            <a:r>
              <a:rPr lang="en-GB" sz="1600">
                <a:latin typeface="Arial"/>
                <a:ea typeface="Roboto"/>
                <a:cs typeface="Roboto"/>
              </a:rPr>
              <a:t>about quality</a:t>
            </a:r>
            <a:r>
              <a:rPr lang="en-GB" b="1">
                <a:latin typeface="Arial"/>
                <a:ea typeface="Roboto"/>
                <a:cs typeface="Roboto"/>
              </a:rPr>
              <a:t> </a:t>
            </a:r>
            <a:r>
              <a:rPr lang="en-GB" sz="1400" b="1">
                <a:latin typeface="Arial"/>
                <a:ea typeface="Roboto"/>
                <a:cs typeface="Roboto"/>
                <a:hlinkClick r:id="rId2"/>
              </a:rPr>
              <a:t>https</a:t>
            </a:r>
            <a:r>
              <a:rPr lang="en-GB" sz="1400" b="1" dirty="0">
                <a:latin typeface="Arial"/>
                <a:ea typeface="Roboto"/>
                <a:cs typeface="Roboto"/>
                <a:hlinkClick r:id="rId2"/>
              </a:rPr>
              <a:t>://asq.org/quality-resources/fishbone?srsltid</a:t>
            </a:r>
            <a:r>
              <a:rPr lang="en-GB" sz="1400" b="1">
                <a:latin typeface="Arial"/>
                <a:ea typeface="Roboto"/>
                <a:cs typeface="Roboto"/>
                <a:hlinkClick r:id="rId2"/>
              </a:rPr>
              <a:t>=AfmBOorPXlnzcvcH28qMH6OEP7V-tZ1uaYeyvyCJCtY30Wn4mTsnaHrs</a:t>
            </a:r>
            <a:r>
              <a:rPr lang="en-GB" sz="1400" b="1">
                <a:latin typeface="Arial"/>
                <a:ea typeface="Roboto"/>
                <a:cs typeface="Roboto"/>
              </a:rPr>
              <a:t> Monday 06.07.26</a:t>
            </a:r>
            <a:endParaRPr lang="en-GB" sz="14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635C9A8C8F1D4497D20AC41169F050" ma:contentTypeVersion="4" ma:contentTypeDescription="Create a new document." ma:contentTypeScope="" ma:versionID="8e89d2ac3356b1fa5fb05b300b21bccc">
  <xsd:schema xmlns:xsd="http://www.w3.org/2001/XMLSchema" xmlns:xs="http://www.w3.org/2001/XMLSchema" xmlns:p="http://schemas.microsoft.com/office/2006/metadata/properties" xmlns:ns3="9f0e47f6-10e3-4646-9ed9-75c7ab28e9b3" targetNamespace="http://schemas.microsoft.com/office/2006/metadata/properties" ma:root="true" ma:fieldsID="72b42b7bbe88e19a3a921984082afdd0" ns3:_="">
    <xsd:import namespace="9f0e47f6-10e3-4646-9ed9-75c7ab28e9b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0e47f6-10e3-4646-9ed9-75c7ab28e9b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E75B83B-B5BB-4E5A-B63F-6C4C6C67781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f0e47f6-10e3-4646-9ed9-75c7ab28e9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8C88800-977F-48D2-8F17-00ED9227741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86A2A79-AB62-4246-A448-08C96A6159C8}">
  <ds:schemaRefs>
    <ds:schemaRef ds:uri="http://schemas.microsoft.com/office/2006/metadata/properties"/>
    <ds:schemaRef ds:uri="http://purl.org/dc/dcmitype/"/>
    <ds:schemaRef ds:uri="http://schemas.openxmlformats.org/package/2006/metadata/core-properties"/>
    <ds:schemaRef ds:uri="9f0e47f6-10e3-4646-9ed9-75c7ab28e9b3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412</TotalTime>
  <Words>489</Words>
  <Application>Microsoft Office PowerPoint</Application>
  <PresentationFormat>Widescreen</PresentationFormat>
  <Paragraphs>83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</vt:lpstr>
      <vt:lpstr>Aptos</vt:lpstr>
      <vt:lpstr>Arial</vt:lpstr>
      <vt:lpstr>Century Gothic</vt:lpstr>
      <vt:lpstr>Roboto</vt:lpstr>
      <vt:lpstr>Wingdings</vt:lpstr>
      <vt:lpstr>Wingdings 3</vt:lpstr>
      <vt:lpstr>Wisp</vt:lpstr>
      <vt:lpstr>Problem Solving LCLM4004 MIKHAIL PRINCE STUDENT ID :2523168 LECTURER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Mikhail Prince (2523168)</cp:lastModifiedBy>
  <cp:revision>93</cp:revision>
  <dcterms:created xsi:type="dcterms:W3CDTF">2024-10-08T15:58:04Z</dcterms:created>
  <dcterms:modified xsi:type="dcterms:W3CDTF">2026-07-06T16:39:42Z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0x01010066635C9A8C8F1D4497D20AC41169F050</vt:lpwstr>
  </property>
</Properties>
</file>