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5"/>
  </p:handoutMasterIdLst>
  <p:sldIdLst>
    <p:sldId id="256" r:id="rId5"/>
    <p:sldId id="277" r:id="rId6"/>
    <p:sldId id="259" r:id="rId7"/>
    <p:sldId id="276" r:id="rId8"/>
    <p:sldId id="293" r:id="rId9"/>
    <p:sldId id="278" r:id="rId10"/>
    <p:sldId id="279" r:id="rId11"/>
    <p:sldId id="280" r:id="rId12"/>
    <p:sldId id="274" r:id="rId13"/>
    <p:sldId id="275" r:id="rId14"/>
    <p:sldId id="281" r:id="rId15"/>
    <p:sldId id="282" r:id="rId16"/>
    <p:sldId id="287" r:id="rId17"/>
    <p:sldId id="288" r:id="rId18"/>
    <p:sldId id="291" r:id="rId19"/>
    <p:sldId id="290" r:id="rId20"/>
    <p:sldId id="289" r:id="rId21"/>
    <p:sldId id="292" r:id="rId22"/>
    <p:sldId id="301" r:id="rId23"/>
    <p:sldId id="272" r:id="rId24"/>
    <p:sldId id="283" r:id="rId25"/>
    <p:sldId id="294" r:id="rId26"/>
    <p:sldId id="284" r:id="rId27"/>
    <p:sldId id="295" r:id="rId28"/>
    <p:sldId id="296" r:id="rId29"/>
    <p:sldId id="297" r:id="rId30"/>
    <p:sldId id="298" r:id="rId31"/>
    <p:sldId id="302" r:id="rId32"/>
    <p:sldId id="299" r:id="rId33"/>
    <p:sldId id="30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p:cViewPr varScale="1">
        <p:scale>
          <a:sx n="107" d="100"/>
          <a:sy n="107" d="100"/>
        </p:scale>
        <p:origin x="512" y="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smtClean="0"/>
            <a:t>Co-operative</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smtClean="0"/>
            <a:t>Autonomous</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smtClean="0"/>
            <a:t>Hierarchical</a:t>
          </a:r>
          <a:endParaRPr lang="en-US"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t>
        <a:bodyPr/>
        <a:lstStyle/>
        <a:p>
          <a:endParaRPr lang="en-US"/>
        </a:p>
      </dgm:t>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t>
        <a:bodyPr/>
        <a:lstStyle/>
        <a:p>
          <a:endParaRPr lang="en-US"/>
        </a:p>
      </dgm:t>
    </dgm:pt>
    <dgm:pt modelId="{542E1739-89E9-45D3-BFF7-4A981A69BF78}" type="pres">
      <dgm:prSet presAssocID="{B9916890-E460-462F-BBE4-8DB73A958C12}" presName="wedge2" presStyleLbl="node1" presStyleIdx="1" presStyleCnt="3"/>
      <dgm:spPr/>
      <dgm:t>
        <a:bodyPr/>
        <a:lstStyle/>
        <a:p>
          <a:endParaRPr lang="en-US"/>
        </a:p>
      </dgm:t>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t>
        <a:bodyPr/>
        <a:lstStyle/>
        <a:p>
          <a:endParaRPr lang="en-US"/>
        </a:p>
      </dgm:t>
    </dgm:pt>
    <dgm:pt modelId="{DBED6270-CDBF-4FE3-A344-254C1F08687A}" type="pres">
      <dgm:prSet presAssocID="{B9916890-E460-462F-BBE4-8DB73A958C12}" presName="wedge3" presStyleLbl="node1" presStyleIdx="2" presStyleCnt="3"/>
      <dgm:spPr/>
      <dgm:t>
        <a:bodyPr/>
        <a:lstStyle/>
        <a:p>
          <a:endParaRPr lang="en-US"/>
        </a:p>
      </dgm:t>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t>
        <a:bodyPr/>
        <a:lstStyle/>
        <a:p>
          <a:endParaRPr lang="en-US"/>
        </a:p>
      </dgm:t>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98A943A2-F892-4381-BC4B-AD4417754589}" type="presOf" srcId="{1B745106-8081-498F-8450-DB06AA19D881}" destId="{E0730D0E-CA0D-4331-8B86-402053B01E0D}" srcOrd="0" destOrd="0" presId="urn:microsoft.com/office/officeart/2005/8/layout/cycle8"/>
    <dgm:cxn modelId="{2FE6B802-20FA-4ACC-B2BB-D86E86B299B2}" srcId="{B9916890-E460-462F-BBE4-8DB73A958C12}" destId="{0BC6D8BA-39D2-4830-AAAC-D9BD3B2582CA}" srcOrd="2" destOrd="0" parTransId="{C9530A46-ADBC-40D8-9A04-4B93BA280E7D}" sibTransId="{FE2CE589-9B50-4F7E-B906-50A9B48A43B7}"/>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66EE683C-37C5-48D4-9870-A8288AC4AF01}" type="presOf" srcId="{0BC6D8BA-39D2-4830-AAAC-D9BD3B2582CA}" destId="{B4835085-7791-4E93-A345-197C40F4091F}" srcOrd="1"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8C7236A6-7F14-4103-889C-FFA670E8E823}" type="presOf" srcId="{1B745106-8081-498F-8450-DB06AA19D881}" destId="{AE545386-D57B-4D4B-8CCB-B7740A898EC0}" srcOrd="1"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Co-operative</a:t>
          </a:r>
          <a:endParaRPr lang="en-US" sz="2200" kern="1200" dirty="0"/>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Autonomous</a:t>
          </a:r>
          <a:endParaRPr lang="en-US" sz="2200" kern="1200" dirty="0"/>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Hierarchical</a:t>
          </a:r>
          <a:endParaRPr lang="en-US" sz="2200" kern="1200" dirty="0"/>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wilderdom.com/facilitation/FacilitationWhatI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564904"/>
            <a:ext cx="7992888" cy="1470025"/>
          </a:xfrm>
        </p:spPr>
        <p:txBody>
          <a:bodyPr>
            <a:normAutofit/>
          </a:bodyPr>
          <a:lstStyle/>
          <a:p>
            <a:r>
              <a:rPr lang="en-GB" sz="6600" dirty="0" smtClean="0">
                <a:solidFill>
                  <a:schemeClr val="bg1"/>
                </a:solidFill>
              </a:rPr>
              <a:t>What is Facilitation?</a:t>
            </a:r>
            <a:endParaRPr lang="en-GB" dirty="0">
              <a:solidFill>
                <a:schemeClr val="bg1"/>
              </a:solidFill>
            </a:endParaRPr>
          </a:p>
        </p:txBody>
      </p:sp>
      <p:sp>
        <p:nvSpPr>
          <p:cNvPr id="3" name="TextBox 2"/>
          <p:cNvSpPr txBox="1"/>
          <p:nvPr/>
        </p:nvSpPr>
        <p:spPr>
          <a:xfrm>
            <a:off x="6300192" y="4034929"/>
            <a:ext cx="2018501" cy="369332"/>
          </a:xfrm>
          <a:prstGeom prst="rect">
            <a:avLst/>
          </a:prstGeom>
          <a:noFill/>
        </p:spPr>
        <p:txBody>
          <a:bodyPr wrap="none" rtlCol="0">
            <a:spAutoFit/>
          </a:bodyPr>
          <a:lstStyle/>
          <a:p>
            <a:r>
              <a:rPr lang="en-GB" dirty="0" smtClean="0">
                <a:solidFill>
                  <a:schemeClr val="bg1"/>
                </a:solidFill>
              </a:rPr>
              <a:t>Jon Haylock 2019</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Facilitation?</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98360" y="1268760"/>
            <a:ext cx="5947279" cy="4460459"/>
          </a:xfrm>
        </p:spPr>
      </p:pic>
    </p:spTree>
    <p:extLst>
      <p:ext uri="{BB962C8B-B14F-4D97-AF65-F5344CB8AC3E}">
        <p14:creationId xmlns:p14="http://schemas.microsoft.com/office/powerpoint/2010/main" val="33241470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Facilitation</a:t>
            </a:r>
            <a:r>
              <a:rPr lang="en-GB" dirty="0"/>
              <a:t> </a:t>
            </a:r>
            <a:r>
              <a:rPr lang="en-GB" dirty="0" smtClean="0"/>
              <a:t>defined…</a:t>
            </a:r>
            <a:endParaRPr lang="en-GB" dirty="0"/>
          </a:p>
        </p:txBody>
      </p:sp>
      <p:sp>
        <p:nvSpPr>
          <p:cNvPr id="3" name="Content Placeholder 2"/>
          <p:cNvSpPr>
            <a:spLocks noGrp="1"/>
          </p:cNvSpPr>
          <p:nvPr>
            <p:ph idx="1"/>
          </p:nvPr>
        </p:nvSpPr>
        <p:spPr>
          <a:xfrm>
            <a:off x="457200" y="1556792"/>
            <a:ext cx="8229600" cy="3600400"/>
          </a:xfrm>
        </p:spPr>
        <p:txBody>
          <a:bodyPr>
            <a:normAutofit lnSpcReduction="10000"/>
          </a:bodyPr>
          <a:lstStyle/>
          <a:p>
            <a:r>
              <a:rPr lang="en-GB" dirty="0"/>
              <a:t>To facilitate, is to assist a process or person to make progress.  </a:t>
            </a:r>
          </a:p>
          <a:p>
            <a:pPr marL="0" indent="0">
              <a:buNone/>
            </a:pPr>
            <a:endParaRPr lang="en-GB" dirty="0"/>
          </a:p>
          <a:p>
            <a:r>
              <a:rPr lang="en-GB" dirty="0" smtClean="0"/>
              <a:t>“</a:t>
            </a:r>
            <a:r>
              <a:rPr lang="en-GB" dirty="0"/>
              <a:t>facilitate” emanates from the French/Latin "facile" meaning "easy".  Literally the process of facilitation is to </a:t>
            </a:r>
            <a:r>
              <a:rPr lang="en-GB" b="1" i="1" dirty="0"/>
              <a:t>make something easier</a:t>
            </a:r>
            <a:r>
              <a:rPr lang="en-GB" dirty="0"/>
              <a:t>.</a:t>
            </a:r>
          </a:p>
        </p:txBody>
      </p:sp>
    </p:spTree>
    <p:extLst>
      <p:ext uri="{BB962C8B-B14F-4D97-AF65-F5344CB8AC3E}">
        <p14:creationId xmlns:p14="http://schemas.microsoft.com/office/powerpoint/2010/main" val="217324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is it used?</a:t>
            </a:r>
            <a:endParaRPr lang="en-GB" dirty="0"/>
          </a:p>
        </p:txBody>
      </p:sp>
      <p:sp>
        <p:nvSpPr>
          <p:cNvPr id="3" name="Content Placeholder 2"/>
          <p:cNvSpPr>
            <a:spLocks noGrp="1"/>
          </p:cNvSpPr>
          <p:nvPr>
            <p:ph idx="1"/>
          </p:nvPr>
        </p:nvSpPr>
        <p:spPr/>
        <p:txBody>
          <a:bodyPr>
            <a:normAutofit lnSpcReduction="10000"/>
          </a:bodyPr>
          <a:lstStyle/>
          <a:p>
            <a:r>
              <a:rPr lang="en-GB" dirty="0"/>
              <a:t>The phrase ‘Facilitation’ is often employed in adult education, community education, youth work and informal education to emphasise the key contrast with the: ‘</a:t>
            </a:r>
            <a:r>
              <a:rPr lang="en-GB" i="1" dirty="0"/>
              <a:t>emotionally congenial aspect of their practice with what they regard as the rigid and conformist nature of schooling</a:t>
            </a:r>
            <a:r>
              <a:rPr lang="en-GB" dirty="0"/>
              <a:t>’ (Brookfield 1986: 123). </a:t>
            </a:r>
          </a:p>
          <a:p>
            <a:endParaRPr lang="en-GB" dirty="0"/>
          </a:p>
        </p:txBody>
      </p:sp>
    </p:spTree>
    <p:extLst>
      <p:ext uri="{BB962C8B-B14F-4D97-AF65-F5344CB8AC3E}">
        <p14:creationId xmlns:p14="http://schemas.microsoft.com/office/powerpoint/2010/main" val="29235920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20711400">
            <a:off x="34252" y="246052"/>
            <a:ext cx="3619021" cy="2714266"/>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904798">
            <a:off x="5980879" y="3084337"/>
            <a:ext cx="3275856" cy="245689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430804">
            <a:off x="6801522" y="287082"/>
            <a:ext cx="2425826" cy="2425826"/>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98802">
            <a:off x="-164739" y="2936262"/>
            <a:ext cx="3515729" cy="2636797"/>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406050">
            <a:off x="3059832" y="346172"/>
            <a:ext cx="3611893" cy="2708920"/>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763016">
            <a:off x="2993694" y="3595405"/>
            <a:ext cx="2987824" cy="2240868"/>
          </a:xfrm>
          <a:prstGeom prst="rect">
            <a:avLst/>
          </a:prstGeom>
        </p:spPr>
      </p:pic>
      <p:pic>
        <p:nvPicPr>
          <p:cNvPr id="10" name="Picture 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0908871">
            <a:off x="3027848" y="973458"/>
            <a:ext cx="4541547" cy="3406161"/>
          </a:xfrm>
          <a:prstGeom prst="rect">
            <a:avLst/>
          </a:prstGeom>
        </p:spPr>
      </p:pic>
    </p:spTree>
    <p:extLst>
      <p:ext uri="{BB962C8B-B14F-4D97-AF65-F5344CB8AC3E}">
        <p14:creationId xmlns:p14="http://schemas.microsoft.com/office/powerpoint/2010/main" val="162953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1000" fill="hold"/>
                                        <p:tgtEl>
                                          <p:spTgt spid="8"/>
                                        </p:tgtEl>
                                        <p:attrNameLst>
                                          <p:attrName>ppt_w</p:attrName>
                                        </p:attrNameLst>
                                      </p:cBhvr>
                                      <p:tavLst>
                                        <p:tav tm="0">
                                          <p:val>
                                            <p:fltVal val="0"/>
                                          </p:val>
                                        </p:tav>
                                        <p:tav tm="100000">
                                          <p:val>
                                            <p:strVal val="#ppt_w"/>
                                          </p:val>
                                        </p:tav>
                                      </p:tavLst>
                                    </p:anim>
                                    <p:anim calcmode="lin" valueType="num">
                                      <p:cBhvr>
                                        <p:cTn id="16" dur="1000" fill="hold"/>
                                        <p:tgtEl>
                                          <p:spTgt spid="8"/>
                                        </p:tgtEl>
                                        <p:attrNameLst>
                                          <p:attrName>ppt_h</p:attrName>
                                        </p:attrNameLst>
                                      </p:cBhvr>
                                      <p:tavLst>
                                        <p:tav tm="0">
                                          <p:val>
                                            <p:fltVal val="0"/>
                                          </p:val>
                                        </p:tav>
                                        <p:tav tm="100000">
                                          <p:val>
                                            <p:strVal val="#ppt_h"/>
                                          </p:val>
                                        </p:tav>
                                      </p:tavLst>
                                    </p:anim>
                                    <p:anim calcmode="lin" valueType="num">
                                      <p:cBhvr>
                                        <p:cTn id="17" dur="1000" fill="hold"/>
                                        <p:tgtEl>
                                          <p:spTgt spid="8"/>
                                        </p:tgtEl>
                                        <p:attrNameLst>
                                          <p:attrName>style.rotation</p:attrName>
                                        </p:attrNameLst>
                                      </p:cBhvr>
                                      <p:tavLst>
                                        <p:tav tm="0">
                                          <p:val>
                                            <p:fltVal val="90"/>
                                          </p:val>
                                        </p:tav>
                                        <p:tav tm="100000">
                                          <p:val>
                                            <p:fltVal val="0"/>
                                          </p:val>
                                        </p:tav>
                                      </p:tavLst>
                                    </p:anim>
                                    <p:animEffect transition="in" filter="fade">
                                      <p:cBhvr>
                                        <p:cTn id="18" dur="10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1000" fill="hold"/>
                                        <p:tgtEl>
                                          <p:spTgt spid="6"/>
                                        </p:tgtEl>
                                        <p:attrNameLst>
                                          <p:attrName>ppt_w</p:attrName>
                                        </p:attrNameLst>
                                      </p:cBhvr>
                                      <p:tavLst>
                                        <p:tav tm="0">
                                          <p:val>
                                            <p:fltVal val="0"/>
                                          </p:val>
                                        </p:tav>
                                        <p:tav tm="100000">
                                          <p:val>
                                            <p:strVal val="#ppt_w"/>
                                          </p:val>
                                        </p:tav>
                                      </p:tavLst>
                                    </p:anim>
                                    <p:anim calcmode="lin" valueType="num">
                                      <p:cBhvr>
                                        <p:cTn id="24" dur="1000" fill="hold"/>
                                        <p:tgtEl>
                                          <p:spTgt spid="6"/>
                                        </p:tgtEl>
                                        <p:attrNameLst>
                                          <p:attrName>ppt_h</p:attrName>
                                        </p:attrNameLst>
                                      </p:cBhvr>
                                      <p:tavLst>
                                        <p:tav tm="0">
                                          <p:val>
                                            <p:fltVal val="0"/>
                                          </p:val>
                                        </p:tav>
                                        <p:tav tm="100000">
                                          <p:val>
                                            <p:strVal val="#ppt_h"/>
                                          </p:val>
                                        </p:tav>
                                      </p:tavLst>
                                    </p:anim>
                                    <p:anim calcmode="lin" valueType="num">
                                      <p:cBhvr>
                                        <p:cTn id="25" dur="1000" fill="hold"/>
                                        <p:tgtEl>
                                          <p:spTgt spid="6"/>
                                        </p:tgtEl>
                                        <p:attrNameLst>
                                          <p:attrName>style.rotation</p:attrName>
                                        </p:attrNameLst>
                                      </p:cBhvr>
                                      <p:tavLst>
                                        <p:tav tm="0">
                                          <p:val>
                                            <p:fltVal val="90"/>
                                          </p:val>
                                        </p:tav>
                                        <p:tav tm="100000">
                                          <p:val>
                                            <p:fltVal val="0"/>
                                          </p:val>
                                        </p:tav>
                                      </p:tavLst>
                                    </p:anim>
                                    <p:animEffect transition="in" filter="fade">
                                      <p:cBhvr>
                                        <p:cTn id="26" dur="10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1000" fill="hold"/>
                                        <p:tgtEl>
                                          <p:spTgt spid="5"/>
                                        </p:tgtEl>
                                        <p:attrNameLst>
                                          <p:attrName>ppt_w</p:attrName>
                                        </p:attrNameLst>
                                      </p:cBhvr>
                                      <p:tavLst>
                                        <p:tav tm="0">
                                          <p:val>
                                            <p:fltVal val="0"/>
                                          </p:val>
                                        </p:tav>
                                        <p:tav tm="100000">
                                          <p:val>
                                            <p:strVal val="#ppt_w"/>
                                          </p:val>
                                        </p:tav>
                                      </p:tavLst>
                                    </p:anim>
                                    <p:anim calcmode="lin" valueType="num">
                                      <p:cBhvr>
                                        <p:cTn id="32" dur="1000" fill="hold"/>
                                        <p:tgtEl>
                                          <p:spTgt spid="5"/>
                                        </p:tgtEl>
                                        <p:attrNameLst>
                                          <p:attrName>ppt_h</p:attrName>
                                        </p:attrNameLst>
                                      </p:cBhvr>
                                      <p:tavLst>
                                        <p:tav tm="0">
                                          <p:val>
                                            <p:fltVal val="0"/>
                                          </p:val>
                                        </p:tav>
                                        <p:tav tm="100000">
                                          <p:val>
                                            <p:strVal val="#ppt_h"/>
                                          </p:val>
                                        </p:tav>
                                      </p:tavLst>
                                    </p:anim>
                                    <p:anim calcmode="lin" valueType="num">
                                      <p:cBhvr>
                                        <p:cTn id="33" dur="1000" fill="hold"/>
                                        <p:tgtEl>
                                          <p:spTgt spid="5"/>
                                        </p:tgtEl>
                                        <p:attrNameLst>
                                          <p:attrName>style.rotation</p:attrName>
                                        </p:attrNameLst>
                                      </p:cBhvr>
                                      <p:tavLst>
                                        <p:tav tm="0">
                                          <p:val>
                                            <p:fltVal val="90"/>
                                          </p:val>
                                        </p:tav>
                                        <p:tav tm="100000">
                                          <p:val>
                                            <p:fltVal val="0"/>
                                          </p:val>
                                        </p:tav>
                                      </p:tavLst>
                                    </p:anim>
                                    <p:animEffect transition="in" filter="fade">
                                      <p:cBhvr>
                                        <p:cTn id="34" dur="10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anim calcmode="lin" valueType="num">
                                      <p:cBhvr>
                                        <p:cTn id="39" dur="1000" fill="hold"/>
                                        <p:tgtEl>
                                          <p:spTgt spid="4"/>
                                        </p:tgtEl>
                                        <p:attrNameLst>
                                          <p:attrName>ppt_w</p:attrName>
                                        </p:attrNameLst>
                                      </p:cBhvr>
                                      <p:tavLst>
                                        <p:tav tm="0">
                                          <p:val>
                                            <p:fltVal val="0"/>
                                          </p:val>
                                        </p:tav>
                                        <p:tav tm="100000">
                                          <p:val>
                                            <p:strVal val="#ppt_w"/>
                                          </p:val>
                                        </p:tav>
                                      </p:tavLst>
                                    </p:anim>
                                    <p:anim calcmode="lin" valueType="num">
                                      <p:cBhvr>
                                        <p:cTn id="40" dur="1000" fill="hold"/>
                                        <p:tgtEl>
                                          <p:spTgt spid="4"/>
                                        </p:tgtEl>
                                        <p:attrNameLst>
                                          <p:attrName>ppt_h</p:attrName>
                                        </p:attrNameLst>
                                      </p:cBhvr>
                                      <p:tavLst>
                                        <p:tav tm="0">
                                          <p:val>
                                            <p:fltVal val="0"/>
                                          </p:val>
                                        </p:tav>
                                        <p:tav tm="100000">
                                          <p:val>
                                            <p:strVal val="#ppt_h"/>
                                          </p:val>
                                        </p:tav>
                                      </p:tavLst>
                                    </p:anim>
                                    <p:anim calcmode="lin" valueType="num">
                                      <p:cBhvr>
                                        <p:cTn id="41" dur="1000" fill="hold"/>
                                        <p:tgtEl>
                                          <p:spTgt spid="4"/>
                                        </p:tgtEl>
                                        <p:attrNameLst>
                                          <p:attrName>style.rotation</p:attrName>
                                        </p:attrNameLst>
                                      </p:cBhvr>
                                      <p:tavLst>
                                        <p:tav tm="0">
                                          <p:val>
                                            <p:fltVal val="90"/>
                                          </p:val>
                                        </p:tav>
                                        <p:tav tm="100000">
                                          <p:val>
                                            <p:fltVal val="0"/>
                                          </p:val>
                                        </p:tav>
                                      </p:tavLst>
                                    </p:anim>
                                    <p:animEffect transition="in" filter="fade">
                                      <p:cBhvr>
                                        <p:cTn id="42" dur="1000"/>
                                        <p:tgtEl>
                                          <p:spTgt spid="4"/>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p:cTn id="47" dur="1000" fill="hold"/>
                                        <p:tgtEl>
                                          <p:spTgt spid="9"/>
                                        </p:tgtEl>
                                        <p:attrNameLst>
                                          <p:attrName>ppt_w</p:attrName>
                                        </p:attrNameLst>
                                      </p:cBhvr>
                                      <p:tavLst>
                                        <p:tav tm="0">
                                          <p:val>
                                            <p:fltVal val="0"/>
                                          </p:val>
                                        </p:tav>
                                        <p:tav tm="100000">
                                          <p:val>
                                            <p:strVal val="#ppt_w"/>
                                          </p:val>
                                        </p:tav>
                                      </p:tavLst>
                                    </p:anim>
                                    <p:anim calcmode="lin" valueType="num">
                                      <p:cBhvr>
                                        <p:cTn id="48" dur="1000" fill="hold"/>
                                        <p:tgtEl>
                                          <p:spTgt spid="9"/>
                                        </p:tgtEl>
                                        <p:attrNameLst>
                                          <p:attrName>ppt_h</p:attrName>
                                        </p:attrNameLst>
                                      </p:cBhvr>
                                      <p:tavLst>
                                        <p:tav tm="0">
                                          <p:val>
                                            <p:fltVal val="0"/>
                                          </p:val>
                                        </p:tav>
                                        <p:tav tm="100000">
                                          <p:val>
                                            <p:strVal val="#ppt_h"/>
                                          </p:val>
                                        </p:tav>
                                      </p:tavLst>
                                    </p:anim>
                                    <p:anim calcmode="lin" valueType="num">
                                      <p:cBhvr>
                                        <p:cTn id="49" dur="1000" fill="hold"/>
                                        <p:tgtEl>
                                          <p:spTgt spid="9"/>
                                        </p:tgtEl>
                                        <p:attrNameLst>
                                          <p:attrName>style.rotation</p:attrName>
                                        </p:attrNameLst>
                                      </p:cBhvr>
                                      <p:tavLst>
                                        <p:tav tm="0">
                                          <p:val>
                                            <p:fltVal val="90"/>
                                          </p:val>
                                        </p:tav>
                                        <p:tav tm="100000">
                                          <p:val>
                                            <p:fltVal val="0"/>
                                          </p:val>
                                        </p:tav>
                                      </p:tavLst>
                                    </p:anim>
                                    <p:animEffect transition="in" filter="fade">
                                      <p:cBhvr>
                                        <p:cTn id="50" dur="10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p:cTn id="55" dur="1000" fill="hold"/>
                                        <p:tgtEl>
                                          <p:spTgt spid="10"/>
                                        </p:tgtEl>
                                        <p:attrNameLst>
                                          <p:attrName>ppt_w</p:attrName>
                                        </p:attrNameLst>
                                      </p:cBhvr>
                                      <p:tavLst>
                                        <p:tav tm="0">
                                          <p:val>
                                            <p:fltVal val="0"/>
                                          </p:val>
                                        </p:tav>
                                        <p:tav tm="100000">
                                          <p:val>
                                            <p:strVal val="#ppt_w"/>
                                          </p:val>
                                        </p:tav>
                                      </p:tavLst>
                                    </p:anim>
                                    <p:anim calcmode="lin" valueType="num">
                                      <p:cBhvr>
                                        <p:cTn id="56" dur="1000" fill="hold"/>
                                        <p:tgtEl>
                                          <p:spTgt spid="10"/>
                                        </p:tgtEl>
                                        <p:attrNameLst>
                                          <p:attrName>ppt_h</p:attrName>
                                        </p:attrNameLst>
                                      </p:cBhvr>
                                      <p:tavLst>
                                        <p:tav tm="0">
                                          <p:val>
                                            <p:fltVal val="0"/>
                                          </p:val>
                                        </p:tav>
                                        <p:tav tm="100000">
                                          <p:val>
                                            <p:strVal val="#ppt_h"/>
                                          </p:val>
                                        </p:tav>
                                      </p:tavLst>
                                    </p:anim>
                                    <p:anim calcmode="lin" valueType="num">
                                      <p:cBhvr>
                                        <p:cTn id="57" dur="1000" fill="hold"/>
                                        <p:tgtEl>
                                          <p:spTgt spid="10"/>
                                        </p:tgtEl>
                                        <p:attrNameLst>
                                          <p:attrName>style.rotation</p:attrName>
                                        </p:attrNameLst>
                                      </p:cBhvr>
                                      <p:tavLst>
                                        <p:tav tm="0">
                                          <p:val>
                                            <p:fltVal val="90"/>
                                          </p:val>
                                        </p:tav>
                                        <p:tav tm="100000">
                                          <p:val>
                                            <p:fltVal val="0"/>
                                          </p:val>
                                        </p:tav>
                                      </p:tavLst>
                                    </p:anim>
                                    <p:animEffect transition="in" filter="fade">
                                      <p:cBhvr>
                                        <p:cTn id="58"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facilitation?</a:t>
            </a:r>
            <a:endParaRPr lang="en-GB" dirty="0"/>
          </a:p>
        </p:txBody>
      </p:sp>
      <p:sp>
        <p:nvSpPr>
          <p:cNvPr id="3" name="Content Placeholder 2"/>
          <p:cNvSpPr>
            <a:spLocks noGrp="1"/>
          </p:cNvSpPr>
          <p:nvPr>
            <p:ph idx="1"/>
          </p:nvPr>
        </p:nvSpPr>
        <p:spPr/>
        <p:txBody>
          <a:bodyPr/>
          <a:lstStyle/>
          <a:p>
            <a:r>
              <a:rPr lang="en-GB" dirty="0"/>
              <a:t>Recent developments within “mainstream education” focus on learning rather than teaching, the use of the term ‘facilitation’ has become more common place.</a:t>
            </a:r>
          </a:p>
          <a:p>
            <a:r>
              <a:rPr lang="en-GB" dirty="0"/>
              <a:t>Learning tends to emphasise the individual</a:t>
            </a:r>
          </a:p>
          <a:p>
            <a:r>
              <a:rPr lang="en-GB" dirty="0"/>
              <a:t>Teaching tends to emphasise the curriculum and outcomes</a:t>
            </a:r>
          </a:p>
          <a:p>
            <a:endParaRPr lang="en-GB" dirty="0"/>
          </a:p>
        </p:txBody>
      </p:sp>
    </p:spTree>
    <p:extLst>
      <p:ext uri="{BB962C8B-B14F-4D97-AF65-F5344CB8AC3E}">
        <p14:creationId xmlns:p14="http://schemas.microsoft.com/office/powerpoint/2010/main" val="27338530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184577"/>
          </a:xfrm>
        </p:spPr>
        <p:txBody>
          <a:bodyPr>
            <a:normAutofit lnSpcReduction="10000"/>
          </a:bodyPr>
          <a:lstStyle/>
          <a:p>
            <a:r>
              <a:rPr lang="en-GB" dirty="0"/>
              <a:t>A facilitator provides opportunities, guidance or resources to assist participants towards achieving an outcome.  </a:t>
            </a:r>
          </a:p>
          <a:p>
            <a:r>
              <a:rPr lang="en-GB" dirty="0"/>
              <a:t>In outdoor education we tend to look at facilitation as a means of helping people through the process of experiential learning (see Kolb, 1984)</a:t>
            </a:r>
          </a:p>
          <a:p>
            <a:r>
              <a:rPr lang="en-GB" b="1" dirty="0"/>
              <a:t>This will mean different things to different people at different times and in different situations. </a:t>
            </a:r>
          </a:p>
          <a:p>
            <a:endParaRPr lang="en-GB" dirty="0"/>
          </a:p>
          <a:p>
            <a:endParaRPr lang="en-GB" dirty="0"/>
          </a:p>
        </p:txBody>
      </p:sp>
    </p:spTree>
    <p:extLst>
      <p:ext uri="{BB962C8B-B14F-4D97-AF65-F5344CB8AC3E}">
        <p14:creationId xmlns:p14="http://schemas.microsoft.com/office/powerpoint/2010/main" val="15226847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Kolb </a:t>
            </a:r>
            <a:r>
              <a:rPr lang="en-GB" dirty="0" smtClean="0"/>
              <a:t>1984???</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66565" y="1340768"/>
            <a:ext cx="5010869" cy="3839173"/>
          </a:xfrm>
        </p:spPr>
      </p:pic>
    </p:spTree>
    <p:extLst>
      <p:ext uri="{BB962C8B-B14F-4D97-AF65-F5344CB8AC3E}">
        <p14:creationId xmlns:p14="http://schemas.microsoft.com/office/powerpoint/2010/main" val="2028156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397732"/>
            <a:ext cx="2458616" cy="2650306"/>
          </a:xfrm>
        </p:spPr>
        <p:txBody>
          <a:bodyPr>
            <a:normAutofit fontScale="90000"/>
          </a:bodyPr>
          <a:lstStyle/>
          <a:p>
            <a:r>
              <a:rPr lang="en-GB" dirty="0" smtClean="0"/>
              <a:t>What job/roles may a Facilitator take? </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707904" y="332656"/>
            <a:ext cx="5040560" cy="5040560"/>
          </a:xfrm>
        </p:spPr>
      </p:pic>
    </p:spTree>
    <p:extLst>
      <p:ext uri="{BB962C8B-B14F-4D97-AF65-F5344CB8AC3E}">
        <p14:creationId xmlns:p14="http://schemas.microsoft.com/office/powerpoint/2010/main" val="7249951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Facilitator roles</a:t>
            </a:r>
            <a:endParaRPr lang="en-GB" dirty="0"/>
          </a:p>
        </p:txBody>
      </p:sp>
      <p:sp>
        <p:nvSpPr>
          <p:cNvPr id="3" name="Content Placeholder 2"/>
          <p:cNvSpPr>
            <a:spLocks noGrp="1"/>
          </p:cNvSpPr>
          <p:nvPr>
            <p:ph sz="half" idx="1"/>
          </p:nvPr>
        </p:nvSpPr>
        <p:spPr>
          <a:xfrm>
            <a:off x="457200" y="1600201"/>
            <a:ext cx="4038600" cy="3989040"/>
          </a:xfrm>
        </p:spPr>
        <p:txBody>
          <a:bodyPr>
            <a:normAutofit/>
          </a:bodyPr>
          <a:lstStyle/>
          <a:p>
            <a:r>
              <a:rPr lang="en-GB" sz="3600" dirty="0"/>
              <a:t>Coach</a:t>
            </a:r>
          </a:p>
          <a:p>
            <a:r>
              <a:rPr lang="en-GB" sz="3600" dirty="0"/>
              <a:t>Instructor</a:t>
            </a:r>
          </a:p>
          <a:p>
            <a:r>
              <a:rPr lang="en-GB" sz="3600" dirty="0"/>
              <a:t>Leader</a:t>
            </a:r>
          </a:p>
          <a:p>
            <a:r>
              <a:rPr lang="en-GB" sz="3600" dirty="0"/>
              <a:t>Mentor</a:t>
            </a:r>
          </a:p>
          <a:p>
            <a:r>
              <a:rPr lang="en-GB" sz="3600" dirty="0"/>
              <a:t>Teacher</a:t>
            </a:r>
            <a:endParaRPr lang="en-GB" dirty="0"/>
          </a:p>
          <a:p>
            <a:endParaRPr lang="en-GB" dirty="0"/>
          </a:p>
        </p:txBody>
      </p:sp>
      <p:sp>
        <p:nvSpPr>
          <p:cNvPr id="4" name="Content Placeholder 3"/>
          <p:cNvSpPr>
            <a:spLocks noGrp="1"/>
          </p:cNvSpPr>
          <p:nvPr>
            <p:ph sz="half" idx="2"/>
          </p:nvPr>
        </p:nvSpPr>
        <p:spPr/>
        <p:txBody>
          <a:bodyPr>
            <a:normAutofit/>
          </a:bodyPr>
          <a:lstStyle/>
          <a:p>
            <a:r>
              <a:rPr lang="en-GB" sz="3600" dirty="0"/>
              <a:t>Manager</a:t>
            </a:r>
          </a:p>
          <a:p>
            <a:r>
              <a:rPr lang="en-GB" sz="3600" dirty="0"/>
              <a:t>Lecturer</a:t>
            </a:r>
          </a:p>
          <a:p>
            <a:r>
              <a:rPr lang="en-GB" sz="3600" dirty="0"/>
              <a:t>Support worker</a:t>
            </a:r>
          </a:p>
          <a:p>
            <a:r>
              <a:rPr lang="en-GB" sz="3600" dirty="0"/>
              <a:t>Advocate</a:t>
            </a:r>
          </a:p>
          <a:p>
            <a:r>
              <a:rPr lang="en-GB" sz="3600" dirty="0"/>
              <a:t>Therapist</a:t>
            </a:r>
          </a:p>
          <a:p>
            <a:pPr marL="0" indent="0">
              <a:buNone/>
            </a:pPr>
            <a:endParaRPr lang="en-GB" sz="3600" dirty="0"/>
          </a:p>
          <a:p>
            <a:endParaRPr lang="en-GB" dirty="0"/>
          </a:p>
        </p:txBody>
      </p:sp>
    </p:spTree>
    <p:extLst>
      <p:ext uri="{BB962C8B-B14F-4D97-AF65-F5344CB8AC3E}">
        <p14:creationId xmlns:p14="http://schemas.microsoft.com/office/powerpoint/2010/main" val="31888243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Facilitator Vs Instructor</a:t>
            </a:r>
            <a:endParaRPr lang="en-GB" dirty="0"/>
          </a:p>
        </p:txBody>
      </p:sp>
      <p:sp>
        <p:nvSpPr>
          <p:cNvPr id="3" name="Content Placeholder 2"/>
          <p:cNvSpPr>
            <a:spLocks noGrp="1"/>
          </p:cNvSpPr>
          <p:nvPr>
            <p:ph sz="half" idx="1"/>
          </p:nvPr>
        </p:nvSpPr>
        <p:spPr/>
        <p:txBody>
          <a:bodyPr>
            <a:normAutofit/>
          </a:bodyPr>
          <a:lstStyle/>
          <a:p>
            <a:r>
              <a:rPr lang="en-GB" dirty="0"/>
              <a:t>Facilitating </a:t>
            </a:r>
            <a:r>
              <a:rPr lang="en-GB" b="1" dirty="0"/>
              <a:t>does not </a:t>
            </a:r>
            <a:r>
              <a:rPr lang="en-GB" dirty="0"/>
              <a:t>mean "solving a problem" or "doing it for someone". It means doing something that makes a process run a little better.  </a:t>
            </a:r>
          </a:p>
        </p:txBody>
      </p:sp>
      <p:sp>
        <p:nvSpPr>
          <p:cNvPr id="4" name="Content Placeholder 3"/>
          <p:cNvSpPr>
            <a:spLocks noGrp="1"/>
          </p:cNvSpPr>
          <p:nvPr>
            <p:ph sz="half" idx="2"/>
          </p:nvPr>
        </p:nvSpPr>
        <p:spPr/>
        <p:txBody>
          <a:bodyPr>
            <a:normAutofit/>
          </a:bodyPr>
          <a:lstStyle/>
          <a:p>
            <a:r>
              <a:rPr lang="en-GB" dirty="0"/>
              <a:t>In general, the goals of facilitation usually include participants analysing and better understanding their thoughts, feelings, and behaviours. </a:t>
            </a:r>
            <a:r>
              <a:rPr lang="en-GB" sz="1600" dirty="0"/>
              <a:t>(Neil, 2008; online)</a:t>
            </a:r>
          </a:p>
        </p:txBody>
      </p:sp>
      <p:sp>
        <p:nvSpPr>
          <p:cNvPr id="5" name="Content Placeholder 2"/>
          <p:cNvSpPr txBox="1">
            <a:spLocks/>
          </p:cNvSpPr>
          <p:nvPr/>
        </p:nvSpPr>
        <p:spPr>
          <a:xfrm>
            <a:off x="609600" y="1752601"/>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r>
              <a:rPr lang="en-GB" dirty="0" smtClean="0"/>
              <a:t> </a:t>
            </a:r>
            <a:endParaRPr lang="en-GB" dirty="0"/>
          </a:p>
        </p:txBody>
      </p:sp>
    </p:spTree>
    <p:extLst>
      <p:ext uri="{BB962C8B-B14F-4D97-AF65-F5344CB8AC3E}">
        <p14:creationId xmlns:p14="http://schemas.microsoft.com/office/powerpoint/2010/main" val="7321950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the processes…</a:t>
            </a:r>
            <a:endParaRPr lang="en-GB" dirty="0"/>
          </a:p>
        </p:txBody>
      </p:sp>
      <p:sp>
        <p:nvSpPr>
          <p:cNvPr id="3" name="Content Placeholder 2"/>
          <p:cNvSpPr>
            <a:spLocks noGrp="1"/>
          </p:cNvSpPr>
          <p:nvPr>
            <p:ph idx="1"/>
          </p:nvPr>
        </p:nvSpPr>
        <p:spPr>
          <a:xfrm>
            <a:off x="539552" y="2348881"/>
            <a:ext cx="8229600" cy="1807484"/>
          </a:xfrm>
        </p:spPr>
        <p:txBody>
          <a:bodyPr/>
          <a:lstStyle/>
          <a:p>
            <a:r>
              <a:rPr lang="en-GB" dirty="0"/>
              <a:t>The key skill for the facilitator is knowing how much to get involved in those processes and when.</a:t>
            </a:r>
          </a:p>
          <a:p>
            <a:endParaRPr lang="en-GB" dirty="0"/>
          </a:p>
        </p:txBody>
      </p:sp>
    </p:spTree>
    <p:extLst>
      <p:ext uri="{BB962C8B-B14F-4D97-AF65-F5344CB8AC3E}">
        <p14:creationId xmlns:p14="http://schemas.microsoft.com/office/powerpoint/2010/main" val="5248696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9079"/>
            <a:ext cx="8229600" cy="1143000"/>
          </a:xfrm>
        </p:spPr>
        <p:txBody>
          <a:bodyPr>
            <a:normAutofit fontScale="90000"/>
          </a:bodyPr>
          <a:lstStyle/>
          <a:p>
            <a:r>
              <a:rPr lang="en-GB" dirty="0" smtClean="0"/>
              <a:t>Four Stages of Group Development</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39379" y="1268760"/>
            <a:ext cx="4065241" cy="4065241"/>
          </a:xfrm>
        </p:spPr>
      </p:pic>
      <p:sp>
        <p:nvSpPr>
          <p:cNvPr id="5" name="TextBox 4"/>
          <p:cNvSpPr txBox="1"/>
          <p:nvPr/>
        </p:nvSpPr>
        <p:spPr>
          <a:xfrm>
            <a:off x="6854220" y="5149335"/>
            <a:ext cx="2279214" cy="369332"/>
          </a:xfrm>
          <a:prstGeom prst="rect">
            <a:avLst/>
          </a:prstGeom>
          <a:noFill/>
        </p:spPr>
        <p:txBody>
          <a:bodyPr wrap="none" rtlCol="0">
            <a:spAutoFit/>
          </a:bodyPr>
          <a:lstStyle/>
          <a:p>
            <a:r>
              <a:rPr lang="en-GB" dirty="0" smtClean="0"/>
              <a:t>Tuckman, B. (1965)</a:t>
            </a:r>
            <a:endParaRPr lang="en-GB" dirty="0"/>
          </a:p>
        </p:txBody>
      </p:sp>
    </p:spTree>
    <p:extLst>
      <p:ext uri="{BB962C8B-B14F-4D97-AF65-F5344CB8AC3E}">
        <p14:creationId xmlns:p14="http://schemas.microsoft.com/office/powerpoint/2010/main" val="6665929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221088"/>
            <a:ext cx="5486400" cy="566738"/>
          </a:xfrm>
        </p:spPr>
        <p:txBody>
          <a:bodyPr>
            <a:noAutofit/>
          </a:bodyPr>
          <a:lstStyle/>
          <a:p>
            <a:r>
              <a:rPr lang="en-GB" sz="3200" dirty="0" smtClean="0"/>
              <a:t>FORMING</a:t>
            </a:r>
            <a:endParaRPr lang="en-GB" sz="3200"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792288" y="332656"/>
            <a:ext cx="5486400" cy="3824337"/>
          </a:xfrm>
        </p:spPr>
      </p:pic>
      <p:sp>
        <p:nvSpPr>
          <p:cNvPr id="4" name="Text Placeholder 3"/>
          <p:cNvSpPr>
            <a:spLocks noGrp="1"/>
          </p:cNvSpPr>
          <p:nvPr>
            <p:ph type="body" sz="half" idx="2"/>
          </p:nvPr>
        </p:nvSpPr>
        <p:spPr>
          <a:xfrm>
            <a:off x="1792288" y="4851921"/>
            <a:ext cx="5486400" cy="737319"/>
          </a:xfrm>
        </p:spPr>
        <p:txBody>
          <a:bodyPr/>
          <a:lstStyle/>
          <a:p>
            <a:r>
              <a:rPr lang="en-GB" dirty="0" smtClean="0"/>
              <a:t>The group meets, interaction begins, they start to work out what is expected of them and what the task will be. Excitement and enthusiasm might be mixed with fear and anxiety. </a:t>
            </a:r>
            <a:endParaRPr lang="en-GB" dirty="0"/>
          </a:p>
        </p:txBody>
      </p:sp>
      <p:sp>
        <p:nvSpPr>
          <p:cNvPr id="3" name="TextBox 2"/>
          <p:cNvSpPr txBox="1"/>
          <p:nvPr/>
        </p:nvSpPr>
        <p:spPr>
          <a:xfrm>
            <a:off x="251520" y="332656"/>
            <a:ext cx="909815" cy="646331"/>
          </a:xfrm>
          <a:prstGeom prst="rect">
            <a:avLst/>
          </a:prstGeom>
          <a:noFill/>
        </p:spPr>
        <p:txBody>
          <a:bodyPr wrap="square" rtlCol="0">
            <a:spAutoFit/>
          </a:bodyPr>
          <a:lstStyle/>
          <a:p>
            <a:r>
              <a:rPr lang="en-GB" dirty="0" smtClean="0"/>
              <a:t>1</a:t>
            </a:r>
            <a:r>
              <a:rPr lang="en-GB" baseline="30000" dirty="0" smtClean="0"/>
              <a:t>st</a:t>
            </a:r>
            <a:r>
              <a:rPr lang="en-GB" dirty="0" smtClean="0"/>
              <a:t> Stage</a:t>
            </a:r>
            <a:endParaRPr lang="en-GB" dirty="0"/>
          </a:p>
        </p:txBody>
      </p:sp>
    </p:spTree>
    <p:extLst>
      <p:ext uri="{BB962C8B-B14F-4D97-AF65-F5344CB8AC3E}">
        <p14:creationId xmlns:p14="http://schemas.microsoft.com/office/powerpoint/2010/main" val="28916230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442" y="4149080"/>
            <a:ext cx="5486400" cy="566738"/>
          </a:xfrm>
        </p:spPr>
        <p:txBody>
          <a:bodyPr>
            <a:noAutofit/>
          </a:bodyPr>
          <a:lstStyle/>
          <a:p>
            <a:r>
              <a:rPr lang="en-GB" sz="3200" dirty="0" smtClean="0"/>
              <a:t>STORMING</a:t>
            </a:r>
            <a:endParaRPr lang="en-GB" sz="3200"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760442" y="260648"/>
            <a:ext cx="5486400" cy="3824337"/>
          </a:xfrm>
        </p:spPr>
      </p:pic>
      <p:sp>
        <p:nvSpPr>
          <p:cNvPr id="4" name="Text Placeholder 3"/>
          <p:cNvSpPr>
            <a:spLocks noGrp="1"/>
          </p:cNvSpPr>
          <p:nvPr>
            <p:ph type="body" sz="half" idx="2"/>
          </p:nvPr>
        </p:nvSpPr>
        <p:spPr>
          <a:xfrm>
            <a:off x="1835696" y="4715818"/>
            <a:ext cx="5486400" cy="873422"/>
          </a:xfrm>
        </p:spPr>
        <p:txBody>
          <a:bodyPr/>
          <a:lstStyle/>
          <a:p>
            <a:r>
              <a:rPr lang="en-GB" dirty="0" smtClean="0"/>
              <a:t>The level of challenge is increased, possible conflicts may come to light, personal agendas may surface and the group may challenge authority. </a:t>
            </a:r>
            <a:endParaRPr lang="en-GB" dirty="0"/>
          </a:p>
        </p:txBody>
      </p:sp>
      <p:sp>
        <p:nvSpPr>
          <p:cNvPr id="3" name="Rectangle 2"/>
          <p:cNvSpPr/>
          <p:nvPr/>
        </p:nvSpPr>
        <p:spPr>
          <a:xfrm>
            <a:off x="323528" y="404664"/>
            <a:ext cx="787395" cy="646331"/>
          </a:xfrm>
          <a:prstGeom prst="rect">
            <a:avLst/>
          </a:prstGeom>
        </p:spPr>
        <p:txBody>
          <a:bodyPr wrap="none">
            <a:spAutoFit/>
          </a:bodyPr>
          <a:lstStyle/>
          <a:p>
            <a:r>
              <a:rPr lang="en-GB" dirty="0" smtClean="0"/>
              <a:t>2</a:t>
            </a:r>
            <a:r>
              <a:rPr lang="en-GB" baseline="30000" dirty="0" smtClean="0"/>
              <a:t>nd</a:t>
            </a:r>
            <a:r>
              <a:rPr lang="en-GB" dirty="0" smtClean="0"/>
              <a:t> </a:t>
            </a:r>
          </a:p>
          <a:p>
            <a:r>
              <a:rPr lang="en-GB" dirty="0" smtClean="0"/>
              <a:t>Stage</a:t>
            </a:r>
            <a:endParaRPr lang="en-GB" dirty="0"/>
          </a:p>
        </p:txBody>
      </p:sp>
    </p:spTree>
    <p:extLst>
      <p:ext uri="{BB962C8B-B14F-4D97-AF65-F5344CB8AC3E}">
        <p14:creationId xmlns:p14="http://schemas.microsoft.com/office/powerpoint/2010/main" val="37412997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005064"/>
            <a:ext cx="5486400" cy="566738"/>
          </a:xfrm>
        </p:spPr>
        <p:txBody>
          <a:bodyPr>
            <a:noAutofit/>
          </a:bodyPr>
          <a:lstStyle/>
          <a:p>
            <a:r>
              <a:rPr lang="en-GB" sz="3200" dirty="0" smtClean="0"/>
              <a:t>NORMING</a:t>
            </a:r>
            <a:endParaRPr lang="en-GB" sz="3200"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828799" y="182184"/>
            <a:ext cx="5486400" cy="3824337"/>
          </a:xfrm>
        </p:spPr>
      </p:pic>
      <p:sp>
        <p:nvSpPr>
          <p:cNvPr id="4" name="Text Placeholder 3"/>
          <p:cNvSpPr>
            <a:spLocks noGrp="1"/>
          </p:cNvSpPr>
          <p:nvPr>
            <p:ph type="body" sz="half" idx="2"/>
          </p:nvPr>
        </p:nvSpPr>
        <p:spPr>
          <a:xfrm>
            <a:off x="1792288" y="4571802"/>
            <a:ext cx="5486400" cy="1017438"/>
          </a:xfrm>
        </p:spPr>
        <p:txBody>
          <a:bodyPr/>
          <a:lstStyle/>
          <a:p>
            <a:r>
              <a:rPr lang="en-GB" dirty="0" smtClean="0"/>
              <a:t>The group finds ways of resolving conflict, and begin to emerge as a cohesive unit. Feedback and criticisms are often taken more constructively and team members generally start to work more co-operatively. </a:t>
            </a:r>
            <a:endParaRPr lang="en-GB" dirty="0"/>
          </a:p>
        </p:txBody>
      </p:sp>
      <p:sp>
        <p:nvSpPr>
          <p:cNvPr id="3" name="Rectangle 2"/>
          <p:cNvSpPr/>
          <p:nvPr/>
        </p:nvSpPr>
        <p:spPr>
          <a:xfrm>
            <a:off x="251520" y="404664"/>
            <a:ext cx="787395" cy="646331"/>
          </a:xfrm>
          <a:prstGeom prst="rect">
            <a:avLst/>
          </a:prstGeom>
        </p:spPr>
        <p:txBody>
          <a:bodyPr wrap="none">
            <a:spAutoFit/>
          </a:bodyPr>
          <a:lstStyle/>
          <a:p>
            <a:r>
              <a:rPr lang="en-GB" dirty="0" smtClean="0"/>
              <a:t>3</a:t>
            </a:r>
            <a:r>
              <a:rPr lang="en-GB" baseline="30000" dirty="0" smtClean="0"/>
              <a:t>rd</a:t>
            </a:r>
            <a:r>
              <a:rPr lang="en-GB" dirty="0" smtClean="0"/>
              <a:t>  </a:t>
            </a:r>
          </a:p>
          <a:p>
            <a:r>
              <a:rPr lang="en-GB" dirty="0" smtClean="0"/>
              <a:t>Stage</a:t>
            </a:r>
            <a:endParaRPr lang="en-GB" dirty="0"/>
          </a:p>
        </p:txBody>
      </p:sp>
    </p:spTree>
    <p:extLst>
      <p:ext uri="{BB962C8B-B14F-4D97-AF65-F5344CB8AC3E}">
        <p14:creationId xmlns:p14="http://schemas.microsoft.com/office/powerpoint/2010/main" val="41630675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76" y="4149080"/>
            <a:ext cx="5486400" cy="566738"/>
          </a:xfrm>
        </p:spPr>
        <p:txBody>
          <a:bodyPr>
            <a:noAutofit/>
          </a:bodyPr>
          <a:lstStyle/>
          <a:p>
            <a:r>
              <a:rPr lang="en-GB" sz="3200" dirty="0" smtClean="0"/>
              <a:t>PERFORMING</a:t>
            </a:r>
            <a:endParaRPr lang="en-GB" sz="3200"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828799" y="260648"/>
            <a:ext cx="5486400" cy="3824337"/>
          </a:xfrm>
        </p:spPr>
      </p:pic>
      <p:sp>
        <p:nvSpPr>
          <p:cNvPr id="4" name="Text Placeholder 3"/>
          <p:cNvSpPr>
            <a:spLocks noGrp="1"/>
          </p:cNvSpPr>
          <p:nvPr>
            <p:ph type="body" sz="half" idx="2"/>
          </p:nvPr>
        </p:nvSpPr>
        <p:spPr>
          <a:xfrm>
            <a:off x="1790776" y="4715818"/>
            <a:ext cx="5486400" cy="873422"/>
          </a:xfrm>
        </p:spPr>
        <p:txBody>
          <a:bodyPr/>
          <a:lstStyle/>
          <a:p>
            <a:r>
              <a:rPr lang="en-GB" dirty="0" smtClean="0"/>
              <a:t>Trust is formed. Confidence grows both individually and as a group. Sight becomes set upon a common goal and all pull together to achieve it. </a:t>
            </a:r>
            <a:endParaRPr lang="en-GB" dirty="0"/>
          </a:p>
        </p:txBody>
      </p:sp>
      <p:sp>
        <p:nvSpPr>
          <p:cNvPr id="3" name="Rectangle 2"/>
          <p:cNvSpPr/>
          <p:nvPr/>
        </p:nvSpPr>
        <p:spPr>
          <a:xfrm>
            <a:off x="323528" y="332656"/>
            <a:ext cx="787395" cy="646331"/>
          </a:xfrm>
          <a:prstGeom prst="rect">
            <a:avLst/>
          </a:prstGeom>
        </p:spPr>
        <p:txBody>
          <a:bodyPr wrap="none">
            <a:spAutoFit/>
          </a:bodyPr>
          <a:lstStyle/>
          <a:p>
            <a:r>
              <a:rPr lang="en-GB" dirty="0" smtClean="0"/>
              <a:t>4</a:t>
            </a:r>
            <a:r>
              <a:rPr lang="en-GB" baseline="30000" dirty="0" smtClean="0"/>
              <a:t>th</a:t>
            </a:r>
            <a:r>
              <a:rPr lang="en-GB" dirty="0" smtClean="0"/>
              <a:t>  </a:t>
            </a:r>
          </a:p>
          <a:p>
            <a:r>
              <a:rPr lang="en-GB" dirty="0" smtClean="0"/>
              <a:t>Stage</a:t>
            </a:r>
            <a:endParaRPr lang="en-GB" dirty="0"/>
          </a:p>
        </p:txBody>
      </p:sp>
    </p:spTree>
    <p:extLst>
      <p:ext uri="{BB962C8B-B14F-4D97-AF65-F5344CB8AC3E}">
        <p14:creationId xmlns:p14="http://schemas.microsoft.com/office/powerpoint/2010/main" val="12937662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Dylan swimming">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316122"/>
            <a:ext cx="9144000" cy="5029710"/>
          </a:xfrm>
        </p:spPr>
      </p:pic>
    </p:spTree>
    <p:extLst>
      <p:ext uri="{BB962C8B-B14F-4D97-AF65-F5344CB8AC3E}">
        <p14:creationId xmlns:p14="http://schemas.microsoft.com/office/powerpoint/2010/main" val="25755790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081028"/>
            <a:ext cx="5486400" cy="566738"/>
          </a:xfrm>
        </p:spPr>
        <p:txBody>
          <a:bodyPr>
            <a:noAutofit/>
          </a:bodyPr>
          <a:lstStyle/>
          <a:p>
            <a:r>
              <a:rPr lang="en-GB" sz="3200" dirty="0" smtClean="0"/>
              <a:t>Adjourning   </a:t>
            </a:r>
            <a:r>
              <a:rPr lang="en-GB" sz="1600" dirty="0" smtClean="0"/>
              <a:t>Tuckman &amp; Jensen (1977)</a:t>
            </a:r>
            <a:endParaRPr lang="en-GB" sz="3200"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15148" b="15148"/>
          <a:stretch>
            <a:fillRect/>
          </a:stretch>
        </p:blipFill>
        <p:spPr>
          <a:xfrm>
            <a:off x="1792288" y="188913"/>
            <a:ext cx="5486400" cy="3824287"/>
          </a:xfrm>
        </p:spPr>
      </p:pic>
      <p:sp>
        <p:nvSpPr>
          <p:cNvPr id="4" name="Text Placeholder 3"/>
          <p:cNvSpPr>
            <a:spLocks noGrp="1"/>
          </p:cNvSpPr>
          <p:nvPr>
            <p:ph type="body" sz="half" idx="2"/>
          </p:nvPr>
        </p:nvSpPr>
        <p:spPr>
          <a:xfrm>
            <a:off x="1792288" y="4715818"/>
            <a:ext cx="5486400" cy="873422"/>
          </a:xfrm>
        </p:spPr>
        <p:txBody>
          <a:bodyPr/>
          <a:lstStyle/>
          <a:p>
            <a:r>
              <a:rPr lang="en-GB" dirty="0" smtClean="0"/>
              <a:t>The task is complete and often the group will go its separate ways at this point. They will share their sense of relief or loss depending on the successful completion of the task.</a:t>
            </a:r>
            <a:endParaRPr lang="en-GB" dirty="0"/>
          </a:p>
        </p:txBody>
      </p:sp>
      <p:sp>
        <p:nvSpPr>
          <p:cNvPr id="6" name="Rectangle 5"/>
          <p:cNvSpPr/>
          <p:nvPr/>
        </p:nvSpPr>
        <p:spPr>
          <a:xfrm>
            <a:off x="539552" y="260648"/>
            <a:ext cx="787395" cy="646331"/>
          </a:xfrm>
          <a:prstGeom prst="rect">
            <a:avLst/>
          </a:prstGeom>
        </p:spPr>
        <p:txBody>
          <a:bodyPr wrap="none">
            <a:spAutoFit/>
          </a:bodyPr>
          <a:lstStyle/>
          <a:p>
            <a:r>
              <a:rPr lang="en-GB" dirty="0" smtClean="0"/>
              <a:t>5</a:t>
            </a:r>
            <a:r>
              <a:rPr lang="en-GB" baseline="30000" dirty="0" smtClean="0"/>
              <a:t>th</a:t>
            </a:r>
            <a:endParaRPr lang="en-GB" dirty="0" smtClean="0"/>
          </a:p>
          <a:p>
            <a:r>
              <a:rPr lang="en-GB" dirty="0" smtClean="0"/>
              <a:t>Stage</a:t>
            </a:r>
            <a:endParaRPr lang="en-GB" dirty="0"/>
          </a:p>
        </p:txBody>
      </p:sp>
    </p:spTree>
    <p:extLst>
      <p:ext uri="{BB962C8B-B14F-4D97-AF65-F5344CB8AC3E}">
        <p14:creationId xmlns:p14="http://schemas.microsoft.com/office/powerpoint/2010/main" val="25757187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TEA BREAK</a:t>
            </a:r>
            <a:endParaRPr lang="en-GB" sz="3200" dirty="0"/>
          </a:p>
        </p:txBody>
      </p:sp>
      <p:pic>
        <p:nvPicPr>
          <p:cNvPr id="6" name="Picture Placeholder 5"/>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p:pic>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4348397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Heron’s Modes of Facilitation</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86425" y="1484784"/>
            <a:ext cx="4771149" cy="3578362"/>
          </a:xfrm>
        </p:spPr>
      </p:pic>
      <p:sp>
        <p:nvSpPr>
          <p:cNvPr id="5" name="TextBox 4"/>
          <p:cNvSpPr txBox="1"/>
          <p:nvPr/>
        </p:nvSpPr>
        <p:spPr>
          <a:xfrm>
            <a:off x="4499992" y="5130292"/>
            <a:ext cx="4583947" cy="369332"/>
          </a:xfrm>
          <a:prstGeom prst="rect">
            <a:avLst/>
          </a:prstGeom>
          <a:noFill/>
        </p:spPr>
        <p:txBody>
          <a:bodyPr wrap="none" rtlCol="0">
            <a:spAutoFit/>
          </a:bodyPr>
          <a:lstStyle/>
          <a:p>
            <a:r>
              <a:rPr lang="en-GB" dirty="0" smtClean="0"/>
              <a:t>Heron, J (1994) The Facilitators’ Handbook</a:t>
            </a:r>
            <a:endParaRPr lang="en-GB" dirty="0"/>
          </a:p>
        </p:txBody>
      </p:sp>
    </p:spTree>
    <p:extLst>
      <p:ext uri="{BB962C8B-B14F-4D97-AF65-F5344CB8AC3E}">
        <p14:creationId xmlns:p14="http://schemas.microsoft.com/office/powerpoint/2010/main" val="12778851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993800943"/>
              </p:ext>
            </p:extLst>
          </p:nvPr>
        </p:nvGraphicFramePr>
        <p:xfrm>
          <a:off x="323528" y="26064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29023" y="260648"/>
            <a:ext cx="2978617" cy="369332"/>
          </a:xfrm>
          <a:prstGeom prst="rect">
            <a:avLst/>
          </a:prstGeom>
          <a:noFill/>
        </p:spPr>
        <p:txBody>
          <a:bodyPr wrap="square" rtlCol="0">
            <a:spAutoFit/>
          </a:bodyPr>
          <a:lstStyle/>
          <a:p>
            <a:r>
              <a:rPr lang="en-GB" dirty="0" smtClean="0"/>
              <a:t>Processes continued ….</a:t>
            </a:r>
            <a:endParaRPr lang="en-GB" dirty="0"/>
          </a:p>
        </p:txBody>
      </p:sp>
    </p:spTree>
    <p:extLst>
      <p:ext uri="{BB962C8B-B14F-4D97-AF65-F5344CB8AC3E}">
        <p14:creationId xmlns:p14="http://schemas.microsoft.com/office/powerpoint/2010/main" val="39018394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29600" cy="5040560"/>
          </a:xfrm>
        </p:spPr>
        <p:txBody>
          <a:bodyPr/>
          <a:lstStyle/>
          <a:p>
            <a:pPr marL="0" indent="0">
              <a:buNone/>
            </a:pPr>
            <a:r>
              <a:rPr lang="en-GB" sz="6600" b="1" dirty="0" smtClean="0">
                <a:solidFill>
                  <a:srgbClr val="FF0000"/>
                </a:solidFill>
              </a:rPr>
              <a:t>Hierarchical</a:t>
            </a:r>
            <a:r>
              <a:rPr lang="en-GB" dirty="0" smtClean="0"/>
              <a:t> </a:t>
            </a:r>
          </a:p>
          <a:p>
            <a:r>
              <a:rPr lang="en-GB" dirty="0" smtClean="0"/>
              <a:t>Facilitator alone acts or decides for the group</a:t>
            </a:r>
          </a:p>
          <a:p>
            <a:r>
              <a:rPr lang="en-GB" dirty="0" smtClean="0"/>
              <a:t>Facilitator leads from the front taking full responsibility for the learning environment</a:t>
            </a:r>
          </a:p>
          <a:p>
            <a:r>
              <a:rPr lang="en-GB" dirty="0" smtClean="0"/>
              <a:t>Planning, challenge, structure, learning processes, group emotions all sit with the facilitator   </a:t>
            </a:r>
            <a:endParaRPr lang="en-GB" dirty="0"/>
          </a:p>
          <a:p>
            <a:endParaRPr lang="en-GB" dirty="0"/>
          </a:p>
        </p:txBody>
      </p:sp>
    </p:spTree>
    <p:extLst>
      <p:ext uri="{BB962C8B-B14F-4D97-AF65-F5344CB8AC3E}">
        <p14:creationId xmlns:p14="http://schemas.microsoft.com/office/powerpoint/2010/main" val="5665115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normAutofit/>
          </a:bodyPr>
          <a:lstStyle/>
          <a:p>
            <a:pPr marL="0" indent="0">
              <a:buNone/>
            </a:pPr>
            <a:r>
              <a:rPr lang="en-GB" sz="6600" b="1" dirty="0" smtClean="0">
                <a:solidFill>
                  <a:srgbClr val="FF0000"/>
                </a:solidFill>
              </a:rPr>
              <a:t>Co-operative</a:t>
            </a:r>
            <a:endParaRPr lang="en-GB" b="1" dirty="0" smtClean="0">
              <a:solidFill>
                <a:srgbClr val="FF0000"/>
              </a:solidFill>
            </a:endParaRPr>
          </a:p>
          <a:p>
            <a:r>
              <a:rPr lang="en-GB" dirty="0" smtClean="0"/>
              <a:t>The facilitator and group act or decide together </a:t>
            </a:r>
          </a:p>
          <a:p>
            <a:r>
              <a:rPr lang="en-GB" dirty="0" smtClean="0"/>
              <a:t>The facilitator where necessary will prompt and help the group decide on a course of action</a:t>
            </a:r>
          </a:p>
          <a:p>
            <a:r>
              <a:rPr lang="en-GB" dirty="0" smtClean="0"/>
              <a:t>Collaboration between group and facilitator is key to success in this mode</a:t>
            </a:r>
          </a:p>
          <a:p>
            <a:pPr marL="0" indent="0">
              <a:buNone/>
            </a:pPr>
            <a:endParaRPr lang="en-GB" sz="6000" b="1" dirty="0"/>
          </a:p>
        </p:txBody>
      </p:sp>
    </p:spTree>
    <p:extLst>
      <p:ext uri="{BB962C8B-B14F-4D97-AF65-F5344CB8AC3E}">
        <p14:creationId xmlns:p14="http://schemas.microsoft.com/office/powerpoint/2010/main" val="236978010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6632"/>
            <a:ext cx="8229600" cy="5400601"/>
          </a:xfrm>
        </p:spPr>
        <p:txBody>
          <a:bodyPr/>
          <a:lstStyle/>
          <a:p>
            <a:pPr marL="0" indent="0">
              <a:buNone/>
            </a:pPr>
            <a:r>
              <a:rPr lang="en-GB" sz="6600" b="1" dirty="0" smtClean="0">
                <a:solidFill>
                  <a:srgbClr val="FF0000"/>
                </a:solidFill>
              </a:rPr>
              <a:t>Autonomous</a:t>
            </a:r>
            <a:endParaRPr lang="en-GB" b="1" dirty="0" smtClean="0">
              <a:solidFill>
                <a:srgbClr val="FF0000"/>
              </a:solidFill>
            </a:endParaRPr>
          </a:p>
          <a:p>
            <a:r>
              <a:rPr lang="en-GB" dirty="0" smtClean="0"/>
              <a:t>The group act or decides without any intervention </a:t>
            </a:r>
            <a:r>
              <a:rPr lang="en-GB" dirty="0" smtClean="0"/>
              <a:t>from </a:t>
            </a:r>
            <a:r>
              <a:rPr lang="en-GB" dirty="0" smtClean="0"/>
              <a:t>the facilitator </a:t>
            </a:r>
          </a:p>
          <a:p>
            <a:r>
              <a:rPr lang="en-GB" dirty="0" smtClean="0"/>
              <a:t>The facilitator steps back and allows the group to evolve their own programme</a:t>
            </a:r>
          </a:p>
          <a:p>
            <a:r>
              <a:rPr lang="en-GB" dirty="0" smtClean="0"/>
              <a:t>Self directed practice is encouraged and requires a subtle balance of conditions within which the group can operate in this </a:t>
            </a:r>
            <a:r>
              <a:rPr lang="en-GB" dirty="0" smtClean="0"/>
              <a:t>mode</a:t>
            </a:r>
            <a:endParaRPr lang="en-GB" dirty="0" smtClean="0"/>
          </a:p>
          <a:p>
            <a:endParaRPr lang="en-GB" dirty="0" smtClean="0"/>
          </a:p>
          <a:p>
            <a:endParaRPr lang="en-GB" dirty="0"/>
          </a:p>
        </p:txBody>
      </p:sp>
    </p:spTree>
    <p:extLst>
      <p:ext uri="{BB962C8B-B14F-4D97-AF65-F5344CB8AC3E}">
        <p14:creationId xmlns:p14="http://schemas.microsoft.com/office/powerpoint/2010/main" val="81673187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try it…..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00808"/>
            <a:ext cx="9149514" cy="3061332"/>
          </a:xfrm>
        </p:spPr>
      </p:pic>
    </p:spTree>
    <p:extLst>
      <p:ext uri="{BB962C8B-B14F-4D97-AF65-F5344CB8AC3E}">
        <p14:creationId xmlns:p14="http://schemas.microsoft.com/office/powerpoint/2010/main" val="27800490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Now its your go…..</a:t>
            </a:r>
            <a:endParaRPr lang="en-GB" dirty="0"/>
          </a:p>
        </p:txBody>
      </p:sp>
      <p:pic>
        <p:nvPicPr>
          <p:cNvPr id="4" name="Mountain Biking- Clearing Obstacles">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67369" y="1052736"/>
            <a:ext cx="7809262" cy="4392488"/>
          </a:xfrm>
        </p:spPr>
      </p:pic>
    </p:spTree>
    <p:extLst>
      <p:ext uri="{BB962C8B-B14F-4D97-AF65-F5344CB8AC3E}">
        <p14:creationId xmlns:p14="http://schemas.microsoft.com/office/powerpoint/2010/main" val="27807034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STEPS</a:t>
            </a:r>
            <a:endParaRPr lang="en-GB" dirty="0"/>
          </a:p>
        </p:txBody>
      </p:sp>
      <p:sp>
        <p:nvSpPr>
          <p:cNvPr id="3" name="Content Placeholder 2"/>
          <p:cNvSpPr>
            <a:spLocks noGrp="1"/>
          </p:cNvSpPr>
          <p:nvPr>
            <p:ph idx="1"/>
          </p:nvPr>
        </p:nvSpPr>
        <p:spPr/>
        <p:txBody>
          <a:bodyPr/>
          <a:lstStyle/>
          <a:p>
            <a:r>
              <a:rPr lang="en-GB" dirty="0" smtClean="0"/>
              <a:t>TASK 1 …. Read more into Heron’s Modes and dimensions of facilitation.</a:t>
            </a:r>
          </a:p>
          <a:p>
            <a:endParaRPr lang="en-GB" dirty="0"/>
          </a:p>
          <a:p>
            <a:r>
              <a:rPr lang="en-GB" dirty="0" smtClean="0"/>
              <a:t>TASK 2… Seek out and read about      Neil (2004) and his take on Facilitation.</a:t>
            </a:r>
            <a:endParaRPr lang="en-GB" dirty="0"/>
          </a:p>
        </p:txBody>
      </p:sp>
    </p:spTree>
    <p:extLst>
      <p:ext uri="{BB962C8B-B14F-4D97-AF65-F5344CB8AC3E}">
        <p14:creationId xmlns:p14="http://schemas.microsoft.com/office/powerpoint/2010/main" val="18118491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457200" y="1196752"/>
            <a:ext cx="8229600" cy="4320481"/>
          </a:xfrm>
        </p:spPr>
        <p:txBody>
          <a:bodyPr>
            <a:normAutofit/>
          </a:bodyPr>
          <a:lstStyle/>
          <a:p>
            <a:pPr marL="0" indent="0">
              <a:buNone/>
            </a:pPr>
            <a:r>
              <a:rPr lang="en-GB" sz="1600" dirty="0" smtClean="0"/>
              <a:t>Brookfield</a:t>
            </a:r>
            <a:r>
              <a:rPr lang="en-GB" sz="1600" dirty="0"/>
              <a:t>, S., D. (1986) </a:t>
            </a:r>
            <a:r>
              <a:rPr lang="en-GB" sz="1600" i="1" dirty="0"/>
              <a:t>Understanding and Facilitating Adult Learning</a:t>
            </a:r>
            <a:r>
              <a:rPr lang="en-GB" sz="1600" dirty="0"/>
              <a:t>. Milton Keynes: Open University Press.</a:t>
            </a:r>
          </a:p>
          <a:p>
            <a:pPr marL="0" indent="0">
              <a:buNone/>
            </a:pPr>
            <a:r>
              <a:rPr lang="en-GB" sz="1600" dirty="0"/>
              <a:t>Brown, M. (2002). The facilitator as gatekeeper: A critical analysis of social order in facilitation sessions. </a:t>
            </a:r>
            <a:r>
              <a:rPr lang="en-GB" sz="1600" i="1" dirty="0"/>
              <a:t>Journal of Adventure Education and Outdoor Learning, 2</a:t>
            </a:r>
            <a:r>
              <a:rPr lang="en-GB" sz="1600" dirty="0"/>
              <a:t>(2), 101-112.</a:t>
            </a:r>
          </a:p>
          <a:p>
            <a:pPr marL="0" indent="0">
              <a:buNone/>
            </a:pPr>
            <a:r>
              <a:rPr lang="en-GB" sz="1600" dirty="0" err="1"/>
              <a:t>Fullan</a:t>
            </a:r>
            <a:r>
              <a:rPr lang="en-GB" sz="1600" dirty="0"/>
              <a:t>, M. &amp; </a:t>
            </a:r>
            <a:r>
              <a:rPr lang="en-GB" sz="1600" dirty="0" err="1"/>
              <a:t>Langworthy</a:t>
            </a:r>
            <a:r>
              <a:rPr lang="en-GB" sz="1600" dirty="0"/>
              <a:t>, M. (2014) </a:t>
            </a:r>
            <a:r>
              <a:rPr lang="en-GB" sz="1600" i="1" dirty="0"/>
              <a:t>A Rich Seam: How New Pedagogies Find Deep Learning, </a:t>
            </a:r>
            <a:r>
              <a:rPr lang="en-GB" sz="1600" dirty="0"/>
              <a:t>London: Pearson. </a:t>
            </a:r>
          </a:p>
          <a:p>
            <a:pPr marL="0" indent="0">
              <a:buNone/>
            </a:pPr>
            <a:r>
              <a:rPr lang="en-GB" sz="1600" dirty="0"/>
              <a:t>Goodyear, V. &amp; Dudley, D. (2015) ‘“I’m a Facilitator of Learning!” Understanding What Teachers and Students Do Within Student-</a:t>
            </a:r>
            <a:r>
              <a:rPr lang="en-GB" sz="1600" dirty="0" err="1"/>
              <a:t>Centered</a:t>
            </a:r>
            <a:r>
              <a:rPr lang="en-GB" sz="1600" dirty="0"/>
              <a:t> Physical Education Models’, </a:t>
            </a:r>
            <a:r>
              <a:rPr lang="en-GB" sz="1600" i="1" dirty="0"/>
              <a:t>Quest</a:t>
            </a:r>
            <a:r>
              <a:rPr lang="en-GB" sz="1600" dirty="0"/>
              <a:t>, 67:3, 274-289, DOI: 10.1080/00336297.2015.1051236 </a:t>
            </a:r>
          </a:p>
          <a:p>
            <a:pPr marL="0" indent="0">
              <a:buNone/>
            </a:pPr>
            <a:r>
              <a:rPr lang="en-GB" sz="1600" dirty="0" err="1"/>
              <a:t>Garvis</a:t>
            </a:r>
            <a:r>
              <a:rPr lang="en-GB" sz="1600" dirty="0"/>
              <a:t>, S. (2015) </a:t>
            </a:r>
            <a:r>
              <a:rPr lang="en-GB" sz="1600" i="1" dirty="0"/>
              <a:t>Narrative Constellations: Exploring Lived Experiences in Education, </a:t>
            </a:r>
            <a:r>
              <a:rPr lang="en-GB" sz="1600" dirty="0"/>
              <a:t>Rotterdam</a:t>
            </a:r>
            <a:r>
              <a:rPr lang="en-GB" sz="1600" i="1" dirty="0"/>
              <a:t>: </a:t>
            </a:r>
            <a:r>
              <a:rPr lang="en-GB" sz="1600" dirty="0"/>
              <a:t>Sense Publishing </a:t>
            </a:r>
          </a:p>
          <a:p>
            <a:pPr marL="0" indent="0">
              <a:buNone/>
            </a:pPr>
            <a:r>
              <a:rPr lang="en-GB" sz="1600" dirty="0"/>
              <a:t>Hattie, J. (2012) </a:t>
            </a:r>
            <a:r>
              <a:rPr lang="en-GB" sz="1600" i="1" dirty="0"/>
              <a:t>Visible Learning for Teachers: Maximising impact on learning, </a:t>
            </a:r>
            <a:r>
              <a:rPr lang="en-GB" sz="1600" dirty="0"/>
              <a:t>London:</a:t>
            </a:r>
            <a:r>
              <a:rPr lang="en-GB" sz="1600" i="1" dirty="0"/>
              <a:t> </a:t>
            </a:r>
            <a:r>
              <a:rPr lang="en-GB" sz="1600" dirty="0" smtClean="0"/>
              <a:t>Routledge</a:t>
            </a:r>
          </a:p>
          <a:p>
            <a:pPr marL="0" indent="0">
              <a:buNone/>
            </a:pPr>
            <a:r>
              <a:rPr lang="en-GB" sz="1600" dirty="0" smtClean="0"/>
              <a:t>Heron, J. (1999) The Complete Facilitators Handbook.</a:t>
            </a:r>
            <a:endParaRPr lang="en-GB" sz="1600" dirty="0"/>
          </a:p>
          <a:p>
            <a:pPr marL="0" indent="0">
              <a:buNone/>
            </a:pPr>
            <a:endParaRPr lang="en-GB" sz="1100" dirty="0"/>
          </a:p>
        </p:txBody>
      </p:sp>
    </p:spTree>
    <p:extLst>
      <p:ext uri="{BB962C8B-B14F-4D97-AF65-F5344CB8AC3E}">
        <p14:creationId xmlns:p14="http://schemas.microsoft.com/office/powerpoint/2010/main" val="30526428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normAutofit/>
          </a:bodyPr>
          <a:lstStyle/>
          <a:p>
            <a:pPr marL="0" indent="0">
              <a:buNone/>
            </a:pPr>
            <a:endParaRPr lang="en-GB" sz="1600" dirty="0" smtClean="0"/>
          </a:p>
          <a:p>
            <a:pPr marL="0" indent="0">
              <a:buNone/>
            </a:pPr>
            <a:r>
              <a:rPr lang="en-GB" sz="1600" dirty="0"/>
              <a:t>Hovelynck J. (1998). ‘Facilitating experiential learning as a process of metaphor development’. </a:t>
            </a:r>
            <a:r>
              <a:rPr lang="en-GB" sz="1600" i="1" dirty="0"/>
              <a:t>Journal of Experiential Education</a:t>
            </a:r>
            <a:r>
              <a:rPr lang="en-GB" sz="1600" dirty="0"/>
              <a:t>, 21(1), 6-13. </a:t>
            </a:r>
          </a:p>
          <a:p>
            <a:pPr marL="0" indent="0">
              <a:buNone/>
            </a:pPr>
            <a:r>
              <a:rPr lang="en-GB" sz="1600" dirty="0" smtClean="0"/>
              <a:t>Hovelynck </a:t>
            </a:r>
            <a:r>
              <a:rPr lang="en-GB" sz="1600" dirty="0"/>
              <a:t>J. (1999). ‘Facilitating the development of generative metaphors: re-emphasizing participants’ guiding images’. </a:t>
            </a:r>
            <a:r>
              <a:rPr lang="en-GB" sz="1600" i="1" dirty="0"/>
              <a:t>Australian Journal of Outdoor Education</a:t>
            </a:r>
            <a:r>
              <a:rPr lang="en-GB" sz="1600" dirty="0"/>
              <a:t>, 4(1), 12-24.</a:t>
            </a:r>
          </a:p>
          <a:p>
            <a:pPr marL="0" indent="0">
              <a:buNone/>
            </a:pPr>
            <a:r>
              <a:rPr lang="en-GB" sz="1600" dirty="0"/>
              <a:t>Kolb, D. (1984) </a:t>
            </a:r>
            <a:r>
              <a:rPr lang="en-GB" sz="1600" i="1" dirty="0"/>
              <a:t>Experiential Learning: Experience as the source of learning and development</a:t>
            </a:r>
            <a:r>
              <a:rPr lang="en-GB" sz="1600" dirty="0"/>
              <a:t>, London: Prentice-Hall </a:t>
            </a:r>
          </a:p>
          <a:p>
            <a:pPr marL="0" indent="0">
              <a:buNone/>
            </a:pPr>
            <a:r>
              <a:rPr lang="en-GB" sz="1600" dirty="0"/>
              <a:t>Neil., J. (2004). </a:t>
            </a:r>
            <a:r>
              <a:rPr lang="en-GB" sz="1600" i="1" dirty="0"/>
              <a:t>What is facilitation?.</a:t>
            </a:r>
            <a:r>
              <a:rPr lang="en-GB" sz="1600" dirty="0"/>
              <a:t> Available: </a:t>
            </a:r>
            <a:r>
              <a:rPr lang="en-GB" sz="1600" dirty="0">
                <a:hlinkClick r:id="rId2"/>
              </a:rPr>
              <a:t>http://www.wilderdom.com/facilitation/FacilitationWhatIs.html</a:t>
            </a:r>
            <a:r>
              <a:rPr lang="en-GB" sz="1600" dirty="0"/>
              <a:t> Last accessed 16th September </a:t>
            </a:r>
            <a:r>
              <a:rPr lang="en-GB" sz="1600" dirty="0" smtClean="0"/>
              <a:t>2017</a:t>
            </a:r>
          </a:p>
          <a:p>
            <a:pPr marL="0" indent="0">
              <a:buNone/>
            </a:pPr>
            <a:r>
              <a:rPr lang="en-GB" sz="1600" dirty="0" smtClean="0"/>
              <a:t>Tuckman, B. &amp; Jensen, A. (1977) Stages of Small-Group Development Revisited. </a:t>
            </a:r>
            <a:r>
              <a:rPr lang="en-GB" sz="1600" i="1" dirty="0" smtClean="0"/>
              <a:t>Group and Organisation Management 2(4),419-427. </a:t>
            </a:r>
            <a:r>
              <a:rPr lang="en-GB" sz="1600" dirty="0" smtClean="0"/>
              <a:t>Sage Publications.</a:t>
            </a:r>
            <a:endParaRPr lang="en-GB" sz="1600" dirty="0"/>
          </a:p>
          <a:p>
            <a:pPr marL="0" indent="0">
              <a:buNone/>
            </a:pPr>
            <a:endParaRPr lang="en-GB" dirty="0"/>
          </a:p>
        </p:txBody>
      </p:sp>
    </p:spTree>
    <p:extLst>
      <p:ext uri="{BB962C8B-B14F-4D97-AF65-F5344CB8AC3E}">
        <p14:creationId xmlns:p14="http://schemas.microsoft.com/office/powerpoint/2010/main" val="427244443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11628</TotalTime>
  <Words>876</Words>
  <Application>Microsoft Office PowerPoint</Application>
  <PresentationFormat>On-screen Show (4:3)</PresentationFormat>
  <Paragraphs>95</Paragraphs>
  <Slides>30</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Myriad Pro</vt:lpstr>
      <vt:lpstr>20140311PresentationUWTSDTemplate</vt:lpstr>
      <vt:lpstr>What is Facilitation?</vt:lpstr>
      <vt:lpstr>What is Facilitation?</vt:lpstr>
      <vt:lpstr>Facilitation defined…</vt:lpstr>
      <vt:lpstr>Where is it used?</vt:lpstr>
      <vt:lpstr>PowerPoint Presentation</vt:lpstr>
      <vt:lpstr>Why facilitation?</vt:lpstr>
      <vt:lpstr>PowerPoint Presentation</vt:lpstr>
      <vt:lpstr>Kolb 1984???</vt:lpstr>
      <vt:lpstr>What job/roles may a Facilitator take? </vt:lpstr>
      <vt:lpstr>Facilitator roles</vt:lpstr>
      <vt:lpstr>Facilitator Vs Instructor</vt:lpstr>
      <vt:lpstr>Create the processes…</vt:lpstr>
      <vt:lpstr>Four Stages of Group Development</vt:lpstr>
      <vt:lpstr>FORMING</vt:lpstr>
      <vt:lpstr>STORMING</vt:lpstr>
      <vt:lpstr>NORMING</vt:lpstr>
      <vt:lpstr>PERFORMING</vt:lpstr>
      <vt:lpstr>PowerPoint Presentation</vt:lpstr>
      <vt:lpstr>Adjourning   Tuckman &amp; Jensen (1977)</vt:lpstr>
      <vt:lpstr>TEA BREAK</vt:lpstr>
      <vt:lpstr>Heron’s Modes of Facilitation</vt:lpstr>
      <vt:lpstr>PowerPoint Presentation</vt:lpstr>
      <vt:lpstr>PowerPoint Presentation</vt:lpstr>
      <vt:lpstr>PowerPoint Presentation</vt:lpstr>
      <vt:lpstr>PowerPoint Presentation</vt:lpstr>
      <vt:lpstr>Lets try it…..</vt:lpstr>
      <vt:lpstr>Now its your go…..</vt:lpstr>
      <vt:lpstr>NEXT STEPS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71</cp:revision>
  <dcterms:created xsi:type="dcterms:W3CDTF">2015-04-14T15:21:28Z</dcterms:created>
  <dcterms:modified xsi:type="dcterms:W3CDTF">2019-01-27T19:00:02Z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