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8" r:id="rId3"/>
    <p:sldId id="259" r:id="rId4"/>
    <p:sldId id="260" r:id="rId5"/>
    <p:sldId id="261" r:id="rId6"/>
    <p:sldId id="264" r:id="rId7"/>
    <p:sldId id="265" r:id="rId8"/>
    <p:sldId id="262" r:id="rId9"/>
    <p:sldId id="263" r:id="rId10"/>
    <p:sldId id="266" r:id="rId11"/>
    <p:sldId id="268" r:id="rId12"/>
    <p:sldId id="269" r:id="rId13"/>
    <p:sldId id="267" r:id="rId14"/>
    <p:sldId id="25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A1C1EB-520C-4329-AE67-EDEF82BF8A99}" v="17" dt="2023-11-03T23:49:47.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4230576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1628349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570737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493780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369874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9290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64316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858163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74814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11207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737178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7150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840499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3239294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1347043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1359775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D7DFB-C8B8-4110-8758-7947A4F55B2D}" type="datetimeFigureOut">
              <a:rPr lang="en-GB" smtClean="0"/>
              <a:t>03/11/2023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008F26-3A94-4506-96B6-1541A5D83AD9}" type="slidenum">
              <a:rPr lang="en-GB" smtClean="0"/>
              <a:t>‹#›</a:t>
            </a:fld>
            <a:endParaRPr lang="en-GB" dirty="0"/>
          </a:p>
        </p:txBody>
      </p:sp>
    </p:spTree>
    <p:extLst>
      <p:ext uri="{BB962C8B-B14F-4D97-AF65-F5344CB8AC3E}">
        <p14:creationId xmlns:p14="http://schemas.microsoft.com/office/powerpoint/2010/main" val="2631825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26D7DFB-C8B8-4110-8758-7947A4F55B2D}" type="datetimeFigureOut">
              <a:rPr lang="en-GB" smtClean="0"/>
              <a:t>03/11/2023</a:t>
            </a:fld>
            <a:endParaRPr lang="en-GB"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8008F26-3A94-4506-96B6-1541A5D83AD9}" type="slidenum">
              <a:rPr lang="en-GB" smtClean="0"/>
              <a:t>‹#›</a:t>
            </a:fld>
            <a:endParaRPr lang="en-GB" dirty="0"/>
          </a:p>
        </p:txBody>
      </p:sp>
    </p:spTree>
    <p:extLst>
      <p:ext uri="{BB962C8B-B14F-4D97-AF65-F5344CB8AC3E}">
        <p14:creationId xmlns:p14="http://schemas.microsoft.com/office/powerpoint/2010/main" val="53043238"/>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police.uk/pu/your-area/city-of-london-police/performance/stop-and-search/" TargetMode="External"/><Relationship Id="rId3" Type="http://schemas.openxmlformats.org/officeDocument/2006/relationships/hyperlink" Target="https://www.college.police.uk/app/stop-and-search/stop-and-search" TargetMode="External"/><Relationship Id="rId7" Type="http://schemas.openxmlformats.org/officeDocument/2006/relationships/hyperlink" Target="https://www.met.police.uk/SysSiteAssets/foi-media/metropolitan-police/policies/stop-and-account-search-powers-prior-to-arrest-standard-operating-procedure-sop" TargetMode="External"/><Relationship Id="rId2" Type="http://schemas.openxmlformats.org/officeDocument/2006/relationships/hyperlink" Target="https://www.amnesty.org.uk/files/2017-04/Module%201%20Use%20of%20Force.pdf" TargetMode="External"/><Relationship Id="rId1" Type="http://schemas.openxmlformats.org/officeDocument/2006/relationships/slideLayout" Target="../slideLayouts/slideLayout2.xml"/><Relationship Id="rId6" Type="http://schemas.openxmlformats.org/officeDocument/2006/relationships/hyperlink" Target="https://www.kent.police.uk/foi-ai/kent-police/Policy/operational-partnerships/stop-and-search-sop-o06a/" TargetMode="External"/><Relationship Id="rId5" Type="http://schemas.openxmlformats.org/officeDocument/2006/relationships/hyperlink" Target="https://www.ethnicity-facts-figures.service.gov.uk/crime-justice-and-the-law/policing/stop-and-search/latest" TargetMode="External"/><Relationship Id="rId4" Type="http://schemas.openxmlformats.org/officeDocument/2006/relationships/hyperlink" Target="https://www.gov.uk/police-powers-to-stop-and-search-your-rights" TargetMode="External"/><Relationship Id="rId9" Type="http://schemas.openxmlformats.org/officeDocument/2006/relationships/hyperlink" Target="https://www.theguardian.com/uk-news/2021/nov/15/black-boy-in-stop-and-search-30-times-accuses-met-police-of-racist-profi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608D-2962-7970-A42D-0F8953A0C190}"/>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Stop and Search</a:t>
            </a:r>
          </a:p>
        </p:txBody>
      </p:sp>
      <p:sp>
        <p:nvSpPr>
          <p:cNvPr id="3" name="Subtitle 2">
            <a:extLst>
              <a:ext uri="{FF2B5EF4-FFF2-40B4-BE49-F238E27FC236}">
                <a16:creationId xmlns:a16="http://schemas.microsoft.com/office/drawing/2014/main" id="{86712427-1495-D77C-E960-0067A09D4198}"/>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By Tom Sinclair</a:t>
            </a:r>
          </a:p>
        </p:txBody>
      </p:sp>
    </p:spTree>
    <p:extLst>
      <p:ext uri="{BB962C8B-B14F-4D97-AF65-F5344CB8AC3E}">
        <p14:creationId xmlns:p14="http://schemas.microsoft.com/office/powerpoint/2010/main" val="15533962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C32DD-4D85-127E-88B6-DD100890E8D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Stop and Search? (1)</a:t>
            </a:r>
          </a:p>
        </p:txBody>
      </p:sp>
      <p:sp>
        <p:nvSpPr>
          <p:cNvPr id="3" name="Content Placeholder 2">
            <a:extLst>
              <a:ext uri="{FF2B5EF4-FFF2-40B4-BE49-F238E27FC236}">
                <a16:creationId xmlns:a16="http://schemas.microsoft.com/office/drawing/2014/main" id="{9EBAC8DB-DF2A-EE35-90C8-3C41E0E2C042}"/>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two main aspects of this is Stop and Question and Stop and Search.</a:t>
            </a:r>
          </a:p>
          <a:p>
            <a:r>
              <a:rPr lang="en-GB" dirty="0">
                <a:latin typeface="Arial" panose="020B0604020202020204" pitchFamily="34" charset="0"/>
                <a:cs typeface="Arial" panose="020B0604020202020204" pitchFamily="34" charset="0"/>
              </a:rPr>
              <a:t>Stop and Question is where an officer can ask you questions however these are not compulsory to be answered.</a:t>
            </a:r>
          </a:p>
          <a:p>
            <a:r>
              <a:rPr lang="en-GB" dirty="0">
                <a:latin typeface="Arial" panose="020B0604020202020204" pitchFamily="34" charset="0"/>
                <a:cs typeface="Arial" panose="020B0604020202020204" pitchFamily="34" charset="0"/>
              </a:rPr>
              <a:t>Stop and Search is where a police officer has reasonable grounds to believe you’re carrying;</a:t>
            </a:r>
          </a:p>
          <a:p>
            <a:pPr marL="0" indent="0">
              <a:buNone/>
            </a:pPr>
            <a:r>
              <a:rPr lang="en-GB" dirty="0">
                <a:latin typeface="Arial" panose="020B0604020202020204" pitchFamily="34" charset="0"/>
                <a:cs typeface="Arial" panose="020B0604020202020204" pitchFamily="34" charset="0"/>
              </a:rPr>
              <a:t>- Illegal drugs</a:t>
            </a:r>
          </a:p>
          <a:p>
            <a:pPr marL="0" indent="0">
              <a:buNone/>
            </a:pPr>
            <a:r>
              <a:rPr lang="en-GB" dirty="0">
                <a:latin typeface="Arial" panose="020B0604020202020204" pitchFamily="34" charset="0"/>
                <a:cs typeface="Arial" panose="020B0604020202020204" pitchFamily="34" charset="0"/>
              </a:rPr>
              <a:t>- A weapon</a:t>
            </a:r>
          </a:p>
          <a:p>
            <a:pPr marL="0" indent="0">
              <a:buNone/>
            </a:pPr>
            <a:r>
              <a:rPr lang="en-GB" dirty="0">
                <a:latin typeface="Arial" panose="020B0604020202020204" pitchFamily="34" charset="0"/>
                <a:cs typeface="Arial" panose="020B0604020202020204" pitchFamily="34" charset="0"/>
              </a:rPr>
              <a:t>- Stolen property</a:t>
            </a:r>
          </a:p>
          <a:p>
            <a:pPr marL="0" indent="0">
              <a:buNone/>
            </a:pPr>
            <a:r>
              <a:rPr lang="en-GB" dirty="0">
                <a:latin typeface="Arial" panose="020B0604020202020204" pitchFamily="34" charset="0"/>
                <a:cs typeface="Arial" panose="020B0604020202020204" pitchFamily="34" charset="0"/>
              </a:rPr>
              <a:t>- Something which could have been used in a crime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(Gov.uk, 2023 [1])</a:t>
            </a:r>
          </a:p>
        </p:txBody>
      </p:sp>
      <p:pic>
        <p:nvPicPr>
          <p:cNvPr id="1026" name="Picture 2" descr="Stop and search: the controversial police power - BBC News">
            <a:extLst>
              <a:ext uri="{FF2B5EF4-FFF2-40B4-BE49-F238E27FC236}">
                <a16:creationId xmlns:a16="http://schemas.microsoft.com/office/drawing/2014/main" id="{854CD1D6-15DE-4B13-7BD9-E622D7359E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525" y="4077296"/>
            <a:ext cx="4943475" cy="278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8521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12C1E-F48E-02F9-A7FD-EE851506D14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Stop and Search? (2)</a:t>
            </a:r>
          </a:p>
        </p:txBody>
      </p:sp>
      <p:sp>
        <p:nvSpPr>
          <p:cNvPr id="3" name="Content Placeholder 2">
            <a:extLst>
              <a:ext uri="{FF2B5EF4-FFF2-40B4-BE49-F238E27FC236}">
                <a16:creationId xmlns:a16="http://schemas.microsoft.com/office/drawing/2014/main" id="{E1E40E41-2B90-E221-E6A7-3D8AF8FAC76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Only if approved by a senior police officer can you be searched without reasonable grounds, which may only happen if suspected that;</a:t>
            </a:r>
          </a:p>
          <a:p>
            <a:pPr marL="0" indent="0">
              <a:buNone/>
            </a:pPr>
            <a:r>
              <a:rPr lang="en-GB" dirty="0">
                <a:latin typeface="Arial" panose="020B0604020202020204" pitchFamily="34" charset="0"/>
                <a:cs typeface="Arial" panose="020B0604020202020204" pitchFamily="34" charset="0"/>
              </a:rPr>
              <a:t>- Serious violence could take place</a:t>
            </a:r>
          </a:p>
          <a:p>
            <a:pPr marL="0" indent="0">
              <a:buNone/>
            </a:pPr>
            <a:r>
              <a:rPr lang="en-GB" dirty="0">
                <a:latin typeface="Arial" panose="020B0604020202020204" pitchFamily="34" charset="0"/>
                <a:cs typeface="Arial" panose="020B0604020202020204" pitchFamily="34" charset="0"/>
              </a:rPr>
              <a:t>- You’re carrying a weapon or have used one</a:t>
            </a:r>
          </a:p>
          <a:p>
            <a:pPr marL="0" indent="0">
              <a:buNone/>
            </a:pPr>
            <a:r>
              <a:rPr lang="en-GB" dirty="0">
                <a:latin typeface="Arial" panose="020B0604020202020204" pitchFamily="34" charset="0"/>
                <a:cs typeface="Arial" panose="020B0604020202020204" pitchFamily="34" charset="0"/>
              </a:rPr>
              <a:t>- You’re in a specific location or area</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searches must be conducted by a Police Officer and should be conducted accordingly.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(Gov.uk, 2023 [1])</a:t>
            </a:r>
          </a:p>
          <a:p>
            <a:pPr marL="0" indent="0">
              <a:buNone/>
            </a:pPr>
            <a:endParaRPr lang="en-GB" dirty="0"/>
          </a:p>
        </p:txBody>
      </p:sp>
    </p:spTree>
    <p:extLst>
      <p:ext uri="{BB962C8B-B14F-4D97-AF65-F5344CB8AC3E}">
        <p14:creationId xmlns:p14="http://schemas.microsoft.com/office/powerpoint/2010/main" val="27390385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E4162-03D0-CABD-61E5-54DD7DBD4CE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What is determined as reasonable grounds?</a:t>
            </a:r>
          </a:p>
        </p:txBody>
      </p:sp>
      <p:sp>
        <p:nvSpPr>
          <p:cNvPr id="3" name="Content Placeholder 2">
            <a:extLst>
              <a:ext uri="{FF2B5EF4-FFF2-40B4-BE49-F238E27FC236}">
                <a16:creationId xmlns:a16="http://schemas.microsoft.com/office/drawing/2014/main" id="{99661979-9FC4-07A6-A1B6-0D3BBC4ADABE}"/>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Police Officers must have proof or evidence that they have reasonable grounds to conduct a search. Metropolitan Police (2012) uses a mnemonic term known as “S.H.A.C.K.S”. This stands for;</a:t>
            </a:r>
          </a:p>
          <a:p>
            <a:endParaRPr lang="en-GB" dirty="0">
              <a:latin typeface="Arial" panose="020B0604020202020204" pitchFamily="34" charset="0"/>
              <a:cs typeface="Arial" panose="020B0604020202020204" pitchFamily="34" charset="0"/>
            </a:endParaRPr>
          </a:p>
          <a:p>
            <a:pPr marL="0" indent="0">
              <a:buNone/>
            </a:pPr>
            <a:r>
              <a:rPr lang="en-GB" dirty="0">
                <a:solidFill>
                  <a:srgbClr val="FF0000"/>
                </a:solidFill>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een           - What have you seen? </a:t>
            </a:r>
          </a:p>
          <a:p>
            <a:pPr marL="0" indent="0">
              <a:buNone/>
            </a:pPr>
            <a:r>
              <a:rPr lang="en-GB" dirty="0">
                <a:solidFill>
                  <a:srgbClr val="FF0000"/>
                </a:solidFill>
                <a:latin typeface="Arial" panose="020B0604020202020204" pitchFamily="34" charset="0"/>
                <a:cs typeface="Arial" panose="020B0604020202020204" pitchFamily="34" charset="0"/>
              </a:rPr>
              <a:t>H</a:t>
            </a:r>
            <a:r>
              <a:rPr lang="en-GB" dirty="0">
                <a:latin typeface="Arial" panose="020B0604020202020204" pitchFamily="34" charset="0"/>
                <a:cs typeface="Arial" panose="020B0604020202020204" pitchFamily="34" charset="0"/>
              </a:rPr>
              <a:t>eard             - What have you heard?</a:t>
            </a:r>
          </a:p>
          <a:p>
            <a:pPr marL="0" indent="0">
              <a:buNone/>
            </a:pPr>
            <a:r>
              <a:rPr lang="en-GB" dirty="0">
                <a:solidFill>
                  <a:srgbClr val="FF0000"/>
                </a:solidFill>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ctions              - What did you do?</a:t>
            </a:r>
          </a:p>
          <a:p>
            <a:pPr marL="0" indent="0">
              <a:buNone/>
            </a:pPr>
            <a:r>
              <a:rPr lang="en-GB" dirty="0">
                <a:solidFill>
                  <a:srgbClr val="FF0000"/>
                </a:solidFill>
                <a:latin typeface="Arial" panose="020B0604020202020204" pitchFamily="34" charset="0"/>
                <a:cs typeface="Arial" panose="020B0604020202020204" pitchFamily="34" charset="0"/>
              </a:rPr>
              <a:t>C</a:t>
            </a:r>
            <a:r>
              <a:rPr lang="en-GB" dirty="0">
                <a:latin typeface="Arial" panose="020B0604020202020204" pitchFamily="34" charset="0"/>
                <a:cs typeface="Arial" panose="020B0604020202020204" pitchFamily="34" charset="0"/>
              </a:rPr>
              <a:t>onversation          - What was said to them?</a:t>
            </a:r>
          </a:p>
          <a:p>
            <a:pPr marL="0" indent="0">
              <a:buNone/>
            </a:pPr>
            <a:r>
              <a:rPr lang="en-GB" dirty="0">
                <a:solidFill>
                  <a:srgbClr val="FF0000"/>
                </a:solidFill>
                <a:latin typeface="Arial" panose="020B0604020202020204" pitchFamily="34" charset="0"/>
                <a:cs typeface="Arial" panose="020B0604020202020204" pitchFamily="34" charset="0"/>
              </a:rPr>
              <a:t>K</a:t>
            </a:r>
            <a:r>
              <a:rPr lang="en-GB" dirty="0">
                <a:latin typeface="Arial" panose="020B0604020202020204" pitchFamily="34" charset="0"/>
                <a:cs typeface="Arial" panose="020B0604020202020204" pitchFamily="34" charset="0"/>
              </a:rPr>
              <a:t>nowledge            - What was already known about the individual?</a:t>
            </a:r>
          </a:p>
          <a:p>
            <a:pPr marL="0" indent="0">
              <a:buNone/>
            </a:pPr>
            <a:r>
              <a:rPr lang="en-GB" dirty="0">
                <a:solidFill>
                  <a:srgbClr val="FF0000"/>
                </a:solidFill>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mell             - What can be smelt?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mnemonic term plays a very large part in keeping stop and searches fair and effective.</a:t>
            </a:r>
          </a:p>
          <a:p>
            <a:pPr marL="0" indent="0">
              <a:buNone/>
            </a:pPr>
            <a:r>
              <a:rPr lang="en-GB" dirty="0">
                <a:latin typeface="Arial" panose="020B0604020202020204" pitchFamily="34" charset="0"/>
                <a:cs typeface="Arial" panose="020B0604020202020204" pitchFamily="34" charset="0"/>
              </a:rPr>
              <a:t>(Metropolitan Police, 2012)</a:t>
            </a:r>
          </a:p>
        </p:txBody>
      </p:sp>
    </p:spTree>
    <p:extLst>
      <p:ext uri="{BB962C8B-B14F-4D97-AF65-F5344CB8AC3E}">
        <p14:creationId xmlns:p14="http://schemas.microsoft.com/office/powerpoint/2010/main" val="2117968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011A-F021-EC2D-D306-A5A48835A1FD}"/>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is a fair and effective Stop and Search?</a:t>
            </a:r>
          </a:p>
        </p:txBody>
      </p:sp>
      <p:sp>
        <p:nvSpPr>
          <p:cNvPr id="3" name="Content Placeholder 2">
            <a:extLst>
              <a:ext uri="{FF2B5EF4-FFF2-40B4-BE49-F238E27FC236}">
                <a16:creationId xmlns:a16="http://schemas.microsoft.com/office/drawing/2014/main" id="{52CBC044-C864-C22D-0C6C-BC4D3F85032B}"/>
              </a:ext>
            </a:extLst>
          </p:cNvPr>
          <p:cNvSpPr>
            <a:spLocks noGrp="1"/>
          </p:cNvSpPr>
          <p:nvPr>
            <p:ph idx="1"/>
          </p:nvPr>
        </p:nvSpPr>
        <p:spPr/>
        <p:txBody>
          <a:bodyPr>
            <a:normAutofit/>
          </a:bodyPr>
          <a:lstStyle/>
          <a:p>
            <a:r>
              <a:rPr lang="en-GB" dirty="0"/>
              <a:t>According to the College of Policing (2016), they believe that a fair and effective stop and search consists of four core elements;</a:t>
            </a:r>
          </a:p>
          <a:p>
            <a:pPr marL="0" indent="0">
              <a:buNone/>
            </a:pPr>
            <a:r>
              <a:rPr lang="en-GB" dirty="0"/>
              <a:t>- The decision to stop and search must be fair.</a:t>
            </a:r>
          </a:p>
          <a:p>
            <a:pPr marL="0" indent="0">
              <a:buNone/>
            </a:pPr>
            <a:r>
              <a:rPr lang="en-GB" dirty="0"/>
              <a:t>- The search must be legal</a:t>
            </a:r>
          </a:p>
          <a:p>
            <a:pPr marL="0" indent="0">
              <a:buNone/>
            </a:pPr>
            <a:r>
              <a:rPr lang="en-GB" dirty="0"/>
              <a:t>- The public interaction must be professional</a:t>
            </a:r>
          </a:p>
          <a:p>
            <a:pPr marL="0" indent="0">
              <a:buNone/>
            </a:pPr>
            <a:r>
              <a:rPr lang="en-GB" dirty="0"/>
              <a:t>- Police use of stop and search powers must be transparent and accountable</a:t>
            </a:r>
          </a:p>
          <a:p>
            <a:pPr marL="0" indent="0">
              <a:buNone/>
            </a:pPr>
            <a:r>
              <a:rPr lang="en-GB" dirty="0"/>
              <a:t>If all these four core elements have been followed throughout the entire stop and search process, it is deemed by the College of Policing (2016) as a fair and effective stop and search.</a:t>
            </a:r>
          </a:p>
        </p:txBody>
      </p:sp>
    </p:spTree>
    <p:extLst>
      <p:ext uri="{BB962C8B-B14F-4D97-AF65-F5344CB8AC3E}">
        <p14:creationId xmlns:p14="http://schemas.microsoft.com/office/powerpoint/2010/main" val="10743923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1980E-2F02-D223-6D47-DCFE657E0BCA}"/>
              </a:ext>
            </a:extLst>
          </p:cNvPr>
          <p:cNvSpPr>
            <a:spLocks noGrp="1"/>
          </p:cNvSpPr>
          <p:nvPr>
            <p:ph type="title"/>
          </p:nvPr>
        </p:nvSpPr>
        <p:spPr>
          <a:xfrm>
            <a:off x="838200" y="290480"/>
            <a:ext cx="10515600" cy="1325563"/>
          </a:xfrm>
        </p:spPr>
        <p:txBody>
          <a:bodyPr>
            <a:normAutofit/>
          </a:bodyPr>
          <a:lstStyle/>
          <a:p>
            <a:r>
              <a:rPr lang="en-GB" dirty="0">
                <a:latin typeface="Arial" panose="020B0604020202020204" pitchFamily="34" charset="0"/>
                <a:cs typeface="Arial" panose="020B0604020202020204" pitchFamily="34" charset="0"/>
              </a:rPr>
              <a:t>What are the advantages of Stop and Searching?</a:t>
            </a:r>
          </a:p>
        </p:txBody>
      </p:sp>
      <p:sp>
        <p:nvSpPr>
          <p:cNvPr id="3" name="Content Placeholder 2">
            <a:extLst>
              <a:ext uri="{FF2B5EF4-FFF2-40B4-BE49-F238E27FC236}">
                <a16:creationId xmlns:a16="http://schemas.microsoft.com/office/drawing/2014/main" id="{5BE3D4B5-BAE0-BCED-A5AB-D8D47A1C9403}"/>
              </a:ext>
            </a:extLst>
          </p:cNvPr>
          <p:cNvSpPr>
            <a:spLocks noGrp="1"/>
          </p:cNvSpPr>
          <p:nvPr>
            <p:ph idx="1"/>
          </p:nvPr>
        </p:nvSpPr>
        <p:spPr/>
        <p:txBody>
          <a:bodyPr>
            <a:normAutofit/>
          </a:bodyPr>
          <a:lstStyle/>
          <a:p>
            <a:pPr marL="0" indent="0">
              <a:buNone/>
            </a:pPr>
            <a:r>
              <a:rPr lang="en-GB" dirty="0"/>
              <a:t>One of the main benefits from stop and searches is preventing an issue from occurring rather than trying to prevent worsening. Police.uk (2023) statistics state that of 1,278 stop and searches conducted April 2023 to September 2023 in the City of London, 251 (19.64%) resulted with further police outcome whilst the other 1,027 (80.36%) had no further action.</a:t>
            </a:r>
          </a:p>
          <a:p>
            <a:pPr marL="0" indent="0">
              <a:buNone/>
            </a:pPr>
            <a:r>
              <a:rPr lang="en-GB" dirty="0"/>
              <a:t>Another advantage of stop and searching is police presence in communities. Having Police Officers conducting stop and searches on individuals with reasonable suspicion and under reasonable grounds allows the public to see there is Police presence around the area, furthering to a lower crime rate in the area.</a:t>
            </a:r>
          </a:p>
          <a:p>
            <a:pPr marL="0" indent="0">
              <a:buNone/>
            </a:pPr>
            <a:endParaRPr lang="en-GB" dirty="0"/>
          </a:p>
        </p:txBody>
      </p:sp>
      <p:pic>
        <p:nvPicPr>
          <p:cNvPr id="3074" name="Picture 2" descr="Does stop and search work? - Full Fact">
            <a:extLst>
              <a:ext uri="{FF2B5EF4-FFF2-40B4-BE49-F238E27FC236}">
                <a16:creationId xmlns:a16="http://schemas.microsoft.com/office/drawing/2014/main" id="{B411280B-7809-810F-9886-D436B75511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9475" y="4252674"/>
            <a:ext cx="4962525" cy="26053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0EBB5B-5F8F-8269-67AD-F05EDBEB6AD5}"/>
              </a:ext>
            </a:extLst>
          </p:cNvPr>
          <p:cNvSpPr txBox="1"/>
          <p:nvPr/>
        </p:nvSpPr>
        <p:spPr>
          <a:xfrm>
            <a:off x="924443" y="4486275"/>
            <a:ext cx="5858480" cy="1631216"/>
          </a:xfrm>
          <a:prstGeom prst="rect">
            <a:avLst/>
          </a:prstGeom>
          <a:noFill/>
        </p:spPr>
        <p:txBody>
          <a:bodyPr wrap="square" rtlCol="0">
            <a:spAutoFit/>
          </a:bodyPr>
          <a:lstStyle/>
          <a:p>
            <a:r>
              <a:rPr lang="en-GB" sz="2000" dirty="0">
                <a:solidFill>
                  <a:schemeClr val="tx2"/>
                </a:solidFill>
                <a:effectLst>
                  <a:outerShdw blurRad="38100" dist="38100" dir="2700000" algn="tl">
                    <a:srgbClr val="000000">
                      <a:alpha val="43137"/>
                    </a:srgbClr>
                  </a:outerShdw>
                </a:effectLst>
                <a:cs typeface="Arial" panose="020B0604020202020204" pitchFamily="34" charset="0"/>
              </a:rPr>
              <a:t>Another advantage is that if the police officer believes a suspect has been involved in a crime, then they could conduct a stop and search which could lead to them finding a suspect with evidence of the desired crime.</a:t>
            </a:r>
          </a:p>
        </p:txBody>
      </p:sp>
    </p:spTree>
    <p:extLst>
      <p:ext uri="{BB962C8B-B14F-4D97-AF65-F5344CB8AC3E}">
        <p14:creationId xmlns:p14="http://schemas.microsoft.com/office/powerpoint/2010/main" val="5936894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223D-A863-7C7E-B44B-C61D37571237}"/>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are the disadvantages of Stop and Searching?</a:t>
            </a:r>
          </a:p>
        </p:txBody>
      </p:sp>
      <p:sp>
        <p:nvSpPr>
          <p:cNvPr id="3" name="Content Placeholder 2">
            <a:extLst>
              <a:ext uri="{FF2B5EF4-FFF2-40B4-BE49-F238E27FC236}">
                <a16:creationId xmlns:a16="http://schemas.microsoft.com/office/drawing/2014/main" id="{0BA3AD7E-D2D7-3DCC-FD9F-52BD22F43AD7}"/>
              </a:ext>
            </a:extLst>
          </p:cNvPr>
          <p:cNvSpPr>
            <a:spLocks noGrp="1"/>
          </p:cNvSpPr>
          <p:nvPr>
            <p:ph idx="1"/>
          </p:nvPr>
        </p:nvSpPr>
        <p:spPr/>
        <p:txBody>
          <a:bodyPr>
            <a:normAutofit/>
          </a:bodyPr>
          <a:lstStyle/>
          <a:p>
            <a:pPr marL="0" indent="0">
              <a:buNone/>
            </a:pPr>
            <a:r>
              <a:rPr lang="en-GB" dirty="0"/>
              <a:t>One of the main disadvantages of stop and searches over recent years is the public perceptions of racial profiling. Gov.uk (2023 [2]) states that there were 27.2 stop and searches for every 1,000-black people in comparison to 5.6 stop and searches for every 1,000-white people.</a:t>
            </a:r>
          </a:p>
          <a:p>
            <a:pPr marL="0" indent="0">
              <a:buNone/>
            </a:pPr>
            <a:r>
              <a:rPr lang="en-GB" dirty="0"/>
              <a:t>This statistic doesn’t seem much however it shows that black people are five times more likely to be stop and searched in comparison to white people. Statistics such as these then will be perceived in the public eye as police forces being racist and discriminatory against ethnic minorities.</a:t>
            </a:r>
          </a:p>
          <a:p>
            <a:pPr marL="0" indent="0">
              <a:buNone/>
            </a:pPr>
            <a:r>
              <a:rPr lang="en-GB" dirty="0"/>
              <a:t>To prevent issues like these, every police force has strict rules and processes about conducting stop and searches.</a:t>
            </a:r>
          </a:p>
        </p:txBody>
      </p:sp>
    </p:spTree>
    <p:extLst>
      <p:ext uri="{BB962C8B-B14F-4D97-AF65-F5344CB8AC3E}">
        <p14:creationId xmlns:p14="http://schemas.microsoft.com/office/powerpoint/2010/main" val="24739582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4C533-C823-9AC1-69EC-032562BE4A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Stop and Search Process (1)</a:t>
            </a:r>
          </a:p>
        </p:txBody>
      </p:sp>
      <p:sp>
        <p:nvSpPr>
          <p:cNvPr id="3" name="Content Placeholder 2">
            <a:extLst>
              <a:ext uri="{FF2B5EF4-FFF2-40B4-BE49-F238E27FC236}">
                <a16:creationId xmlns:a16="http://schemas.microsoft.com/office/drawing/2014/main" id="{4291C300-F271-34D7-03F1-561DADE1799C}"/>
              </a:ext>
            </a:extLst>
          </p:cNvPr>
          <p:cNvSpPr>
            <a:spLocks noGrp="1"/>
          </p:cNvSpPr>
          <p:nvPr>
            <p:ph idx="1"/>
          </p:nvPr>
        </p:nvSpPr>
        <p:spPr/>
        <p:txBody>
          <a:bodyPr>
            <a:normAutofit fontScale="77500" lnSpcReduction="20000"/>
          </a:bodyPr>
          <a:lstStyle/>
          <a:p>
            <a:pPr marL="0" indent="0">
              <a:buNone/>
            </a:pPr>
            <a:r>
              <a:rPr lang="en-GB" dirty="0"/>
              <a:t>Different forces all over England and Wales have different procedures when it comes to Stop and Searches, the most common acronym used is one called G.O.W.I.S.E.L.Y. This stands for;</a:t>
            </a:r>
          </a:p>
          <a:p>
            <a:pPr marL="0" indent="0">
              <a:buNone/>
            </a:pPr>
            <a:endParaRPr lang="en-GB" dirty="0"/>
          </a:p>
          <a:p>
            <a:pPr marL="0" indent="0">
              <a:buNone/>
            </a:pPr>
            <a:r>
              <a:rPr lang="en-GB" dirty="0">
                <a:solidFill>
                  <a:srgbClr val="FF0000"/>
                </a:solidFill>
              </a:rPr>
              <a:t>G</a:t>
            </a:r>
            <a:r>
              <a:rPr lang="en-GB" dirty="0"/>
              <a:t>rounds for the search</a:t>
            </a:r>
          </a:p>
          <a:p>
            <a:pPr marL="0" indent="0">
              <a:buNone/>
            </a:pPr>
            <a:r>
              <a:rPr lang="en-GB" dirty="0">
                <a:solidFill>
                  <a:srgbClr val="FF0000"/>
                </a:solidFill>
              </a:rPr>
              <a:t>O</a:t>
            </a:r>
            <a:r>
              <a:rPr lang="en-GB" dirty="0"/>
              <a:t>bjective of the search</a:t>
            </a:r>
          </a:p>
          <a:p>
            <a:pPr marL="0" indent="0">
              <a:buNone/>
            </a:pPr>
            <a:r>
              <a:rPr lang="en-GB" dirty="0">
                <a:solidFill>
                  <a:srgbClr val="FF0000"/>
                </a:solidFill>
              </a:rPr>
              <a:t>W</a:t>
            </a:r>
            <a:r>
              <a:rPr lang="en-GB" dirty="0"/>
              <a:t>arrant card (if not in uniform)</a:t>
            </a:r>
          </a:p>
          <a:p>
            <a:pPr marL="0" indent="0">
              <a:buNone/>
            </a:pPr>
            <a:r>
              <a:rPr lang="en-GB" dirty="0">
                <a:solidFill>
                  <a:srgbClr val="FF0000"/>
                </a:solidFill>
              </a:rPr>
              <a:t>I</a:t>
            </a:r>
            <a:r>
              <a:rPr lang="en-GB" dirty="0"/>
              <a:t>dentification</a:t>
            </a:r>
          </a:p>
          <a:p>
            <a:pPr marL="0" indent="0">
              <a:buNone/>
            </a:pPr>
            <a:r>
              <a:rPr lang="en-GB" dirty="0">
                <a:solidFill>
                  <a:srgbClr val="FF0000"/>
                </a:solidFill>
              </a:rPr>
              <a:t>S</a:t>
            </a:r>
            <a:r>
              <a:rPr lang="en-GB" dirty="0"/>
              <a:t>tation Attached</a:t>
            </a:r>
          </a:p>
          <a:p>
            <a:pPr marL="0" indent="0">
              <a:buNone/>
            </a:pPr>
            <a:r>
              <a:rPr lang="en-GB" dirty="0">
                <a:solidFill>
                  <a:srgbClr val="FF0000"/>
                </a:solidFill>
              </a:rPr>
              <a:t>E</a:t>
            </a:r>
            <a:r>
              <a:rPr lang="en-GB" dirty="0"/>
              <a:t>ntitlement to a copy of the search record</a:t>
            </a:r>
          </a:p>
          <a:p>
            <a:pPr marL="0" indent="0">
              <a:buNone/>
            </a:pPr>
            <a:r>
              <a:rPr lang="en-GB" dirty="0">
                <a:solidFill>
                  <a:srgbClr val="FF0000"/>
                </a:solidFill>
              </a:rPr>
              <a:t>L</a:t>
            </a:r>
            <a:r>
              <a:rPr lang="en-GB" dirty="0"/>
              <a:t>egal Power used</a:t>
            </a:r>
          </a:p>
          <a:p>
            <a:pPr marL="0" indent="0">
              <a:buNone/>
            </a:pPr>
            <a:r>
              <a:rPr lang="en-GB" dirty="0">
                <a:solidFill>
                  <a:srgbClr val="FF0000"/>
                </a:solidFill>
              </a:rPr>
              <a:t>Y</a:t>
            </a:r>
            <a:r>
              <a:rPr lang="en-GB" dirty="0"/>
              <a:t>ou are detained for the purpose of the search.</a:t>
            </a:r>
          </a:p>
          <a:p>
            <a:pPr marL="0" indent="0">
              <a:buNone/>
            </a:pPr>
            <a:endParaRPr lang="en-GB" dirty="0"/>
          </a:p>
          <a:p>
            <a:pPr marL="0" indent="0">
              <a:buNone/>
            </a:pPr>
            <a:r>
              <a:rPr lang="en-GB" dirty="0"/>
              <a:t>(Kent Police, 2023)</a:t>
            </a:r>
          </a:p>
        </p:txBody>
      </p:sp>
      <p:pic>
        <p:nvPicPr>
          <p:cNvPr id="4098" name="Picture 2" descr="Officer identity check | Essex Police">
            <a:extLst>
              <a:ext uri="{FF2B5EF4-FFF2-40B4-BE49-F238E27FC236}">
                <a16:creationId xmlns:a16="http://schemas.microsoft.com/office/drawing/2014/main" id="{F3BB1BB3-F934-16AB-40A4-23E6A81B4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5224" y="4051934"/>
            <a:ext cx="4676775" cy="2806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0826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E41F-CBAD-33A4-AF77-39CCDA54189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Stop and Search Process (2)</a:t>
            </a:r>
          </a:p>
        </p:txBody>
      </p:sp>
      <p:sp>
        <p:nvSpPr>
          <p:cNvPr id="3" name="Content Placeholder 2">
            <a:extLst>
              <a:ext uri="{FF2B5EF4-FFF2-40B4-BE49-F238E27FC236}">
                <a16:creationId xmlns:a16="http://schemas.microsoft.com/office/drawing/2014/main" id="{1796B3DB-7311-A102-9446-935ADBA35544}"/>
              </a:ext>
            </a:extLst>
          </p:cNvPr>
          <p:cNvSpPr>
            <a:spLocks noGrp="1"/>
          </p:cNvSpPr>
          <p:nvPr>
            <p:ph idx="1"/>
          </p:nvPr>
        </p:nvSpPr>
        <p:spPr/>
        <p:txBody>
          <a:bodyPr>
            <a:normAutofit/>
          </a:bodyPr>
          <a:lstStyle/>
          <a:p>
            <a:pPr marL="0" indent="0">
              <a:buNone/>
            </a:pPr>
            <a:r>
              <a:rPr lang="en-GB" dirty="0"/>
              <a:t>GOWISELY plays a massive role in the Stop and Search process as it allows for every officer to introduce the stop and search fairly, effectively and without forgetting anything. As of 2023, Kent Police Force has decided to change the acronym to GOWISELY-R, in which the R stands for Respect.</a:t>
            </a:r>
          </a:p>
          <a:p>
            <a:pPr marL="0" indent="0">
              <a:buNone/>
            </a:pPr>
            <a:endParaRPr lang="en-GB" dirty="0"/>
          </a:p>
          <a:p>
            <a:pPr marL="0" indent="0">
              <a:buNone/>
            </a:pPr>
            <a:r>
              <a:rPr lang="en-GB" dirty="0"/>
              <a:t>One of the main reasons for this is due to the amount of abuse in which the Police Force had received regarding officers conducting stop and searches.</a:t>
            </a:r>
          </a:p>
          <a:p>
            <a:pPr marL="0" indent="0">
              <a:buNone/>
            </a:pPr>
            <a:r>
              <a:rPr lang="en-GB" dirty="0"/>
              <a:t>(Kent Police, 2023)</a:t>
            </a:r>
          </a:p>
        </p:txBody>
      </p:sp>
    </p:spTree>
    <p:extLst>
      <p:ext uri="{BB962C8B-B14F-4D97-AF65-F5344CB8AC3E}">
        <p14:creationId xmlns:p14="http://schemas.microsoft.com/office/powerpoint/2010/main" val="41829689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94C5A-2C01-902E-D8B0-18BE0808F066}"/>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Why is it important police officers follow correct procedures when conducting stop and searches?</a:t>
            </a:r>
          </a:p>
        </p:txBody>
      </p:sp>
      <p:sp>
        <p:nvSpPr>
          <p:cNvPr id="3" name="Content Placeholder 2">
            <a:extLst>
              <a:ext uri="{FF2B5EF4-FFF2-40B4-BE49-F238E27FC236}">
                <a16:creationId xmlns:a16="http://schemas.microsoft.com/office/drawing/2014/main" id="{F0FF143F-AB5C-866D-EF7E-1531E90E98E0}"/>
              </a:ext>
            </a:extLst>
          </p:cNvPr>
          <p:cNvSpPr>
            <a:spLocks noGrp="1"/>
          </p:cNvSpPr>
          <p:nvPr>
            <p:ph idx="1"/>
          </p:nvPr>
        </p:nvSpPr>
        <p:spPr/>
        <p:txBody>
          <a:bodyPr/>
          <a:lstStyle/>
          <a:p>
            <a:r>
              <a:rPr lang="en-GB" dirty="0"/>
              <a:t>There are numerous reasons as to why the police officer must follow correct procedures. One of the main reasons is to ensure that the police officers aren’t committing any profiling or discriminating any ethnic groups. For example, Taylor, D (2021) states that there was a police inquiry launched after a 14-year-old boy has been stop and searched approximately 30 times. It is of vital importance that the police officers follow correct procedures as if they do not and have been proven guilty of racial profiling, they may lose their job or in some circumstances receive criminal charges.</a:t>
            </a:r>
          </a:p>
        </p:txBody>
      </p:sp>
    </p:spTree>
    <p:extLst>
      <p:ext uri="{BB962C8B-B14F-4D97-AF65-F5344CB8AC3E}">
        <p14:creationId xmlns:p14="http://schemas.microsoft.com/office/powerpoint/2010/main" val="22169061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59EF-6CBF-C6B2-3D53-030595F8A479}"/>
              </a:ext>
            </a:extLst>
          </p:cNvPr>
          <p:cNvSpPr>
            <a:spLocks noGrp="1"/>
          </p:cNvSpPr>
          <p:nvPr>
            <p:ph type="title"/>
          </p:nvPr>
        </p:nvSpPr>
        <p:spPr/>
        <p:txBody>
          <a:bodyPr>
            <a:normAutofit fontScale="90000"/>
          </a:bodyPr>
          <a:lstStyle/>
          <a:p>
            <a:r>
              <a:rPr lang="en-GB" dirty="0"/>
              <a:t>What other processes can be used to assist in stop and searches? (1)</a:t>
            </a:r>
          </a:p>
        </p:txBody>
      </p:sp>
      <p:sp>
        <p:nvSpPr>
          <p:cNvPr id="3" name="Content Placeholder 2">
            <a:extLst>
              <a:ext uri="{FF2B5EF4-FFF2-40B4-BE49-F238E27FC236}">
                <a16:creationId xmlns:a16="http://schemas.microsoft.com/office/drawing/2014/main" id="{52AEE303-BE63-B31C-162C-A17248D8C0E5}"/>
              </a:ext>
            </a:extLst>
          </p:cNvPr>
          <p:cNvSpPr>
            <a:spLocks noGrp="1"/>
          </p:cNvSpPr>
          <p:nvPr>
            <p:ph idx="1"/>
          </p:nvPr>
        </p:nvSpPr>
        <p:spPr/>
        <p:txBody>
          <a:bodyPr>
            <a:normAutofit fontScale="92500" lnSpcReduction="20000"/>
          </a:bodyPr>
          <a:lstStyle/>
          <a:p>
            <a:pPr marL="36900" indent="0">
              <a:buNone/>
            </a:pPr>
            <a:r>
              <a:rPr lang="en-GB" dirty="0"/>
              <a:t>One of the other main processes which is used in everyday policing is the NDM model. This plays a vital part as it allows police officers to make the correct decisions effectively. In the NDM model, it states that every decision should be ‘JPLANE’. This stands for;</a:t>
            </a:r>
          </a:p>
          <a:p>
            <a:pPr marL="36900" indent="0">
              <a:buNone/>
            </a:pPr>
            <a:r>
              <a:rPr lang="en-GB" dirty="0">
                <a:solidFill>
                  <a:srgbClr val="FF0000"/>
                </a:solidFill>
              </a:rPr>
              <a:t>J</a:t>
            </a:r>
            <a:r>
              <a:rPr lang="en-GB" dirty="0"/>
              <a:t>ustified            - The level of force used must be acceptable</a:t>
            </a:r>
          </a:p>
          <a:p>
            <a:pPr marL="36900" indent="0">
              <a:buNone/>
            </a:pPr>
            <a:r>
              <a:rPr lang="en-GB" dirty="0">
                <a:solidFill>
                  <a:srgbClr val="FF0000"/>
                </a:solidFill>
              </a:rPr>
              <a:t>P</a:t>
            </a:r>
            <a:r>
              <a:rPr lang="en-GB" dirty="0"/>
              <a:t>roportionate          - All action must be always proportionate</a:t>
            </a:r>
          </a:p>
          <a:p>
            <a:pPr marL="36900" indent="0">
              <a:buNone/>
            </a:pPr>
            <a:r>
              <a:rPr lang="en-GB" dirty="0">
                <a:solidFill>
                  <a:srgbClr val="FF0000"/>
                </a:solidFill>
              </a:rPr>
              <a:t>L</a:t>
            </a:r>
            <a:r>
              <a:rPr lang="en-GB" dirty="0"/>
              <a:t>egality          - There must be a legal basis for the action</a:t>
            </a:r>
          </a:p>
          <a:p>
            <a:pPr marL="36900" indent="0">
              <a:buNone/>
            </a:pPr>
            <a:r>
              <a:rPr lang="en-GB" dirty="0">
                <a:solidFill>
                  <a:srgbClr val="FF0000"/>
                </a:solidFill>
              </a:rPr>
              <a:t>A</a:t>
            </a:r>
            <a:r>
              <a:rPr lang="en-GB" dirty="0"/>
              <a:t>ccountable             - The officer must record their decision and should account on why they chose the specific action and if available, why they didn’t choose any other option</a:t>
            </a:r>
          </a:p>
          <a:p>
            <a:pPr marL="36900" indent="0">
              <a:buNone/>
            </a:pPr>
            <a:r>
              <a:rPr lang="en-GB" dirty="0">
                <a:solidFill>
                  <a:srgbClr val="FF0000"/>
                </a:solidFill>
              </a:rPr>
              <a:t>N</a:t>
            </a:r>
            <a:r>
              <a:rPr lang="en-GB" dirty="0"/>
              <a:t>ecessary            - The action committed must have been necessary</a:t>
            </a:r>
          </a:p>
          <a:p>
            <a:pPr marL="36900" indent="0">
              <a:buNone/>
            </a:pPr>
            <a:r>
              <a:rPr lang="en-GB" dirty="0">
                <a:solidFill>
                  <a:srgbClr val="FF0000"/>
                </a:solidFill>
              </a:rPr>
              <a:t>E</a:t>
            </a:r>
            <a:r>
              <a:rPr lang="en-GB" dirty="0"/>
              <a:t>thical            - Every action should be in accordance with the principles in conduct</a:t>
            </a:r>
          </a:p>
          <a:p>
            <a:pPr marL="36900" indent="0">
              <a:buNone/>
            </a:pPr>
            <a:endParaRPr lang="en-GB" dirty="0"/>
          </a:p>
          <a:p>
            <a:pPr marL="36900" indent="0">
              <a:buNone/>
            </a:pPr>
            <a:r>
              <a:rPr lang="en-GB" dirty="0"/>
              <a:t>(Amnesty, 2017)</a:t>
            </a:r>
          </a:p>
        </p:txBody>
      </p:sp>
    </p:spTree>
    <p:extLst>
      <p:ext uri="{BB962C8B-B14F-4D97-AF65-F5344CB8AC3E}">
        <p14:creationId xmlns:p14="http://schemas.microsoft.com/office/powerpoint/2010/main" val="4239715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3201-9480-C7BC-F511-C5909891614B}"/>
              </a:ext>
            </a:extLst>
          </p:cNvPr>
          <p:cNvSpPr>
            <a:spLocks noGrp="1"/>
          </p:cNvSpPr>
          <p:nvPr>
            <p:ph type="title"/>
          </p:nvPr>
        </p:nvSpPr>
        <p:spPr/>
        <p:txBody>
          <a:bodyPr>
            <a:normAutofit fontScale="90000"/>
          </a:bodyPr>
          <a:lstStyle/>
          <a:p>
            <a:r>
              <a:rPr lang="en-GB" dirty="0"/>
              <a:t>What other processes can be used to assist in stop and searches? (2)</a:t>
            </a:r>
          </a:p>
        </p:txBody>
      </p:sp>
      <p:sp>
        <p:nvSpPr>
          <p:cNvPr id="3" name="Content Placeholder 2">
            <a:extLst>
              <a:ext uri="{FF2B5EF4-FFF2-40B4-BE49-F238E27FC236}">
                <a16:creationId xmlns:a16="http://schemas.microsoft.com/office/drawing/2014/main" id="{2200AB59-2919-7AA2-CB18-0016D925E091}"/>
              </a:ext>
            </a:extLst>
          </p:cNvPr>
          <p:cNvSpPr>
            <a:spLocks noGrp="1"/>
          </p:cNvSpPr>
          <p:nvPr>
            <p:ph idx="1"/>
          </p:nvPr>
        </p:nvSpPr>
        <p:spPr/>
        <p:txBody>
          <a:bodyPr/>
          <a:lstStyle/>
          <a:p>
            <a:pPr marL="36900" indent="0">
              <a:buNone/>
            </a:pPr>
            <a:r>
              <a:rPr lang="en-GB" dirty="0"/>
              <a:t>Although ‘JPLANE’ is usually only regarded when it comes to Use of Force, if an individual who is currently being detained for a stop and search decides to try and flee, or assault an officer, then this would play a vital part in making sure that all procedures are followed. </a:t>
            </a:r>
          </a:p>
          <a:p>
            <a:pPr marL="36900" indent="0">
              <a:buNone/>
            </a:pPr>
            <a:r>
              <a:rPr lang="en-GB" dirty="0"/>
              <a:t>If the officer has kept everything regarding the entire encounter ‘JPLANE’ and has followed all the correct procedures, there should be no further issue if they are later questioned on their actions.</a:t>
            </a:r>
          </a:p>
        </p:txBody>
      </p:sp>
      <p:pic>
        <p:nvPicPr>
          <p:cNvPr id="5122" name="Picture 2" descr="Recording police use of force on the public – UKRI">
            <a:extLst>
              <a:ext uri="{FF2B5EF4-FFF2-40B4-BE49-F238E27FC236}">
                <a16:creationId xmlns:a16="http://schemas.microsoft.com/office/drawing/2014/main" id="{6E7A3D50-3739-B651-30E1-CF55AC1F86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6287" y="4327525"/>
            <a:ext cx="3795713" cy="253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78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AF08-C30E-DFFE-4791-FC5CF3A1BC2F}"/>
              </a:ext>
            </a:extLst>
          </p:cNvPr>
          <p:cNvSpPr>
            <a:spLocks noGrp="1"/>
          </p:cNvSpPr>
          <p:nvPr>
            <p:ph type="title"/>
          </p:nvPr>
        </p:nvSpPr>
        <p:spPr>
          <a:xfrm>
            <a:off x="919119" y="2315513"/>
            <a:ext cx="10353762" cy="970450"/>
          </a:xfrm>
        </p:spPr>
        <p:txBody>
          <a:bodyPr>
            <a:noAutofit/>
          </a:bodyPr>
          <a:lstStyle/>
          <a:p>
            <a:r>
              <a:rPr lang="en-GB" sz="7000" dirty="0">
                <a:latin typeface="Arial" panose="020B0604020202020204" pitchFamily="34" charset="0"/>
                <a:cs typeface="Arial" panose="020B0604020202020204" pitchFamily="34" charset="0"/>
              </a:rPr>
              <a:t>Thank you for listening!</a:t>
            </a:r>
          </a:p>
        </p:txBody>
      </p:sp>
      <p:sp>
        <p:nvSpPr>
          <p:cNvPr id="3" name="Content Placeholder 2">
            <a:extLst>
              <a:ext uri="{FF2B5EF4-FFF2-40B4-BE49-F238E27FC236}">
                <a16:creationId xmlns:a16="http://schemas.microsoft.com/office/drawing/2014/main" id="{3F8D66B2-8446-6658-E909-1AE6988FC633}"/>
              </a:ext>
            </a:extLst>
          </p:cNvPr>
          <p:cNvSpPr>
            <a:spLocks noGrp="1"/>
          </p:cNvSpPr>
          <p:nvPr>
            <p:ph idx="1"/>
          </p:nvPr>
        </p:nvSpPr>
        <p:spPr>
          <a:xfrm>
            <a:off x="3442391" y="3572038"/>
            <a:ext cx="10353762" cy="4058751"/>
          </a:xfrm>
        </p:spPr>
        <p:txBody>
          <a:bodyPr>
            <a:normAutofit/>
          </a:bodyPr>
          <a:lstStyle/>
          <a:p>
            <a:pPr marL="36900" indent="0">
              <a:buNone/>
            </a:pPr>
            <a:r>
              <a:rPr lang="en-GB" sz="60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4205709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D779-63CB-7595-1F43-C5E01F31431A}"/>
              </a:ext>
            </a:extLst>
          </p:cNvPr>
          <p:cNvSpPr>
            <a:spLocks noGrp="1"/>
          </p:cNvSpPr>
          <p:nvPr>
            <p:ph type="title"/>
          </p:nvPr>
        </p:nvSpPr>
        <p:spPr>
          <a:xfrm>
            <a:off x="689860" y="0"/>
            <a:ext cx="10353762" cy="970450"/>
          </a:xfrm>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D29164A-E9B8-62DD-8F2D-F452477B72DB}"/>
              </a:ext>
            </a:extLst>
          </p:cNvPr>
          <p:cNvSpPr>
            <a:spLocks noGrp="1"/>
          </p:cNvSpPr>
          <p:nvPr>
            <p:ph idx="1"/>
          </p:nvPr>
        </p:nvSpPr>
        <p:spPr>
          <a:xfrm>
            <a:off x="-1" y="892338"/>
            <a:ext cx="12120465" cy="5965662"/>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Amnesty. (2017).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Module 1 Use of Force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Amnesty. Last Updated: April 2017.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https://www.amnesty.org.uk/files/2017-04/Module%201%20Use%20of%20Force.pdf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College of Policing.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College of Policing. Last Updated: 29 September 2017.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https://www.college.police.uk/app/stop-and-search/stop-and-search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Gov.uk. (2023) [1].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Police powers to stop and search: your rights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Gov.uk. Last Updated: 2023.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https://www.gov.uk/police-powers-to-stop-and-search-your-rights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Gov.uk. (2023) [2].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Gov.uk. Last Updated: 10 August 2023.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https://www.ethnicity-facts-figures.service.gov.uk/crime-justice-and-the-law/policing/stop-and-search/latest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Kent Police.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Operational partnerships - Stop and search SOP (O06a)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Kent Police. Last Updated: January 2023.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https://www.kent.police.uk/foi-ai/kent-police/Policy/operational-partnerships/stop-and-search-sop-o06a/</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Metropolitan Police. (2012).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Account Search Powers Prior to Arrest Standard Operating Procedure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Metropolitan Police. Last Updated: February 2009.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https://www.met.police.uk/SysSiteAssets/foi-media/metropolitan-police/policies/stop-and-account-search-powers-prior-to-arrest-standard-operating-procedure-sop</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Police.uk.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Stop and search in City of London Police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Police.uk. Last Updated: 2023.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https://www.police.uk/pu/your-area/city-of-london-police/performance/stop-and-search/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a:t>
            </a:r>
          </a:p>
          <a:p>
            <a:pPr marL="342900" lvl="0" indent="-342900">
              <a:lnSpc>
                <a:spcPct val="107000"/>
              </a:lnSpc>
              <a:spcAft>
                <a:spcPts val="800"/>
              </a:spcAft>
              <a:buFont typeface="Wingdings 2" panose="050201020105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Taylor, D.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Black boy in stop and search ‘30 times’ accuses Met police of racist profiling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The Guardian. Last Updated: 15 November 2021. Available at: Taylor, D.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Black boy in stop and search ‘30 times’ accuses Met police of racist profiling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The Guardian. Last Updated: 15 November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https://www.theguardian.com/uk-news/2021/nov/15/black-boy-in-stop-and-search-30-times-accuses-met-police-of-racist-profiling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 November 2023]. [Accessed 3 November 2023].</a:t>
            </a:r>
          </a:p>
          <a:p>
            <a:pPr marL="36900" indent="0">
              <a:buNone/>
            </a:pPr>
            <a:br>
              <a:rPr lang="en-GB" sz="1400" dirty="0">
                <a:solidFill>
                  <a:schemeClr val="tx1"/>
                </a:solidFill>
              </a:rPr>
            </a:br>
            <a:endParaRPr lang="en-GB" sz="1400" dirty="0">
              <a:solidFill>
                <a:schemeClr val="tx1"/>
              </a:solidFill>
            </a:endParaRPr>
          </a:p>
        </p:txBody>
      </p:sp>
    </p:spTree>
    <p:extLst>
      <p:ext uri="{BB962C8B-B14F-4D97-AF65-F5344CB8AC3E}">
        <p14:creationId xmlns:p14="http://schemas.microsoft.com/office/powerpoint/2010/main" val="30386483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317</TotalTime>
  <Words>1781</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Wingdings 2</vt:lpstr>
      <vt:lpstr>Slate</vt:lpstr>
      <vt:lpstr>Stop and Search</vt:lpstr>
      <vt:lpstr>What is Stop and Search? (1)</vt:lpstr>
      <vt:lpstr>What is Stop and Search? (2)</vt:lpstr>
      <vt:lpstr>What is determined as reasonable grounds?</vt:lpstr>
      <vt:lpstr>What is a fair and effective Stop and Search?</vt:lpstr>
      <vt:lpstr>What are the advantages of Stop and Searching?</vt:lpstr>
      <vt:lpstr>What are the disadvantages of Stop and Searching?</vt:lpstr>
      <vt:lpstr>The Stop and Search Process (1)</vt:lpstr>
      <vt:lpstr>The Stop and Search Process (2)</vt:lpstr>
      <vt:lpstr>Why is it important police officers follow correct procedures when conducting stop and searches?</vt:lpstr>
      <vt:lpstr>What other processes can be used to assist in stop and searches? (1)</vt:lpstr>
      <vt:lpstr>What other processes can be used to assist in stop and searches? (2)</vt:lpstr>
      <vt:lpstr>Thank 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Stop and Search</dc:title>
  <dc:creator>Tom Sinclair (2104559)</dc:creator>
  <cp:lastModifiedBy>Tom Sinclair</cp:lastModifiedBy>
  <cp:revision>2</cp:revision>
  <dcterms:created xsi:type="dcterms:W3CDTF">2023-11-03T18:36:02Z</dcterms:created>
  <dcterms:modified xsi:type="dcterms:W3CDTF">2023-11-03T23:53:05Z</dcterms:modified>
</cp:coreProperties>
</file>