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60" r:id="rId2"/>
    <p:sldId id="263" r:id="rId3"/>
    <p:sldId id="281" r:id="rId4"/>
    <p:sldId id="262" r:id="rId5"/>
    <p:sldId id="286" r:id="rId6"/>
    <p:sldId id="287" r:id="rId7"/>
    <p:sldId id="288" r:id="rId8"/>
    <p:sldId id="289" r:id="rId9"/>
    <p:sldId id="290" r:id="rId10"/>
    <p:sldId id="291" r:id="rId11"/>
    <p:sldId id="292" r:id="rId12"/>
    <p:sldId id="293" r:id="rId13"/>
    <p:sldId id="294" r:id="rId14"/>
    <p:sldId id="295" r:id="rId15"/>
    <p:sldId id="296" r:id="rId16"/>
    <p:sldId id="282" r:id="rId17"/>
    <p:sldId id="275" r:id="rId18"/>
    <p:sldId id="297" r:id="rId19"/>
    <p:sldId id="278" r:id="rId20"/>
    <p:sldId id="26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6327"/>
  </p:normalViewPr>
  <p:slideViewPr>
    <p:cSldViewPr snapToGrid="0" snapToObjects="1">
      <p:cViewPr varScale="1">
        <p:scale>
          <a:sx n="121" d="100"/>
          <a:sy n="121" d="100"/>
        </p:scale>
        <p:origin x="200"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7FF148F-7CA4-3F4B-8AEF-8E77AF060CC7}" type="datetimeFigureOut">
              <a:rPr lang="en-US" smtClean="0"/>
              <a:t>9/21/21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F061C1FA-DEA1-CA4A-8D0C-4100BC1A258F}"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8105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FF148F-7CA4-3F4B-8AEF-8E77AF060CC7}" type="datetimeFigureOut">
              <a:rPr lang="en-US" smtClean="0"/>
              <a:t>9/21/21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61C1FA-DEA1-CA4A-8D0C-4100BC1A258F}" type="slidenum">
              <a:rPr lang="en-US" smtClean="0"/>
              <a:t>‹#›</a:t>
            </a:fld>
            <a:endParaRPr lang="en-US"/>
          </a:p>
        </p:txBody>
      </p:sp>
    </p:spTree>
    <p:extLst>
      <p:ext uri="{BB962C8B-B14F-4D97-AF65-F5344CB8AC3E}">
        <p14:creationId xmlns:p14="http://schemas.microsoft.com/office/powerpoint/2010/main" val="267376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FF148F-7CA4-3F4B-8AEF-8E77AF060CC7}" type="datetimeFigureOut">
              <a:rPr lang="en-US" smtClean="0"/>
              <a:t>9/21/21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61C1FA-DEA1-CA4A-8D0C-4100BC1A258F}"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6805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FF148F-7CA4-3F4B-8AEF-8E77AF060CC7}" type="datetimeFigureOut">
              <a:rPr lang="en-US" smtClean="0"/>
              <a:t>9/21/21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61C1FA-DEA1-CA4A-8D0C-4100BC1A258F}" type="slidenum">
              <a:rPr lang="en-US" smtClean="0"/>
              <a:t>‹#›</a:t>
            </a:fld>
            <a:endParaRPr lang="en-US"/>
          </a:p>
        </p:txBody>
      </p:sp>
    </p:spTree>
    <p:extLst>
      <p:ext uri="{BB962C8B-B14F-4D97-AF65-F5344CB8AC3E}">
        <p14:creationId xmlns:p14="http://schemas.microsoft.com/office/powerpoint/2010/main" val="2036979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FF148F-7CA4-3F4B-8AEF-8E77AF060CC7}" type="datetimeFigureOut">
              <a:rPr lang="en-US" smtClean="0"/>
              <a:t>9/21/21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061C1FA-DEA1-CA4A-8D0C-4100BC1A258F}"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9973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FF148F-7CA4-3F4B-8AEF-8E77AF060CC7}" type="datetimeFigureOut">
              <a:rPr lang="en-US" smtClean="0"/>
              <a:t>9/21/21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061C1FA-DEA1-CA4A-8D0C-4100BC1A258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49353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FF148F-7CA4-3F4B-8AEF-8E77AF060CC7}" type="datetimeFigureOut">
              <a:rPr lang="en-US" smtClean="0"/>
              <a:t>9/21/21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061C1FA-DEA1-CA4A-8D0C-4100BC1A258F}" type="slidenum">
              <a:rPr lang="en-US" smtClean="0"/>
              <a:t>‹#›</a:t>
            </a:fld>
            <a:endParaRPr lang="en-US"/>
          </a:p>
        </p:txBody>
      </p:sp>
    </p:spTree>
    <p:extLst>
      <p:ext uri="{BB962C8B-B14F-4D97-AF65-F5344CB8AC3E}">
        <p14:creationId xmlns:p14="http://schemas.microsoft.com/office/powerpoint/2010/main" val="1822277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7FF148F-7CA4-3F4B-8AEF-8E77AF060CC7}" type="datetimeFigureOut">
              <a:rPr lang="en-US" smtClean="0"/>
              <a:t>9/21/21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61C1FA-DEA1-CA4A-8D0C-4100BC1A258F}"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2622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7FF148F-7CA4-3F4B-8AEF-8E77AF060CC7}" type="datetimeFigureOut">
              <a:rPr lang="en-US" smtClean="0"/>
              <a:t>9/21/21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61C1FA-DEA1-CA4A-8D0C-4100BC1A258F}" type="slidenum">
              <a:rPr lang="en-US" smtClean="0"/>
              <a:t>‹#›</a:t>
            </a:fld>
            <a:endParaRPr lang="en-US"/>
          </a:p>
        </p:txBody>
      </p:sp>
    </p:spTree>
    <p:extLst>
      <p:ext uri="{BB962C8B-B14F-4D97-AF65-F5344CB8AC3E}">
        <p14:creationId xmlns:p14="http://schemas.microsoft.com/office/powerpoint/2010/main" val="1454077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7FF148F-7CA4-3F4B-8AEF-8E77AF060CC7}" type="datetimeFigureOut">
              <a:rPr lang="en-US" smtClean="0"/>
              <a:t>9/21/21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61C1FA-DEA1-CA4A-8D0C-4100BC1A258F}" type="slidenum">
              <a:rPr lang="en-US" smtClean="0"/>
              <a:t>‹#›</a:t>
            </a:fld>
            <a:endParaRPr lang="en-US"/>
          </a:p>
        </p:txBody>
      </p:sp>
    </p:spTree>
    <p:extLst>
      <p:ext uri="{BB962C8B-B14F-4D97-AF65-F5344CB8AC3E}">
        <p14:creationId xmlns:p14="http://schemas.microsoft.com/office/powerpoint/2010/main" val="382966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FF148F-7CA4-3F4B-8AEF-8E77AF060CC7}" type="datetimeFigureOut">
              <a:rPr lang="en-US" smtClean="0"/>
              <a:t>9/21/21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61C1FA-DEA1-CA4A-8D0C-4100BC1A258F}"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46492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FF148F-7CA4-3F4B-8AEF-8E77AF060CC7}" type="datetimeFigureOut">
              <a:rPr lang="en-US" smtClean="0"/>
              <a:t>9/21/21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61C1FA-DEA1-CA4A-8D0C-4100BC1A258F}"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8564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FF148F-7CA4-3F4B-8AEF-8E77AF060CC7}" type="datetimeFigureOut">
              <a:rPr lang="en-US" smtClean="0"/>
              <a:t>9/21/21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61C1FA-DEA1-CA4A-8D0C-4100BC1A258F}" type="slidenum">
              <a:rPr lang="en-US" smtClean="0"/>
              <a:t>‹#›</a:t>
            </a:fld>
            <a:endParaRPr lang="en-US"/>
          </a:p>
        </p:txBody>
      </p:sp>
    </p:spTree>
    <p:extLst>
      <p:ext uri="{BB962C8B-B14F-4D97-AF65-F5344CB8AC3E}">
        <p14:creationId xmlns:p14="http://schemas.microsoft.com/office/powerpoint/2010/main" val="2240730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FF148F-7CA4-3F4B-8AEF-8E77AF060CC7}" type="datetimeFigureOut">
              <a:rPr lang="en-US" smtClean="0"/>
              <a:t>9/21/21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61C1FA-DEA1-CA4A-8D0C-4100BC1A258F}"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18872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FF148F-7CA4-3F4B-8AEF-8E77AF060CC7}" type="datetimeFigureOut">
              <a:rPr lang="en-US" smtClean="0"/>
              <a:t>9/21/21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61C1FA-DEA1-CA4A-8D0C-4100BC1A258F}"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3174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FF148F-7CA4-3F4B-8AEF-8E77AF060CC7}" type="datetimeFigureOut">
              <a:rPr lang="en-US" smtClean="0"/>
              <a:t>9/21/21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61C1FA-DEA1-CA4A-8D0C-4100BC1A258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502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FF148F-7CA4-3F4B-8AEF-8E77AF060CC7}" type="datetimeFigureOut">
              <a:rPr lang="en-US" smtClean="0"/>
              <a:t>9/21/21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61C1FA-DEA1-CA4A-8D0C-4100BC1A258F}"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4836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7FF148F-7CA4-3F4B-8AEF-8E77AF060CC7}" type="datetimeFigureOut">
              <a:rPr lang="en-US" smtClean="0"/>
              <a:t>9/21/21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061C1FA-DEA1-CA4A-8D0C-4100BC1A258F}" type="slidenum">
              <a:rPr lang="en-US" smtClean="0"/>
              <a:t>‹#›</a:t>
            </a:fld>
            <a:endParaRPr lang="en-US"/>
          </a:p>
        </p:txBody>
      </p:sp>
    </p:spTree>
    <p:extLst>
      <p:ext uri="{BB962C8B-B14F-4D97-AF65-F5344CB8AC3E}">
        <p14:creationId xmlns:p14="http://schemas.microsoft.com/office/powerpoint/2010/main" val="25490668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chnm.gmu.edu/cyh/items/show/189"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3AEF-A0C8-D745-929C-31B92CFA8794}"/>
              </a:ext>
            </a:extLst>
          </p:cNvPr>
          <p:cNvSpPr>
            <a:spLocks noGrp="1"/>
          </p:cNvSpPr>
          <p:nvPr>
            <p:ph type="ctrTitle"/>
          </p:nvPr>
        </p:nvSpPr>
        <p:spPr>
          <a:xfrm>
            <a:off x="2692398" y="1550505"/>
            <a:ext cx="6815669" cy="1948070"/>
          </a:xfrm>
        </p:spPr>
        <p:txBody>
          <a:bodyPr/>
          <a:lstStyle/>
          <a:p>
            <a:r>
              <a:rPr lang="en-US" altLang="zh-CN" sz="3200" dirty="0"/>
              <a:t>HPCH5010/6010 </a:t>
            </a:r>
            <a:br>
              <a:rPr lang="en-US" altLang="zh-CN" sz="3200" dirty="0"/>
            </a:br>
            <a:r>
              <a:rPr lang="en-US" altLang="zh-CN" sz="3200" dirty="0"/>
              <a:t>Chinese Wellbeing: from Philosophy and Religion to Culture</a:t>
            </a:r>
            <a:br>
              <a:rPr lang="en-US" altLang="zh-CN" sz="3200" dirty="0"/>
            </a:br>
            <a:r>
              <a:rPr lang="en-US" altLang="zh-CN" sz="3200" dirty="0"/>
              <a:t>Week 2-4</a:t>
            </a:r>
            <a:endParaRPr lang="en-US" sz="2800" dirty="0"/>
          </a:p>
        </p:txBody>
      </p:sp>
      <p:sp>
        <p:nvSpPr>
          <p:cNvPr id="3" name="Subtitle 2">
            <a:extLst>
              <a:ext uri="{FF2B5EF4-FFF2-40B4-BE49-F238E27FC236}">
                <a16:creationId xmlns:a16="http://schemas.microsoft.com/office/drawing/2014/main" id="{0F4F688E-07B1-D142-BE03-4856ABFD2721}"/>
              </a:ext>
            </a:extLst>
          </p:cNvPr>
          <p:cNvSpPr>
            <a:spLocks noGrp="1"/>
          </p:cNvSpPr>
          <p:nvPr>
            <p:ph type="subTitle" idx="1"/>
          </p:nvPr>
        </p:nvSpPr>
        <p:spPr/>
        <p:txBody>
          <a:bodyPr>
            <a:normAutofit lnSpcReduction="10000"/>
          </a:bodyPr>
          <a:lstStyle/>
          <a:p>
            <a:r>
              <a:rPr lang="en-US" dirty="0" err="1"/>
              <a:t>Yiying</a:t>
            </a:r>
            <a:r>
              <a:rPr lang="en-US" dirty="0"/>
              <a:t> Jiao</a:t>
            </a:r>
          </a:p>
          <a:p>
            <a:r>
              <a:rPr lang="en-US" dirty="0"/>
              <a:t>Lecturer in Chinese Studies</a:t>
            </a:r>
          </a:p>
          <a:p>
            <a:r>
              <a:rPr lang="en-US" dirty="0"/>
              <a:t>Institute of Education and Humanities</a:t>
            </a:r>
          </a:p>
        </p:txBody>
      </p:sp>
    </p:spTree>
    <p:extLst>
      <p:ext uri="{BB962C8B-B14F-4D97-AF65-F5344CB8AC3E}">
        <p14:creationId xmlns:p14="http://schemas.microsoft.com/office/powerpoint/2010/main" val="2879206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6D12E-9F9B-114F-B0F8-9E2112038377}"/>
              </a:ext>
            </a:extLst>
          </p:cNvPr>
          <p:cNvSpPr>
            <a:spLocks noGrp="1"/>
          </p:cNvSpPr>
          <p:nvPr>
            <p:ph type="title"/>
          </p:nvPr>
        </p:nvSpPr>
        <p:spPr/>
        <p:txBody>
          <a:bodyPr/>
          <a:lstStyle/>
          <a:p>
            <a:r>
              <a:rPr lang="en-US" dirty="0"/>
              <a:t>Confuci</a:t>
            </a:r>
            <a:r>
              <a:rPr lang="en-US" altLang="zh-CN" dirty="0"/>
              <a:t>anism</a:t>
            </a:r>
            <a:endParaRPr lang="en-US" dirty="0"/>
          </a:p>
        </p:txBody>
      </p:sp>
      <p:sp>
        <p:nvSpPr>
          <p:cNvPr id="3" name="Content Placeholder 2">
            <a:extLst>
              <a:ext uri="{FF2B5EF4-FFF2-40B4-BE49-F238E27FC236}">
                <a16:creationId xmlns:a16="http://schemas.microsoft.com/office/drawing/2014/main" id="{E6225FC8-5AF0-5B4B-8570-4D8F35DBB351}"/>
              </a:ext>
            </a:extLst>
          </p:cNvPr>
          <p:cNvSpPr>
            <a:spLocks noGrp="1"/>
          </p:cNvSpPr>
          <p:nvPr>
            <p:ph idx="1"/>
          </p:nvPr>
        </p:nvSpPr>
        <p:spPr/>
        <p:txBody>
          <a:bodyPr>
            <a:normAutofit/>
          </a:bodyPr>
          <a:lstStyle/>
          <a:p>
            <a:pPr marL="0" indent="0">
              <a:buNone/>
            </a:pPr>
            <a:r>
              <a:rPr lang="en-US" altLang="zh-CN" b="1" dirty="0"/>
              <a:t>Key</a:t>
            </a:r>
            <a:r>
              <a:rPr lang="zh-CN" altLang="en-US" b="1" dirty="0"/>
              <a:t> </a:t>
            </a:r>
            <a:r>
              <a:rPr lang="en-US" altLang="zh-CN" b="1" dirty="0"/>
              <a:t>people</a:t>
            </a:r>
            <a:r>
              <a:rPr lang="zh-CN" altLang="en-US" b="1" dirty="0"/>
              <a:t> </a:t>
            </a:r>
            <a:r>
              <a:rPr lang="en-US" altLang="zh-CN" b="1" dirty="0"/>
              <a:t>in</a:t>
            </a:r>
            <a:r>
              <a:rPr lang="zh-CN" altLang="en-US" b="1" dirty="0"/>
              <a:t> </a:t>
            </a:r>
            <a:r>
              <a:rPr lang="en-US" altLang="zh-CN" b="1" dirty="0"/>
              <a:t>Confucianism:</a:t>
            </a:r>
            <a:r>
              <a:rPr lang="zh-CN" altLang="en-US" b="1" dirty="0"/>
              <a:t> </a:t>
            </a:r>
            <a:endParaRPr lang="en-GB" altLang="zh-CN" b="1" dirty="0"/>
          </a:p>
          <a:p>
            <a:r>
              <a:rPr lang="en-US" altLang="zh-CN" u="sng" dirty="0"/>
              <a:t>Traditional-Confucianism:</a:t>
            </a:r>
            <a:r>
              <a:rPr lang="zh-CN" altLang="en-US" u="sng" dirty="0"/>
              <a:t> </a:t>
            </a:r>
            <a:r>
              <a:rPr lang="en-US" altLang="zh-CN" dirty="0"/>
              <a:t>Confucius,</a:t>
            </a:r>
            <a:r>
              <a:rPr lang="zh-CN" altLang="en-US" dirty="0"/>
              <a:t> </a:t>
            </a:r>
            <a:r>
              <a:rPr lang="en-US" altLang="zh-CN" dirty="0"/>
              <a:t>Mencius,</a:t>
            </a:r>
            <a:r>
              <a:rPr lang="zh-CN" altLang="en-US" dirty="0"/>
              <a:t> </a:t>
            </a:r>
            <a:r>
              <a:rPr lang="en-US" altLang="zh-CN" dirty="0"/>
              <a:t>Xunzi</a:t>
            </a:r>
          </a:p>
          <a:p>
            <a:r>
              <a:rPr lang="en-US" altLang="zh-CN" dirty="0"/>
              <a:t>Dong</a:t>
            </a:r>
            <a:r>
              <a:rPr lang="zh-CN" altLang="en-US" dirty="0"/>
              <a:t> </a:t>
            </a:r>
            <a:r>
              <a:rPr lang="en-US" altLang="zh-CN" dirty="0" err="1"/>
              <a:t>Zhongshu</a:t>
            </a:r>
            <a:r>
              <a:rPr lang="zh-CN" altLang="en-US" dirty="0"/>
              <a:t> </a:t>
            </a:r>
            <a:r>
              <a:rPr lang="en-US" altLang="zh-CN" dirty="0"/>
              <a:t>(promoted</a:t>
            </a:r>
            <a:r>
              <a:rPr lang="zh-CN" altLang="en-US" dirty="0"/>
              <a:t> </a:t>
            </a:r>
            <a:r>
              <a:rPr lang="en-US" altLang="zh-CN" dirty="0"/>
              <a:t>Confucianism</a:t>
            </a:r>
            <a:r>
              <a:rPr lang="zh-CN" altLang="en-US" dirty="0"/>
              <a:t> </a:t>
            </a:r>
            <a:r>
              <a:rPr lang="en-GB" dirty="0"/>
              <a:t>as the official ideology of the Chinese imperial state</a:t>
            </a:r>
            <a:r>
              <a:rPr lang="en-US" altLang="zh-CN" dirty="0"/>
              <a:t>)</a:t>
            </a:r>
            <a:endParaRPr lang="en-GB" altLang="zh-CN" dirty="0"/>
          </a:p>
          <a:p>
            <a:r>
              <a:rPr lang="en-US" altLang="zh-CN" u="sng" dirty="0"/>
              <a:t>Neo-Confucianism</a:t>
            </a:r>
            <a:r>
              <a:rPr lang="zh-CN" altLang="en-US" u="sng" dirty="0"/>
              <a:t> </a:t>
            </a:r>
            <a:r>
              <a:rPr lang="en-US" altLang="zh-CN" u="sng" dirty="0"/>
              <a:t>(School</a:t>
            </a:r>
            <a:r>
              <a:rPr lang="zh-CN" altLang="en-US" u="sng" dirty="0"/>
              <a:t> </a:t>
            </a:r>
            <a:r>
              <a:rPr lang="en-US" altLang="zh-CN" u="sng" dirty="0"/>
              <a:t>of</a:t>
            </a:r>
            <a:r>
              <a:rPr lang="zh-CN" altLang="en-US" u="sng" dirty="0"/>
              <a:t> </a:t>
            </a:r>
            <a:r>
              <a:rPr lang="en-US" altLang="zh-CN" u="sng" dirty="0"/>
              <a:t>Li</a:t>
            </a:r>
            <a:r>
              <a:rPr lang="zh-CN" altLang="en-US" u="sng" dirty="0"/>
              <a:t> </a:t>
            </a:r>
            <a:r>
              <a:rPr lang="en-US" altLang="zh-CN" u="sng" dirty="0"/>
              <a:t>-</a:t>
            </a:r>
            <a:r>
              <a:rPr lang="zh-CN" altLang="en-US" u="sng" dirty="0"/>
              <a:t> </a:t>
            </a:r>
            <a:r>
              <a:rPr lang="en-US" altLang="zh-CN" u="sng" dirty="0"/>
              <a:t>Principle):</a:t>
            </a:r>
            <a:r>
              <a:rPr lang="zh-CN" altLang="en-US" dirty="0"/>
              <a:t> </a:t>
            </a:r>
            <a:r>
              <a:rPr lang="en-US" altLang="zh-CN" dirty="0"/>
              <a:t>Cheng</a:t>
            </a:r>
            <a:r>
              <a:rPr lang="zh-CN" altLang="en-US" dirty="0"/>
              <a:t> </a:t>
            </a:r>
            <a:r>
              <a:rPr lang="en-US" altLang="zh-CN" dirty="0"/>
              <a:t>Hao,</a:t>
            </a:r>
            <a:r>
              <a:rPr lang="zh-CN" altLang="en-US" dirty="0"/>
              <a:t> </a:t>
            </a:r>
            <a:r>
              <a:rPr lang="en-US" altLang="zh-CN" dirty="0"/>
              <a:t>Cheng</a:t>
            </a:r>
            <a:r>
              <a:rPr lang="zh-CN" altLang="en-US" dirty="0"/>
              <a:t> </a:t>
            </a:r>
            <a:r>
              <a:rPr lang="en-US" altLang="zh-CN" dirty="0"/>
              <a:t>Yi,</a:t>
            </a:r>
            <a:r>
              <a:rPr lang="zh-CN" altLang="en-US" dirty="0"/>
              <a:t> </a:t>
            </a:r>
            <a:r>
              <a:rPr lang="en-US" altLang="zh-CN" dirty="0"/>
              <a:t>Zhu</a:t>
            </a:r>
            <a:r>
              <a:rPr lang="zh-CN" altLang="en-US" dirty="0"/>
              <a:t> </a:t>
            </a:r>
            <a:r>
              <a:rPr lang="en-US" altLang="zh-CN" dirty="0"/>
              <a:t>xi</a:t>
            </a:r>
          </a:p>
          <a:p>
            <a:r>
              <a:rPr lang="en-US" altLang="zh-CN" u="sng" dirty="0"/>
              <a:t>Neo-Confucianism</a:t>
            </a:r>
            <a:r>
              <a:rPr lang="zh-CN" altLang="en-US" u="sng" dirty="0"/>
              <a:t> </a:t>
            </a:r>
            <a:r>
              <a:rPr lang="en-US" altLang="zh-CN" u="sng" dirty="0"/>
              <a:t>(School</a:t>
            </a:r>
            <a:r>
              <a:rPr lang="zh-CN" altLang="en-US" u="sng" dirty="0"/>
              <a:t> </a:t>
            </a:r>
            <a:r>
              <a:rPr lang="en-US" altLang="zh-CN" u="sng" dirty="0"/>
              <a:t>of</a:t>
            </a:r>
            <a:r>
              <a:rPr lang="zh-CN" altLang="en-US" u="sng" dirty="0"/>
              <a:t> </a:t>
            </a:r>
            <a:r>
              <a:rPr lang="en-US" altLang="zh-CN" u="sng" dirty="0"/>
              <a:t>Xin</a:t>
            </a:r>
            <a:r>
              <a:rPr lang="zh-CN" altLang="en-US" u="sng" dirty="0"/>
              <a:t> </a:t>
            </a:r>
            <a:r>
              <a:rPr lang="en-US" altLang="zh-CN" u="sng" dirty="0"/>
              <a:t>-</a:t>
            </a:r>
            <a:r>
              <a:rPr lang="zh-CN" altLang="en-US" u="sng" dirty="0"/>
              <a:t> </a:t>
            </a:r>
            <a:r>
              <a:rPr lang="en-US" altLang="zh-CN" u="sng" dirty="0"/>
              <a:t>Heart):</a:t>
            </a:r>
            <a:r>
              <a:rPr lang="zh-CN" altLang="en-US" u="sng" dirty="0"/>
              <a:t> </a:t>
            </a:r>
            <a:r>
              <a:rPr lang="en-US" altLang="zh-CN" dirty="0"/>
              <a:t>Lu</a:t>
            </a:r>
            <a:r>
              <a:rPr lang="zh-CN" altLang="en-US" dirty="0"/>
              <a:t> </a:t>
            </a:r>
            <a:r>
              <a:rPr lang="en-US" altLang="zh-CN" dirty="0" err="1"/>
              <a:t>Jiuyuan</a:t>
            </a:r>
            <a:r>
              <a:rPr lang="en-US" altLang="zh-CN" dirty="0"/>
              <a:t>,</a:t>
            </a:r>
            <a:r>
              <a:rPr lang="zh-CN" altLang="en-US" dirty="0"/>
              <a:t> </a:t>
            </a:r>
            <a:r>
              <a:rPr lang="en-US" altLang="zh-CN" dirty="0"/>
              <a:t>Wang</a:t>
            </a:r>
            <a:r>
              <a:rPr lang="zh-CN" altLang="en-US" dirty="0"/>
              <a:t> </a:t>
            </a:r>
            <a:r>
              <a:rPr lang="en-US" altLang="zh-CN" dirty="0" err="1"/>
              <a:t>Yangming</a:t>
            </a:r>
            <a:endParaRPr lang="en-US" altLang="zh-CN" dirty="0"/>
          </a:p>
        </p:txBody>
      </p:sp>
    </p:spTree>
    <p:extLst>
      <p:ext uri="{BB962C8B-B14F-4D97-AF65-F5344CB8AC3E}">
        <p14:creationId xmlns:p14="http://schemas.microsoft.com/office/powerpoint/2010/main" val="3162356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E5640-B57F-CC48-9EC3-9F3702D6B389}"/>
              </a:ext>
            </a:extLst>
          </p:cNvPr>
          <p:cNvSpPr>
            <a:spLocks noGrp="1"/>
          </p:cNvSpPr>
          <p:nvPr>
            <p:ph type="title"/>
          </p:nvPr>
        </p:nvSpPr>
        <p:spPr/>
        <p:txBody>
          <a:bodyPr/>
          <a:lstStyle/>
          <a:p>
            <a:r>
              <a:rPr lang="zh-CN" altLang="en-US" dirty="0"/>
              <a:t>孟子 </a:t>
            </a:r>
            <a:r>
              <a:rPr lang="en-US" altLang="zh-CN" dirty="0"/>
              <a:t>Mencius</a:t>
            </a:r>
            <a:r>
              <a:rPr lang="zh-CN" altLang="en-US" dirty="0"/>
              <a:t> </a:t>
            </a:r>
            <a:r>
              <a:rPr lang="en-US" altLang="zh-CN" dirty="0"/>
              <a:t>(372-289 BCE)</a:t>
            </a:r>
            <a:endParaRPr lang="en-US" dirty="0"/>
          </a:p>
        </p:txBody>
      </p:sp>
      <p:sp>
        <p:nvSpPr>
          <p:cNvPr id="3" name="Content Placeholder 2">
            <a:extLst>
              <a:ext uri="{FF2B5EF4-FFF2-40B4-BE49-F238E27FC236}">
                <a16:creationId xmlns:a16="http://schemas.microsoft.com/office/drawing/2014/main" id="{F441D89B-672B-824E-A663-A5923DEC547C}"/>
              </a:ext>
            </a:extLst>
          </p:cNvPr>
          <p:cNvSpPr>
            <a:spLocks noGrp="1"/>
          </p:cNvSpPr>
          <p:nvPr>
            <p:ph idx="1"/>
          </p:nvPr>
        </p:nvSpPr>
        <p:spPr/>
        <p:txBody>
          <a:bodyPr>
            <a:normAutofit fontScale="85000" lnSpcReduction="20000"/>
          </a:bodyPr>
          <a:lstStyle/>
          <a:p>
            <a:pPr marL="0" indent="0">
              <a:buNone/>
            </a:pPr>
            <a:r>
              <a:rPr lang="en-US" altLang="zh-CN" dirty="0"/>
              <a:t>Mencius</a:t>
            </a:r>
            <a:r>
              <a:rPr lang="zh-CN" altLang="en-US" dirty="0"/>
              <a:t> </a:t>
            </a:r>
            <a:r>
              <a:rPr lang="en-US" altLang="zh-CN" dirty="0"/>
              <a:t>developed</a:t>
            </a:r>
            <a:r>
              <a:rPr lang="zh-CN" altLang="en-US" dirty="0"/>
              <a:t> </a:t>
            </a:r>
            <a:r>
              <a:rPr lang="en-US" altLang="zh-CN" dirty="0"/>
              <a:t>Confucius’</a:t>
            </a:r>
            <a:r>
              <a:rPr lang="zh-CN" altLang="en-US" dirty="0"/>
              <a:t> </a:t>
            </a:r>
            <a:r>
              <a:rPr lang="en-US" altLang="zh-CN" dirty="0"/>
              <a:t>ideology</a:t>
            </a:r>
            <a:r>
              <a:rPr lang="zh-CN" altLang="en-US" dirty="0"/>
              <a:t> </a:t>
            </a:r>
            <a:r>
              <a:rPr lang="en-US" altLang="zh-CN" dirty="0"/>
              <a:t>and</a:t>
            </a:r>
            <a:r>
              <a:rPr lang="zh-CN" altLang="en-US" dirty="0"/>
              <a:t> </a:t>
            </a:r>
            <a:r>
              <a:rPr lang="en-US" altLang="zh-CN" dirty="0"/>
              <a:t>developed</a:t>
            </a:r>
            <a:r>
              <a:rPr lang="zh-CN" altLang="en-US" dirty="0"/>
              <a:t> </a:t>
            </a:r>
            <a:r>
              <a:rPr lang="en-US" altLang="zh-CN" dirty="0"/>
              <a:t>further.</a:t>
            </a:r>
          </a:p>
          <a:p>
            <a:pPr marL="0" indent="0">
              <a:buNone/>
            </a:pPr>
            <a:r>
              <a:rPr lang="en-US" altLang="zh-CN" dirty="0"/>
              <a:t>Key</a:t>
            </a:r>
            <a:r>
              <a:rPr lang="zh-CN" altLang="en-US" dirty="0"/>
              <a:t> </a:t>
            </a:r>
            <a:r>
              <a:rPr lang="en-US" altLang="zh-CN" dirty="0"/>
              <a:t>concepts</a:t>
            </a:r>
            <a:r>
              <a:rPr lang="zh-CN" altLang="en-US" dirty="0"/>
              <a:t> </a:t>
            </a:r>
            <a:r>
              <a:rPr lang="en-US" altLang="zh-CN" dirty="0"/>
              <a:t>and</a:t>
            </a:r>
            <a:r>
              <a:rPr lang="zh-CN" altLang="en-US" dirty="0"/>
              <a:t> </a:t>
            </a:r>
            <a:r>
              <a:rPr lang="en-US" altLang="zh-CN" dirty="0"/>
              <a:t>ideas:</a:t>
            </a:r>
            <a:r>
              <a:rPr lang="zh-CN" altLang="en-US" dirty="0"/>
              <a:t> </a:t>
            </a:r>
            <a:endParaRPr lang="en-GB" altLang="zh-CN" dirty="0"/>
          </a:p>
          <a:p>
            <a:pPr marL="457200" indent="-457200">
              <a:buFont typeface="+mj-lt"/>
              <a:buAutoNum type="arabicPeriod"/>
            </a:pPr>
            <a:r>
              <a:rPr lang="zh-CN" altLang="en-US" dirty="0"/>
              <a:t>性善论 </a:t>
            </a:r>
            <a:r>
              <a:rPr lang="en-US" altLang="zh-CN" dirty="0"/>
              <a:t>human</a:t>
            </a:r>
            <a:r>
              <a:rPr lang="zh-CN" altLang="en-US" dirty="0"/>
              <a:t> </a:t>
            </a:r>
            <a:r>
              <a:rPr lang="en-US" altLang="zh-CN" dirty="0"/>
              <a:t>nature</a:t>
            </a:r>
            <a:r>
              <a:rPr lang="zh-CN" altLang="en-US" dirty="0"/>
              <a:t> </a:t>
            </a:r>
            <a:r>
              <a:rPr lang="en-US" altLang="zh-CN" dirty="0"/>
              <a:t>has</a:t>
            </a:r>
            <a:r>
              <a:rPr lang="zh-CN" altLang="en-US" dirty="0"/>
              <a:t> </a:t>
            </a:r>
            <a:r>
              <a:rPr lang="en-US" altLang="zh-CN" dirty="0"/>
              <a:t>an</a:t>
            </a:r>
            <a:r>
              <a:rPr lang="zh-CN" altLang="en-US" dirty="0"/>
              <a:t> </a:t>
            </a:r>
            <a:r>
              <a:rPr lang="en-US" altLang="zh-CN" dirty="0"/>
              <a:t>innate</a:t>
            </a:r>
            <a:r>
              <a:rPr lang="zh-CN" altLang="en-US" dirty="0"/>
              <a:t> </a:t>
            </a:r>
            <a:r>
              <a:rPr lang="en-US" altLang="zh-CN" dirty="0"/>
              <a:t>tenancy</a:t>
            </a:r>
            <a:r>
              <a:rPr lang="zh-CN" altLang="en-US" dirty="0"/>
              <a:t> </a:t>
            </a:r>
            <a:r>
              <a:rPr lang="en-US" altLang="zh-CN" dirty="0"/>
              <a:t>towards</a:t>
            </a:r>
            <a:r>
              <a:rPr lang="zh-CN" altLang="en-US" dirty="0"/>
              <a:t> </a:t>
            </a:r>
            <a:r>
              <a:rPr lang="en-US" altLang="zh-CN" dirty="0"/>
              <a:t>goodness</a:t>
            </a:r>
            <a:r>
              <a:rPr lang="zh-CN" altLang="en-US" dirty="0"/>
              <a:t> </a:t>
            </a:r>
            <a:r>
              <a:rPr lang="en-US" altLang="zh-CN" dirty="0"/>
              <a:t>(human</a:t>
            </a:r>
            <a:r>
              <a:rPr lang="zh-CN" altLang="en-US" dirty="0"/>
              <a:t> </a:t>
            </a:r>
            <a:r>
              <a:rPr lang="en-US" altLang="zh-CN" dirty="0"/>
              <a:t>nature</a:t>
            </a:r>
            <a:r>
              <a:rPr lang="zh-CN" altLang="en-US" dirty="0"/>
              <a:t> </a:t>
            </a:r>
            <a:r>
              <a:rPr lang="en-US" altLang="zh-CN" dirty="0"/>
              <a:t>is</a:t>
            </a:r>
            <a:r>
              <a:rPr lang="zh-CN" altLang="en-US" dirty="0"/>
              <a:t> </a:t>
            </a:r>
            <a:r>
              <a:rPr lang="en-US" altLang="zh-CN" dirty="0"/>
              <a:t>good)</a:t>
            </a:r>
            <a:r>
              <a:rPr lang="zh-CN" altLang="en-US" dirty="0"/>
              <a:t> </a:t>
            </a:r>
            <a:endParaRPr lang="en-GB" altLang="zh-CN" dirty="0"/>
          </a:p>
          <a:p>
            <a:pPr marL="457200" indent="-457200">
              <a:buFont typeface="+mj-lt"/>
              <a:buAutoNum type="arabicPeriod"/>
            </a:pPr>
            <a:r>
              <a:rPr lang="zh-CN" altLang="en-US" dirty="0"/>
              <a:t>四端 </a:t>
            </a:r>
            <a:r>
              <a:rPr lang="en-US" altLang="zh-CN" dirty="0"/>
              <a:t>four</a:t>
            </a:r>
            <a:r>
              <a:rPr lang="zh-CN" altLang="en-US" dirty="0"/>
              <a:t> </a:t>
            </a:r>
            <a:r>
              <a:rPr lang="en-US" altLang="zh-CN" dirty="0"/>
              <a:t>virtues/beginnings/sprouts</a:t>
            </a:r>
            <a:r>
              <a:rPr lang="zh-CN" altLang="en-US" dirty="0"/>
              <a:t> </a:t>
            </a:r>
            <a:r>
              <a:rPr lang="en-US" altLang="zh-CN" dirty="0"/>
              <a:t>–</a:t>
            </a:r>
            <a:r>
              <a:rPr lang="zh-CN" altLang="en-US" dirty="0"/>
              <a:t> 仁 </a:t>
            </a:r>
            <a:r>
              <a:rPr lang="en-US" altLang="zh-CN" dirty="0"/>
              <a:t>benevolence,</a:t>
            </a:r>
            <a:r>
              <a:rPr lang="zh-CN" altLang="en-US" dirty="0"/>
              <a:t> 义 </a:t>
            </a:r>
            <a:r>
              <a:rPr lang="en-US" altLang="zh-CN" dirty="0"/>
              <a:t>righteousness,</a:t>
            </a:r>
            <a:r>
              <a:rPr lang="zh-CN" altLang="en-US" dirty="0"/>
              <a:t> 礼 </a:t>
            </a:r>
            <a:r>
              <a:rPr lang="en-US" altLang="zh-CN" dirty="0"/>
              <a:t>propriety,</a:t>
            </a:r>
            <a:r>
              <a:rPr lang="zh-CN" altLang="en-US" dirty="0"/>
              <a:t> 智 </a:t>
            </a:r>
            <a:r>
              <a:rPr lang="en-US" altLang="zh-CN" dirty="0"/>
              <a:t>wisdom</a:t>
            </a:r>
          </a:p>
          <a:p>
            <a:pPr marL="457200" indent="-457200">
              <a:buFont typeface="+mj-lt"/>
              <a:buAutoNum type="arabicPeriod"/>
            </a:pPr>
            <a:r>
              <a:rPr lang="zh-CN" altLang="en-US" dirty="0"/>
              <a:t>民为贵，社稷次之，君为轻 </a:t>
            </a:r>
            <a:r>
              <a:rPr lang="en-US" altLang="zh-CN" dirty="0"/>
              <a:t>people</a:t>
            </a:r>
            <a:r>
              <a:rPr lang="zh-CN" altLang="en-US" dirty="0"/>
              <a:t> </a:t>
            </a:r>
            <a:r>
              <a:rPr lang="en-US" altLang="zh-CN" dirty="0"/>
              <a:t>is</a:t>
            </a:r>
            <a:r>
              <a:rPr lang="zh-CN" altLang="en-US" dirty="0"/>
              <a:t> </a:t>
            </a:r>
            <a:r>
              <a:rPr lang="en-US" altLang="zh-CN" dirty="0"/>
              <a:t>the</a:t>
            </a:r>
            <a:r>
              <a:rPr lang="zh-CN" altLang="en-US" dirty="0"/>
              <a:t> </a:t>
            </a:r>
            <a:r>
              <a:rPr lang="en-US" altLang="zh-CN" dirty="0"/>
              <a:t>most</a:t>
            </a:r>
            <a:r>
              <a:rPr lang="zh-CN" altLang="en-US" dirty="0"/>
              <a:t> </a:t>
            </a:r>
            <a:r>
              <a:rPr lang="en-US" altLang="zh-CN" dirty="0"/>
              <a:t>valuable</a:t>
            </a:r>
            <a:r>
              <a:rPr lang="zh-CN" altLang="en-US" dirty="0"/>
              <a:t> </a:t>
            </a:r>
            <a:r>
              <a:rPr lang="en-US" altLang="zh-CN" dirty="0"/>
              <a:t>element</a:t>
            </a:r>
            <a:r>
              <a:rPr lang="zh-CN" altLang="en-US" dirty="0"/>
              <a:t> </a:t>
            </a:r>
            <a:r>
              <a:rPr lang="en-US" altLang="zh-CN" dirty="0"/>
              <a:t>is</a:t>
            </a:r>
            <a:r>
              <a:rPr lang="zh-CN" altLang="en-US" dirty="0"/>
              <a:t> </a:t>
            </a:r>
            <a:r>
              <a:rPr lang="en-US" altLang="zh-CN" dirty="0"/>
              <a:t>a</a:t>
            </a:r>
            <a:r>
              <a:rPr lang="zh-CN" altLang="en-US" dirty="0"/>
              <a:t> </a:t>
            </a:r>
            <a:r>
              <a:rPr lang="en-US" altLang="zh-CN" dirty="0"/>
              <a:t>nation</a:t>
            </a:r>
            <a:r>
              <a:rPr lang="zh-CN" altLang="en-US" dirty="0"/>
              <a:t> </a:t>
            </a:r>
            <a:r>
              <a:rPr lang="en-US" altLang="zh-CN" dirty="0"/>
              <a:t>than</a:t>
            </a:r>
            <a:r>
              <a:rPr lang="zh-CN" altLang="en-US" dirty="0"/>
              <a:t> </a:t>
            </a:r>
            <a:r>
              <a:rPr lang="en-US" altLang="zh-CN" dirty="0"/>
              <a:t>the</a:t>
            </a:r>
            <a:r>
              <a:rPr lang="zh-CN" altLang="en-US" dirty="0"/>
              <a:t> </a:t>
            </a:r>
            <a:r>
              <a:rPr lang="en-US" altLang="zh-CN" dirty="0"/>
              <a:t>state</a:t>
            </a:r>
            <a:r>
              <a:rPr lang="zh-CN" altLang="en-US" dirty="0"/>
              <a:t> </a:t>
            </a:r>
            <a:r>
              <a:rPr lang="en-US" altLang="zh-CN" dirty="0"/>
              <a:t>(</a:t>
            </a:r>
            <a:r>
              <a:rPr lang="zh-CN" altLang="en-US" dirty="0"/>
              <a:t>社稷 </a:t>
            </a:r>
            <a:r>
              <a:rPr lang="en-US" altLang="zh-CN" dirty="0"/>
              <a:t>soil</a:t>
            </a:r>
            <a:r>
              <a:rPr lang="zh-CN" altLang="en-US" dirty="0"/>
              <a:t> </a:t>
            </a:r>
            <a:r>
              <a:rPr lang="en-US" altLang="zh-CN" dirty="0"/>
              <a:t>and</a:t>
            </a:r>
            <a:r>
              <a:rPr lang="zh-CN" altLang="en-US" dirty="0"/>
              <a:t> </a:t>
            </a:r>
            <a:r>
              <a:rPr lang="en-US" altLang="zh-CN" dirty="0"/>
              <a:t>grain)</a:t>
            </a:r>
            <a:r>
              <a:rPr lang="zh-CN" altLang="en-US" dirty="0"/>
              <a:t> </a:t>
            </a:r>
            <a:r>
              <a:rPr lang="en-US" altLang="zh-CN" dirty="0"/>
              <a:t>and</a:t>
            </a:r>
            <a:r>
              <a:rPr lang="zh-CN" altLang="en-US" dirty="0"/>
              <a:t> </a:t>
            </a:r>
            <a:r>
              <a:rPr lang="en-US" altLang="zh-CN" dirty="0"/>
              <a:t>the</a:t>
            </a:r>
            <a:r>
              <a:rPr lang="zh-CN" altLang="en-US" dirty="0"/>
              <a:t> </a:t>
            </a:r>
            <a:r>
              <a:rPr lang="en-US" altLang="zh-CN" dirty="0"/>
              <a:t>ruler</a:t>
            </a:r>
            <a:r>
              <a:rPr lang="zh-CN" altLang="en-US" dirty="0"/>
              <a:t> </a:t>
            </a:r>
            <a:r>
              <a:rPr lang="en-US" altLang="zh-CN" dirty="0"/>
              <a:t>is</a:t>
            </a:r>
            <a:r>
              <a:rPr lang="zh-CN" altLang="en-US" dirty="0"/>
              <a:t> </a:t>
            </a:r>
            <a:r>
              <a:rPr lang="en-US" altLang="zh-CN" dirty="0"/>
              <a:t>the</a:t>
            </a:r>
            <a:r>
              <a:rPr lang="zh-CN" altLang="en-US" dirty="0"/>
              <a:t> </a:t>
            </a:r>
            <a:r>
              <a:rPr lang="en-US" altLang="zh-CN" dirty="0"/>
              <a:t>least</a:t>
            </a:r>
            <a:r>
              <a:rPr lang="zh-CN" altLang="en-US" dirty="0"/>
              <a:t> </a:t>
            </a:r>
            <a:r>
              <a:rPr lang="en-US" altLang="zh-CN" dirty="0" err="1"/>
              <a:t>valueable</a:t>
            </a:r>
            <a:r>
              <a:rPr lang="zh-CN" altLang="en-US" dirty="0"/>
              <a:t> </a:t>
            </a:r>
            <a:r>
              <a:rPr lang="en-US" altLang="zh-CN" dirty="0"/>
              <a:t>–</a:t>
            </a:r>
            <a:r>
              <a:rPr lang="zh-CN" altLang="en-US" dirty="0"/>
              <a:t> </a:t>
            </a:r>
            <a:r>
              <a:rPr lang="en-US" altLang="zh-CN" dirty="0"/>
              <a:t>people&gt;state&gt;ruler;</a:t>
            </a:r>
          </a:p>
          <a:p>
            <a:pPr marL="0" indent="0">
              <a:buNone/>
            </a:pPr>
            <a:r>
              <a:rPr lang="zh-CN" altLang="en-GB" dirty="0"/>
              <a:t>孟母</a:t>
            </a:r>
            <a:r>
              <a:rPr lang="en-US" altLang="zh-CN" dirty="0"/>
              <a:t>Mencius’</a:t>
            </a:r>
            <a:r>
              <a:rPr lang="zh-CN" altLang="en-US" dirty="0"/>
              <a:t> </a:t>
            </a:r>
            <a:r>
              <a:rPr lang="en-US" altLang="zh-CN" dirty="0"/>
              <a:t>Mother:</a:t>
            </a:r>
            <a:r>
              <a:rPr lang="zh-CN" altLang="en-US" dirty="0"/>
              <a:t> 孟母三迁 </a:t>
            </a:r>
            <a:r>
              <a:rPr lang="en-US" altLang="zh-CN" dirty="0"/>
              <a:t>Mencius’</a:t>
            </a:r>
            <a:r>
              <a:rPr lang="zh-CN" altLang="en-US" dirty="0"/>
              <a:t> </a:t>
            </a:r>
            <a:r>
              <a:rPr lang="en-US" altLang="zh-CN" dirty="0"/>
              <a:t>mother</a:t>
            </a:r>
            <a:r>
              <a:rPr lang="zh-CN" altLang="en-US" dirty="0"/>
              <a:t> </a:t>
            </a:r>
            <a:r>
              <a:rPr lang="en-US" altLang="zh-CN" dirty="0"/>
              <a:t>moves</a:t>
            </a:r>
            <a:r>
              <a:rPr lang="zh-CN" altLang="en-US" dirty="0"/>
              <a:t> </a:t>
            </a:r>
            <a:r>
              <a:rPr lang="en-US" altLang="zh-CN" dirty="0"/>
              <a:t>three</a:t>
            </a:r>
            <a:r>
              <a:rPr lang="zh-CN" altLang="en-US" dirty="0"/>
              <a:t> </a:t>
            </a:r>
            <a:r>
              <a:rPr lang="en-US" altLang="zh-CN" dirty="0"/>
              <a:t>times.</a:t>
            </a:r>
          </a:p>
          <a:p>
            <a:pPr marL="0" indent="0">
              <a:buNone/>
            </a:pPr>
            <a:r>
              <a:rPr lang="en-GB" altLang="zh-CN" dirty="0">
                <a:hlinkClick r:id="rId2"/>
              </a:rPr>
              <a:t>https://chnm.gmu.edu/cyh/items/show/189</a:t>
            </a:r>
            <a:endParaRPr lang="en-GB" altLang="zh-CN" dirty="0"/>
          </a:p>
          <a:p>
            <a:pPr marL="457200" indent="-457200">
              <a:buFont typeface="+mj-lt"/>
              <a:buAutoNum type="arabicPeriod"/>
            </a:pPr>
            <a:endParaRPr lang="en-US" altLang="zh-CN" dirty="0"/>
          </a:p>
        </p:txBody>
      </p:sp>
    </p:spTree>
    <p:extLst>
      <p:ext uri="{BB962C8B-B14F-4D97-AF65-F5344CB8AC3E}">
        <p14:creationId xmlns:p14="http://schemas.microsoft.com/office/powerpoint/2010/main" val="1263260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128C-DD2F-A149-98F6-CE46B10F2D4E}"/>
              </a:ext>
            </a:extLst>
          </p:cNvPr>
          <p:cNvSpPr>
            <a:spLocks noGrp="1"/>
          </p:cNvSpPr>
          <p:nvPr>
            <p:ph type="title"/>
          </p:nvPr>
        </p:nvSpPr>
        <p:spPr/>
        <p:txBody>
          <a:bodyPr/>
          <a:lstStyle/>
          <a:p>
            <a:r>
              <a:rPr lang="en-US" dirty="0"/>
              <a:t>Mencius</a:t>
            </a:r>
            <a:r>
              <a:rPr lang="en-US" altLang="zh-CN" dirty="0"/>
              <a:t>’</a:t>
            </a:r>
            <a:r>
              <a:rPr lang="zh-CN" altLang="en-US" dirty="0"/>
              <a:t> </a:t>
            </a:r>
            <a:r>
              <a:rPr lang="en-US" altLang="zh-CN" dirty="0"/>
              <a:t>Wellbeing</a:t>
            </a:r>
            <a:r>
              <a:rPr lang="zh-CN" altLang="en-US" dirty="0"/>
              <a:t> </a:t>
            </a:r>
            <a:r>
              <a:rPr lang="en-US" altLang="zh-CN" dirty="0"/>
              <a:t>–</a:t>
            </a:r>
            <a:r>
              <a:rPr lang="zh-CN" altLang="en-US" dirty="0"/>
              <a:t> </a:t>
            </a:r>
            <a:r>
              <a:rPr lang="en-US" altLang="zh-CN" dirty="0"/>
              <a:t>Selected</a:t>
            </a:r>
            <a:r>
              <a:rPr lang="zh-CN" altLang="en-US" dirty="0"/>
              <a:t> </a:t>
            </a:r>
            <a:r>
              <a:rPr lang="en-US" altLang="zh-CN" dirty="0"/>
              <a:t>Reading</a:t>
            </a:r>
            <a:endParaRPr lang="en-US" dirty="0"/>
          </a:p>
        </p:txBody>
      </p:sp>
      <p:sp>
        <p:nvSpPr>
          <p:cNvPr id="3" name="Content Placeholder 2">
            <a:extLst>
              <a:ext uri="{FF2B5EF4-FFF2-40B4-BE49-F238E27FC236}">
                <a16:creationId xmlns:a16="http://schemas.microsoft.com/office/drawing/2014/main" id="{1059F726-7C79-FE45-B9EC-3D71C4DE9712}"/>
              </a:ext>
            </a:extLst>
          </p:cNvPr>
          <p:cNvSpPr>
            <a:spLocks noGrp="1"/>
          </p:cNvSpPr>
          <p:nvPr>
            <p:ph idx="1"/>
          </p:nvPr>
        </p:nvSpPr>
        <p:spPr>
          <a:xfrm>
            <a:off x="614364" y="2171702"/>
            <a:ext cx="10787061" cy="4800599"/>
          </a:xfrm>
        </p:spPr>
        <p:txBody>
          <a:bodyPr>
            <a:normAutofit fontScale="62500" lnSpcReduction="20000"/>
          </a:bodyPr>
          <a:lstStyle/>
          <a:p>
            <a:pPr marL="0" indent="0">
              <a:buNone/>
            </a:pPr>
            <a:r>
              <a:rPr lang="zh-TW" altLang="en-US" dirty="0"/>
              <a:t>梁惠王上</a:t>
            </a:r>
            <a:r>
              <a:rPr lang="en-US" altLang="zh-TW" dirty="0"/>
              <a:t>:	</a:t>
            </a:r>
          </a:p>
          <a:p>
            <a:pPr marL="0" indent="0">
              <a:buNone/>
            </a:pPr>
            <a:r>
              <a:rPr lang="zh-TW" altLang="en-US" dirty="0"/>
              <a:t>孟子見梁惠王。王曰：「叟不遠千里而來，亦將有以利吾國乎？」</a:t>
            </a:r>
          </a:p>
          <a:p>
            <a:pPr marL="0" indent="0">
              <a:buNone/>
            </a:pPr>
            <a:r>
              <a:rPr lang="en-US" dirty="0"/>
              <a:t>Liang Hui Wang I:	</a:t>
            </a:r>
          </a:p>
          <a:p>
            <a:pPr marL="0" indent="0">
              <a:buNone/>
            </a:pPr>
            <a:r>
              <a:rPr lang="en-US" dirty="0"/>
              <a:t>Mencius went to see king Hui of Liang. The king said, 'Venerable sir, since you have not counted it far to come here, a distance of a thousand li, may I presume that you are provided with counsels to profit my kingdom?'	</a:t>
            </a:r>
          </a:p>
          <a:p>
            <a:pPr marL="0" indent="0">
              <a:buNone/>
            </a:pPr>
            <a:r>
              <a:rPr lang="zh-TW" altLang="en-US" dirty="0"/>
              <a:t>孟子對曰：「王何必曰利？亦有仁義而已矣。王曰</a:t>
            </a:r>
            <a:r>
              <a:rPr lang="en-US" altLang="zh-TW" dirty="0"/>
              <a:t>『</a:t>
            </a:r>
            <a:r>
              <a:rPr lang="zh-TW" altLang="en-US" dirty="0"/>
              <a:t>何以利吾國</a:t>
            </a:r>
            <a:r>
              <a:rPr lang="en-US" altLang="zh-TW" dirty="0"/>
              <a:t>』</a:t>
            </a:r>
            <a:r>
              <a:rPr lang="zh-TW" altLang="en-US" dirty="0"/>
              <a:t>？大夫曰</a:t>
            </a:r>
            <a:r>
              <a:rPr lang="en-US" altLang="zh-TW" dirty="0"/>
              <a:t>『</a:t>
            </a:r>
            <a:r>
              <a:rPr lang="zh-TW" altLang="en-US" dirty="0"/>
              <a:t>何以利吾家</a:t>
            </a:r>
            <a:r>
              <a:rPr lang="en-US" altLang="zh-TW" dirty="0"/>
              <a:t>』</a:t>
            </a:r>
            <a:r>
              <a:rPr lang="zh-TW" altLang="en-US" dirty="0"/>
              <a:t>？士庶人曰</a:t>
            </a:r>
            <a:r>
              <a:rPr lang="en-US" altLang="zh-TW" dirty="0"/>
              <a:t>『</a:t>
            </a:r>
            <a:r>
              <a:rPr lang="zh-TW" altLang="en-US" dirty="0"/>
              <a:t>何以利吾身</a:t>
            </a:r>
            <a:r>
              <a:rPr lang="en-US" altLang="zh-TW" dirty="0"/>
              <a:t>』</a:t>
            </a:r>
            <a:r>
              <a:rPr lang="zh-TW" altLang="en-US" dirty="0"/>
              <a:t>？上下交征利而國危矣。萬乘之國弒其君者，必千乘之家；千乘之國弒其君者，必百乘之家。萬取千焉，千取百焉，不為不多矣。苟為後義而先利，不奪不饜。未有仁而遺其親者也，未有義而後其君者也。王亦曰仁義而已矣，何必曰利？」</a:t>
            </a:r>
          </a:p>
          <a:p>
            <a:pPr marL="0" indent="0">
              <a:buNone/>
            </a:pPr>
            <a:r>
              <a:rPr lang="en-US" dirty="0"/>
              <a:t>Mencius replied, 'Why must your Majesty use that word "profit?" What I am provided with, are counsels to benevolence and righteousness, and these are my only topics. 'If your Majesty say, "What is to be done to profit my kingdom?" the great officers will say, "What is to be done to profit our families?" and the inferior officers and the common people will say, "What is to be done to profit our persons?" Superiors and inferiors will try to snatch this profit the one from the other, and the kingdom will be endangered. In the kingdom of ten thousand chariots, the murderer of his sovereign shall be the chief of a family of a thousand chariots. In the kingdom of a thousand chariots, the murderer of his prince shall be the chief of a family of a hundred chariots. To have a thousand in ten thousand, and a hundred in a thousand, cannot be said not to be a large allotment, but if righteousness be put last, and profit be put first, they will not be satisfied without snatching all. There never has been a benevolent man who neglected his parents. There never has been a righteous man who made his sovereign an after consideration. Let your Majesty also say, "Benevolence and righteousness, and let these be your only themes." Why must you use that word - "profit?".'</a:t>
            </a:r>
          </a:p>
        </p:txBody>
      </p:sp>
    </p:spTree>
    <p:extLst>
      <p:ext uri="{BB962C8B-B14F-4D97-AF65-F5344CB8AC3E}">
        <p14:creationId xmlns:p14="http://schemas.microsoft.com/office/powerpoint/2010/main" val="224725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128C-DD2F-A149-98F6-CE46B10F2D4E}"/>
              </a:ext>
            </a:extLst>
          </p:cNvPr>
          <p:cNvSpPr>
            <a:spLocks noGrp="1"/>
          </p:cNvSpPr>
          <p:nvPr>
            <p:ph type="title"/>
          </p:nvPr>
        </p:nvSpPr>
        <p:spPr/>
        <p:txBody>
          <a:bodyPr/>
          <a:lstStyle/>
          <a:p>
            <a:r>
              <a:rPr lang="en-US" dirty="0"/>
              <a:t>Mencius</a:t>
            </a:r>
            <a:r>
              <a:rPr lang="en-US" altLang="zh-CN" dirty="0"/>
              <a:t>’</a:t>
            </a:r>
            <a:r>
              <a:rPr lang="zh-CN" altLang="en-US" dirty="0"/>
              <a:t> </a:t>
            </a:r>
            <a:r>
              <a:rPr lang="en-US" altLang="zh-CN" dirty="0"/>
              <a:t>Wellbeing</a:t>
            </a:r>
            <a:r>
              <a:rPr lang="zh-CN" altLang="en-US" dirty="0"/>
              <a:t> </a:t>
            </a:r>
            <a:r>
              <a:rPr lang="en-US" altLang="zh-CN" dirty="0"/>
              <a:t>–</a:t>
            </a:r>
            <a:r>
              <a:rPr lang="zh-CN" altLang="en-US" dirty="0"/>
              <a:t> </a:t>
            </a:r>
            <a:r>
              <a:rPr lang="en-US" altLang="zh-CN" dirty="0"/>
              <a:t>Selected</a:t>
            </a:r>
            <a:r>
              <a:rPr lang="zh-CN" altLang="en-US" dirty="0"/>
              <a:t> </a:t>
            </a:r>
            <a:r>
              <a:rPr lang="en-US" altLang="zh-CN" dirty="0"/>
              <a:t>Reading</a:t>
            </a:r>
            <a:endParaRPr lang="en-US" dirty="0"/>
          </a:p>
        </p:txBody>
      </p:sp>
      <p:sp>
        <p:nvSpPr>
          <p:cNvPr id="3" name="Content Placeholder 2">
            <a:extLst>
              <a:ext uri="{FF2B5EF4-FFF2-40B4-BE49-F238E27FC236}">
                <a16:creationId xmlns:a16="http://schemas.microsoft.com/office/drawing/2014/main" id="{1059F726-7C79-FE45-B9EC-3D71C4DE9712}"/>
              </a:ext>
            </a:extLst>
          </p:cNvPr>
          <p:cNvSpPr>
            <a:spLocks noGrp="1"/>
          </p:cNvSpPr>
          <p:nvPr>
            <p:ph idx="1"/>
          </p:nvPr>
        </p:nvSpPr>
        <p:spPr>
          <a:xfrm>
            <a:off x="672662" y="2123090"/>
            <a:ext cx="10773104" cy="4256689"/>
          </a:xfrm>
        </p:spPr>
        <p:txBody>
          <a:bodyPr>
            <a:noAutofit/>
          </a:bodyPr>
          <a:lstStyle/>
          <a:p>
            <a:pPr marL="0" indent="0">
              <a:buNone/>
            </a:pPr>
            <a:r>
              <a:rPr lang="zh-TW" altLang="en-US" sz="1350" dirty="0"/>
              <a:t>梁惠王上</a:t>
            </a:r>
            <a:r>
              <a:rPr lang="en-US" altLang="zh-TW" sz="1350" dirty="0"/>
              <a:t>:	</a:t>
            </a:r>
          </a:p>
          <a:p>
            <a:pPr marL="0" indent="0">
              <a:buNone/>
            </a:pPr>
            <a:r>
              <a:rPr lang="zh-TW" altLang="en-US" sz="1350" dirty="0"/>
              <a:t>孟子見梁惠王，王立於沼上，顧鴻鴈麋鹿，曰：「賢者亦樂此乎？」</a:t>
            </a:r>
          </a:p>
          <a:p>
            <a:pPr marL="0" indent="0">
              <a:buNone/>
            </a:pPr>
            <a:r>
              <a:rPr lang="en-US" sz="1350" dirty="0"/>
              <a:t>Liang Hui Wang I:	</a:t>
            </a:r>
          </a:p>
          <a:p>
            <a:pPr marL="0" indent="0">
              <a:buNone/>
            </a:pPr>
            <a:r>
              <a:rPr lang="en-US" sz="1350" dirty="0"/>
              <a:t>Mencius, another day, saw King Hui of Liang. The king went and stood with him by a pond, and, looking round at the large geese and deer, said, 'Do wise and good princes also find pleasure in these things?'	</a:t>
            </a:r>
          </a:p>
          <a:p>
            <a:pPr marL="0" indent="0">
              <a:buNone/>
            </a:pPr>
            <a:r>
              <a:rPr lang="zh-TW" altLang="en-US" sz="1350" dirty="0"/>
              <a:t>孟子對曰：「賢者而後樂此，不賢者雖有此，不樂也。</a:t>
            </a:r>
            <a:r>
              <a:rPr lang="en-US" altLang="zh-TW" sz="1350" dirty="0"/>
              <a:t>《</a:t>
            </a:r>
            <a:r>
              <a:rPr lang="zh-TW" altLang="en-US" sz="1350" dirty="0"/>
              <a:t>詩</a:t>
            </a:r>
            <a:r>
              <a:rPr lang="en-US" altLang="zh-TW" sz="1350" dirty="0"/>
              <a:t>》</a:t>
            </a:r>
            <a:r>
              <a:rPr lang="zh-TW" altLang="en-US" sz="1350" dirty="0"/>
              <a:t>云：</a:t>
            </a:r>
            <a:r>
              <a:rPr lang="en-US" altLang="zh-TW" sz="1350" dirty="0"/>
              <a:t>『</a:t>
            </a:r>
            <a:r>
              <a:rPr lang="zh-TW" altLang="en-US" sz="1350" dirty="0"/>
              <a:t>經始靈臺，經之營之，庶民攻之，不日成之。經始勿亟，庶民子來。王在靈囿，麀鹿攸伏，麀鹿濯濯，白鳥鶴鶴。王在靈沼，於牣魚躍。</a:t>
            </a:r>
            <a:r>
              <a:rPr lang="en-US" altLang="zh-TW" sz="1350" dirty="0"/>
              <a:t>』</a:t>
            </a:r>
            <a:r>
              <a:rPr lang="zh-TW" altLang="en-US" sz="1350" dirty="0"/>
              <a:t>文王以民力為臺為沼。而民歡樂之，謂其臺曰靈臺，謂其沼曰靈沼，樂其有麋鹿魚鼈。古之人與民偕樂，故能樂也。</a:t>
            </a:r>
            <a:r>
              <a:rPr lang="en-US" altLang="zh-TW" sz="1350" dirty="0"/>
              <a:t>《</a:t>
            </a:r>
            <a:r>
              <a:rPr lang="zh-TW" altLang="en-US" sz="1350" dirty="0"/>
              <a:t>湯誓</a:t>
            </a:r>
            <a:r>
              <a:rPr lang="en-US" altLang="zh-TW" sz="1350" dirty="0"/>
              <a:t>》</a:t>
            </a:r>
            <a:r>
              <a:rPr lang="zh-TW" altLang="en-US" sz="1350" dirty="0"/>
              <a:t>曰：</a:t>
            </a:r>
            <a:r>
              <a:rPr lang="en-US" altLang="zh-TW" sz="1350" dirty="0"/>
              <a:t>『</a:t>
            </a:r>
            <a:r>
              <a:rPr lang="zh-TW" altLang="en-US" sz="1350" dirty="0"/>
              <a:t>時日害喪？予及女偕亡。</a:t>
            </a:r>
            <a:r>
              <a:rPr lang="en-US" altLang="zh-TW" sz="1350" dirty="0"/>
              <a:t>』</a:t>
            </a:r>
            <a:r>
              <a:rPr lang="zh-TW" altLang="en-US" sz="1350" dirty="0"/>
              <a:t>民欲與之偕亡，雖有臺池鳥獸，豈能獨樂哉？」</a:t>
            </a:r>
          </a:p>
          <a:p>
            <a:pPr marL="0" indent="0">
              <a:buNone/>
            </a:pPr>
            <a:r>
              <a:rPr lang="en-US" sz="1350" dirty="0"/>
              <a:t>Mencius replied, 'Being wise and good, they have pleasure in these things. If they are not wise and good, though they have these things, they do not find pleasure. It is said in the Book of Poetry, "He measured out and commenced his </a:t>
            </a:r>
            <a:r>
              <a:rPr lang="en-US" sz="1350" dirty="0" err="1"/>
              <a:t>marvellous</a:t>
            </a:r>
            <a:r>
              <a:rPr lang="en-US" sz="1350" dirty="0"/>
              <a:t> tower; He measured it out and planned it. The people addressed themselves to it, And in less than a day completed it. When he measured and began it, he said to them - Be not so earnest: But the multitudes came as if they had been his children. The king was in his </a:t>
            </a:r>
            <a:r>
              <a:rPr lang="en-US" sz="1350" dirty="0" err="1"/>
              <a:t>marvellous</a:t>
            </a:r>
            <a:r>
              <a:rPr lang="en-US" sz="1350" dirty="0"/>
              <a:t> park; The does reposed about, The does so sleek and fat: And the white birds came glistening. The king was by his </a:t>
            </a:r>
            <a:r>
              <a:rPr lang="en-US" sz="1350" dirty="0" err="1"/>
              <a:t>marvellous</a:t>
            </a:r>
            <a:r>
              <a:rPr lang="en-US" sz="1350" dirty="0"/>
              <a:t> pond; How full was it of fishes leaping about!" King Wen used the strength of the people to make his tower and his pond, and yet the people rejoiced to do the work, calling the tower "the </a:t>
            </a:r>
            <a:r>
              <a:rPr lang="en-US" sz="1350" dirty="0" err="1"/>
              <a:t>marvellous</a:t>
            </a:r>
            <a:r>
              <a:rPr lang="en-US" sz="1350" dirty="0"/>
              <a:t> tower," calling the pond "the </a:t>
            </a:r>
            <a:r>
              <a:rPr lang="en-US" sz="1350" dirty="0" err="1"/>
              <a:t>marvellous</a:t>
            </a:r>
            <a:r>
              <a:rPr lang="en-US" sz="1350" dirty="0"/>
              <a:t> pond," and rejoicing that he had his large deer, his fishes, and turtles. The ancients caused the people to have pleasure as well as themselves, and therefore they could enjoy it. In the Declaration of Tang it is said, "O sun, when wilt thou expire? We will die together with thee." The people wished for </a:t>
            </a:r>
            <a:r>
              <a:rPr lang="en-US" sz="1350" dirty="0" err="1"/>
              <a:t>Jie's</a:t>
            </a:r>
            <a:r>
              <a:rPr lang="en-US" sz="1350" dirty="0"/>
              <a:t> death, though they should die with him. Although he had towers, ponds, birds, and animals, how could he have pleasure alone?'</a:t>
            </a:r>
          </a:p>
        </p:txBody>
      </p:sp>
    </p:spTree>
    <p:extLst>
      <p:ext uri="{BB962C8B-B14F-4D97-AF65-F5344CB8AC3E}">
        <p14:creationId xmlns:p14="http://schemas.microsoft.com/office/powerpoint/2010/main" val="3086106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128C-DD2F-A149-98F6-CE46B10F2D4E}"/>
              </a:ext>
            </a:extLst>
          </p:cNvPr>
          <p:cNvSpPr>
            <a:spLocks noGrp="1"/>
          </p:cNvSpPr>
          <p:nvPr>
            <p:ph type="title"/>
          </p:nvPr>
        </p:nvSpPr>
        <p:spPr/>
        <p:txBody>
          <a:bodyPr/>
          <a:lstStyle/>
          <a:p>
            <a:r>
              <a:rPr lang="en-US" dirty="0"/>
              <a:t>Mencius</a:t>
            </a:r>
            <a:r>
              <a:rPr lang="en-US" altLang="zh-CN" dirty="0"/>
              <a:t>’</a:t>
            </a:r>
            <a:r>
              <a:rPr lang="zh-CN" altLang="en-US" dirty="0"/>
              <a:t> </a:t>
            </a:r>
            <a:r>
              <a:rPr lang="en-US" altLang="zh-CN" dirty="0"/>
              <a:t>Wellbeing</a:t>
            </a:r>
            <a:r>
              <a:rPr lang="zh-CN" altLang="en-US" dirty="0"/>
              <a:t> </a:t>
            </a:r>
            <a:r>
              <a:rPr lang="en-US" altLang="zh-CN" dirty="0"/>
              <a:t>–</a:t>
            </a:r>
            <a:r>
              <a:rPr lang="zh-CN" altLang="en-US" dirty="0"/>
              <a:t> </a:t>
            </a:r>
            <a:r>
              <a:rPr lang="en-US" altLang="zh-CN" dirty="0"/>
              <a:t>Selected</a:t>
            </a:r>
            <a:r>
              <a:rPr lang="zh-CN" altLang="en-US" dirty="0"/>
              <a:t> </a:t>
            </a:r>
            <a:r>
              <a:rPr lang="en-US" altLang="zh-CN" dirty="0"/>
              <a:t>Reading</a:t>
            </a:r>
            <a:endParaRPr lang="en-US" dirty="0"/>
          </a:p>
        </p:txBody>
      </p:sp>
      <p:sp>
        <p:nvSpPr>
          <p:cNvPr id="3" name="Content Placeholder 2">
            <a:extLst>
              <a:ext uri="{FF2B5EF4-FFF2-40B4-BE49-F238E27FC236}">
                <a16:creationId xmlns:a16="http://schemas.microsoft.com/office/drawing/2014/main" id="{1059F726-7C79-FE45-B9EC-3D71C4DE9712}"/>
              </a:ext>
            </a:extLst>
          </p:cNvPr>
          <p:cNvSpPr>
            <a:spLocks noGrp="1"/>
          </p:cNvSpPr>
          <p:nvPr>
            <p:ph idx="1"/>
          </p:nvPr>
        </p:nvSpPr>
        <p:spPr>
          <a:xfrm>
            <a:off x="767254" y="2396359"/>
            <a:ext cx="10646979" cy="3846786"/>
          </a:xfrm>
        </p:spPr>
        <p:txBody>
          <a:bodyPr>
            <a:normAutofit fontScale="92500" lnSpcReduction="20000"/>
          </a:bodyPr>
          <a:lstStyle/>
          <a:p>
            <a:pPr marL="0" indent="0">
              <a:buNone/>
            </a:pPr>
            <a:r>
              <a:rPr lang="zh-TW" altLang="en-US" dirty="0"/>
              <a:t>梁惠王上</a:t>
            </a:r>
            <a:r>
              <a:rPr lang="en-US" altLang="zh-TW" dirty="0"/>
              <a:t>:	</a:t>
            </a:r>
          </a:p>
          <a:p>
            <a:pPr marL="0" indent="0">
              <a:buNone/>
            </a:pPr>
            <a:r>
              <a:rPr lang="zh-TW" altLang="en-US" dirty="0"/>
              <a:t>梁惠王曰：「寡人之於國也，盡心焉耳矣。河內凶，則移其民於河東，移其粟於河內。河東凶亦然。察鄰國之政，無如寡人之用心者。鄰國之民不加少，寡人之民不加多，何也？」</a:t>
            </a:r>
          </a:p>
          <a:p>
            <a:pPr marL="0" indent="0">
              <a:buNone/>
            </a:pPr>
            <a:r>
              <a:rPr lang="en-US" dirty="0"/>
              <a:t>Liang Hui Wang I:	</a:t>
            </a:r>
          </a:p>
          <a:p>
            <a:pPr marL="0" indent="0">
              <a:buNone/>
            </a:pPr>
            <a:r>
              <a:rPr lang="en-US" dirty="0"/>
              <a:t>King Hui of Liang said, 'Small as my virtue is, in the government of my kingdom, I do indeed exert my mind to the utmost. If the year be bad on the inside of the river, I remove as many of the people as I can to the east of the river, and convey grain to the country in the inside. When the year is bad on the east of the river, I act on the same plan. On examining the government of the neighboring kingdoms, I do not find that there is any prince who exerts his mind as I do. And yet the people of the neighboring kingdoms do not decrease, nor do my people increase. How is this?'</a:t>
            </a:r>
          </a:p>
        </p:txBody>
      </p:sp>
    </p:spTree>
    <p:extLst>
      <p:ext uri="{BB962C8B-B14F-4D97-AF65-F5344CB8AC3E}">
        <p14:creationId xmlns:p14="http://schemas.microsoft.com/office/powerpoint/2010/main" val="2799888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128C-DD2F-A149-98F6-CE46B10F2D4E}"/>
              </a:ext>
            </a:extLst>
          </p:cNvPr>
          <p:cNvSpPr>
            <a:spLocks noGrp="1"/>
          </p:cNvSpPr>
          <p:nvPr>
            <p:ph type="title"/>
          </p:nvPr>
        </p:nvSpPr>
        <p:spPr/>
        <p:txBody>
          <a:bodyPr/>
          <a:lstStyle/>
          <a:p>
            <a:r>
              <a:rPr lang="en-US" dirty="0"/>
              <a:t>Mencius</a:t>
            </a:r>
            <a:r>
              <a:rPr lang="en-US" altLang="zh-CN" dirty="0"/>
              <a:t>’</a:t>
            </a:r>
            <a:r>
              <a:rPr lang="zh-CN" altLang="en-US" dirty="0"/>
              <a:t> </a:t>
            </a:r>
            <a:r>
              <a:rPr lang="en-US" altLang="zh-CN" dirty="0"/>
              <a:t>Wellbeing</a:t>
            </a:r>
            <a:r>
              <a:rPr lang="zh-CN" altLang="en-US" dirty="0"/>
              <a:t> </a:t>
            </a:r>
            <a:r>
              <a:rPr lang="en-US" altLang="zh-CN" dirty="0"/>
              <a:t>–</a:t>
            </a:r>
            <a:r>
              <a:rPr lang="zh-CN" altLang="en-US" dirty="0"/>
              <a:t> </a:t>
            </a:r>
            <a:r>
              <a:rPr lang="en-US" altLang="zh-CN" dirty="0"/>
              <a:t>Selected</a:t>
            </a:r>
            <a:r>
              <a:rPr lang="zh-CN" altLang="en-US" dirty="0"/>
              <a:t> </a:t>
            </a:r>
            <a:r>
              <a:rPr lang="en-US" altLang="zh-CN" dirty="0"/>
              <a:t>Reading</a:t>
            </a:r>
            <a:endParaRPr lang="en-US" dirty="0"/>
          </a:p>
        </p:txBody>
      </p:sp>
      <p:sp>
        <p:nvSpPr>
          <p:cNvPr id="3" name="Content Placeholder 2">
            <a:extLst>
              <a:ext uri="{FF2B5EF4-FFF2-40B4-BE49-F238E27FC236}">
                <a16:creationId xmlns:a16="http://schemas.microsoft.com/office/drawing/2014/main" id="{1059F726-7C79-FE45-B9EC-3D71C4DE9712}"/>
              </a:ext>
            </a:extLst>
          </p:cNvPr>
          <p:cNvSpPr>
            <a:spLocks noGrp="1"/>
          </p:cNvSpPr>
          <p:nvPr>
            <p:ph idx="1"/>
          </p:nvPr>
        </p:nvSpPr>
        <p:spPr>
          <a:xfrm>
            <a:off x="767254" y="2396359"/>
            <a:ext cx="10646979" cy="3846786"/>
          </a:xfrm>
        </p:spPr>
        <p:txBody>
          <a:bodyPr>
            <a:normAutofit fontScale="92500" lnSpcReduction="10000"/>
          </a:bodyPr>
          <a:lstStyle/>
          <a:p>
            <a:pPr marL="0" indent="0">
              <a:buNone/>
            </a:pPr>
            <a:r>
              <a:rPr lang="zh-TW" altLang="en-US" dirty="0"/>
              <a:t>孟子對曰：「王好戰，請以戰喻。填然鼓之，兵刃既接，棄甲曳兵而走。或百步而後止，或五十步而後止。以五十步笑百步，則何如？」</a:t>
            </a:r>
          </a:p>
          <a:p>
            <a:pPr marL="0" indent="0">
              <a:buNone/>
            </a:pPr>
            <a:r>
              <a:rPr lang="en-US" dirty="0"/>
              <a:t>Mencius replied, 'Your majesty is fond of war - let me take an illustration from war. The soldiers move forward to the sound of the drums; and after their weapons have been crossed, on one side they throw away their coats of mail, trail their arms behind them, and run. Some run a hundred paces and stop; some run fifty paces and stop. What would you think if those who run fifty paces were to laugh at those who run a hundred paces?’</a:t>
            </a:r>
          </a:p>
          <a:p>
            <a:pPr marL="0" indent="0">
              <a:buNone/>
            </a:pPr>
            <a:r>
              <a:rPr lang="zh-TW" altLang="en-US" dirty="0"/>
              <a:t>曰：「不可，直不百步耳，是亦走也。」</a:t>
            </a:r>
          </a:p>
          <a:p>
            <a:pPr marL="0" indent="0">
              <a:buNone/>
            </a:pPr>
            <a:r>
              <a:rPr lang="en-US" dirty="0"/>
              <a:t>The king said, 'They should not do so. Though they did not run a hundred paces, yet they also ran away.'</a:t>
            </a:r>
          </a:p>
        </p:txBody>
      </p:sp>
    </p:spTree>
    <p:extLst>
      <p:ext uri="{BB962C8B-B14F-4D97-AF65-F5344CB8AC3E}">
        <p14:creationId xmlns:p14="http://schemas.microsoft.com/office/powerpoint/2010/main" val="1266803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128C-DD2F-A149-98F6-CE46B10F2D4E}"/>
              </a:ext>
            </a:extLst>
          </p:cNvPr>
          <p:cNvSpPr>
            <a:spLocks noGrp="1"/>
          </p:cNvSpPr>
          <p:nvPr>
            <p:ph type="title"/>
          </p:nvPr>
        </p:nvSpPr>
        <p:spPr/>
        <p:txBody>
          <a:bodyPr/>
          <a:lstStyle/>
          <a:p>
            <a:r>
              <a:rPr lang="en-US" dirty="0"/>
              <a:t>Mencius</a:t>
            </a:r>
            <a:r>
              <a:rPr lang="en-US" altLang="zh-CN" dirty="0"/>
              <a:t>’</a:t>
            </a:r>
            <a:r>
              <a:rPr lang="zh-CN" altLang="en-US" dirty="0"/>
              <a:t> </a:t>
            </a:r>
            <a:r>
              <a:rPr lang="en-US" altLang="zh-CN" dirty="0"/>
              <a:t>Wellbeing</a:t>
            </a:r>
            <a:r>
              <a:rPr lang="zh-CN" altLang="en-US" dirty="0"/>
              <a:t> </a:t>
            </a:r>
            <a:r>
              <a:rPr lang="en-US" altLang="zh-CN" dirty="0"/>
              <a:t>–</a:t>
            </a:r>
            <a:r>
              <a:rPr lang="zh-CN" altLang="en-US" dirty="0"/>
              <a:t> </a:t>
            </a:r>
            <a:r>
              <a:rPr lang="en-US" altLang="zh-CN" dirty="0"/>
              <a:t>Selected</a:t>
            </a:r>
            <a:r>
              <a:rPr lang="zh-CN" altLang="en-US" dirty="0"/>
              <a:t> </a:t>
            </a:r>
            <a:r>
              <a:rPr lang="en-US" altLang="zh-CN" dirty="0"/>
              <a:t>Reading</a:t>
            </a:r>
            <a:endParaRPr lang="en-US" dirty="0"/>
          </a:p>
        </p:txBody>
      </p:sp>
      <p:sp>
        <p:nvSpPr>
          <p:cNvPr id="3" name="Content Placeholder 2">
            <a:extLst>
              <a:ext uri="{FF2B5EF4-FFF2-40B4-BE49-F238E27FC236}">
                <a16:creationId xmlns:a16="http://schemas.microsoft.com/office/drawing/2014/main" id="{1059F726-7C79-FE45-B9EC-3D71C4DE9712}"/>
              </a:ext>
            </a:extLst>
          </p:cNvPr>
          <p:cNvSpPr>
            <a:spLocks noGrp="1"/>
          </p:cNvSpPr>
          <p:nvPr>
            <p:ph idx="1"/>
          </p:nvPr>
        </p:nvSpPr>
        <p:spPr>
          <a:xfrm>
            <a:off x="683171" y="1996966"/>
            <a:ext cx="10720553" cy="4382813"/>
          </a:xfrm>
        </p:spPr>
        <p:txBody>
          <a:bodyPr>
            <a:normAutofit fontScale="70000" lnSpcReduction="20000"/>
          </a:bodyPr>
          <a:lstStyle/>
          <a:p>
            <a:pPr marL="0" indent="0">
              <a:buNone/>
            </a:pPr>
            <a:r>
              <a:rPr lang="zh-TW" altLang="en-US" dirty="0"/>
              <a:t>曰：「王如知此，則無望民之多於鄰國也。不違農時，穀不可勝食也；數罟不入洿池，魚鼈不可勝食也；斧斤以時入山林，材木不可勝用也。穀與魚鼈不可勝食，材木不可勝用，是使民養生喪死無憾也。養生喪死無憾，王道之始也。五畝之宅，樹之以桑，五十者可以衣帛矣；雞豚狗彘之畜，無失其時，七十者可以食肉矣；百畝之田，勿奪其時，數口之家可以無飢矣；謹庠序之教，申之以孝悌之義，頒白者不負戴於道路矣。七十者衣帛食肉，黎民不飢不寒，然而不王者，未之有也。</a:t>
            </a:r>
          </a:p>
          <a:p>
            <a:pPr marL="0" indent="0">
              <a:buNone/>
            </a:pPr>
            <a:r>
              <a:rPr lang="en-US" altLang="zh-TW" dirty="0"/>
              <a:t>'</a:t>
            </a:r>
            <a:r>
              <a:rPr lang="en-US" dirty="0"/>
              <a:t>Since your Majesty knows this,' replied Mencius, 'you need not hope that your people will become more numerous than those of the neighboring kingdoms. If the seasons of husbandry be not interfered with, the grain will be more than can be eaten. If close nets are not allowed to enter the pools and ponds, the fishes and turtles will be more than can be consumed. If the axes and bills enter the hills and forests only at the proper time, the wood will be more than can be used. When the grain and fish and turtles are more than can be eaten, and there is more wood than can be used, this enables the people to nourish their living and mourn for their dead, without any feeling against any. This condition, in which the people nourish their living and bury their dead without any feeling against any, is the first step of royal government. Let mulberry trees be planted about the homesteads with their five mu, and persons of fifty years may be clothed with silk. In keeping fowls, pigs, dogs, and swine, let not their times of breeding be neglected, and persons of seventy years may eat flesh. Let there not be taken away the time that is proper for the cultivation of the farm with its hundred mu, and the family of several mouths that is supported by it shall not suffer from hunger. Let careful attention be paid to education in schools, inculcating in it especially the filial and fraternal duties, and grey-haired men will not be seen upon the roads, carrying burdens on their backs or on their heads. It never has been that the ruler of a State, where such results were seen - persons of seventy wearing silk and eating flesh, and the black-haired people suffering neither from hunger nor cold - did not attain to the royal dignity.'</a:t>
            </a:r>
          </a:p>
        </p:txBody>
      </p:sp>
    </p:spTree>
    <p:extLst>
      <p:ext uri="{BB962C8B-B14F-4D97-AF65-F5344CB8AC3E}">
        <p14:creationId xmlns:p14="http://schemas.microsoft.com/office/powerpoint/2010/main" val="2718063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128C-DD2F-A149-98F6-CE46B10F2D4E}"/>
              </a:ext>
            </a:extLst>
          </p:cNvPr>
          <p:cNvSpPr>
            <a:spLocks noGrp="1"/>
          </p:cNvSpPr>
          <p:nvPr>
            <p:ph type="title"/>
          </p:nvPr>
        </p:nvSpPr>
        <p:spPr/>
        <p:txBody>
          <a:bodyPr/>
          <a:lstStyle/>
          <a:p>
            <a:r>
              <a:rPr lang="en-US" dirty="0"/>
              <a:t>Mencius</a:t>
            </a:r>
            <a:r>
              <a:rPr lang="en-US" altLang="zh-CN" dirty="0"/>
              <a:t>’</a:t>
            </a:r>
            <a:r>
              <a:rPr lang="zh-CN" altLang="en-US" dirty="0"/>
              <a:t> </a:t>
            </a:r>
            <a:r>
              <a:rPr lang="en-US" altLang="zh-CN" dirty="0"/>
              <a:t>Wellbeing</a:t>
            </a:r>
            <a:r>
              <a:rPr lang="zh-CN" altLang="en-US" dirty="0"/>
              <a:t> </a:t>
            </a:r>
            <a:r>
              <a:rPr lang="en-US" altLang="zh-CN" dirty="0"/>
              <a:t>–</a:t>
            </a:r>
            <a:r>
              <a:rPr lang="zh-CN" altLang="en-US" dirty="0"/>
              <a:t> </a:t>
            </a:r>
            <a:r>
              <a:rPr lang="en-US" altLang="zh-CN" dirty="0"/>
              <a:t>Selected</a:t>
            </a:r>
            <a:r>
              <a:rPr lang="zh-CN" altLang="en-US" dirty="0"/>
              <a:t> </a:t>
            </a:r>
            <a:r>
              <a:rPr lang="en-US" altLang="zh-CN" dirty="0"/>
              <a:t>Reading</a:t>
            </a:r>
            <a:endParaRPr lang="en-US" dirty="0"/>
          </a:p>
        </p:txBody>
      </p:sp>
      <p:sp>
        <p:nvSpPr>
          <p:cNvPr id="3" name="Content Placeholder 2">
            <a:extLst>
              <a:ext uri="{FF2B5EF4-FFF2-40B4-BE49-F238E27FC236}">
                <a16:creationId xmlns:a16="http://schemas.microsoft.com/office/drawing/2014/main" id="{1059F726-7C79-FE45-B9EC-3D71C4DE9712}"/>
              </a:ext>
            </a:extLst>
          </p:cNvPr>
          <p:cNvSpPr>
            <a:spLocks noGrp="1"/>
          </p:cNvSpPr>
          <p:nvPr>
            <p:ph idx="1"/>
          </p:nvPr>
        </p:nvSpPr>
        <p:spPr>
          <a:xfrm>
            <a:off x="767254" y="2396359"/>
            <a:ext cx="10646979" cy="3846786"/>
          </a:xfrm>
        </p:spPr>
        <p:txBody>
          <a:bodyPr/>
          <a:lstStyle/>
          <a:p>
            <a:pPr marL="0" indent="0">
              <a:buNone/>
            </a:pPr>
            <a:r>
              <a:rPr lang="zh-TW" altLang="en-US" dirty="0"/>
              <a:t>狗彘食人食而不知檢，塗有餓莩而不知發；人死，則曰：</a:t>
            </a:r>
            <a:r>
              <a:rPr lang="en-US" altLang="zh-TW" dirty="0"/>
              <a:t>『</a:t>
            </a:r>
            <a:r>
              <a:rPr lang="zh-TW" altLang="en-US" dirty="0"/>
              <a:t>非我也，歲也。</a:t>
            </a:r>
            <a:r>
              <a:rPr lang="en-US" altLang="zh-TW" dirty="0"/>
              <a:t>』</a:t>
            </a:r>
            <a:r>
              <a:rPr lang="zh-TW" altLang="en-US" dirty="0"/>
              <a:t>是何異於刺人而殺之，曰：</a:t>
            </a:r>
            <a:r>
              <a:rPr lang="en-US" altLang="zh-TW" dirty="0"/>
              <a:t>『</a:t>
            </a:r>
            <a:r>
              <a:rPr lang="zh-TW" altLang="en-US" dirty="0"/>
              <a:t>非我也，兵也。</a:t>
            </a:r>
            <a:r>
              <a:rPr lang="en-US" altLang="zh-TW" dirty="0"/>
              <a:t>』</a:t>
            </a:r>
            <a:r>
              <a:rPr lang="zh-TW" altLang="en-US" dirty="0"/>
              <a:t>王無罪歲，斯天下之民至焉。」</a:t>
            </a:r>
          </a:p>
          <a:p>
            <a:pPr marL="0" indent="0">
              <a:buNone/>
            </a:pPr>
            <a:r>
              <a:rPr lang="en-US" altLang="zh-TW" dirty="0"/>
              <a:t>'</a:t>
            </a:r>
            <a:r>
              <a:rPr lang="en-US" dirty="0"/>
              <a:t>Your dogs and swine eat the food of men, and you do not make any restrictive arrangements. There are people dying from famine on the roads, and you do not issue the stores of your granaries for them. When people die, you say, "It is not owing to me; it is owing to the year." In what does this differ from stabbing a man and killing him, and then saying - "It was not I; it was the weapon?" Let your Majesty cease to lay the blame on the year, and instantly from all the nation the people will come to you.'</a:t>
            </a:r>
          </a:p>
        </p:txBody>
      </p:sp>
    </p:spTree>
    <p:extLst>
      <p:ext uri="{BB962C8B-B14F-4D97-AF65-F5344CB8AC3E}">
        <p14:creationId xmlns:p14="http://schemas.microsoft.com/office/powerpoint/2010/main" val="2187116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128C-DD2F-A149-98F6-CE46B10F2D4E}"/>
              </a:ext>
            </a:extLst>
          </p:cNvPr>
          <p:cNvSpPr>
            <a:spLocks noGrp="1"/>
          </p:cNvSpPr>
          <p:nvPr>
            <p:ph type="title"/>
          </p:nvPr>
        </p:nvSpPr>
        <p:spPr/>
        <p:txBody>
          <a:bodyPr/>
          <a:lstStyle/>
          <a:p>
            <a:r>
              <a:rPr lang="en-US" dirty="0"/>
              <a:t>Mencius</a:t>
            </a:r>
            <a:r>
              <a:rPr lang="en-US" altLang="zh-CN" dirty="0"/>
              <a:t>’</a:t>
            </a:r>
            <a:r>
              <a:rPr lang="zh-CN" altLang="en-US" dirty="0"/>
              <a:t> </a:t>
            </a:r>
            <a:r>
              <a:rPr lang="en-US" altLang="zh-CN" dirty="0"/>
              <a:t>Wellbeing</a:t>
            </a:r>
            <a:r>
              <a:rPr lang="zh-CN" altLang="en-US" dirty="0"/>
              <a:t> </a:t>
            </a:r>
            <a:r>
              <a:rPr lang="en-US" altLang="zh-CN" dirty="0"/>
              <a:t>–</a:t>
            </a:r>
            <a:r>
              <a:rPr lang="zh-CN" altLang="en-US" dirty="0"/>
              <a:t> </a:t>
            </a:r>
            <a:r>
              <a:rPr lang="en-US" altLang="zh-CN" dirty="0"/>
              <a:t>Selected</a:t>
            </a:r>
            <a:r>
              <a:rPr lang="zh-CN" altLang="en-US" dirty="0"/>
              <a:t> </a:t>
            </a:r>
            <a:r>
              <a:rPr lang="en-US" altLang="zh-CN" dirty="0"/>
              <a:t>Reading</a:t>
            </a:r>
            <a:endParaRPr lang="en-US" dirty="0"/>
          </a:p>
        </p:txBody>
      </p:sp>
      <p:sp>
        <p:nvSpPr>
          <p:cNvPr id="3" name="Content Placeholder 2">
            <a:extLst>
              <a:ext uri="{FF2B5EF4-FFF2-40B4-BE49-F238E27FC236}">
                <a16:creationId xmlns:a16="http://schemas.microsoft.com/office/drawing/2014/main" id="{1059F726-7C79-FE45-B9EC-3D71C4DE9712}"/>
              </a:ext>
            </a:extLst>
          </p:cNvPr>
          <p:cNvSpPr>
            <a:spLocks noGrp="1"/>
          </p:cNvSpPr>
          <p:nvPr>
            <p:ph idx="1"/>
          </p:nvPr>
        </p:nvSpPr>
        <p:spPr>
          <a:xfrm>
            <a:off x="728664" y="2128838"/>
            <a:ext cx="10685570" cy="4114307"/>
          </a:xfrm>
        </p:spPr>
        <p:txBody>
          <a:bodyPr>
            <a:normAutofit fontScale="92500" lnSpcReduction="20000"/>
          </a:bodyPr>
          <a:lstStyle/>
          <a:p>
            <a:pPr marL="0" indent="0">
              <a:buNone/>
            </a:pPr>
            <a:r>
              <a:rPr lang="zh-TW" altLang="en-US" dirty="0"/>
              <a:t>公孫丑上</a:t>
            </a:r>
            <a:r>
              <a:rPr lang="en-US" altLang="zh-TW" dirty="0"/>
              <a:t>:	</a:t>
            </a:r>
          </a:p>
          <a:p>
            <a:pPr marL="0" indent="0">
              <a:buNone/>
            </a:pPr>
            <a:r>
              <a:rPr lang="zh-TW" altLang="en-US" dirty="0"/>
              <a:t>公孫丑問曰：「夫子加齊之卿相，得行道焉，雖由此霸王不異矣。如此，則動心否乎？」</a:t>
            </a:r>
          </a:p>
          <a:p>
            <a:pPr marL="0" indent="0">
              <a:buNone/>
            </a:pPr>
            <a:r>
              <a:rPr lang="en-US" dirty="0"/>
              <a:t>Gong Sun Chou I:	</a:t>
            </a:r>
          </a:p>
          <a:p>
            <a:pPr marL="0" indent="0">
              <a:buNone/>
            </a:pPr>
            <a:r>
              <a:rPr lang="en-US" dirty="0"/>
              <a:t>Gong Sun Chou asked Mencius, saying, 'Master, if you were to be appointed a high noble and the prime minister of Qi, so as to be able to carry your principles into practice, though you should thereupon raise the ruler to the headship of all the other princes, or even to the royal dignity, it would not be to be wondered at. In such a position would your mind be perturbed or not?’</a:t>
            </a:r>
          </a:p>
          <a:p>
            <a:pPr marL="0" indent="0">
              <a:buNone/>
            </a:pPr>
            <a:r>
              <a:rPr lang="zh-TW" altLang="en-US" dirty="0"/>
              <a:t>孟子曰：「否。我四十不動心。」</a:t>
            </a:r>
          </a:p>
          <a:p>
            <a:pPr marL="0" indent="0">
              <a:buNone/>
            </a:pPr>
            <a:r>
              <a:rPr lang="en-US" dirty="0"/>
              <a:t>Mencius replied, 'No. At forty, I attained to an unperturbed mind.’</a:t>
            </a:r>
          </a:p>
        </p:txBody>
      </p:sp>
    </p:spTree>
    <p:extLst>
      <p:ext uri="{BB962C8B-B14F-4D97-AF65-F5344CB8AC3E}">
        <p14:creationId xmlns:p14="http://schemas.microsoft.com/office/powerpoint/2010/main" val="1991222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128C-DD2F-A149-98F6-CE46B10F2D4E}"/>
              </a:ext>
            </a:extLst>
          </p:cNvPr>
          <p:cNvSpPr>
            <a:spLocks noGrp="1"/>
          </p:cNvSpPr>
          <p:nvPr>
            <p:ph type="title"/>
          </p:nvPr>
        </p:nvSpPr>
        <p:spPr/>
        <p:txBody>
          <a:bodyPr/>
          <a:lstStyle/>
          <a:p>
            <a:r>
              <a:rPr lang="en-US" dirty="0"/>
              <a:t>Mencius</a:t>
            </a:r>
            <a:r>
              <a:rPr lang="en-US" altLang="zh-CN" dirty="0"/>
              <a:t>’</a:t>
            </a:r>
            <a:r>
              <a:rPr lang="zh-CN" altLang="en-US" dirty="0"/>
              <a:t> </a:t>
            </a:r>
            <a:r>
              <a:rPr lang="en-US" altLang="zh-CN" dirty="0"/>
              <a:t>Wellbeing</a:t>
            </a:r>
            <a:r>
              <a:rPr lang="zh-CN" altLang="en-US" dirty="0"/>
              <a:t> </a:t>
            </a:r>
            <a:r>
              <a:rPr lang="en-US" altLang="zh-CN" dirty="0"/>
              <a:t>–</a:t>
            </a:r>
            <a:r>
              <a:rPr lang="zh-CN" altLang="en-US" dirty="0"/>
              <a:t> </a:t>
            </a:r>
            <a:r>
              <a:rPr lang="en-US" altLang="zh-CN" dirty="0"/>
              <a:t>Selected</a:t>
            </a:r>
            <a:r>
              <a:rPr lang="zh-CN" altLang="en-US" dirty="0"/>
              <a:t> </a:t>
            </a:r>
            <a:r>
              <a:rPr lang="en-US" altLang="zh-CN" dirty="0"/>
              <a:t>Reading</a:t>
            </a:r>
            <a:endParaRPr lang="en-US" dirty="0"/>
          </a:p>
        </p:txBody>
      </p:sp>
      <p:sp>
        <p:nvSpPr>
          <p:cNvPr id="3" name="Content Placeholder 2">
            <a:extLst>
              <a:ext uri="{FF2B5EF4-FFF2-40B4-BE49-F238E27FC236}">
                <a16:creationId xmlns:a16="http://schemas.microsoft.com/office/drawing/2014/main" id="{1059F726-7C79-FE45-B9EC-3D71C4DE9712}"/>
              </a:ext>
            </a:extLst>
          </p:cNvPr>
          <p:cNvSpPr>
            <a:spLocks noGrp="1"/>
          </p:cNvSpPr>
          <p:nvPr>
            <p:ph idx="1"/>
          </p:nvPr>
        </p:nvSpPr>
        <p:spPr>
          <a:xfrm>
            <a:off x="767254" y="2396359"/>
            <a:ext cx="10646979" cy="3846786"/>
          </a:xfrm>
        </p:spPr>
        <p:txBody>
          <a:bodyPr>
            <a:normAutofit fontScale="92500"/>
          </a:bodyPr>
          <a:lstStyle/>
          <a:p>
            <a:pPr marL="0" indent="0">
              <a:buNone/>
            </a:pPr>
            <a:r>
              <a:rPr lang="zh-TW" altLang="en-US" dirty="0"/>
              <a:t>「告子曰：</a:t>
            </a:r>
            <a:r>
              <a:rPr lang="en-US" altLang="zh-TW" dirty="0"/>
              <a:t>『</a:t>
            </a:r>
            <a:r>
              <a:rPr lang="zh-TW" altLang="en-US" dirty="0"/>
              <a:t>不得於言，勿求於心；不得於心，勿求於氣。</a:t>
            </a:r>
            <a:r>
              <a:rPr lang="en-US" altLang="zh-TW" dirty="0"/>
              <a:t>』</a:t>
            </a:r>
            <a:r>
              <a:rPr lang="zh-TW" altLang="en-US" dirty="0"/>
              <a:t>不得於心，勿求於氣，可；不得於言，勿求於心，不可。夫志，氣之帥也；氣，體之充也。夫志至焉，氣次焉。故曰：</a:t>
            </a:r>
            <a:r>
              <a:rPr lang="en-US" altLang="zh-TW" dirty="0"/>
              <a:t>『</a:t>
            </a:r>
            <a:r>
              <a:rPr lang="zh-TW" altLang="en-US" dirty="0"/>
              <a:t>持其志，無暴其氣。</a:t>
            </a:r>
            <a:r>
              <a:rPr lang="en-US" altLang="zh-TW" dirty="0"/>
              <a:t>』</a:t>
            </a:r>
            <a:r>
              <a:rPr lang="zh-TW" altLang="en-US" dirty="0"/>
              <a:t>」</a:t>
            </a:r>
          </a:p>
          <a:p>
            <a:pPr marL="0" indent="0">
              <a:buNone/>
            </a:pPr>
            <a:r>
              <a:rPr lang="en-US" dirty="0"/>
              <a:t>Mencius answered, 'Gao says, "What is not attained in words is not to be sought for in the mind; what produces dissatisfaction in the mind, is not to be helped by passion-effort." This last, when there is unrest in the mind, not to seek for relief from passion-effort, may be conceded. But not to seek in the mind for what is not attained in words cannot be conceded. The will is the leader of the passion-nature. The passion-nature pervades and animates the body. The will is first and chief, and the passion-nature is subordinate to it. Therefore I say, Maintain firm the will, and do no violence to the passion-nature.'</a:t>
            </a:r>
          </a:p>
        </p:txBody>
      </p:sp>
    </p:spTree>
    <p:extLst>
      <p:ext uri="{BB962C8B-B14F-4D97-AF65-F5344CB8AC3E}">
        <p14:creationId xmlns:p14="http://schemas.microsoft.com/office/powerpoint/2010/main" val="3374652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128C-DD2F-A149-98F6-CE46B10F2D4E}"/>
              </a:ext>
            </a:extLst>
          </p:cNvPr>
          <p:cNvSpPr>
            <a:spLocks noGrp="1"/>
          </p:cNvSpPr>
          <p:nvPr>
            <p:ph type="title"/>
          </p:nvPr>
        </p:nvSpPr>
        <p:spPr/>
        <p:txBody>
          <a:bodyPr/>
          <a:lstStyle/>
          <a:p>
            <a:r>
              <a:rPr lang="en-US" dirty="0"/>
              <a:t>Mencius</a:t>
            </a:r>
            <a:r>
              <a:rPr lang="en-US" altLang="zh-CN" dirty="0"/>
              <a:t>’</a:t>
            </a:r>
            <a:r>
              <a:rPr lang="zh-CN" altLang="en-US" dirty="0"/>
              <a:t> </a:t>
            </a:r>
            <a:r>
              <a:rPr lang="en-US" altLang="zh-CN" dirty="0"/>
              <a:t>Wellbeing</a:t>
            </a:r>
            <a:r>
              <a:rPr lang="zh-CN" altLang="en-US" dirty="0"/>
              <a:t> </a:t>
            </a:r>
            <a:r>
              <a:rPr lang="en-US" altLang="zh-CN" dirty="0"/>
              <a:t>–</a:t>
            </a:r>
            <a:r>
              <a:rPr lang="zh-CN" altLang="en-US" dirty="0"/>
              <a:t> </a:t>
            </a:r>
            <a:r>
              <a:rPr lang="en-US" altLang="zh-CN" dirty="0"/>
              <a:t>Selected</a:t>
            </a:r>
            <a:r>
              <a:rPr lang="zh-CN" altLang="en-US" dirty="0"/>
              <a:t> </a:t>
            </a:r>
            <a:r>
              <a:rPr lang="en-US" altLang="zh-CN" dirty="0"/>
              <a:t>Reading</a:t>
            </a:r>
            <a:endParaRPr lang="en-US" dirty="0"/>
          </a:p>
        </p:txBody>
      </p:sp>
      <p:sp>
        <p:nvSpPr>
          <p:cNvPr id="3" name="Content Placeholder 2">
            <a:extLst>
              <a:ext uri="{FF2B5EF4-FFF2-40B4-BE49-F238E27FC236}">
                <a16:creationId xmlns:a16="http://schemas.microsoft.com/office/drawing/2014/main" id="{1059F726-7C79-FE45-B9EC-3D71C4DE9712}"/>
              </a:ext>
            </a:extLst>
          </p:cNvPr>
          <p:cNvSpPr>
            <a:spLocks noGrp="1"/>
          </p:cNvSpPr>
          <p:nvPr>
            <p:ph idx="1"/>
          </p:nvPr>
        </p:nvSpPr>
        <p:spPr>
          <a:xfrm>
            <a:off x="767254" y="2396359"/>
            <a:ext cx="10646979" cy="3846786"/>
          </a:xfrm>
        </p:spPr>
        <p:txBody>
          <a:bodyPr>
            <a:normAutofit fontScale="92500"/>
          </a:bodyPr>
          <a:lstStyle/>
          <a:p>
            <a:pPr marL="0" indent="0">
              <a:buNone/>
            </a:pPr>
            <a:r>
              <a:rPr lang="zh-TW" altLang="en-US" dirty="0"/>
              <a:t>「既曰</a:t>
            </a:r>
            <a:r>
              <a:rPr lang="en-US" altLang="zh-TW" dirty="0"/>
              <a:t>『</a:t>
            </a:r>
            <a:r>
              <a:rPr lang="zh-TW" altLang="en-US" dirty="0"/>
              <a:t>志至焉，氣次焉</a:t>
            </a:r>
            <a:r>
              <a:rPr lang="en-US" altLang="zh-TW" dirty="0"/>
              <a:t>』</a:t>
            </a:r>
            <a:r>
              <a:rPr lang="zh-TW" altLang="en-US" dirty="0"/>
              <a:t>，又曰</a:t>
            </a:r>
            <a:r>
              <a:rPr lang="en-US" altLang="zh-TW" dirty="0"/>
              <a:t>『</a:t>
            </a:r>
            <a:r>
              <a:rPr lang="zh-TW" altLang="en-US" dirty="0"/>
              <a:t>持其志無暴其氣</a:t>
            </a:r>
            <a:r>
              <a:rPr lang="en-US" altLang="zh-TW" dirty="0"/>
              <a:t>』</a:t>
            </a:r>
            <a:r>
              <a:rPr lang="zh-TW" altLang="en-US" dirty="0"/>
              <a:t>者，何也？」</a:t>
            </a:r>
          </a:p>
          <a:p>
            <a:pPr marL="0" indent="0">
              <a:buNone/>
            </a:pPr>
            <a:r>
              <a:rPr lang="en-US" dirty="0"/>
              <a:t>Chou observed, 'Since you say "The will is chief, and the passion-nature is subordinate," how do you also say, "Maintain firm the will, and do no violence to the passion-nature?”’</a:t>
            </a:r>
          </a:p>
          <a:p>
            <a:pPr marL="0" indent="0">
              <a:buNone/>
            </a:pPr>
            <a:r>
              <a:rPr lang="zh-TW" altLang="en-US" dirty="0"/>
              <a:t>曰：「志壹則動氣，氣壹則動志也。今夫蹶者趨者，是氣也，而反動其心。」</a:t>
            </a:r>
          </a:p>
          <a:p>
            <a:pPr marL="0" indent="0">
              <a:buNone/>
            </a:pPr>
            <a:r>
              <a:rPr lang="en-US" dirty="0"/>
              <a:t>Mencius replied, 'When it is the will alone which is active, it moves the passion-nature. When it is the passion-nature alone which is active, it moves the will. For instance now, in the case of a man falling or running, that is from the passion-nature, and yet it moves the mind.’</a:t>
            </a:r>
          </a:p>
          <a:p>
            <a:pPr marL="0" indent="0">
              <a:buNone/>
            </a:pPr>
            <a:r>
              <a:rPr lang="zh-TW" altLang="en-US" dirty="0"/>
              <a:t>「敢問夫子惡乎長？」</a:t>
            </a:r>
          </a:p>
          <a:p>
            <a:pPr marL="0" indent="0">
              <a:buNone/>
            </a:pPr>
            <a:r>
              <a:rPr lang="en-US" altLang="zh-TW" dirty="0"/>
              <a:t>'</a:t>
            </a:r>
            <a:r>
              <a:rPr lang="en-US" dirty="0"/>
              <a:t>I venture to ask,' said Chou again, 'wherein you, Master, surpass Gao.'</a:t>
            </a:r>
          </a:p>
        </p:txBody>
      </p:sp>
    </p:spTree>
    <p:extLst>
      <p:ext uri="{BB962C8B-B14F-4D97-AF65-F5344CB8AC3E}">
        <p14:creationId xmlns:p14="http://schemas.microsoft.com/office/powerpoint/2010/main" val="30447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128C-DD2F-A149-98F6-CE46B10F2D4E}"/>
              </a:ext>
            </a:extLst>
          </p:cNvPr>
          <p:cNvSpPr>
            <a:spLocks noGrp="1"/>
          </p:cNvSpPr>
          <p:nvPr>
            <p:ph type="title"/>
          </p:nvPr>
        </p:nvSpPr>
        <p:spPr/>
        <p:txBody>
          <a:bodyPr/>
          <a:lstStyle/>
          <a:p>
            <a:r>
              <a:rPr lang="en-US" dirty="0"/>
              <a:t>Mencius</a:t>
            </a:r>
            <a:r>
              <a:rPr lang="en-US" altLang="zh-CN" dirty="0"/>
              <a:t>’</a:t>
            </a:r>
            <a:r>
              <a:rPr lang="zh-CN" altLang="en-US" dirty="0"/>
              <a:t> </a:t>
            </a:r>
            <a:r>
              <a:rPr lang="en-US" altLang="zh-CN" dirty="0"/>
              <a:t>Wellbeing</a:t>
            </a:r>
            <a:r>
              <a:rPr lang="zh-CN" altLang="en-US" dirty="0"/>
              <a:t> </a:t>
            </a:r>
            <a:r>
              <a:rPr lang="en-US" altLang="zh-CN" dirty="0"/>
              <a:t>–</a:t>
            </a:r>
            <a:r>
              <a:rPr lang="zh-CN" altLang="en-US" dirty="0"/>
              <a:t> </a:t>
            </a:r>
            <a:r>
              <a:rPr lang="en-US" altLang="zh-CN" dirty="0"/>
              <a:t>Selected</a:t>
            </a:r>
            <a:r>
              <a:rPr lang="zh-CN" altLang="en-US" dirty="0"/>
              <a:t> </a:t>
            </a:r>
            <a:r>
              <a:rPr lang="en-US" altLang="zh-CN" dirty="0"/>
              <a:t>Reading</a:t>
            </a:r>
            <a:endParaRPr lang="en-US" dirty="0"/>
          </a:p>
        </p:txBody>
      </p:sp>
      <p:sp>
        <p:nvSpPr>
          <p:cNvPr id="3" name="Content Placeholder 2">
            <a:extLst>
              <a:ext uri="{FF2B5EF4-FFF2-40B4-BE49-F238E27FC236}">
                <a16:creationId xmlns:a16="http://schemas.microsoft.com/office/drawing/2014/main" id="{1059F726-7C79-FE45-B9EC-3D71C4DE9712}"/>
              </a:ext>
            </a:extLst>
          </p:cNvPr>
          <p:cNvSpPr>
            <a:spLocks noGrp="1"/>
          </p:cNvSpPr>
          <p:nvPr>
            <p:ph idx="1"/>
          </p:nvPr>
        </p:nvSpPr>
        <p:spPr>
          <a:xfrm>
            <a:off x="767254" y="2396359"/>
            <a:ext cx="10646979" cy="3846786"/>
          </a:xfrm>
        </p:spPr>
        <p:txBody>
          <a:bodyPr/>
          <a:lstStyle/>
          <a:p>
            <a:pPr marL="0" indent="0">
              <a:buNone/>
            </a:pPr>
            <a:r>
              <a:rPr lang="zh-TW" altLang="en-US" dirty="0"/>
              <a:t>曰：「我知言，我善養吾浩然之氣。」</a:t>
            </a:r>
          </a:p>
          <a:p>
            <a:pPr marL="0" indent="0">
              <a:buNone/>
            </a:pPr>
            <a:r>
              <a:rPr lang="en-US" dirty="0"/>
              <a:t>Mencius told him, 'I understand words. I am </a:t>
            </a:r>
            <a:r>
              <a:rPr lang="en-US" dirty="0" err="1"/>
              <a:t>skilful</a:t>
            </a:r>
            <a:r>
              <a:rPr lang="en-US" dirty="0"/>
              <a:t> in nourishing my vast, flowing passion-nature.’</a:t>
            </a:r>
          </a:p>
          <a:p>
            <a:pPr marL="0" indent="0">
              <a:buNone/>
            </a:pPr>
            <a:r>
              <a:rPr lang="zh-TW" altLang="en-US" dirty="0"/>
              <a:t>「敢問何謂浩然之氣？」</a:t>
            </a:r>
          </a:p>
          <a:p>
            <a:pPr marL="0" indent="0">
              <a:buNone/>
            </a:pPr>
            <a:r>
              <a:rPr lang="en-US" dirty="0"/>
              <a:t>Chou pursued, 'I venture to ask what you mean by your vast, flowing passion-nature!'</a:t>
            </a:r>
          </a:p>
        </p:txBody>
      </p:sp>
    </p:spTree>
    <p:extLst>
      <p:ext uri="{BB962C8B-B14F-4D97-AF65-F5344CB8AC3E}">
        <p14:creationId xmlns:p14="http://schemas.microsoft.com/office/powerpoint/2010/main" val="1685221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2CCB6-C4F4-4E4C-973C-F2F231F01599}"/>
              </a:ext>
            </a:extLst>
          </p:cNvPr>
          <p:cNvSpPr>
            <a:spLocks noGrp="1"/>
          </p:cNvSpPr>
          <p:nvPr>
            <p:ph type="title"/>
          </p:nvPr>
        </p:nvSpPr>
        <p:spPr/>
        <p:txBody>
          <a:bodyPr/>
          <a:lstStyle/>
          <a:p>
            <a:r>
              <a:rPr lang="en-US" dirty="0"/>
              <a:t>Mencius</a:t>
            </a:r>
            <a:r>
              <a:rPr lang="en-US" altLang="zh-CN" dirty="0"/>
              <a:t>’</a:t>
            </a:r>
            <a:r>
              <a:rPr lang="zh-CN" altLang="en-US" dirty="0"/>
              <a:t> </a:t>
            </a:r>
            <a:r>
              <a:rPr lang="en-US" altLang="zh-CN" dirty="0"/>
              <a:t>Wellbeing</a:t>
            </a:r>
            <a:r>
              <a:rPr lang="zh-CN" altLang="en-US" dirty="0"/>
              <a:t> </a:t>
            </a:r>
            <a:r>
              <a:rPr lang="en-US" altLang="zh-CN" dirty="0"/>
              <a:t>–</a:t>
            </a:r>
            <a:r>
              <a:rPr lang="zh-CN" altLang="en-US" dirty="0"/>
              <a:t> </a:t>
            </a:r>
            <a:r>
              <a:rPr lang="en-US" altLang="zh-CN" dirty="0"/>
              <a:t>Selected</a:t>
            </a:r>
            <a:r>
              <a:rPr lang="zh-CN" altLang="en-US" dirty="0"/>
              <a:t> </a:t>
            </a:r>
            <a:r>
              <a:rPr lang="en-US" altLang="zh-CN" dirty="0"/>
              <a:t>Reading</a:t>
            </a:r>
            <a:endParaRPr lang="en-US" dirty="0"/>
          </a:p>
        </p:txBody>
      </p:sp>
      <p:sp>
        <p:nvSpPr>
          <p:cNvPr id="3" name="Content Placeholder 2">
            <a:extLst>
              <a:ext uri="{FF2B5EF4-FFF2-40B4-BE49-F238E27FC236}">
                <a16:creationId xmlns:a16="http://schemas.microsoft.com/office/drawing/2014/main" id="{9B70A12F-B492-1A4A-9F90-E887579265AC}"/>
              </a:ext>
            </a:extLst>
          </p:cNvPr>
          <p:cNvSpPr>
            <a:spLocks noGrp="1"/>
          </p:cNvSpPr>
          <p:nvPr>
            <p:ph idx="1"/>
          </p:nvPr>
        </p:nvSpPr>
        <p:spPr>
          <a:xfrm>
            <a:off x="742950" y="2285999"/>
            <a:ext cx="10658475" cy="4100514"/>
          </a:xfrm>
        </p:spPr>
        <p:txBody>
          <a:bodyPr>
            <a:normAutofit fontScale="70000" lnSpcReduction="20000"/>
          </a:bodyPr>
          <a:lstStyle/>
          <a:p>
            <a:pPr marL="0" indent="0">
              <a:buNone/>
            </a:pPr>
            <a:r>
              <a:rPr lang="zh-TW" altLang="en-US" dirty="0"/>
              <a:t>曰：「難言也。其為氣也，至大至剛，以直養而無害，則塞于天地之閒。其為氣也，配義與道；無是，餒也。是集義所生者，非義襲而取之也。行有不慊於心，則餒矣。我故曰，告子未嘗知義，以其外之也。必有事焉而勿正，心勿忘，勿助長也。無若宋人然：宋人有閔其苗之不長而揠之者，芒芒然歸。謂其人曰：</a:t>
            </a:r>
            <a:r>
              <a:rPr lang="en-US" altLang="zh-TW" dirty="0"/>
              <a:t>『</a:t>
            </a:r>
            <a:r>
              <a:rPr lang="zh-TW" altLang="en-US" dirty="0"/>
              <a:t>今日病矣，予助苗長矣。</a:t>
            </a:r>
            <a:r>
              <a:rPr lang="en-US" altLang="zh-TW" dirty="0"/>
              <a:t>』</a:t>
            </a:r>
            <a:r>
              <a:rPr lang="zh-TW" altLang="en-US" dirty="0"/>
              <a:t>其子趨而往視之，苗則槁矣。天下之不助苗長者寡矣。以為無益而舍之者，不耘苗者也；助之長者，揠苗者也。非徒無益，而又害之。」</a:t>
            </a:r>
          </a:p>
          <a:p>
            <a:pPr marL="0" indent="0">
              <a:buNone/>
            </a:pPr>
            <a:r>
              <a:rPr lang="en-US" dirty="0"/>
              <a:t>The reply was, 'It is difficult to describe it. This is the passion-nature: It is exceedingly great, and exceedingly strong. Being nourished by rectitude, and sustaining no injury, it fills up all between heaven and earth. This is the passion-nature: It is the mate and assistant of righteousness and reason. Without it, man is in a state of starvation. It is produced by the accumulation of righteous deeds; it is not to be obtained by incidental acts of righteousness. If the mind does not feel complacency in the conduct, the nature becomes starved. I therefore said, "Gao has never understood righteousness, because he makes it something external." There must be the constant practice of this righteousness, but without the object of thereby nourishing the passion-nature. Let not the mind forget its work, but let there be no assisting the growth of that nature. Let us not be like the man of Song. There was a man of Song, who was grieved that his growing corn was not longer, and so he pulled it up. Having done this, he returned home, looking very stupid, and said to his people, "I am tired to-day. I have been helping the corn to grow long." His son ran to look at it, and found the corn all withered. There are few in the world, who do not deal with their passion-nature, as if they were assisting the corn to grow long. Some indeed consider it of no benefit to them, and let it alone - they do not weed their corn. They who assist it to grow long, pull out their corn. What they do is not only of no benefit to the nature, but it also injures it.'</a:t>
            </a:r>
          </a:p>
        </p:txBody>
      </p:sp>
    </p:spTree>
    <p:extLst>
      <p:ext uri="{BB962C8B-B14F-4D97-AF65-F5344CB8AC3E}">
        <p14:creationId xmlns:p14="http://schemas.microsoft.com/office/powerpoint/2010/main" val="118816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549CF-6408-7C40-A664-14E43A49B294}"/>
              </a:ext>
            </a:extLst>
          </p:cNvPr>
          <p:cNvSpPr>
            <a:spLocks noGrp="1"/>
          </p:cNvSpPr>
          <p:nvPr>
            <p:ph type="title"/>
          </p:nvPr>
        </p:nvSpPr>
        <p:spPr/>
        <p:txBody>
          <a:bodyPr/>
          <a:lstStyle/>
          <a:p>
            <a:r>
              <a:rPr lang="en-US" dirty="0"/>
              <a:t>Mencius</a:t>
            </a:r>
            <a:r>
              <a:rPr lang="en-US" altLang="zh-CN" dirty="0"/>
              <a:t>’</a:t>
            </a:r>
            <a:r>
              <a:rPr lang="zh-CN" altLang="en-US" dirty="0"/>
              <a:t> </a:t>
            </a:r>
            <a:r>
              <a:rPr lang="en-US" altLang="zh-CN" dirty="0"/>
              <a:t>Wellbeing</a:t>
            </a:r>
            <a:r>
              <a:rPr lang="zh-CN" altLang="en-US" dirty="0"/>
              <a:t> </a:t>
            </a:r>
            <a:r>
              <a:rPr lang="en-US" altLang="zh-CN" dirty="0"/>
              <a:t>–</a:t>
            </a:r>
            <a:r>
              <a:rPr lang="zh-CN" altLang="en-US" dirty="0"/>
              <a:t> </a:t>
            </a:r>
            <a:r>
              <a:rPr lang="en-US" altLang="zh-CN" dirty="0"/>
              <a:t>Selected</a:t>
            </a:r>
            <a:r>
              <a:rPr lang="zh-CN" altLang="en-US" dirty="0"/>
              <a:t> </a:t>
            </a:r>
            <a:r>
              <a:rPr lang="en-US" altLang="zh-CN" dirty="0"/>
              <a:t>Reading</a:t>
            </a:r>
            <a:endParaRPr lang="en-US" dirty="0"/>
          </a:p>
        </p:txBody>
      </p:sp>
      <p:sp>
        <p:nvSpPr>
          <p:cNvPr id="3" name="Content Placeholder 2">
            <a:extLst>
              <a:ext uri="{FF2B5EF4-FFF2-40B4-BE49-F238E27FC236}">
                <a16:creationId xmlns:a16="http://schemas.microsoft.com/office/drawing/2014/main" id="{C7132FFC-4057-B049-89CD-DE46FF743796}"/>
              </a:ext>
            </a:extLst>
          </p:cNvPr>
          <p:cNvSpPr>
            <a:spLocks noGrp="1"/>
          </p:cNvSpPr>
          <p:nvPr>
            <p:ph idx="1"/>
          </p:nvPr>
        </p:nvSpPr>
        <p:spPr>
          <a:xfrm>
            <a:off x="771524" y="2457450"/>
            <a:ext cx="10632199" cy="3869778"/>
          </a:xfrm>
        </p:spPr>
        <p:txBody>
          <a:bodyPr>
            <a:normAutofit fontScale="62500" lnSpcReduction="20000"/>
          </a:bodyPr>
          <a:lstStyle/>
          <a:p>
            <a:pPr marL="0" indent="0">
              <a:buNone/>
            </a:pPr>
            <a:r>
              <a:rPr lang="zh-TW" altLang="en-US" dirty="0"/>
              <a:t>盡心上</a:t>
            </a:r>
            <a:r>
              <a:rPr lang="en-US" altLang="zh-TW" dirty="0"/>
              <a:t>:	</a:t>
            </a:r>
          </a:p>
          <a:p>
            <a:pPr marL="0" indent="0">
              <a:buNone/>
            </a:pPr>
            <a:r>
              <a:rPr lang="zh-TW" altLang="en-US" dirty="0"/>
              <a:t>孟子曰：「盡其心者，知其性也。知其性，則知天矣。存其心，養其性，所以事天也。殀壽不貳，修身以俟之，所以立命也。」</a:t>
            </a:r>
          </a:p>
          <a:p>
            <a:pPr marL="0" indent="0">
              <a:buNone/>
            </a:pPr>
            <a:r>
              <a:rPr lang="en-US" dirty="0" err="1"/>
              <a:t>Jin</a:t>
            </a:r>
            <a:r>
              <a:rPr lang="en-US" dirty="0"/>
              <a:t> Xin I:	</a:t>
            </a:r>
          </a:p>
          <a:p>
            <a:pPr marL="0" indent="0">
              <a:buNone/>
            </a:pPr>
            <a:r>
              <a:rPr lang="en-US" dirty="0"/>
              <a:t>Mencius said, 'He who has exhausted all his mental constitution knows his nature. Knowing his nature, he knows Heaven. To preserve one's mental constitution, and nourish one's nature, is the way to serve Heaven. When neither a premature death nor long life causes a man any double-mindedness, but he waits in the cultivation of his personal character for whatever issue; this is the way in which he establishes his Heaven-ordained being.’</a:t>
            </a:r>
          </a:p>
          <a:p>
            <a:pPr marL="0" indent="0">
              <a:buNone/>
            </a:pPr>
            <a:r>
              <a:rPr lang="zh-TW" altLang="en-US" dirty="0"/>
              <a:t>盡心下</a:t>
            </a:r>
            <a:r>
              <a:rPr lang="en-US" altLang="zh-TW" dirty="0"/>
              <a:t>:	</a:t>
            </a:r>
          </a:p>
          <a:p>
            <a:pPr marL="0" indent="0">
              <a:buNone/>
            </a:pPr>
            <a:r>
              <a:rPr lang="zh-TW" altLang="en-US" dirty="0"/>
              <a:t>孟子曰：「養心莫善於寡欲。其為人也寡欲，雖有不存焉者，寡矣；其為人也多欲，雖有存焉者，寡矣。」</a:t>
            </a:r>
          </a:p>
          <a:p>
            <a:pPr marL="0" indent="0">
              <a:buNone/>
            </a:pPr>
            <a:r>
              <a:rPr lang="en-US" dirty="0" err="1"/>
              <a:t>Jin</a:t>
            </a:r>
            <a:r>
              <a:rPr lang="en-US" dirty="0"/>
              <a:t> Xin II:	</a:t>
            </a:r>
          </a:p>
          <a:p>
            <a:pPr marL="0" indent="0">
              <a:buNone/>
            </a:pPr>
            <a:r>
              <a:rPr lang="en-US" dirty="0"/>
              <a:t>Mencius said, 'To nourish the mind there is nothing better than to make the desires few. Here is a man whose desires are few - in some things he may not be able to keep his heart, but they will be few. Here is a man whose desires are many - in some things he may be able to keep his heart, but they will be few.'</a:t>
            </a:r>
          </a:p>
        </p:txBody>
      </p:sp>
    </p:spTree>
    <p:extLst>
      <p:ext uri="{BB962C8B-B14F-4D97-AF65-F5344CB8AC3E}">
        <p14:creationId xmlns:p14="http://schemas.microsoft.com/office/powerpoint/2010/main" val="3325993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E5640-B57F-CC48-9EC3-9F3702D6B389}"/>
              </a:ext>
            </a:extLst>
          </p:cNvPr>
          <p:cNvSpPr>
            <a:spLocks noGrp="1"/>
          </p:cNvSpPr>
          <p:nvPr>
            <p:ph type="title"/>
          </p:nvPr>
        </p:nvSpPr>
        <p:spPr/>
        <p:txBody>
          <a:bodyPr/>
          <a:lstStyle/>
          <a:p>
            <a:r>
              <a:rPr lang="zh-CN" altLang="en-US" dirty="0"/>
              <a:t>荀子 </a:t>
            </a:r>
            <a:r>
              <a:rPr lang="en-US" altLang="zh-CN" dirty="0"/>
              <a:t>Xunzi</a:t>
            </a:r>
            <a:r>
              <a:rPr lang="zh-CN" altLang="en-US" dirty="0"/>
              <a:t> </a:t>
            </a:r>
            <a:r>
              <a:rPr lang="en-US" altLang="zh-CN" dirty="0"/>
              <a:t>(310-235 BCE)</a:t>
            </a:r>
            <a:endParaRPr lang="en-US" dirty="0"/>
          </a:p>
        </p:txBody>
      </p:sp>
      <p:sp>
        <p:nvSpPr>
          <p:cNvPr id="3" name="Content Placeholder 2">
            <a:extLst>
              <a:ext uri="{FF2B5EF4-FFF2-40B4-BE49-F238E27FC236}">
                <a16:creationId xmlns:a16="http://schemas.microsoft.com/office/drawing/2014/main" id="{F441D89B-672B-824E-A663-A5923DEC547C}"/>
              </a:ext>
            </a:extLst>
          </p:cNvPr>
          <p:cNvSpPr>
            <a:spLocks noGrp="1"/>
          </p:cNvSpPr>
          <p:nvPr>
            <p:ph idx="1"/>
          </p:nvPr>
        </p:nvSpPr>
        <p:spPr/>
        <p:txBody>
          <a:bodyPr>
            <a:normAutofit fontScale="85000" lnSpcReduction="20000"/>
          </a:bodyPr>
          <a:lstStyle/>
          <a:p>
            <a:pPr marL="0" indent="0">
              <a:buNone/>
            </a:pPr>
            <a:r>
              <a:rPr lang="en-US" altLang="zh-CN" dirty="0"/>
              <a:t>Key</a:t>
            </a:r>
            <a:r>
              <a:rPr lang="zh-CN" altLang="en-US" dirty="0"/>
              <a:t> </a:t>
            </a:r>
            <a:r>
              <a:rPr lang="en-US" altLang="zh-CN" dirty="0"/>
              <a:t>concepts</a:t>
            </a:r>
            <a:r>
              <a:rPr lang="zh-CN" altLang="en-US" dirty="0"/>
              <a:t> </a:t>
            </a:r>
            <a:r>
              <a:rPr lang="en-US" altLang="zh-CN" dirty="0"/>
              <a:t>and</a:t>
            </a:r>
            <a:r>
              <a:rPr lang="zh-CN" altLang="en-US" dirty="0"/>
              <a:t> </a:t>
            </a:r>
            <a:r>
              <a:rPr lang="en-US" altLang="zh-CN" dirty="0"/>
              <a:t>ideas:</a:t>
            </a:r>
          </a:p>
          <a:p>
            <a:pPr marL="457200" indent="-457200">
              <a:buAutoNum type="arabicPeriod"/>
            </a:pPr>
            <a:r>
              <a:rPr lang="zh-CN" altLang="en-US" dirty="0"/>
              <a:t>性恶论 </a:t>
            </a:r>
            <a:r>
              <a:rPr lang="en-US" altLang="zh-CN" dirty="0"/>
              <a:t>Human</a:t>
            </a:r>
            <a:r>
              <a:rPr lang="zh-CN" altLang="en-US" dirty="0"/>
              <a:t> </a:t>
            </a:r>
            <a:r>
              <a:rPr lang="en-US" altLang="zh-CN" dirty="0"/>
              <a:t>is</a:t>
            </a:r>
            <a:r>
              <a:rPr lang="zh-CN" altLang="en-US" dirty="0"/>
              <a:t> </a:t>
            </a:r>
            <a:r>
              <a:rPr lang="en-US" altLang="zh-CN" dirty="0"/>
              <a:t>innately</a:t>
            </a:r>
            <a:r>
              <a:rPr lang="zh-CN" altLang="en-US" dirty="0"/>
              <a:t> </a:t>
            </a:r>
            <a:r>
              <a:rPr lang="en-US" altLang="zh-CN" dirty="0"/>
              <a:t>evil</a:t>
            </a:r>
            <a:r>
              <a:rPr lang="zh-CN" altLang="en-US" dirty="0"/>
              <a:t> </a:t>
            </a:r>
            <a:r>
              <a:rPr lang="en-US" altLang="zh-CN" dirty="0"/>
              <a:t>(h</a:t>
            </a:r>
            <a:r>
              <a:rPr lang="en-GB" dirty="0" err="1"/>
              <a:t>uman</a:t>
            </a:r>
            <a:r>
              <a:rPr lang="en-GB" dirty="0"/>
              <a:t> </a:t>
            </a:r>
            <a:r>
              <a:rPr lang="en-US" altLang="zh-CN" dirty="0"/>
              <a:t>d</a:t>
            </a:r>
            <a:r>
              <a:rPr lang="en-GB" dirty="0" err="1"/>
              <a:t>ispositions</a:t>
            </a:r>
            <a:r>
              <a:rPr lang="en-GB" dirty="0"/>
              <a:t> are </a:t>
            </a:r>
            <a:r>
              <a:rPr lang="en-US" altLang="zh-CN" dirty="0"/>
              <a:t>d</a:t>
            </a:r>
            <a:r>
              <a:rPr lang="en-GB" dirty="0" err="1"/>
              <a:t>etestable</a:t>
            </a:r>
            <a:r>
              <a:rPr lang="en-US" altLang="zh-CN" dirty="0"/>
              <a:t>)</a:t>
            </a:r>
          </a:p>
          <a:p>
            <a:pPr marL="457200" indent="-457200">
              <a:buAutoNum type="arabicPeriod"/>
            </a:pPr>
            <a:r>
              <a:rPr lang="en-US" altLang="zh-CN" dirty="0"/>
              <a:t>Underlying</a:t>
            </a:r>
            <a:r>
              <a:rPr lang="zh-CN" altLang="en-US" dirty="0"/>
              <a:t> </a:t>
            </a:r>
            <a:r>
              <a:rPr lang="en-US" altLang="zh-CN" dirty="0"/>
              <a:t>principle</a:t>
            </a:r>
            <a:r>
              <a:rPr lang="zh-CN" altLang="en-US" dirty="0"/>
              <a:t> </a:t>
            </a:r>
            <a:r>
              <a:rPr lang="en-US" altLang="zh-CN" dirty="0"/>
              <a:t>of</a:t>
            </a:r>
            <a:r>
              <a:rPr lang="zh-CN" altLang="en-US" dirty="0"/>
              <a:t> </a:t>
            </a:r>
            <a:r>
              <a:rPr lang="en-US" altLang="zh-CN" dirty="0"/>
              <a:t>heaven</a:t>
            </a:r>
            <a:r>
              <a:rPr lang="zh-CN" altLang="en-US" dirty="0"/>
              <a:t> </a:t>
            </a:r>
            <a:r>
              <a:rPr lang="en-US" altLang="zh-CN" dirty="0"/>
              <a:t>is</a:t>
            </a:r>
            <a:r>
              <a:rPr lang="zh-CN" altLang="en-US" dirty="0"/>
              <a:t> </a:t>
            </a:r>
            <a:r>
              <a:rPr lang="en-US" altLang="zh-CN" dirty="0"/>
              <a:t>not</a:t>
            </a:r>
            <a:r>
              <a:rPr lang="zh-CN" altLang="en-US" dirty="0"/>
              <a:t> </a:t>
            </a:r>
            <a:r>
              <a:rPr lang="en-US" altLang="zh-CN" dirty="0"/>
              <a:t>affected</a:t>
            </a:r>
            <a:r>
              <a:rPr lang="zh-CN" altLang="en-US" dirty="0"/>
              <a:t> </a:t>
            </a:r>
            <a:r>
              <a:rPr lang="en-US" altLang="zh-CN" dirty="0"/>
              <a:t>by</a:t>
            </a:r>
            <a:r>
              <a:rPr lang="zh-CN" altLang="en-US" dirty="0"/>
              <a:t> </a:t>
            </a:r>
            <a:r>
              <a:rPr lang="en-US" altLang="zh-CN" dirty="0"/>
              <a:t>the</a:t>
            </a:r>
            <a:r>
              <a:rPr lang="zh-CN" altLang="en-US" dirty="0"/>
              <a:t> </a:t>
            </a:r>
            <a:r>
              <a:rPr lang="en-US" altLang="zh-CN" dirty="0"/>
              <a:t>likes</a:t>
            </a:r>
            <a:r>
              <a:rPr lang="zh-CN" altLang="en-US" dirty="0"/>
              <a:t> </a:t>
            </a:r>
            <a:r>
              <a:rPr lang="en-US" altLang="zh-CN" dirty="0"/>
              <a:t>and</a:t>
            </a:r>
            <a:r>
              <a:rPr lang="zh-CN" altLang="en-US" dirty="0"/>
              <a:t> </a:t>
            </a:r>
            <a:r>
              <a:rPr lang="en-US" altLang="zh-CN" dirty="0"/>
              <a:t>dislikes</a:t>
            </a:r>
            <a:r>
              <a:rPr lang="zh-CN" altLang="en-US" dirty="0"/>
              <a:t> </a:t>
            </a:r>
            <a:r>
              <a:rPr lang="en-US" altLang="zh-CN" dirty="0"/>
              <a:t>of</a:t>
            </a:r>
            <a:r>
              <a:rPr lang="zh-CN" altLang="en-US" dirty="0"/>
              <a:t> </a:t>
            </a:r>
            <a:r>
              <a:rPr lang="en-US" altLang="zh-CN" dirty="0"/>
              <a:t>the</a:t>
            </a:r>
            <a:r>
              <a:rPr lang="zh-CN" altLang="en-US" dirty="0"/>
              <a:t> </a:t>
            </a:r>
            <a:r>
              <a:rPr lang="en-US" altLang="zh-CN" dirty="0"/>
              <a:t>world</a:t>
            </a:r>
          </a:p>
          <a:p>
            <a:pPr marL="457200" indent="-457200">
              <a:buAutoNum type="arabicPeriod"/>
            </a:pPr>
            <a:r>
              <a:rPr lang="en-US" altLang="zh-CN" dirty="0"/>
              <a:t>Separation</a:t>
            </a:r>
            <a:r>
              <a:rPr lang="zh-CN" altLang="en-US" dirty="0"/>
              <a:t> </a:t>
            </a:r>
            <a:r>
              <a:rPr lang="en-US" altLang="zh-CN" dirty="0"/>
              <a:t>between</a:t>
            </a:r>
            <a:r>
              <a:rPr lang="zh-CN" altLang="en-US" dirty="0"/>
              <a:t> </a:t>
            </a:r>
            <a:r>
              <a:rPr lang="en-US" altLang="zh-CN" dirty="0"/>
              <a:t>Heaven</a:t>
            </a:r>
            <a:r>
              <a:rPr lang="zh-CN" altLang="en-US" dirty="0"/>
              <a:t> </a:t>
            </a:r>
            <a:r>
              <a:rPr lang="en-US" altLang="zh-CN" dirty="0"/>
              <a:t>and</a:t>
            </a:r>
            <a:r>
              <a:rPr lang="zh-CN" altLang="en-US" dirty="0"/>
              <a:t> </a:t>
            </a:r>
            <a:r>
              <a:rPr lang="en-US" altLang="zh-CN" dirty="0"/>
              <a:t>the</a:t>
            </a:r>
            <a:r>
              <a:rPr lang="zh-CN" altLang="en-US" dirty="0"/>
              <a:t> </a:t>
            </a:r>
            <a:r>
              <a:rPr lang="en-US" altLang="zh-CN" dirty="0"/>
              <a:t>human</a:t>
            </a:r>
            <a:r>
              <a:rPr lang="zh-CN" altLang="en-US" dirty="0"/>
              <a:t> </a:t>
            </a:r>
            <a:r>
              <a:rPr lang="en-US" altLang="zh-CN" dirty="0"/>
              <a:t>world</a:t>
            </a:r>
            <a:r>
              <a:rPr lang="zh-CN" altLang="en-US" dirty="0"/>
              <a:t> </a:t>
            </a:r>
            <a:r>
              <a:rPr lang="en-US" altLang="zh-CN" dirty="0"/>
              <a:t>–</a:t>
            </a:r>
            <a:r>
              <a:rPr lang="zh-CN" altLang="en-US" dirty="0"/>
              <a:t> </a:t>
            </a:r>
            <a:r>
              <a:rPr lang="en-US" altLang="zh-CN" dirty="0"/>
              <a:t>Heaven</a:t>
            </a:r>
            <a:r>
              <a:rPr lang="zh-CN" altLang="en-US" dirty="0"/>
              <a:t> </a:t>
            </a:r>
            <a:r>
              <a:rPr lang="en-US" altLang="zh-CN" dirty="0"/>
              <a:t>does</a:t>
            </a:r>
            <a:r>
              <a:rPr lang="zh-CN" altLang="en-US" dirty="0"/>
              <a:t> </a:t>
            </a:r>
            <a:r>
              <a:rPr lang="en-US" altLang="zh-CN" dirty="0"/>
              <a:t>not</a:t>
            </a:r>
            <a:r>
              <a:rPr lang="zh-CN" altLang="en-US" dirty="0"/>
              <a:t> </a:t>
            </a:r>
            <a:r>
              <a:rPr lang="en-GB" altLang="zh-CN" dirty="0"/>
              <a:t>interfere with humanity. The</a:t>
            </a:r>
            <a:r>
              <a:rPr lang="zh-CN" altLang="en-US" dirty="0"/>
              <a:t> </a:t>
            </a:r>
            <a:r>
              <a:rPr lang="en-US" altLang="zh-CN" dirty="0"/>
              <a:t>cause</a:t>
            </a:r>
            <a:r>
              <a:rPr lang="zh-CN" altLang="en-US" dirty="0"/>
              <a:t> </a:t>
            </a:r>
            <a:r>
              <a:rPr lang="en-US" altLang="zh-CN" dirty="0"/>
              <a:t>of</a:t>
            </a:r>
            <a:r>
              <a:rPr lang="zh-CN" altLang="en-US" dirty="0"/>
              <a:t> </a:t>
            </a:r>
            <a:r>
              <a:rPr lang="en-US" altLang="zh-CN" dirty="0"/>
              <a:t>and</a:t>
            </a:r>
            <a:r>
              <a:rPr lang="zh-CN" altLang="en-US" dirty="0"/>
              <a:t> </a:t>
            </a:r>
            <a:r>
              <a:rPr lang="en-US" altLang="zh-CN" dirty="0"/>
              <a:t>solution</a:t>
            </a:r>
            <a:r>
              <a:rPr lang="zh-CN" altLang="en-US" dirty="0"/>
              <a:t> </a:t>
            </a:r>
            <a:r>
              <a:rPr lang="en-US" altLang="zh-CN" dirty="0"/>
              <a:t>for</a:t>
            </a:r>
            <a:r>
              <a:rPr lang="zh-CN" altLang="en-US" dirty="0"/>
              <a:t> </a:t>
            </a:r>
            <a:r>
              <a:rPr lang="en-US" altLang="zh-CN" dirty="0"/>
              <a:t>different</a:t>
            </a:r>
            <a:r>
              <a:rPr lang="zh-CN" altLang="en-US" dirty="0"/>
              <a:t> </a:t>
            </a:r>
            <a:r>
              <a:rPr lang="en-US" altLang="zh-CN" dirty="0"/>
              <a:t>situations</a:t>
            </a:r>
            <a:r>
              <a:rPr lang="zh-CN" altLang="en-US" dirty="0"/>
              <a:t> </a:t>
            </a:r>
            <a:r>
              <a:rPr lang="en-US" altLang="zh-CN" dirty="0"/>
              <a:t>within</a:t>
            </a:r>
            <a:r>
              <a:rPr lang="zh-CN" altLang="en-US" dirty="0"/>
              <a:t> </a:t>
            </a:r>
            <a:r>
              <a:rPr lang="en-US" altLang="zh-CN" dirty="0"/>
              <a:t>the</a:t>
            </a:r>
            <a:r>
              <a:rPr lang="zh-CN" altLang="en-US" dirty="0"/>
              <a:t> </a:t>
            </a:r>
            <a:r>
              <a:rPr lang="en-US" altLang="zh-CN" dirty="0"/>
              <a:t>society</a:t>
            </a:r>
            <a:r>
              <a:rPr lang="en-GB" altLang="zh-CN" dirty="0"/>
              <a:t> lie in</a:t>
            </a:r>
            <a:r>
              <a:rPr lang="zh-CN" altLang="en-US" dirty="0"/>
              <a:t> </a:t>
            </a:r>
            <a:r>
              <a:rPr lang="en-US" altLang="zh-CN" dirty="0"/>
              <a:t>the</a:t>
            </a:r>
            <a:r>
              <a:rPr lang="en-GB" altLang="zh-CN" dirty="0"/>
              <a:t> people, not in heaven.</a:t>
            </a:r>
          </a:p>
          <a:p>
            <a:pPr marL="457200" indent="-457200">
              <a:buAutoNum type="arabicPeriod"/>
            </a:pPr>
            <a:r>
              <a:rPr lang="en-US" altLang="zh-CN" dirty="0"/>
              <a:t>Law</a:t>
            </a:r>
            <a:r>
              <a:rPr lang="zh-CN" altLang="en-US" dirty="0"/>
              <a:t> </a:t>
            </a:r>
            <a:r>
              <a:rPr lang="en-US" altLang="zh-CN" dirty="0"/>
              <a:t>of</a:t>
            </a:r>
            <a:r>
              <a:rPr lang="zh-CN" altLang="en-US" dirty="0"/>
              <a:t> </a:t>
            </a:r>
            <a:r>
              <a:rPr lang="en-US" altLang="zh-CN" dirty="0"/>
              <a:t>nature</a:t>
            </a:r>
            <a:r>
              <a:rPr lang="zh-CN" altLang="en-US" dirty="0"/>
              <a:t> </a:t>
            </a:r>
            <a:r>
              <a:rPr lang="en-US" altLang="zh-CN" dirty="0"/>
              <a:t>should</a:t>
            </a:r>
            <a:r>
              <a:rPr lang="zh-CN" altLang="en-US" dirty="0"/>
              <a:t> </a:t>
            </a:r>
            <a:r>
              <a:rPr lang="en-US" altLang="zh-CN" dirty="0"/>
              <a:t>be</a:t>
            </a:r>
            <a:r>
              <a:rPr lang="zh-CN" altLang="en-US" dirty="0"/>
              <a:t> </a:t>
            </a:r>
            <a:r>
              <a:rPr lang="en-US" altLang="zh-CN" dirty="0"/>
              <a:t>used</a:t>
            </a:r>
            <a:r>
              <a:rPr lang="zh-CN" altLang="en-US" dirty="0"/>
              <a:t> </a:t>
            </a:r>
            <a:r>
              <a:rPr lang="en-US" altLang="zh-CN" dirty="0"/>
              <a:t>to</a:t>
            </a:r>
            <a:r>
              <a:rPr lang="zh-CN" altLang="en-US" dirty="0"/>
              <a:t> </a:t>
            </a:r>
            <a:r>
              <a:rPr lang="en-US" altLang="zh-CN" dirty="0"/>
              <a:t>serve</a:t>
            </a:r>
            <a:r>
              <a:rPr lang="zh-CN" altLang="en-US" dirty="0"/>
              <a:t> </a:t>
            </a:r>
            <a:r>
              <a:rPr lang="en-US" altLang="zh-CN" dirty="0"/>
              <a:t>the</a:t>
            </a:r>
            <a:r>
              <a:rPr lang="zh-CN" altLang="en-US" dirty="0"/>
              <a:t> </a:t>
            </a:r>
            <a:r>
              <a:rPr lang="en-US" altLang="zh-CN" dirty="0"/>
              <a:t>people</a:t>
            </a:r>
          </a:p>
          <a:p>
            <a:pPr marL="457200" indent="-457200">
              <a:buAutoNum type="arabicPeriod"/>
            </a:pPr>
            <a:r>
              <a:rPr lang="en-US" altLang="zh-CN" dirty="0"/>
              <a:t>Nature</a:t>
            </a:r>
            <a:r>
              <a:rPr lang="zh-CN" altLang="en-US" dirty="0"/>
              <a:t> </a:t>
            </a:r>
            <a:r>
              <a:rPr lang="en-US" altLang="zh-CN" dirty="0"/>
              <a:t>is</a:t>
            </a:r>
            <a:r>
              <a:rPr lang="zh-CN" altLang="en-US" dirty="0"/>
              <a:t> </a:t>
            </a:r>
            <a:r>
              <a:rPr lang="en-US" altLang="zh-CN" dirty="0"/>
              <a:t>nature,</a:t>
            </a:r>
            <a:r>
              <a:rPr lang="zh-CN" altLang="en-US" dirty="0"/>
              <a:t> </a:t>
            </a:r>
            <a:r>
              <a:rPr lang="en-US" altLang="zh-CN" dirty="0"/>
              <a:t>it</a:t>
            </a:r>
            <a:r>
              <a:rPr lang="zh-CN" altLang="en-US" dirty="0"/>
              <a:t> </a:t>
            </a:r>
            <a:r>
              <a:rPr lang="en-US" altLang="zh-CN" dirty="0"/>
              <a:t>does</a:t>
            </a:r>
            <a:r>
              <a:rPr lang="zh-CN" altLang="en-US" dirty="0"/>
              <a:t> </a:t>
            </a:r>
            <a:r>
              <a:rPr lang="en-US" altLang="zh-CN" dirty="0"/>
              <a:t>not</a:t>
            </a:r>
            <a:r>
              <a:rPr lang="zh-CN" altLang="en-US" dirty="0"/>
              <a:t> </a:t>
            </a:r>
            <a:r>
              <a:rPr lang="en-US" altLang="zh-CN" dirty="0"/>
              <a:t>a</a:t>
            </a:r>
            <a:r>
              <a:rPr lang="zh-CN" altLang="en-US" dirty="0"/>
              <a:t> </a:t>
            </a:r>
            <a:r>
              <a:rPr lang="en-US" altLang="zh-CN" dirty="0"/>
              <a:t>personating</a:t>
            </a:r>
            <a:r>
              <a:rPr lang="zh-CN" altLang="en-US" dirty="0"/>
              <a:t> </a:t>
            </a:r>
            <a:r>
              <a:rPr lang="en-US" altLang="zh-CN" dirty="0"/>
              <a:t>spirit</a:t>
            </a:r>
            <a:r>
              <a:rPr lang="zh-CN" altLang="en-US" dirty="0"/>
              <a:t> </a:t>
            </a:r>
            <a:r>
              <a:rPr lang="en-US" altLang="zh-CN" dirty="0"/>
              <a:t>or</a:t>
            </a:r>
            <a:r>
              <a:rPr lang="zh-CN" altLang="en-US" dirty="0"/>
              <a:t> </a:t>
            </a:r>
            <a:r>
              <a:rPr lang="en-US" altLang="zh-CN" dirty="0"/>
              <a:t>being,</a:t>
            </a:r>
            <a:r>
              <a:rPr lang="zh-CN" altLang="en-US" dirty="0"/>
              <a:t> </a:t>
            </a:r>
            <a:r>
              <a:rPr lang="en-US" altLang="zh-CN" dirty="0"/>
              <a:t>it</a:t>
            </a:r>
            <a:r>
              <a:rPr lang="zh-CN" altLang="en-US" dirty="0"/>
              <a:t> </a:t>
            </a:r>
            <a:r>
              <a:rPr lang="en-US" altLang="zh-CN" dirty="0"/>
              <a:t>does</a:t>
            </a:r>
            <a:r>
              <a:rPr lang="zh-CN" altLang="en-US" dirty="0"/>
              <a:t> </a:t>
            </a:r>
            <a:r>
              <a:rPr lang="en-US" altLang="zh-CN" dirty="0"/>
              <a:t>not</a:t>
            </a:r>
            <a:r>
              <a:rPr lang="zh-CN" altLang="en-US" dirty="0"/>
              <a:t> </a:t>
            </a:r>
            <a:r>
              <a:rPr lang="en-GB" altLang="zh-CN" dirty="0"/>
              <a:t>reason, </a:t>
            </a:r>
            <a:r>
              <a:rPr lang="en-US" altLang="zh-CN" dirty="0"/>
              <a:t>it</a:t>
            </a:r>
            <a:r>
              <a:rPr lang="zh-CN" altLang="en-US" dirty="0"/>
              <a:t> </a:t>
            </a:r>
            <a:r>
              <a:rPr lang="en-US" altLang="zh-CN" dirty="0"/>
              <a:t>has</a:t>
            </a:r>
            <a:r>
              <a:rPr lang="zh-CN" altLang="en-US" dirty="0"/>
              <a:t> </a:t>
            </a:r>
            <a:r>
              <a:rPr lang="en-US" altLang="zh-CN" dirty="0"/>
              <a:t>no</a:t>
            </a:r>
            <a:r>
              <a:rPr lang="zh-CN" altLang="en-US" dirty="0"/>
              <a:t> </a:t>
            </a:r>
            <a:r>
              <a:rPr lang="en-GB" altLang="zh-CN" dirty="0"/>
              <a:t>will</a:t>
            </a:r>
            <a:r>
              <a:rPr lang="zh-CN" altLang="en-US" dirty="0"/>
              <a:t> </a:t>
            </a:r>
            <a:r>
              <a:rPr lang="en-US" altLang="zh-CN" dirty="0"/>
              <a:t>nor</a:t>
            </a:r>
            <a:r>
              <a:rPr lang="zh-CN" altLang="en-US" dirty="0"/>
              <a:t> </a:t>
            </a:r>
            <a:r>
              <a:rPr lang="en-US" altLang="zh-CN" dirty="0"/>
              <a:t>the</a:t>
            </a:r>
            <a:r>
              <a:rPr lang="en-GB" altLang="zh-CN" dirty="0"/>
              <a:t> heart of good and evil</a:t>
            </a:r>
            <a:r>
              <a:rPr lang="en-US" altLang="zh-CN" dirty="0"/>
              <a:t>.</a:t>
            </a:r>
            <a:r>
              <a:rPr lang="zh-CN" altLang="en-US" dirty="0"/>
              <a:t> </a:t>
            </a:r>
            <a:r>
              <a:rPr lang="en-US" altLang="zh-CN" dirty="0"/>
              <a:t>Xunzi</a:t>
            </a:r>
            <a:r>
              <a:rPr lang="zh-CN" altLang="en-US" dirty="0"/>
              <a:t> </a:t>
            </a:r>
            <a:r>
              <a:rPr lang="en-US" altLang="zh-CN" dirty="0"/>
              <a:t>sees</a:t>
            </a:r>
            <a:r>
              <a:rPr lang="zh-CN" altLang="en-US" dirty="0"/>
              <a:t> </a:t>
            </a:r>
            <a:r>
              <a:rPr lang="en-GB" altLang="zh-CN" dirty="0"/>
              <a:t>the imperceptible functions of yin and Yang, wind and rain as </a:t>
            </a:r>
            <a:r>
              <a:rPr lang="en-US" altLang="zh-CN" dirty="0"/>
              <a:t>“</a:t>
            </a:r>
            <a:r>
              <a:rPr lang="en-GB" altLang="zh-CN" dirty="0"/>
              <a:t>God</a:t>
            </a:r>
            <a:r>
              <a:rPr lang="en-US" altLang="zh-CN" dirty="0"/>
              <a:t>”</a:t>
            </a:r>
            <a:r>
              <a:rPr lang="en-GB" altLang="zh-CN" dirty="0"/>
              <a:t>, and the nature composed of these functions as </a:t>
            </a:r>
            <a:r>
              <a:rPr lang="en-US" altLang="zh-CN" dirty="0"/>
              <a:t>H</a:t>
            </a:r>
            <a:r>
              <a:rPr lang="en-GB" altLang="zh-CN" dirty="0" err="1"/>
              <a:t>eaven</a:t>
            </a:r>
            <a:r>
              <a:rPr lang="en-US" altLang="zh-CN" dirty="0"/>
              <a:t>.</a:t>
            </a:r>
          </a:p>
        </p:txBody>
      </p:sp>
    </p:spTree>
    <p:extLst>
      <p:ext uri="{BB962C8B-B14F-4D97-AF65-F5344CB8AC3E}">
        <p14:creationId xmlns:p14="http://schemas.microsoft.com/office/powerpoint/2010/main" val="5244221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694E0-A178-B34A-B452-A5CCF11F4BA2}"/>
              </a:ext>
            </a:extLst>
          </p:cNvPr>
          <p:cNvSpPr>
            <a:spLocks noGrp="1"/>
          </p:cNvSpPr>
          <p:nvPr>
            <p:ph type="title"/>
          </p:nvPr>
        </p:nvSpPr>
        <p:spPr/>
        <p:txBody>
          <a:bodyPr/>
          <a:lstStyle/>
          <a:p>
            <a:r>
              <a:rPr lang="en-US" altLang="zh-CN" dirty="0"/>
              <a:t>Xunzi’s</a:t>
            </a:r>
            <a:r>
              <a:rPr lang="zh-CN" altLang="en-US" dirty="0"/>
              <a:t> </a:t>
            </a:r>
            <a:r>
              <a:rPr lang="en-US" altLang="zh-CN" dirty="0"/>
              <a:t>Wellbeing</a:t>
            </a:r>
            <a:r>
              <a:rPr lang="zh-CN" altLang="en-US" dirty="0"/>
              <a:t> </a:t>
            </a:r>
            <a:r>
              <a:rPr lang="en-US" altLang="zh-CN" dirty="0"/>
              <a:t>–</a:t>
            </a:r>
            <a:r>
              <a:rPr lang="zh-CN" altLang="en-US" dirty="0"/>
              <a:t> </a:t>
            </a:r>
            <a:r>
              <a:rPr lang="en-US" altLang="zh-CN" dirty="0"/>
              <a:t>Selected</a:t>
            </a:r>
            <a:r>
              <a:rPr lang="zh-CN" altLang="en-US" dirty="0"/>
              <a:t> </a:t>
            </a:r>
            <a:r>
              <a:rPr lang="en-US" altLang="zh-CN" dirty="0"/>
              <a:t>Reading</a:t>
            </a:r>
            <a:endParaRPr lang="en-US" dirty="0"/>
          </a:p>
        </p:txBody>
      </p:sp>
      <p:sp>
        <p:nvSpPr>
          <p:cNvPr id="3" name="Content Placeholder 2">
            <a:extLst>
              <a:ext uri="{FF2B5EF4-FFF2-40B4-BE49-F238E27FC236}">
                <a16:creationId xmlns:a16="http://schemas.microsoft.com/office/drawing/2014/main" id="{04CB9F45-2994-684E-AFF9-32848BCA8A13}"/>
              </a:ext>
            </a:extLst>
          </p:cNvPr>
          <p:cNvSpPr>
            <a:spLocks noGrp="1"/>
          </p:cNvSpPr>
          <p:nvPr>
            <p:ph idx="1"/>
          </p:nvPr>
        </p:nvSpPr>
        <p:spPr>
          <a:xfrm>
            <a:off x="777766" y="2427890"/>
            <a:ext cx="10646979" cy="3783724"/>
          </a:xfrm>
        </p:spPr>
        <p:txBody>
          <a:bodyPr/>
          <a:lstStyle/>
          <a:p>
            <a:pPr marL="0" indent="0">
              <a:buNone/>
            </a:pPr>
            <a:r>
              <a:rPr lang="en-GB" dirty="0"/>
              <a:t>Chapter 2: </a:t>
            </a:r>
            <a:r>
              <a:rPr lang="en-GB" dirty="0" err="1"/>
              <a:t>修身</a:t>
            </a:r>
            <a:r>
              <a:rPr lang="zh-CN" altLang="en-US" dirty="0"/>
              <a:t> </a:t>
            </a:r>
            <a:r>
              <a:rPr lang="en-US" altLang="zh-CN" dirty="0"/>
              <a:t>Cultivating</a:t>
            </a:r>
            <a:r>
              <a:rPr lang="zh-CN" altLang="en-US" dirty="0"/>
              <a:t> </a:t>
            </a:r>
            <a:r>
              <a:rPr lang="en-US" altLang="zh-CN" dirty="0" err="1"/>
              <a:t>Onself</a:t>
            </a:r>
            <a:endParaRPr lang="en-GB" dirty="0"/>
          </a:p>
          <a:p>
            <a:pPr marL="0" indent="0">
              <a:buNone/>
            </a:pPr>
            <a:endParaRPr lang="en-GB" dirty="0"/>
          </a:p>
          <a:p>
            <a:pPr marL="0" indent="0">
              <a:buNone/>
            </a:pPr>
            <a:r>
              <a:rPr lang="en-GB" dirty="0"/>
              <a:t>Hutton, Eric L. </a:t>
            </a:r>
            <a:r>
              <a:rPr lang="en-GB" i="1" dirty="0"/>
              <a:t>Xunzi: The Complete Text</a:t>
            </a:r>
            <a:r>
              <a:rPr lang="en-GB" dirty="0"/>
              <a:t>. Princeton University Press, 2014, https://</a:t>
            </a:r>
            <a:r>
              <a:rPr lang="en-GB" dirty="0" err="1"/>
              <a:t>doi.org</a:t>
            </a:r>
            <a:r>
              <a:rPr lang="en-GB" dirty="0"/>
              <a:t>/10.2307/j.ctt6wq19b.</a:t>
            </a:r>
          </a:p>
        </p:txBody>
      </p:sp>
    </p:spTree>
    <p:extLst>
      <p:ext uri="{BB962C8B-B14F-4D97-AF65-F5344CB8AC3E}">
        <p14:creationId xmlns:p14="http://schemas.microsoft.com/office/powerpoint/2010/main" val="42075291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8A4BD-AB7B-D543-818B-A4DEE6F738E8}"/>
              </a:ext>
            </a:extLst>
          </p:cNvPr>
          <p:cNvSpPr>
            <a:spLocks noGrp="1"/>
          </p:cNvSpPr>
          <p:nvPr>
            <p:ph type="title"/>
          </p:nvPr>
        </p:nvSpPr>
        <p:spPr/>
        <p:txBody>
          <a:bodyPr/>
          <a:lstStyle/>
          <a:p>
            <a:r>
              <a:rPr lang="en-US" dirty="0"/>
              <a:t>Confucian</a:t>
            </a:r>
            <a:r>
              <a:rPr lang="zh-CN" altLang="en-US" dirty="0"/>
              <a:t> </a:t>
            </a:r>
            <a:r>
              <a:rPr lang="en-US" altLang="zh-CN" dirty="0"/>
              <a:t>Wellbeing</a:t>
            </a:r>
            <a:endParaRPr lang="en-US" dirty="0"/>
          </a:p>
        </p:txBody>
      </p:sp>
      <p:sp>
        <p:nvSpPr>
          <p:cNvPr id="3" name="Content Placeholder 2">
            <a:extLst>
              <a:ext uri="{FF2B5EF4-FFF2-40B4-BE49-F238E27FC236}">
                <a16:creationId xmlns:a16="http://schemas.microsoft.com/office/drawing/2014/main" id="{30BCF4EC-3363-8043-BA58-9E0DF5C3D558}"/>
              </a:ext>
            </a:extLst>
          </p:cNvPr>
          <p:cNvSpPr>
            <a:spLocks noGrp="1"/>
          </p:cNvSpPr>
          <p:nvPr>
            <p:ph idx="1"/>
          </p:nvPr>
        </p:nvSpPr>
        <p:spPr/>
        <p:txBody>
          <a:bodyPr>
            <a:normAutofit/>
          </a:bodyPr>
          <a:lstStyle/>
          <a:p>
            <a:pPr marL="0" indent="0">
              <a:buNone/>
            </a:pPr>
            <a:r>
              <a:rPr lang="en-US" altLang="zh-CN" dirty="0"/>
              <a:t>Health</a:t>
            </a:r>
            <a:r>
              <a:rPr lang="zh-CN" altLang="en-US" dirty="0"/>
              <a:t> </a:t>
            </a:r>
            <a:r>
              <a:rPr lang="en-US" altLang="zh-CN" dirty="0"/>
              <a:t>preservation,</a:t>
            </a:r>
            <a:r>
              <a:rPr lang="zh-CN" altLang="en-US" dirty="0"/>
              <a:t> </a:t>
            </a:r>
            <a:r>
              <a:rPr lang="en-US" altLang="zh-CN" dirty="0"/>
              <a:t>personal</a:t>
            </a:r>
            <a:r>
              <a:rPr lang="zh-CN" altLang="en-US" dirty="0"/>
              <a:t> </a:t>
            </a:r>
            <a:r>
              <a:rPr lang="en-US" altLang="zh-CN" dirty="0"/>
              <a:t>cultivation,</a:t>
            </a:r>
            <a:r>
              <a:rPr lang="zh-CN" altLang="en-US" dirty="0"/>
              <a:t> </a:t>
            </a:r>
            <a:r>
              <a:rPr lang="en-US" altLang="zh-CN" dirty="0"/>
              <a:t>wellbeing</a:t>
            </a:r>
            <a:r>
              <a:rPr lang="zh-CN" altLang="en-US" dirty="0"/>
              <a:t> </a:t>
            </a:r>
            <a:r>
              <a:rPr lang="en-US" altLang="zh-CN" dirty="0"/>
              <a:t>of</a:t>
            </a:r>
            <a:r>
              <a:rPr lang="zh-CN" altLang="en-US" dirty="0"/>
              <a:t> </a:t>
            </a:r>
            <a:r>
              <a:rPr lang="en-US" altLang="zh-CN" dirty="0"/>
              <a:t>the</a:t>
            </a:r>
            <a:r>
              <a:rPr lang="zh-CN" altLang="en-US" dirty="0"/>
              <a:t> </a:t>
            </a:r>
            <a:r>
              <a:rPr lang="en-US" altLang="zh-CN" dirty="0"/>
              <a:t>people</a:t>
            </a:r>
            <a:r>
              <a:rPr lang="zh-CN" altLang="en-US" dirty="0"/>
              <a:t> </a:t>
            </a:r>
            <a:r>
              <a:rPr lang="en-US" altLang="zh-CN" dirty="0"/>
              <a:t>and</a:t>
            </a:r>
            <a:r>
              <a:rPr lang="zh-CN" altLang="en-US" dirty="0"/>
              <a:t> </a:t>
            </a:r>
            <a:r>
              <a:rPr lang="en-US" altLang="zh-CN" dirty="0"/>
              <a:t>governance.</a:t>
            </a:r>
          </a:p>
          <a:p>
            <a:pPr marL="0" indent="0">
              <a:buNone/>
            </a:pPr>
            <a:r>
              <a:rPr lang="en-US" altLang="zh-CN" dirty="0"/>
              <a:t>To</a:t>
            </a:r>
            <a:r>
              <a:rPr lang="zh-CN" altLang="en-US" dirty="0"/>
              <a:t> </a:t>
            </a:r>
            <a:r>
              <a:rPr lang="en-US" altLang="zh-CN" dirty="0"/>
              <a:t>achieve</a:t>
            </a:r>
            <a:r>
              <a:rPr lang="zh-CN" altLang="en-US" dirty="0"/>
              <a:t> </a:t>
            </a:r>
            <a:r>
              <a:rPr lang="en-US" dirty="0"/>
              <a:t>the sublimation of the soul by exercising</a:t>
            </a:r>
            <a:r>
              <a:rPr lang="zh-CN" altLang="en-US" dirty="0"/>
              <a:t> </a:t>
            </a:r>
            <a:r>
              <a:rPr lang="en-US" altLang="zh-CN" dirty="0"/>
              <a:t>the</a:t>
            </a:r>
            <a:r>
              <a:rPr lang="zh-CN" altLang="en-US" dirty="0"/>
              <a:t> </a:t>
            </a:r>
            <a:r>
              <a:rPr lang="en-US" altLang="zh-CN" dirty="0"/>
              <a:t>body</a:t>
            </a:r>
            <a:r>
              <a:rPr lang="en-US" dirty="0"/>
              <a:t>, exercising muscles and bones and cultivating morality. Its ultimate goal is not only for "health", but also for "longevity" and ”</a:t>
            </a:r>
            <a:r>
              <a:rPr lang="en-US" altLang="zh-CN" dirty="0"/>
              <a:t>D</a:t>
            </a:r>
            <a:r>
              <a:rPr lang="en-US" dirty="0"/>
              <a:t>ao".</a:t>
            </a:r>
          </a:p>
          <a:p>
            <a:pPr marL="0" indent="0">
              <a:buNone/>
            </a:pPr>
            <a:r>
              <a:rPr lang="en-US" dirty="0"/>
              <a:t>Confucianism emphasizes the role of </a:t>
            </a:r>
            <a:r>
              <a:rPr lang="en-US" altLang="zh-CN" dirty="0"/>
              <a:t>heart</a:t>
            </a:r>
            <a:r>
              <a:rPr lang="zh-CN" altLang="en-US" dirty="0"/>
              <a:t> </a:t>
            </a:r>
            <a:r>
              <a:rPr lang="en-US" altLang="zh-CN" dirty="0"/>
              <a:t>and</a:t>
            </a:r>
            <a:r>
              <a:rPr lang="zh-CN" altLang="en-US" dirty="0"/>
              <a:t> </a:t>
            </a:r>
            <a:r>
              <a:rPr lang="en-US" dirty="0"/>
              <a:t>mind</a:t>
            </a:r>
            <a:r>
              <a:rPr lang="zh-CN" altLang="en-US" dirty="0"/>
              <a:t> </a:t>
            </a:r>
            <a:r>
              <a:rPr lang="en-US" altLang="zh-CN" dirty="0"/>
              <a:t>in</a:t>
            </a:r>
            <a:r>
              <a:rPr lang="zh-CN" altLang="en-US" dirty="0"/>
              <a:t> </a:t>
            </a:r>
            <a:r>
              <a:rPr lang="en-US" altLang="zh-CN" dirty="0"/>
              <a:t>achieving</a:t>
            </a:r>
            <a:r>
              <a:rPr lang="zh-CN" altLang="en-US" dirty="0"/>
              <a:t> </a:t>
            </a:r>
            <a:r>
              <a:rPr lang="en-US" altLang="zh-CN" dirty="0"/>
              <a:t>wellbeing,</a:t>
            </a:r>
            <a:r>
              <a:rPr lang="zh-CN" altLang="en-US" dirty="0"/>
              <a:t> </a:t>
            </a:r>
            <a:r>
              <a:rPr lang="en-US" altLang="zh-CN" dirty="0"/>
              <a:t>as</a:t>
            </a:r>
            <a:r>
              <a:rPr lang="zh-CN" altLang="en-US" dirty="0"/>
              <a:t> </a:t>
            </a:r>
            <a:r>
              <a:rPr lang="en-US" altLang="zh-CN" dirty="0"/>
              <a:t>well</a:t>
            </a:r>
            <a:r>
              <a:rPr lang="zh-CN" altLang="en-US" dirty="0"/>
              <a:t> </a:t>
            </a:r>
            <a:r>
              <a:rPr lang="en-US" altLang="zh-CN" dirty="0"/>
              <a:t>as</a:t>
            </a:r>
            <a:r>
              <a:rPr lang="zh-CN" altLang="en-US" dirty="0"/>
              <a:t> </a:t>
            </a:r>
            <a:r>
              <a:rPr lang="en-US" altLang="zh-CN" dirty="0"/>
              <a:t>the</a:t>
            </a:r>
            <a:r>
              <a:rPr lang="zh-CN" altLang="en-US" dirty="0"/>
              <a:t> </a:t>
            </a:r>
            <a:r>
              <a:rPr lang="en-US" altLang="zh-CN" dirty="0"/>
              <a:t>unity</a:t>
            </a:r>
            <a:r>
              <a:rPr lang="zh-CN" altLang="en-US" dirty="0"/>
              <a:t> </a:t>
            </a:r>
            <a:r>
              <a:rPr lang="en-US" altLang="zh-CN" dirty="0"/>
              <a:t>of</a:t>
            </a:r>
            <a:r>
              <a:rPr lang="zh-CN" altLang="en-US" dirty="0"/>
              <a:t> </a:t>
            </a:r>
            <a:r>
              <a:rPr lang="en-US" altLang="zh-CN" dirty="0"/>
              <a:t>form,</a:t>
            </a:r>
            <a:r>
              <a:rPr lang="zh-CN" altLang="en-US" dirty="0"/>
              <a:t> </a:t>
            </a:r>
            <a:r>
              <a:rPr lang="en-US" altLang="zh-CN" dirty="0"/>
              <a:t>Qi</a:t>
            </a:r>
            <a:r>
              <a:rPr lang="zh-CN" altLang="en-US" dirty="0"/>
              <a:t> </a:t>
            </a:r>
            <a:r>
              <a:rPr lang="en-US" altLang="zh-CN" dirty="0"/>
              <a:t>and</a:t>
            </a:r>
            <a:r>
              <a:rPr lang="zh-CN" altLang="en-US" dirty="0"/>
              <a:t> </a:t>
            </a:r>
            <a:r>
              <a:rPr lang="en-US" altLang="zh-CN" dirty="0"/>
              <a:t>mind</a:t>
            </a:r>
            <a:r>
              <a:rPr lang="zh-CN" altLang="en-US" dirty="0"/>
              <a:t> </a:t>
            </a:r>
            <a:r>
              <a:rPr lang="en-US" altLang="zh-CN" dirty="0"/>
              <a:t>(heart),</a:t>
            </a:r>
            <a:r>
              <a:rPr lang="zh-CN" altLang="en-US" dirty="0"/>
              <a:t> </a:t>
            </a:r>
            <a:r>
              <a:rPr lang="en-US" altLang="zh-CN" dirty="0"/>
              <a:t>and</a:t>
            </a:r>
            <a:r>
              <a:rPr lang="zh-CN" altLang="en-US" dirty="0"/>
              <a:t> </a:t>
            </a:r>
            <a:r>
              <a:rPr lang="en-US" altLang="zh-CN" dirty="0"/>
              <a:t>focuses</a:t>
            </a:r>
            <a:r>
              <a:rPr lang="zh-CN" altLang="en-US" dirty="0"/>
              <a:t> </a:t>
            </a:r>
            <a:r>
              <a:rPr lang="en-US" altLang="zh-CN" dirty="0"/>
              <a:t>on</a:t>
            </a:r>
            <a:r>
              <a:rPr lang="zh-CN" altLang="en-US" dirty="0"/>
              <a:t> </a:t>
            </a:r>
            <a:r>
              <a:rPr lang="en-US" altLang="zh-CN" dirty="0"/>
              <a:t>personal</a:t>
            </a:r>
            <a:r>
              <a:rPr lang="zh-CN" altLang="en-US" dirty="0"/>
              <a:t> </a:t>
            </a:r>
            <a:r>
              <a:rPr lang="en-US" altLang="zh-CN" dirty="0"/>
              <a:t>cultivation</a:t>
            </a:r>
            <a:r>
              <a:rPr lang="zh-CN" altLang="en-US" dirty="0"/>
              <a:t> </a:t>
            </a:r>
            <a:r>
              <a:rPr lang="en-US" altLang="zh-CN" dirty="0"/>
              <a:t>and</a:t>
            </a:r>
            <a:r>
              <a:rPr lang="en-US" dirty="0"/>
              <a:t> moral practice.</a:t>
            </a:r>
          </a:p>
        </p:txBody>
      </p:sp>
    </p:spTree>
    <p:extLst>
      <p:ext uri="{BB962C8B-B14F-4D97-AF65-F5344CB8AC3E}">
        <p14:creationId xmlns:p14="http://schemas.microsoft.com/office/powerpoint/2010/main" val="38499527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8663A-BD9E-004F-B237-D4498B0CDEA7}"/>
              </a:ext>
            </a:extLst>
          </p:cNvPr>
          <p:cNvSpPr>
            <a:spLocks noGrp="1"/>
          </p:cNvSpPr>
          <p:nvPr>
            <p:ph type="title"/>
          </p:nvPr>
        </p:nvSpPr>
        <p:spPr/>
        <p:txBody>
          <a:bodyPr/>
          <a:lstStyle/>
          <a:p>
            <a:r>
              <a:rPr lang="en-US" dirty="0"/>
              <a:t>Roles</a:t>
            </a:r>
            <a:r>
              <a:rPr lang="zh-CN" altLang="en-US" dirty="0"/>
              <a:t> </a:t>
            </a:r>
            <a:r>
              <a:rPr lang="en-US" altLang="zh-CN" dirty="0"/>
              <a:t>of</a:t>
            </a:r>
            <a:r>
              <a:rPr lang="zh-CN" altLang="en-US" dirty="0"/>
              <a:t> </a:t>
            </a:r>
            <a:r>
              <a:rPr lang="en-US" altLang="zh-CN" dirty="0"/>
              <a:t>Intellectuals</a:t>
            </a:r>
            <a:r>
              <a:rPr lang="zh-CN" altLang="en-US" dirty="0"/>
              <a:t> </a:t>
            </a:r>
            <a:r>
              <a:rPr lang="en-US" altLang="zh-CN" dirty="0"/>
              <a:t>in</a:t>
            </a:r>
            <a:r>
              <a:rPr lang="zh-CN" altLang="en-US" dirty="0"/>
              <a:t> </a:t>
            </a:r>
            <a:r>
              <a:rPr lang="en-US" altLang="zh-CN" dirty="0"/>
              <a:t>Ancient</a:t>
            </a:r>
            <a:r>
              <a:rPr lang="zh-CN" altLang="en-US" dirty="0"/>
              <a:t> </a:t>
            </a:r>
            <a:r>
              <a:rPr lang="en-US" altLang="zh-CN" dirty="0"/>
              <a:t>China</a:t>
            </a:r>
            <a:endParaRPr lang="en-US" dirty="0"/>
          </a:p>
        </p:txBody>
      </p:sp>
      <p:sp>
        <p:nvSpPr>
          <p:cNvPr id="3" name="Content Placeholder 2">
            <a:extLst>
              <a:ext uri="{FF2B5EF4-FFF2-40B4-BE49-F238E27FC236}">
                <a16:creationId xmlns:a16="http://schemas.microsoft.com/office/drawing/2014/main" id="{1AA0A99B-269C-534B-82F9-759C78F1CA39}"/>
              </a:ext>
            </a:extLst>
          </p:cNvPr>
          <p:cNvSpPr>
            <a:spLocks noGrp="1"/>
          </p:cNvSpPr>
          <p:nvPr>
            <p:ph idx="1"/>
          </p:nvPr>
        </p:nvSpPr>
        <p:spPr/>
        <p:txBody>
          <a:bodyPr/>
          <a:lstStyle/>
          <a:p>
            <a:pPr marL="0" indent="0">
              <a:buNone/>
            </a:pPr>
            <a:r>
              <a:rPr lang="en-US" altLang="zh-CN" dirty="0"/>
              <a:t>Confucius:</a:t>
            </a:r>
            <a:r>
              <a:rPr lang="zh-CN" altLang="en-US" dirty="0"/>
              <a:t> </a:t>
            </a:r>
            <a:r>
              <a:rPr lang="en-US" altLang="zh-CN" dirty="0"/>
              <a:t>Junzi</a:t>
            </a:r>
          </a:p>
          <a:p>
            <a:pPr marL="0" indent="0">
              <a:buNone/>
            </a:pPr>
            <a:r>
              <a:rPr lang="en-US" altLang="zh-CN" dirty="0"/>
              <a:t>Zhang</a:t>
            </a:r>
            <a:r>
              <a:rPr lang="zh-CN" altLang="en-US" dirty="0"/>
              <a:t> </a:t>
            </a:r>
            <a:r>
              <a:rPr lang="en-US" altLang="zh-CN" dirty="0" err="1"/>
              <a:t>Zai</a:t>
            </a:r>
            <a:r>
              <a:rPr lang="zh-CN" altLang="en-US" dirty="0"/>
              <a:t> </a:t>
            </a:r>
            <a:r>
              <a:rPr lang="en-US" altLang="zh-CN" dirty="0"/>
              <a:t>(1020-1077</a:t>
            </a:r>
            <a:r>
              <a:rPr lang="zh-CN" altLang="en-US" dirty="0"/>
              <a:t> </a:t>
            </a:r>
            <a:r>
              <a:rPr lang="en-US" altLang="zh-CN" dirty="0"/>
              <a:t>CE):</a:t>
            </a:r>
            <a:r>
              <a:rPr lang="zh-CN" altLang="en-US" dirty="0"/>
              <a:t> </a:t>
            </a:r>
            <a:r>
              <a:rPr lang="en-GB" dirty="0"/>
              <a:t>He is most known for laying out four ontological goals for intellectuals: to build up the manifestations of Heaven and Earth‘s spirit, to build up good life for the populace, to develop past sages’ endangered scholarship, and to open up eternal peace.</a:t>
            </a:r>
            <a:r>
              <a:rPr lang="zh-CN" altLang="en-US" dirty="0"/>
              <a:t> </a:t>
            </a:r>
            <a:r>
              <a:rPr lang="en-US" altLang="zh-CN" dirty="0"/>
              <a:t>(</a:t>
            </a:r>
            <a:r>
              <a:rPr lang="zh-CN" altLang="en-US" dirty="0"/>
              <a:t>为天地立心，为百姓立命，为往圣继绝学，为万世开太平。</a:t>
            </a:r>
            <a:r>
              <a:rPr lang="en-US" altLang="zh-CN" dirty="0"/>
              <a:t>)</a:t>
            </a:r>
            <a:endParaRPr lang="en-US" dirty="0"/>
          </a:p>
        </p:txBody>
      </p:sp>
    </p:spTree>
    <p:extLst>
      <p:ext uri="{BB962C8B-B14F-4D97-AF65-F5344CB8AC3E}">
        <p14:creationId xmlns:p14="http://schemas.microsoft.com/office/powerpoint/2010/main" val="37882065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15F22-E9EA-1B41-BDEB-B3150E648D27}"/>
              </a:ext>
            </a:extLst>
          </p:cNvPr>
          <p:cNvSpPr>
            <a:spLocks noGrp="1"/>
          </p:cNvSpPr>
          <p:nvPr>
            <p:ph type="title"/>
          </p:nvPr>
        </p:nvSpPr>
        <p:spPr/>
        <p:txBody>
          <a:bodyPr/>
          <a:lstStyle/>
          <a:p>
            <a:r>
              <a:rPr lang="en-US" altLang="zh-CN" dirty="0"/>
              <a:t>Religions</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US" dirty="0"/>
          </a:p>
        </p:txBody>
      </p:sp>
      <p:sp>
        <p:nvSpPr>
          <p:cNvPr id="3" name="Content Placeholder 2">
            <a:extLst>
              <a:ext uri="{FF2B5EF4-FFF2-40B4-BE49-F238E27FC236}">
                <a16:creationId xmlns:a16="http://schemas.microsoft.com/office/drawing/2014/main" id="{467D4210-57F2-0E43-8FB1-CA83073AB046}"/>
              </a:ext>
            </a:extLst>
          </p:cNvPr>
          <p:cNvSpPr>
            <a:spLocks noGrp="1"/>
          </p:cNvSpPr>
          <p:nvPr>
            <p:ph idx="1"/>
          </p:nvPr>
        </p:nvSpPr>
        <p:spPr/>
        <p:txBody>
          <a:bodyPr/>
          <a:lstStyle/>
          <a:p>
            <a:r>
              <a:rPr lang="en-US" altLang="zh-CN" dirty="0"/>
              <a:t>Religious</a:t>
            </a:r>
            <a:r>
              <a:rPr lang="zh-CN" altLang="en-US" dirty="0"/>
              <a:t> </a:t>
            </a:r>
            <a:r>
              <a:rPr lang="en-US" altLang="zh-CN" dirty="0"/>
              <a:t>Daoism</a:t>
            </a:r>
          </a:p>
          <a:p>
            <a:r>
              <a:rPr lang="en-US" altLang="zh-CN" dirty="0"/>
              <a:t>Buddhism</a:t>
            </a:r>
          </a:p>
          <a:p>
            <a:r>
              <a:rPr lang="en-US" altLang="zh-CN" dirty="0"/>
              <a:t>Folk</a:t>
            </a:r>
            <a:r>
              <a:rPr lang="zh-CN" altLang="en-US" dirty="0"/>
              <a:t> </a:t>
            </a:r>
            <a:r>
              <a:rPr lang="en-US" altLang="zh-CN" dirty="0"/>
              <a:t>Religion</a:t>
            </a:r>
            <a:endParaRPr lang="en-US" dirty="0"/>
          </a:p>
        </p:txBody>
      </p:sp>
    </p:spTree>
    <p:extLst>
      <p:ext uri="{BB962C8B-B14F-4D97-AF65-F5344CB8AC3E}">
        <p14:creationId xmlns:p14="http://schemas.microsoft.com/office/powerpoint/2010/main" val="31127525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{0BCC9E90-A864-7E4F-A2C7-1166C33B5D98}tf10001064</Template>
  <TotalTime>4085</TotalTime>
  <Words>4219</Words>
  <Application>Microsoft Macintosh PowerPoint</Application>
  <PresentationFormat>Widescreen</PresentationFormat>
  <Paragraphs>104</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Garamond</vt:lpstr>
      <vt:lpstr>Organic</vt:lpstr>
      <vt:lpstr>HPCH5010/6010  Chinese Wellbeing: from Philosophy and Religion to Culture Week 2-4</vt:lpstr>
      <vt:lpstr>Confucianism</vt:lpstr>
      <vt:lpstr>孟子 Mencius (372-289 BCE)</vt:lpstr>
      <vt:lpstr>Mencius’ Wellbeing – Selected Reading</vt:lpstr>
      <vt:lpstr>Mencius’ Wellbeing – Selected Reading</vt:lpstr>
      <vt:lpstr>Mencius’ Wellbeing – Selected Reading</vt:lpstr>
      <vt:lpstr>Mencius’ Wellbeing – Selected Reading</vt:lpstr>
      <vt:lpstr>Mencius’ Wellbeing – Selected Reading</vt:lpstr>
      <vt:lpstr>Mencius’ Wellbeing – Selected Reading</vt:lpstr>
      <vt:lpstr>Mencius’ Wellbeing – Selected Reading</vt:lpstr>
      <vt:lpstr>Mencius’ Wellbeing – Selected Reading</vt:lpstr>
      <vt:lpstr>Mencius’ Wellbeing – Selected Reading</vt:lpstr>
      <vt:lpstr>Mencius’ Wellbeing – Selected Reading</vt:lpstr>
      <vt:lpstr>Mencius’ Wellbeing – Selected Reading</vt:lpstr>
      <vt:lpstr>Mencius’ Wellbeing – Selected Reading</vt:lpstr>
      <vt:lpstr>荀子 Xunzi (310-235 BCE)</vt:lpstr>
      <vt:lpstr>Xunzi’s Wellbeing – Selected Reading</vt:lpstr>
      <vt:lpstr>Confucian Wellbeing</vt:lpstr>
      <vt:lpstr>Roles of Intellectuals in Ancient China</vt:lpstr>
      <vt:lpstr>Religions in Traditional China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HPCH5010/6010  Chinese Wellbeing: from Philosophy and Religion to Culture Week 2-4</dc:title>
  <dc:creator>Yiying Jiao</dc:creator>
  <cp:lastModifiedBy>Yiying Jiao</cp:lastModifiedBy>
  <cp:revision>3</cp:revision>
  <dcterms:created xsi:type="dcterms:W3CDTF">2021-09-21T18:30:47Z</dcterms:created>
  <dcterms:modified xsi:type="dcterms:W3CDTF">2021-09-24T14:36:34Z</dcterms:modified>
</cp:coreProperties>
</file>