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9" autoAdjust="0"/>
    <p:restoredTop sz="94687"/>
  </p:normalViewPr>
  <p:slideViewPr>
    <p:cSldViewPr snapToGrid="0">
      <p:cViewPr varScale="1">
        <p:scale>
          <a:sx n="112" d="100"/>
          <a:sy n="112" d="100"/>
        </p:scale>
        <p:origin x="568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2C273F-981F-4B39-B876-5A5CAEDD749A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C41D3E-4A82-4B6C-96E0-B253C8E74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245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Speaker note (30 sec):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“We bring authentic African‑Caribbean soul food directly to customers at festivals and events. Our USP is real, un‑watered‑down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flavours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a personal story. Legally, we start as a sole trader to keep costs low while we prove the concept.”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C41D3E-4A82-4B6C-96E0-B253C8E741D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730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Speaker note (60 sec):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“Social trends are in our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favour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people want real African food. But economically, rising costs are a real threat – we’ve built our break‑even around 3‑4 events per month to stay safe. Politically, we must nail food safety; we’ll use that to build trust with corporate clients.”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C41D3E-4A82-4B6C-96E0-B253C8E741D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7675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Speaker note (60 sec):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“We don’t have a shopfront, so digital and partnerships are everything. Instagram builds a tribe. Corporate events give us reliable, higher‑ticket revenue. Two strategies, one goal: get our food in front of people who’ll become repeat customers.”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C41D3E-4A82-4B6C-96E0-B253C8E741D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529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Speaker note (60 sec):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“We need £35k – half from savings, half an interest‑free family loan. The biggest costs are ingredients, festival fees, and transport. We’ve planned a lean operation to break even within 4 months, then reinvest profit into growth.”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C41D3E-4A82-4B6C-96E0-B253C8E741D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794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Speaker note (45 sec):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“We’re not aiming for huge profit in year one – we want to prove the model. £87k revenue with careful cost control lets us break even and build a cushion. The 160% target means we’ll have money to reinvest in a branded gazebo or better equipment.”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C41D3E-4A82-4B6C-96E0-B253C8E741D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041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Speaker note (45 sec):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“I’ve cooked under Raymond Blanc – I know how to run a kitchen under pressure. Our lean team means we can pivot quickly. One driver, two helpers – that’s all we need for 80% of events. For bigger festivals, we hire casual staff by the day.”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C41D3E-4A82-4B6C-96E0-B253C8E741D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8320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Speaker note (30 sec):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“We’ve thought about what could go wrong. We don’t rely on any single channel – if a festival is rained off, we still have corporate bookings. And our authenticity is a moat against generic competitors.”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C41D3E-4A82-4B6C-96E0-B253C8E741D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3779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Speaker note (30 sec):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“We have a clear 12‑month roadmap. The investor’s money gets us through the first two low‑revenue months and into festivals. We’re not asking for a blank cheque – just enough to prove this works.”</a:t>
            </a:r>
          </a:p>
          <a:p>
            <a:r>
              <a:rPr lang="en-US" b="1" dirty="0"/>
              <a:t>Immediate ask to investors (mock pitch):</a:t>
            </a:r>
            <a:endParaRPr lang="en-US" dirty="0"/>
          </a:p>
          <a:p>
            <a:r>
              <a:rPr lang="en-US" dirty="0"/>
              <a:t>£35,000 funding secures kitchen access, initial marketing, and festival fees.</a:t>
            </a:r>
          </a:p>
          <a:p>
            <a:r>
              <a:rPr lang="en-US" dirty="0"/>
              <a:t>In return: 10% equity (or repayable loan + small royalty – </a:t>
            </a:r>
            <a:r>
              <a:rPr lang="en-US" i="1" dirty="0"/>
              <a:t>adjust to your preference</a:t>
            </a:r>
            <a:r>
              <a:rPr lang="en-US" dirty="0"/>
              <a:t>).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C41D3E-4A82-4B6C-96E0-B253C8E741D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6509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Speaker note (30 sec):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“This isn’t another burger van. It’s a culturally rich, financially sensible, and scalable business. With your support, we’ll turn London’s love for street food into a sustainable brand. Thank you – I’m happy to take questions.”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C41D3E-4A82-4B6C-96E0-B253C8E741D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34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624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399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428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86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437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799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903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875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658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84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4128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9000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913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2427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3777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0666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295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7894010-C693-4CA4-996E-CCA34B78FE8D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EC34445-F879-4548-BBEB-B4E6BA8D4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873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7084313B-C03D-4981-9786-879159A603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99190B9-52DD-45DC-BE21-AACE88FEC7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1EE260A-12FB-4D71-A318-71BED7FF31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B52EC39A-8D44-4CEF-820F-A442CFA42D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2D010773-529F-4A3D-A0AB-E7CE12DC6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D7582733-2D5B-4103-A63C-0D0D81780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D073C2A-0E86-458E-88D4-27124FDADC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01A64F04-7AF7-48B9-A1B0-956BBCEEFE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989ABE99-7694-4211-A627-459BE5422B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254B4214-6F53-497C-8322-9CE8158AA3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20E145FF-1D18-4246-A2BA-9F6B4D5336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B219AE65-9B94-44EA-BEF3-EF4BFA169C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0C81A57-9CD5-461B-8FFE-4A8CB6CFBE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17539" y="467397"/>
            <a:ext cx="695829" cy="591911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086C462-37F4-494D-8292-CCB95221CC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  <a:solidFill>
            <a:srgbClr val="FFFFFF"/>
          </a:solidFill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2C7D2D64-353F-4802-AA48-A70CE6020B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Freeform 5">
              <a:extLst>
                <a:ext uri="{FF2B5EF4-FFF2-40B4-BE49-F238E27FC236}">
                  <a16:creationId xmlns:a16="http://schemas.microsoft.com/office/drawing/2014/main" id="{30A6328F-CAA3-4052-BF4C-14BD47706E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rgbClr r="0" g="0" b="0"/>
            </a:lnRef>
            <a:fillRef idx="1002">
              <a:schemeClr val="dk2"/>
            </a:fillRef>
            <a:effectRef idx="0">
              <a:scrgbClr r="0" g="0" b="0"/>
            </a:effectRef>
            <a:fontRef idx="major"/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AC44F26-C197-5AFF-F040-23D6364F7C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0372" y="1209957"/>
            <a:ext cx="3034580" cy="443808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</a:pPr>
            <a:br>
              <a:rPr lang="en-US" sz="1500" dirty="0">
                <a:solidFill>
                  <a:schemeClr val="tx1"/>
                </a:solidFill>
              </a:rPr>
            </a:br>
            <a:br>
              <a:rPr lang="en-US" sz="1500" dirty="0">
                <a:solidFill>
                  <a:schemeClr val="tx1"/>
                </a:solidFill>
              </a:rPr>
            </a:br>
            <a:r>
              <a:rPr lang="en-US" sz="1500" dirty="0" err="1">
                <a:solidFill>
                  <a:schemeClr val="tx1"/>
                </a:solidFill>
              </a:rPr>
              <a:t>Programme</a:t>
            </a:r>
            <a:r>
              <a:rPr lang="en-US" sz="1500" dirty="0">
                <a:solidFill>
                  <a:schemeClr val="tx1"/>
                </a:solidFill>
              </a:rPr>
              <a:t>: Certificate in Higher Education Business Skills for the Workplace</a:t>
            </a:r>
            <a:br>
              <a:rPr lang="en-US" sz="1500" dirty="0">
                <a:solidFill>
                  <a:schemeClr val="tx1"/>
                </a:solidFill>
              </a:rPr>
            </a:br>
            <a:r>
              <a:rPr lang="en-US" sz="1500" dirty="0">
                <a:solidFill>
                  <a:schemeClr val="tx1"/>
                </a:solidFill>
              </a:rPr>
              <a:t>Module: Enterprise and Entrepreneurship (LCLM4006)</a:t>
            </a:r>
            <a:br>
              <a:rPr lang="en-US" sz="1500" dirty="0">
                <a:solidFill>
                  <a:schemeClr val="tx1"/>
                </a:solidFill>
              </a:rPr>
            </a:br>
            <a:r>
              <a:rPr lang="en-US" sz="1500" dirty="0">
                <a:solidFill>
                  <a:schemeClr val="tx1"/>
                </a:solidFill>
              </a:rPr>
              <a:t>Assignment Title: Individual Presentation Pitch</a:t>
            </a:r>
            <a:br>
              <a:rPr lang="en-US" sz="1500" dirty="0">
                <a:solidFill>
                  <a:schemeClr val="tx1"/>
                </a:solidFill>
              </a:rPr>
            </a:br>
            <a:r>
              <a:rPr lang="en-US" sz="1500" dirty="0">
                <a:solidFill>
                  <a:schemeClr val="tx1"/>
                </a:solidFill>
              </a:rPr>
              <a:t>Lecturer: Dr. Charles Oham</a:t>
            </a:r>
            <a:br>
              <a:rPr lang="en-US" sz="1500" dirty="0">
                <a:solidFill>
                  <a:schemeClr val="tx1"/>
                </a:solidFill>
              </a:rPr>
            </a:br>
            <a:r>
              <a:rPr lang="en-US" sz="1500" dirty="0">
                <a:solidFill>
                  <a:schemeClr val="tx1"/>
                </a:solidFill>
              </a:rPr>
              <a:t>Student Name: Daisy Igbanibo</a:t>
            </a:r>
            <a:br>
              <a:rPr lang="en-US" sz="1500" dirty="0">
                <a:solidFill>
                  <a:schemeClr val="tx1"/>
                </a:solidFill>
              </a:rPr>
            </a:br>
            <a:r>
              <a:rPr lang="en-US" sz="1500" dirty="0">
                <a:solidFill>
                  <a:schemeClr val="tx1"/>
                </a:solidFill>
              </a:rPr>
              <a:t>Student ID: 2440387</a:t>
            </a:r>
            <a:br>
              <a:rPr lang="en-US" sz="1500" dirty="0">
                <a:solidFill>
                  <a:schemeClr val="tx1"/>
                </a:solidFill>
              </a:rPr>
            </a:br>
            <a:r>
              <a:rPr lang="en-US" sz="1500" dirty="0">
                <a:solidFill>
                  <a:schemeClr val="tx1"/>
                </a:solidFill>
              </a:rPr>
              <a:t>Date: April 2026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D23B2CD-009B-425A-9616-1E1AD1D5AB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56687" y="1930986"/>
            <a:ext cx="0" cy="3200400"/>
          </a:xfrm>
          <a:prstGeom prst="line">
            <a:avLst/>
          </a:prstGeom>
          <a:ln w="15875" cap="sq">
            <a:solidFill>
              <a:schemeClr val="tx2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1">
            <a:extLst>
              <a:ext uri="{FF2B5EF4-FFF2-40B4-BE49-F238E27FC236}">
                <a16:creationId xmlns:a16="http://schemas.microsoft.com/office/drawing/2014/main" id="{A4CADCAF-A35C-CABF-793A-7511F3FD2695}"/>
              </a:ext>
            </a:extLst>
          </p:cNvPr>
          <p:cNvSpPr txBox="1">
            <a:spLocks/>
          </p:cNvSpPr>
          <p:nvPr/>
        </p:nvSpPr>
        <p:spPr>
          <a:xfrm>
            <a:off x="4678424" y="1059025"/>
            <a:ext cx="5302189" cy="4739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>
                <a:latin typeface="+mn-lt"/>
                <a:ea typeface="+mn-ea"/>
                <a:cs typeface="+mn-cs"/>
              </a:rPr>
              <a:t>Phi Phi’s Soul Kitchen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A25BE2-7BE4-E062-F4AB-577D2797CFF2}"/>
              </a:ext>
            </a:extLst>
          </p:cNvPr>
          <p:cNvSpPr txBox="1"/>
          <p:nvPr/>
        </p:nvSpPr>
        <p:spPr>
          <a:xfrm>
            <a:off x="4650506" y="4364290"/>
            <a:ext cx="49211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Authentic African‑Caribbean </a:t>
            </a:r>
          </a:p>
          <a:p>
            <a:pPr algn="ctr"/>
            <a:r>
              <a:rPr lang="en-US" dirty="0"/>
              <a:t>Soul Food – Mobile Catering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7085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679D6-2494-F9C9-1198-680557428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Overview – The Business Idea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85E26-0663-EC99-205D-EAED3E9099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486891"/>
            <a:ext cx="9644664" cy="4003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/>
              <a:t>What we offer</a:t>
            </a:r>
            <a:endParaRPr lang="en-US" dirty="0"/>
          </a:p>
          <a:p>
            <a:r>
              <a:rPr lang="en-US" dirty="0"/>
              <a:t>Mobile catering: African‑Caribbean fusion with a Soul food flare</a:t>
            </a:r>
          </a:p>
          <a:p>
            <a:r>
              <a:rPr lang="en-US" dirty="0"/>
              <a:t>Operating at </a:t>
            </a:r>
            <a:r>
              <a:rPr lang="en-US" b="1" dirty="0"/>
              <a:t>food festivals, corporate events, private parties</a:t>
            </a:r>
            <a:r>
              <a:rPr lang="en-US" dirty="0"/>
              <a:t> (no expensive restaurant lease)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Unique Selling Points (USP)</a:t>
            </a:r>
            <a:endParaRPr lang="en-US" dirty="0"/>
          </a:p>
          <a:p>
            <a:r>
              <a:rPr lang="en-US" b="1" dirty="0"/>
              <a:t>Authentic</a:t>
            </a:r>
            <a:r>
              <a:rPr lang="en-US" dirty="0"/>
              <a:t> – Not “African‑inspired”. Real Nigerian &amp; Caribbean recipes (Jollof rice, Suya, Jerk chicken, Curry goat)</a:t>
            </a:r>
          </a:p>
          <a:p>
            <a:r>
              <a:rPr lang="en-US" b="1" dirty="0"/>
              <a:t>Experiential</a:t>
            </a:r>
            <a:r>
              <a:rPr lang="en-US" dirty="0"/>
              <a:t> – Storytelling through food (named after founder’s daughter, Phoenix‑Soul)</a:t>
            </a:r>
          </a:p>
          <a:p>
            <a:r>
              <a:rPr lang="en-US" b="1" dirty="0"/>
              <a:t>Flexible</a:t>
            </a:r>
            <a:r>
              <a:rPr lang="en-US" dirty="0"/>
              <a:t> – Low fixed costs, move where demand is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Management structure &amp; legal format</a:t>
            </a:r>
            <a:endParaRPr lang="en-US" dirty="0"/>
          </a:p>
          <a:p>
            <a:r>
              <a:rPr lang="en-US" b="1" dirty="0"/>
              <a:t>Legal form:</a:t>
            </a:r>
            <a:r>
              <a:rPr lang="en-US" dirty="0"/>
              <a:t> Sole trader (initially – low admin, full control)</a:t>
            </a:r>
          </a:p>
          <a:p>
            <a:r>
              <a:rPr lang="en-US" b="1" dirty="0"/>
              <a:t>Management:</a:t>
            </a:r>
            <a:r>
              <a:rPr lang="en-US" dirty="0"/>
              <a:t> Founder (MD) oversees operations, finance, marketing</a:t>
            </a:r>
          </a:p>
          <a:p>
            <a:r>
              <a:rPr lang="en-US" b="1" dirty="0"/>
              <a:t>Team:</a:t>
            </a:r>
            <a:r>
              <a:rPr lang="en-US" dirty="0"/>
              <a:t> 2 part‑time kitchen assistants + 1 driver for logistics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22767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88D62-9AA1-8532-912A-966B14938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946" y="973668"/>
            <a:ext cx="9531928" cy="706964"/>
          </a:xfrm>
        </p:spPr>
        <p:txBody>
          <a:bodyPr/>
          <a:lstStyle/>
          <a:p>
            <a:r>
              <a:rPr lang="en-GB" b="1" dirty="0"/>
              <a:t>Three Important External Factors – PESTEL</a:t>
            </a:r>
            <a:endParaRPr lang="en-GB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F9501EA-04D8-7E0B-EFB9-42BF47A5DA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6562287"/>
              </p:ext>
            </p:extLst>
          </p:nvPr>
        </p:nvGraphicFramePr>
        <p:xfrm>
          <a:off x="1052946" y="2581102"/>
          <a:ext cx="10321636" cy="3406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3272">
                  <a:extLst>
                    <a:ext uri="{9D8B030D-6E8A-4147-A177-3AD203B41FA5}">
                      <a16:colId xmlns:a16="http://schemas.microsoft.com/office/drawing/2014/main" val="98990037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3592945348"/>
                    </a:ext>
                  </a:extLst>
                </a:gridCol>
                <a:gridCol w="6594764">
                  <a:extLst>
                    <a:ext uri="{9D8B030D-6E8A-4147-A177-3AD203B41FA5}">
                      <a16:colId xmlns:a16="http://schemas.microsoft.com/office/drawing/2014/main" val="32631387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GB" b="0" dirty="0">
                          <a:effectLst/>
                          <a:latin typeface="quote-cjk-patch"/>
                        </a:rPr>
                        <a:t>Factor</a:t>
                      </a: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What matters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US" b="0">
                          <a:effectLst/>
                          <a:latin typeface="quote-cjk-patch"/>
                        </a:rPr>
                        <a:t>Why critical for Phi Phi’s Soul Kitchen</a:t>
                      </a:r>
                    </a:p>
                  </a:txBody>
                  <a:tcPr marL="101600" marR="101600" marT="63500" marB="63500" anchor="ctr"/>
                </a:tc>
                <a:extLst>
                  <a:ext uri="{0D108BD9-81ED-4DB2-BD59-A6C34878D82A}">
                    <a16:rowId xmlns:a16="http://schemas.microsoft.com/office/drawing/2014/main" val="401789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1">
                          <a:effectLst/>
                          <a:latin typeface="quote-cjk-patch"/>
                        </a:rPr>
                        <a:t>Social</a:t>
                      </a:r>
                      <a:endParaRPr lang="en-GB" b="0">
                        <a:effectLst/>
                        <a:latin typeface="quote-cjk-patch"/>
                      </a:endParaRP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>
                          <a:effectLst/>
                          <a:latin typeface="quote-cjk-patch"/>
                        </a:rPr>
                        <a:t>Growing UK consumer interest in authentic African &amp; Caribbean cuisines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 dirty="0">
                          <a:effectLst/>
                          <a:latin typeface="quote-cjk-patch"/>
                        </a:rPr>
                        <a:t>The UK ethnic food market is forecast to exceed </a:t>
                      </a:r>
                      <a:r>
                        <a:rPr lang="en-US" b="1" dirty="0">
                          <a:effectLst/>
                          <a:latin typeface="quote-cjk-patch"/>
                        </a:rPr>
                        <a:t>£6.2bn by 2032</a:t>
                      </a:r>
                      <a:r>
                        <a:rPr lang="en-US" b="0" dirty="0">
                          <a:effectLst/>
                          <a:latin typeface="quote-cjk-patch"/>
                        </a:rPr>
                        <a:t> (CAGR 8.4%). </a:t>
                      </a:r>
                    </a:p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 dirty="0">
                          <a:effectLst/>
                          <a:latin typeface="quote-cjk-patch"/>
                        </a:rPr>
                        <a:t>West African cuisine is an </a:t>
                      </a:r>
                      <a:r>
                        <a:rPr lang="en-US" b="1" dirty="0">
                          <a:effectLst/>
                          <a:latin typeface="quote-cjk-patch"/>
                        </a:rPr>
                        <a:t>emerging breakout trend</a:t>
                      </a:r>
                      <a:r>
                        <a:rPr lang="en-US" b="0" dirty="0">
                          <a:effectLst/>
                          <a:latin typeface="quote-cjk-patch"/>
                        </a:rPr>
                        <a:t>, especially through street food &amp; pop‑ups (Mintel, Market Research Future).</a:t>
                      </a:r>
                    </a:p>
                  </a:txBody>
                  <a:tcPr marL="101600" marT="63500" marB="63500" anchor="ctr"/>
                </a:tc>
                <a:extLst>
                  <a:ext uri="{0D108BD9-81ED-4DB2-BD59-A6C34878D82A}">
                    <a16:rowId xmlns:a16="http://schemas.microsoft.com/office/drawing/2014/main" val="7069743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1" dirty="0">
                          <a:effectLst/>
                          <a:latin typeface="quote-cjk-patch"/>
                        </a:rPr>
                        <a:t>Economic</a:t>
                      </a:r>
                      <a:endParaRPr lang="en-GB" b="0" dirty="0">
                        <a:effectLst/>
                        <a:latin typeface="quote-cjk-patch"/>
                      </a:endParaRP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>
                          <a:effectLst/>
                          <a:latin typeface="quote-cjk-patch"/>
                        </a:rPr>
                        <a:t>Rising food, fuel &amp; labour costs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>
                          <a:effectLst/>
                          <a:latin typeface="quote-cjk-patch"/>
                        </a:rPr>
                        <a:t>Our margins are sensitive. 40‑50% of revenue goes to ingredients &amp; production. </a:t>
                      </a:r>
                      <a:r>
                        <a:rPr lang="en-US" b="1">
                          <a:effectLst/>
                          <a:latin typeface="quote-cjk-patch"/>
                        </a:rPr>
                        <a:t>Cost control</a:t>
                      </a:r>
                      <a:r>
                        <a:rPr lang="en-US" b="0">
                          <a:effectLst/>
                          <a:latin typeface="quote-cjk-patch"/>
                        </a:rPr>
                        <a:t> (bulk buying, efficient prep) is essential to maintain profitability.</a:t>
                      </a:r>
                    </a:p>
                  </a:txBody>
                  <a:tcPr marL="101600" marT="63500" marB="63500" anchor="ctr"/>
                </a:tc>
                <a:extLst>
                  <a:ext uri="{0D108BD9-81ED-4DB2-BD59-A6C34878D82A}">
                    <a16:rowId xmlns:a16="http://schemas.microsoft.com/office/drawing/2014/main" val="21171313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1">
                          <a:effectLst/>
                          <a:latin typeface="quote-cjk-patch"/>
                        </a:rPr>
                        <a:t>Political/Legal</a:t>
                      </a:r>
                      <a:endParaRPr lang="en-GB" b="0">
                        <a:effectLst/>
                        <a:latin typeface="quote-cjk-patch"/>
                      </a:endParaRP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>
                          <a:effectLst/>
                          <a:latin typeface="quote-cjk-patch"/>
                        </a:rPr>
                        <a:t>Strict UK food safety &amp; licensing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 dirty="0">
                          <a:effectLst/>
                          <a:latin typeface="quote-cjk-patch"/>
                        </a:rPr>
                        <a:t>Each event may need </a:t>
                      </a:r>
                      <a:r>
                        <a:rPr lang="en-US" b="1" dirty="0">
                          <a:effectLst/>
                          <a:latin typeface="quote-cjk-patch"/>
                        </a:rPr>
                        <a:t>temporary event notices</a:t>
                      </a:r>
                      <a:r>
                        <a:rPr lang="en-US" b="0" dirty="0">
                          <a:effectLst/>
                          <a:latin typeface="quote-cjk-patch"/>
                        </a:rPr>
                        <a:t>, hygiene ratings, and public liability insurance. </a:t>
                      </a:r>
                    </a:p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 dirty="0">
                          <a:effectLst/>
                          <a:latin typeface="quote-cjk-patch"/>
                        </a:rPr>
                        <a:t>Non‑compliance = shut down. We’ll treat compliance as a </a:t>
                      </a:r>
                      <a:r>
                        <a:rPr lang="en-US" b="1" dirty="0">
                          <a:effectLst/>
                          <a:latin typeface="quote-cjk-patch"/>
                        </a:rPr>
                        <a:t>selling point</a:t>
                      </a:r>
                      <a:r>
                        <a:rPr lang="en-US" b="0" dirty="0">
                          <a:effectLst/>
                          <a:latin typeface="quote-cjk-patch"/>
                        </a:rPr>
                        <a:t> to corporate clients.</a:t>
                      </a:r>
                    </a:p>
                  </a:txBody>
                  <a:tcPr marL="101600" marT="63500" marB="63500" anchor="ctr"/>
                </a:tc>
                <a:extLst>
                  <a:ext uri="{0D108BD9-81ED-4DB2-BD59-A6C34878D82A}">
                    <a16:rowId xmlns:a16="http://schemas.microsoft.com/office/drawing/2014/main" val="41481491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2168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B4394-4D00-277F-4B37-820B7E7B1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Two Major Marketing Strategies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2FBB8-D24E-177D-9BDD-132F6528C6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b="1" dirty="0"/>
              <a:t>Strategy 1: Social‑First Storytelling (Instagram &amp; TikTok)</a:t>
            </a:r>
            <a:endParaRPr lang="en-US" dirty="0"/>
          </a:p>
          <a:p>
            <a:r>
              <a:rPr lang="en-US" b="1" dirty="0"/>
              <a:t>What:</a:t>
            </a:r>
            <a:r>
              <a:rPr lang="en-US" dirty="0"/>
              <a:t> Post 4x/week – behind‑the‑scenes prep, customer reactions, festival highlights.</a:t>
            </a:r>
          </a:p>
          <a:p>
            <a:r>
              <a:rPr lang="en-US" b="1" dirty="0"/>
              <a:t>Why:</a:t>
            </a:r>
            <a:r>
              <a:rPr lang="en-US" dirty="0"/>
              <a:t> 64% of consumers spend more on novel street food. Visual content drives discovery.</a:t>
            </a:r>
          </a:p>
          <a:p>
            <a:r>
              <a:rPr lang="en-US" b="1" dirty="0"/>
              <a:t>Target:</a:t>
            </a:r>
            <a:r>
              <a:rPr lang="en-US" dirty="0"/>
              <a:t> 5,000 followers in year 1 (SMART objective).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Strategy 2: Strategic Event &amp; Corporate Partnerships</a:t>
            </a:r>
            <a:endParaRPr lang="en-US" dirty="0"/>
          </a:p>
          <a:p>
            <a:r>
              <a:rPr lang="en-US" b="1" dirty="0"/>
              <a:t>What:</a:t>
            </a:r>
            <a:r>
              <a:rPr lang="en-US" dirty="0"/>
              <a:t> Secure recurring slots at </a:t>
            </a:r>
            <a:r>
              <a:rPr lang="en-US" b="1" dirty="0"/>
              <a:t>10+ festivals</a:t>
            </a:r>
            <a:r>
              <a:rPr lang="en-US" dirty="0"/>
              <a:t> and pitch to </a:t>
            </a:r>
            <a:r>
              <a:rPr lang="en-US" b="1" dirty="0"/>
              <a:t>offices for Black History Month, team lunches, cultural events</a:t>
            </a:r>
            <a:r>
              <a:rPr lang="en-US" dirty="0"/>
              <a:t>.</a:t>
            </a:r>
          </a:p>
          <a:p>
            <a:r>
              <a:rPr lang="en-US" b="1" dirty="0"/>
              <a:t>Why:</a:t>
            </a:r>
            <a:r>
              <a:rPr lang="en-US" dirty="0"/>
              <a:t> Corporate catering market = £1.2bn and growing post‑hybrid work (employers want memorable experiences to bring staff back).</a:t>
            </a:r>
          </a:p>
          <a:p>
            <a:r>
              <a:rPr lang="en-US" b="1" dirty="0"/>
              <a:t>Target:</a:t>
            </a:r>
            <a:r>
              <a:rPr lang="en-US" dirty="0"/>
              <a:t> 25 paid bookings in year 1.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01290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FD010-D465-0647-1991-985B1705F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Funding Requirements &amp; Allocation</a:t>
            </a:r>
            <a:endParaRPr lang="en-GB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C30DA6AF-C5BC-B78A-D03B-D6715ED8B5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9474647"/>
              </p:ext>
            </p:extLst>
          </p:nvPr>
        </p:nvGraphicFramePr>
        <p:xfrm>
          <a:off x="838201" y="3187065"/>
          <a:ext cx="10515597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199">
                  <a:extLst>
                    <a:ext uri="{9D8B030D-6E8A-4147-A177-3AD203B41FA5}">
                      <a16:colId xmlns:a16="http://schemas.microsoft.com/office/drawing/2014/main" val="3577734595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3383861008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7236329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GB" b="0" dirty="0">
                          <a:effectLst/>
                          <a:latin typeface="quote-cjk-patch"/>
                        </a:rPr>
                        <a:t>Source</a:t>
                      </a: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Amount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GB" b="0" dirty="0">
                          <a:effectLst/>
                          <a:latin typeface="quote-cjk-patch"/>
                        </a:rPr>
                        <a:t>Terms</a:t>
                      </a:r>
                    </a:p>
                  </a:txBody>
                  <a:tcPr marL="101600" marR="101600" marT="63500" marB="63500" anchor="ctr"/>
                </a:tc>
                <a:extLst>
                  <a:ext uri="{0D108BD9-81ED-4DB2-BD59-A6C34878D82A}">
                    <a16:rowId xmlns:a16="http://schemas.microsoft.com/office/drawing/2014/main" val="18467720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Founder’s savings</a:t>
                      </a: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£15,000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Equity</a:t>
                      </a:r>
                    </a:p>
                  </a:txBody>
                  <a:tcPr marL="101600" marT="63500" marB="63500" anchor="ctr"/>
                </a:tc>
                <a:extLst>
                  <a:ext uri="{0D108BD9-81ED-4DB2-BD59-A6C34878D82A}">
                    <a16:rowId xmlns:a16="http://schemas.microsoft.com/office/drawing/2014/main" val="3020587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Family loan</a:t>
                      </a: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£20,000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>
                          <a:effectLst/>
                          <a:latin typeface="quote-cjk-patch"/>
                        </a:rPr>
                        <a:t>0% interest, repayable year 2</a:t>
                      </a:r>
                    </a:p>
                  </a:txBody>
                  <a:tcPr marL="101600" marT="63500" marB="63500" anchor="ctr"/>
                </a:tc>
                <a:extLst>
                  <a:ext uri="{0D108BD9-81ED-4DB2-BD59-A6C34878D82A}">
                    <a16:rowId xmlns:a16="http://schemas.microsoft.com/office/drawing/2014/main" val="1723355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 i="1">
                          <a:effectLst/>
                          <a:latin typeface="quote-cjk-patch"/>
                        </a:rPr>
                        <a:t>(Potential small business grant)</a:t>
                      </a:r>
                      <a:endParaRPr lang="en-GB" b="0">
                        <a:effectLst/>
                        <a:latin typeface="quote-cjk-patch"/>
                      </a:endParaRP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TBC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 dirty="0">
                          <a:effectLst/>
                          <a:latin typeface="quote-cjk-patch"/>
                        </a:rPr>
                        <a:t>If eligible</a:t>
                      </a:r>
                    </a:p>
                  </a:txBody>
                  <a:tcPr marL="101600" marT="63500" marB="63500" anchor="ctr"/>
                </a:tc>
                <a:extLst>
                  <a:ext uri="{0D108BD9-81ED-4DB2-BD59-A6C34878D82A}">
                    <a16:rowId xmlns:a16="http://schemas.microsoft.com/office/drawing/2014/main" val="2186127671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62818E3-8C84-F54D-3FCA-DF19A2AD5040}"/>
              </a:ext>
            </a:extLst>
          </p:cNvPr>
          <p:cNvSpPr txBox="1"/>
          <p:nvPr/>
        </p:nvSpPr>
        <p:spPr>
          <a:xfrm>
            <a:off x="737061" y="2744585"/>
            <a:ext cx="56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Total funding required: £35,000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4995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3B0C9-FBDD-46BD-1601-75BA06CBCC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D6379-65F5-4FE9-07FC-EDEF9FEC7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Funding Requirements &amp; Allocation</a:t>
            </a:r>
            <a:endParaRPr lang="en-GB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DC6EFBB5-729C-522C-55F7-9FE504EBF91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2210963"/>
              </p:ext>
            </p:extLst>
          </p:nvPr>
        </p:nvGraphicFramePr>
        <p:xfrm>
          <a:off x="838201" y="2751696"/>
          <a:ext cx="10515597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199">
                  <a:extLst>
                    <a:ext uri="{9D8B030D-6E8A-4147-A177-3AD203B41FA5}">
                      <a16:colId xmlns:a16="http://schemas.microsoft.com/office/drawing/2014/main" val="445289840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2904415763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9181596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GB" b="0" dirty="0">
                          <a:effectLst/>
                          <a:latin typeface="quote-cjk-patch"/>
                        </a:rPr>
                        <a:t>Expense category</a:t>
                      </a: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Monthly (£)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Annual (£)</a:t>
                      </a:r>
                    </a:p>
                  </a:txBody>
                  <a:tcPr marL="101600" marR="101600" marT="63500" marB="63500" anchor="ctr"/>
                </a:tc>
                <a:extLst>
                  <a:ext uri="{0D108BD9-81ED-4DB2-BD59-A6C34878D82A}">
                    <a16:rowId xmlns:a16="http://schemas.microsoft.com/office/drawing/2014/main" val="39855606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Ingredients (food)</a:t>
                      </a: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4,500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54,000</a:t>
                      </a:r>
                    </a:p>
                  </a:txBody>
                  <a:tcPr marL="101600" marT="63500" marB="63500" anchor="ctr"/>
                </a:tc>
                <a:extLst>
                  <a:ext uri="{0D108BD9-81ED-4DB2-BD59-A6C34878D82A}">
                    <a16:rowId xmlns:a16="http://schemas.microsoft.com/office/drawing/2014/main" val="518932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Festival fees</a:t>
                      </a: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2,000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24,000</a:t>
                      </a:r>
                    </a:p>
                  </a:txBody>
                  <a:tcPr marL="101600" marT="63500" marB="63500" anchor="ctr"/>
                </a:tc>
                <a:extLst>
                  <a:ext uri="{0D108BD9-81ED-4DB2-BD59-A6C34878D82A}">
                    <a16:rowId xmlns:a16="http://schemas.microsoft.com/office/drawing/2014/main" val="42888483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Transport (fuel, van hire)</a:t>
                      </a: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1,200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14,400</a:t>
                      </a:r>
                    </a:p>
                  </a:txBody>
                  <a:tcPr marL="101600" marT="63500" marB="63500" anchor="ctr"/>
                </a:tc>
                <a:extLst>
                  <a:ext uri="{0D108BD9-81ED-4DB2-BD59-A6C34878D82A}">
                    <a16:rowId xmlns:a16="http://schemas.microsoft.com/office/drawing/2014/main" val="24403136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Kitchen rental (hourly)</a:t>
                      </a: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1,000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12,000</a:t>
                      </a:r>
                    </a:p>
                  </a:txBody>
                  <a:tcPr marL="101600" marT="63500" marB="63500" anchor="ctr"/>
                </a:tc>
                <a:extLst>
                  <a:ext uri="{0D108BD9-81ED-4DB2-BD59-A6C34878D82A}">
                    <a16:rowId xmlns:a16="http://schemas.microsoft.com/office/drawing/2014/main" val="2153776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Marketing (social ads, flyers)</a:t>
                      </a: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1,000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12,000</a:t>
                      </a:r>
                    </a:p>
                  </a:txBody>
                  <a:tcPr marL="101600" marT="63500" marB="63500" anchor="ctr"/>
                </a:tc>
                <a:extLst>
                  <a:ext uri="{0D108BD9-81ED-4DB2-BD59-A6C34878D82A}">
                    <a16:rowId xmlns:a16="http://schemas.microsoft.com/office/drawing/2014/main" val="41747629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Kitchen help (part‑time)</a:t>
                      </a: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800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9,600</a:t>
                      </a:r>
                    </a:p>
                  </a:txBody>
                  <a:tcPr marL="101600" marT="63500" marB="63500" anchor="ctr"/>
                </a:tc>
                <a:extLst>
                  <a:ext uri="{0D108BD9-81ED-4DB2-BD59-A6C34878D82A}">
                    <a16:rowId xmlns:a16="http://schemas.microsoft.com/office/drawing/2014/main" val="5436720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Insurance &amp; licences</a:t>
                      </a: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200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2,400</a:t>
                      </a:r>
                    </a:p>
                  </a:txBody>
                  <a:tcPr marL="101600" marT="63500" marB="63500" anchor="ctr"/>
                </a:tc>
                <a:extLst>
                  <a:ext uri="{0D108BD9-81ED-4DB2-BD59-A6C34878D82A}">
                    <a16:rowId xmlns:a16="http://schemas.microsoft.com/office/drawing/2014/main" val="7668447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Packaging</a:t>
                      </a: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100</a:t>
                      </a: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1,200</a:t>
                      </a:r>
                    </a:p>
                  </a:txBody>
                  <a:tcPr marL="101600" marT="63500" marB="63500" anchor="ctr"/>
                </a:tc>
                <a:extLst>
                  <a:ext uri="{0D108BD9-81ED-4DB2-BD59-A6C34878D82A}">
                    <a16:rowId xmlns:a16="http://schemas.microsoft.com/office/drawing/2014/main" val="2606236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1" dirty="0">
                          <a:effectLst/>
                          <a:latin typeface="quote-cjk-patch"/>
                        </a:rPr>
                        <a:t>Total annual costs</a:t>
                      </a:r>
                      <a:endParaRPr lang="en-GB" b="0" dirty="0">
                        <a:effectLst/>
                        <a:latin typeface="quote-cjk-patch"/>
                      </a:endParaRPr>
                    </a:p>
                  </a:txBody>
                  <a:tcPr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1" dirty="0">
                          <a:effectLst/>
                          <a:latin typeface="quote-cjk-patch"/>
                        </a:rPr>
                        <a:t>~10,800</a:t>
                      </a:r>
                      <a:endParaRPr lang="en-GB" b="0" dirty="0">
                        <a:effectLst/>
                        <a:latin typeface="quote-cjk-patch"/>
                      </a:endParaRPr>
                    </a:p>
                  </a:txBody>
                  <a:tcPr marL="101600" marR="101600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1" dirty="0">
                          <a:effectLst/>
                          <a:latin typeface="quote-cjk-patch"/>
                        </a:rPr>
                        <a:t>~129,600</a:t>
                      </a:r>
                      <a:endParaRPr lang="en-GB" b="0" dirty="0">
                        <a:effectLst/>
                        <a:latin typeface="quote-cjk-patch"/>
                      </a:endParaRPr>
                    </a:p>
                  </a:txBody>
                  <a:tcPr marL="101600" marT="63500" marB="63500" anchor="ctr"/>
                </a:tc>
                <a:extLst>
                  <a:ext uri="{0D108BD9-81ED-4DB2-BD59-A6C34878D82A}">
                    <a16:rowId xmlns:a16="http://schemas.microsoft.com/office/drawing/2014/main" val="814992357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B613D58-187B-65F3-142C-5CB490341046}"/>
              </a:ext>
            </a:extLst>
          </p:cNvPr>
          <p:cNvSpPr txBox="1"/>
          <p:nvPr/>
        </p:nvSpPr>
        <p:spPr>
          <a:xfrm>
            <a:off x="775162" y="2382364"/>
            <a:ext cx="56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Allocation of funds (first 12 months)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5226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B35AC-079C-8AB1-BBCB-141C1F9A5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1" y="939032"/>
            <a:ext cx="9105876" cy="706964"/>
          </a:xfrm>
        </p:spPr>
        <p:txBody>
          <a:bodyPr/>
          <a:lstStyle/>
          <a:p>
            <a:r>
              <a:rPr lang="en-US" b="1" dirty="0"/>
              <a:t>Financial Summary (One‑Year Forecast)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3ACA15-C300-4B83-ED4E-91731910DC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1" y="2367972"/>
            <a:ext cx="9492264" cy="408824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/>
              <a:t>Revenue sources (Year 1)</a:t>
            </a:r>
            <a:endParaRPr lang="en-US" dirty="0"/>
          </a:p>
          <a:p>
            <a:r>
              <a:rPr lang="en-US" dirty="0"/>
              <a:t>10 festivals @ £3,500 avg = £35,000</a:t>
            </a:r>
          </a:p>
          <a:p>
            <a:r>
              <a:rPr lang="en-US" dirty="0"/>
              <a:t>15 corporate/private events @ £2,500 = £37,500</a:t>
            </a:r>
          </a:p>
          <a:p>
            <a:r>
              <a:rPr lang="en-US" dirty="0"/>
              <a:t>Other pop‑ups = £15,000</a:t>
            </a:r>
          </a:p>
          <a:p>
            <a:pPr marL="0" indent="0">
              <a:buNone/>
            </a:pPr>
            <a:r>
              <a:rPr lang="en-US" b="1" dirty="0"/>
              <a:t>Total revenue = £87,500</a:t>
            </a:r>
            <a:endParaRPr lang="en-US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Break‑even analysis</a:t>
            </a:r>
            <a:endParaRPr lang="en-US" dirty="0"/>
          </a:p>
          <a:p>
            <a:r>
              <a:rPr lang="en-US" dirty="0"/>
              <a:t>Fixed monthly costs ≈ £3,000</a:t>
            </a:r>
          </a:p>
          <a:p>
            <a:r>
              <a:rPr lang="en-US" dirty="0"/>
              <a:t>Average profit per event ≈ £1,000–£1,200</a:t>
            </a:r>
          </a:p>
          <a:p>
            <a:r>
              <a:rPr lang="en-US" dirty="0"/>
              <a:t>Need </a:t>
            </a:r>
            <a:r>
              <a:rPr lang="en-US" b="1" dirty="0"/>
              <a:t>3–4 events/month</a:t>
            </a:r>
            <a:r>
              <a:rPr lang="en-US" dirty="0"/>
              <a:t> to break even</a:t>
            </a:r>
          </a:p>
          <a:p>
            <a:r>
              <a:rPr lang="en-US" dirty="0"/>
              <a:t>Target: </a:t>
            </a:r>
            <a:r>
              <a:rPr lang="en-US" b="1" dirty="0"/>
              <a:t>Overall break‑even in year 1</a:t>
            </a:r>
            <a:r>
              <a:rPr lang="en-US" dirty="0"/>
              <a:t> (not every single month)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SMART financial objective</a:t>
            </a:r>
            <a:endParaRPr lang="en-US" dirty="0"/>
          </a:p>
          <a:p>
            <a:r>
              <a:rPr lang="en-US" dirty="0"/>
              <a:t>Achieve monthly revenue covering </a:t>
            </a:r>
            <a:r>
              <a:rPr lang="en-US" b="1" dirty="0"/>
              <a:t>160% of operating costs</a:t>
            </a:r>
            <a:r>
              <a:rPr lang="en-US" dirty="0"/>
              <a:t> by month 12 (reinvest profit).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0751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17D88-EEA9-4B5F-5B1A-B2FC86BFF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Management &amp; Operations – How We Deliver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0A597F-2731-729E-2A80-577C97652C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7182" y="2603500"/>
            <a:ext cx="8283431" cy="341630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b="1" dirty="0"/>
              <a:t>Lean structure</a:t>
            </a:r>
            <a:endParaRPr lang="en-US" dirty="0"/>
          </a:p>
          <a:p>
            <a:r>
              <a:rPr lang="en-US" b="1" dirty="0"/>
              <a:t>Founder/MD</a:t>
            </a:r>
            <a:r>
              <a:rPr lang="en-US" dirty="0"/>
              <a:t> (culinary &amp; business – BBC’s </a:t>
            </a:r>
            <a:r>
              <a:rPr lang="en-US" i="1" dirty="0"/>
              <a:t>The Restaurant</a:t>
            </a:r>
            <a:r>
              <a:rPr lang="en-US" dirty="0"/>
              <a:t> contestant)</a:t>
            </a:r>
            <a:br>
              <a:rPr lang="en-US" dirty="0"/>
            </a:br>
            <a:r>
              <a:rPr lang="en-US" b="1" dirty="0"/>
              <a:t>2 part‑time kitchen assistants</a:t>
            </a:r>
            <a:r>
              <a:rPr lang="en-US" dirty="0"/>
              <a:t> (prep &amp; service)</a:t>
            </a:r>
            <a:br>
              <a:rPr lang="en-US" dirty="0"/>
            </a:br>
            <a:r>
              <a:rPr lang="en-US" b="1" dirty="0"/>
              <a:t>1 driver</a:t>
            </a:r>
            <a:r>
              <a:rPr lang="en-US" dirty="0"/>
              <a:t> (logistics &amp; deliveries)</a:t>
            </a:r>
          </a:p>
          <a:p>
            <a:pPr marL="0" indent="0">
              <a:buNone/>
            </a:pPr>
            <a:r>
              <a:rPr lang="en-US" b="1" dirty="0"/>
              <a:t>Key operational steps</a:t>
            </a:r>
            <a:endParaRPr lang="en-US" dirty="0"/>
          </a:p>
          <a:p>
            <a:r>
              <a:rPr lang="en-US" dirty="0"/>
              <a:t>Rent commercial kitchen by the hour</a:t>
            </a:r>
          </a:p>
          <a:p>
            <a:r>
              <a:rPr lang="en-US" dirty="0"/>
              <a:t>Batch cook, store in thermal containers</a:t>
            </a:r>
          </a:p>
          <a:p>
            <a:r>
              <a:rPr lang="en-US" dirty="0"/>
              <a:t>Transport to event, reheat/serve on site</a:t>
            </a:r>
          </a:p>
          <a:p>
            <a:r>
              <a:rPr lang="en-US" dirty="0"/>
              <a:t>Use WhatsApp for orders, Square for payments</a:t>
            </a:r>
          </a:p>
          <a:p>
            <a:pPr marL="0" indent="0">
              <a:buNone/>
            </a:pPr>
            <a:r>
              <a:rPr lang="en-US" b="1" dirty="0"/>
              <a:t>Why this works</a:t>
            </a:r>
            <a:endParaRPr lang="en-US" dirty="0"/>
          </a:p>
          <a:p>
            <a:r>
              <a:rPr lang="en-US" dirty="0"/>
              <a:t>Low overhead (no full‑time salaries year 1)</a:t>
            </a:r>
          </a:p>
          <a:p>
            <a:r>
              <a:rPr lang="en-US" dirty="0"/>
              <a:t>Flexibility to scale up for large events</a:t>
            </a:r>
          </a:p>
          <a:p>
            <a:r>
              <a:rPr lang="en-US" dirty="0"/>
              <a:t>Founder’s experience ensures quality control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0647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AE1E0-27CC-BA5A-CF63-B59660D45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Risk Mitigation (Linked to PESTEL)</a:t>
            </a:r>
            <a:endParaRPr lang="en-GB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A0527AF6-E5A9-6825-8E2D-91E062B8BC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1901781"/>
              </p:ext>
            </p:extLst>
          </p:nvPr>
        </p:nvGraphicFramePr>
        <p:xfrm>
          <a:off x="1683544" y="2520372"/>
          <a:ext cx="8824912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70482">
                  <a:extLst>
                    <a:ext uri="{9D8B030D-6E8A-4147-A177-3AD203B41FA5}">
                      <a16:colId xmlns:a16="http://schemas.microsoft.com/office/drawing/2014/main" val="2285692458"/>
                    </a:ext>
                  </a:extLst>
                </a:gridCol>
                <a:gridCol w="4854430">
                  <a:extLst>
                    <a:ext uri="{9D8B030D-6E8A-4147-A177-3AD203B41FA5}">
                      <a16:colId xmlns:a16="http://schemas.microsoft.com/office/drawing/2014/main" val="20259835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GB" b="0" dirty="0">
                          <a:effectLst/>
                          <a:latin typeface="quote-cjk-patch"/>
                        </a:rPr>
                        <a:t>Risk</a:t>
                      </a:r>
                    </a:p>
                  </a:txBody>
                  <a:tcPr marL="76738" marR="85265" marT="63500" marB="6350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Mitigation</a:t>
                      </a:r>
                    </a:p>
                  </a:txBody>
                  <a:tcPr marL="85265" marR="85265" marT="63500" marB="63500" anchor="ctr"/>
                </a:tc>
                <a:extLst>
                  <a:ext uri="{0D108BD9-81ED-4DB2-BD59-A6C34878D82A}">
                    <a16:rowId xmlns:a16="http://schemas.microsoft.com/office/drawing/2014/main" val="12516960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1">
                          <a:effectLst/>
                          <a:latin typeface="quote-cjk-patch"/>
                        </a:rPr>
                        <a:t>Event cancellation (weather, economy)</a:t>
                      </a:r>
                      <a:endParaRPr lang="en-GB" b="0">
                        <a:effectLst/>
                        <a:latin typeface="quote-cjk-patch"/>
                      </a:endParaRPr>
                    </a:p>
                  </a:txBody>
                  <a:tcPr marL="76738" marR="85265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>
                          <a:effectLst/>
                          <a:latin typeface="quote-cjk-patch"/>
                        </a:rPr>
                        <a:t>Diversify: festivals + corporate + private parties. Maintain a waiting list of indoor venues.</a:t>
                      </a:r>
                    </a:p>
                  </a:txBody>
                  <a:tcPr marL="85265" marR="76738" marT="63500" marB="63500" anchor="ctr"/>
                </a:tc>
                <a:extLst>
                  <a:ext uri="{0D108BD9-81ED-4DB2-BD59-A6C34878D82A}">
                    <a16:rowId xmlns:a16="http://schemas.microsoft.com/office/drawing/2014/main" val="3845046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1">
                          <a:effectLst/>
                          <a:latin typeface="quote-cjk-patch"/>
                        </a:rPr>
                        <a:t>Ingredient cost inflation</a:t>
                      </a:r>
                      <a:endParaRPr lang="en-GB" b="0">
                        <a:effectLst/>
                        <a:latin typeface="quote-cjk-patch"/>
                      </a:endParaRPr>
                    </a:p>
                  </a:txBody>
                  <a:tcPr marL="76738" marR="85265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>
                          <a:effectLst/>
                          <a:latin typeface="quote-cjk-patch"/>
                        </a:rPr>
                        <a:t>Bulk buying, substitute with local alternatives where authentic, adjust menu pricing quarterly.</a:t>
                      </a:r>
                    </a:p>
                  </a:txBody>
                  <a:tcPr marL="85265" marR="76738" marT="63500" marB="63500" anchor="ctr"/>
                </a:tc>
                <a:extLst>
                  <a:ext uri="{0D108BD9-81ED-4DB2-BD59-A6C34878D82A}">
                    <a16:rowId xmlns:a16="http://schemas.microsoft.com/office/drawing/2014/main" val="2741019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1">
                          <a:effectLst/>
                          <a:latin typeface="quote-cjk-patch"/>
                        </a:rPr>
                        <a:t>Competition (many street food vendors)</a:t>
                      </a:r>
                      <a:endParaRPr lang="en-US" b="0">
                        <a:effectLst/>
                        <a:latin typeface="quote-cjk-patch"/>
                      </a:endParaRPr>
                    </a:p>
                  </a:txBody>
                  <a:tcPr marL="76738" marR="85265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>
                          <a:effectLst/>
                          <a:latin typeface="quote-cjk-patch"/>
                        </a:rPr>
                        <a:t>Double down on authenticity &amp; storytelling. Corporate clients value unique cultural offerings over generic “fusion”.</a:t>
                      </a:r>
                    </a:p>
                  </a:txBody>
                  <a:tcPr marL="85265" marR="76738" marT="63500" marB="63500" anchor="ctr"/>
                </a:tc>
                <a:extLst>
                  <a:ext uri="{0D108BD9-81ED-4DB2-BD59-A6C34878D82A}">
                    <a16:rowId xmlns:a16="http://schemas.microsoft.com/office/drawing/2014/main" val="2576143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1">
                          <a:effectLst/>
                          <a:latin typeface="quote-cjk-patch"/>
                        </a:rPr>
                        <a:t>Regulatory non‑compliance</a:t>
                      </a:r>
                      <a:endParaRPr lang="en-GB" b="0">
                        <a:effectLst/>
                        <a:latin typeface="quote-cjk-patch"/>
                      </a:endParaRPr>
                    </a:p>
                  </a:txBody>
                  <a:tcPr marL="76738" marR="85265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 dirty="0">
                          <a:effectLst/>
                          <a:latin typeface="quote-cjk-patch"/>
                        </a:rPr>
                        <a:t>Complete Level 3 Food Hygiene, keep digital records, build relationships with local council officers.</a:t>
                      </a:r>
                    </a:p>
                  </a:txBody>
                  <a:tcPr marL="85265" marR="76738" marT="63500" marB="63500" anchor="ctr"/>
                </a:tc>
                <a:extLst>
                  <a:ext uri="{0D108BD9-81ED-4DB2-BD59-A6C34878D82A}">
                    <a16:rowId xmlns:a16="http://schemas.microsoft.com/office/drawing/2014/main" val="40497050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58425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531C9-E1EC-4071-D225-B72A5195F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Key Milestones &amp; Next Steps</a:t>
            </a:r>
            <a:endParaRPr lang="en-GB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3D3F9E02-6B02-4731-6F9C-573CF7F4E6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5343680"/>
              </p:ext>
            </p:extLst>
          </p:nvPr>
        </p:nvGraphicFramePr>
        <p:xfrm>
          <a:off x="1683544" y="2783608"/>
          <a:ext cx="8824912" cy="270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1583">
                  <a:extLst>
                    <a:ext uri="{9D8B030D-6E8A-4147-A177-3AD203B41FA5}">
                      <a16:colId xmlns:a16="http://schemas.microsoft.com/office/drawing/2014/main" val="581110171"/>
                    </a:ext>
                  </a:extLst>
                </a:gridCol>
                <a:gridCol w="5853329">
                  <a:extLst>
                    <a:ext uri="{9D8B030D-6E8A-4147-A177-3AD203B41FA5}">
                      <a16:colId xmlns:a16="http://schemas.microsoft.com/office/drawing/2014/main" val="20554211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GB" b="0" dirty="0">
                          <a:effectLst/>
                          <a:latin typeface="quote-cjk-patch"/>
                        </a:rPr>
                        <a:t>Timeframe</a:t>
                      </a:r>
                    </a:p>
                  </a:txBody>
                  <a:tcPr marL="76738" marR="85265" marT="63500" marB="6350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Milestone</a:t>
                      </a:r>
                    </a:p>
                  </a:txBody>
                  <a:tcPr marL="85265" marR="85265" marT="63500" marB="63500" anchor="ctr"/>
                </a:tc>
                <a:extLst>
                  <a:ext uri="{0D108BD9-81ED-4DB2-BD59-A6C34878D82A}">
                    <a16:rowId xmlns:a16="http://schemas.microsoft.com/office/drawing/2014/main" val="1457062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Month 1-2</a:t>
                      </a:r>
                    </a:p>
                  </a:txBody>
                  <a:tcPr marL="76738" marR="85265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>
                          <a:effectLst/>
                          <a:latin typeface="quote-cjk-patch"/>
                        </a:rPr>
                        <a:t>Register as sole trader, get insurance, Food Hygiene cert, lock in commercial kitchen</a:t>
                      </a:r>
                    </a:p>
                  </a:txBody>
                  <a:tcPr marL="85265" marR="76738" marT="63500" marB="63500" anchor="ctr"/>
                </a:tc>
                <a:extLst>
                  <a:ext uri="{0D108BD9-81ED-4DB2-BD59-A6C34878D82A}">
                    <a16:rowId xmlns:a16="http://schemas.microsoft.com/office/drawing/2014/main" val="2933340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Month 3</a:t>
                      </a:r>
                    </a:p>
                  </a:txBody>
                  <a:tcPr marL="76738" marR="85265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>
                          <a:effectLst/>
                          <a:latin typeface="quote-cjk-patch"/>
                        </a:rPr>
                        <a:t>First festival or pop‑up event</a:t>
                      </a:r>
                    </a:p>
                  </a:txBody>
                  <a:tcPr marL="85265" marR="76738" marT="63500" marB="63500" anchor="ctr"/>
                </a:tc>
                <a:extLst>
                  <a:ext uri="{0D108BD9-81ED-4DB2-BD59-A6C34878D82A}">
                    <a16:rowId xmlns:a16="http://schemas.microsoft.com/office/drawing/2014/main" val="17096048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Month 6</a:t>
                      </a:r>
                    </a:p>
                  </a:txBody>
                  <a:tcPr marL="76738" marR="85265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>
                          <a:effectLst/>
                          <a:latin typeface="quote-cjk-patch"/>
                        </a:rPr>
                        <a:t>Complete 10 catering bookings, review menu best‑sellers</a:t>
                      </a:r>
                    </a:p>
                  </a:txBody>
                  <a:tcPr marL="85265" marR="76738" marT="63500" marB="63500" anchor="ctr"/>
                </a:tc>
                <a:extLst>
                  <a:ext uri="{0D108BD9-81ED-4DB2-BD59-A6C34878D82A}">
                    <a16:rowId xmlns:a16="http://schemas.microsoft.com/office/drawing/2014/main" val="31561167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>
                          <a:effectLst/>
                          <a:latin typeface="quote-cjk-patch"/>
                        </a:rPr>
                        <a:t>Month 9</a:t>
                      </a:r>
                    </a:p>
                  </a:txBody>
                  <a:tcPr marL="76738" marR="85265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>
                          <a:effectLst/>
                          <a:latin typeface="quote-cjk-patch"/>
                        </a:rPr>
                        <a:t>Break‑even on monthly costs</a:t>
                      </a:r>
                    </a:p>
                  </a:txBody>
                  <a:tcPr marL="85265" marR="76738" marT="63500" marB="63500" anchor="ctr"/>
                </a:tc>
                <a:extLst>
                  <a:ext uri="{0D108BD9-81ED-4DB2-BD59-A6C34878D82A}">
                    <a16:rowId xmlns:a16="http://schemas.microsoft.com/office/drawing/2014/main" val="23793494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GB" b="0" dirty="0">
                          <a:effectLst/>
                          <a:latin typeface="quote-cjk-patch"/>
                        </a:rPr>
                        <a:t>Month 12</a:t>
                      </a:r>
                    </a:p>
                  </a:txBody>
                  <a:tcPr marL="76738" marR="85265" marT="63500" marB="63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n-US" b="0" dirty="0">
                          <a:effectLst/>
                          <a:latin typeface="quote-cjk-patch"/>
                        </a:rPr>
                        <a:t>5,000 Instagram followers, 25 total bookings, 160% cost coverage</a:t>
                      </a:r>
                    </a:p>
                  </a:txBody>
                  <a:tcPr marL="85265" marR="76738" marT="63500" marB="63500" anchor="ctr"/>
                </a:tc>
                <a:extLst>
                  <a:ext uri="{0D108BD9-81ED-4DB2-BD59-A6C34878D82A}">
                    <a16:rowId xmlns:a16="http://schemas.microsoft.com/office/drawing/2014/main" val="35149387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83439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D681C-57E6-E827-D931-54580EF2E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Closing – Why Invest?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CC530-8F6F-2F46-5FF9-34D6A0E5E8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4554" y="2700482"/>
            <a:ext cx="8825659" cy="34163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/>
              <a:t>The opportunity</a:t>
            </a:r>
            <a:endParaRPr lang="en-US" dirty="0"/>
          </a:p>
          <a:p>
            <a:r>
              <a:rPr lang="en-US" dirty="0"/>
              <a:t>UK ethnic food market growing at 8.4% CAGR (Compounded Annual growth rate)</a:t>
            </a:r>
          </a:p>
          <a:p>
            <a:r>
              <a:rPr lang="en-US" dirty="0"/>
              <a:t>West African cuisine = next big trend (Mintel)</a:t>
            </a:r>
          </a:p>
          <a:p>
            <a:r>
              <a:rPr lang="en-US" dirty="0"/>
              <a:t>Mobile, low‑overhead model = scalable</a:t>
            </a:r>
          </a:p>
          <a:p>
            <a:pPr marL="0" indent="0">
              <a:buNone/>
            </a:pPr>
            <a:r>
              <a:rPr lang="en-US" b="1" dirty="0"/>
              <a:t>What makes Phi Phi’s Soul Kitchen different</a:t>
            </a:r>
            <a:endParaRPr lang="en-US" dirty="0"/>
          </a:p>
          <a:p>
            <a:r>
              <a:rPr lang="en-US" dirty="0"/>
              <a:t>Authentic, not “inspired”</a:t>
            </a:r>
          </a:p>
          <a:p>
            <a:r>
              <a:rPr lang="en-US" dirty="0"/>
              <a:t>Real culinary credentials (BBC’s </a:t>
            </a:r>
            <a:r>
              <a:rPr lang="en-US" i="1" dirty="0"/>
              <a:t>The Restaurant</a:t>
            </a:r>
            <a:r>
              <a:rPr lang="en-US" dirty="0"/>
              <a:t>)</a:t>
            </a:r>
          </a:p>
          <a:p>
            <a:r>
              <a:rPr lang="en-US" dirty="0"/>
              <a:t>Personal story &amp; community roots</a:t>
            </a:r>
          </a:p>
          <a:p>
            <a:pPr marL="0" indent="0">
              <a:buNone/>
            </a:pPr>
            <a:r>
              <a:rPr lang="en-US" b="1" dirty="0"/>
              <a:t>Our promise</a:t>
            </a:r>
            <a:endParaRPr lang="en-US" dirty="0"/>
          </a:p>
          <a:p>
            <a:r>
              <a:rPr lang="en-US" dirty="0"/>
              <a:t>Break‑even year 1, profit year 2</a:t>
            </a:r>
          </a:p>
          <a:p>
            <a:r>
              <a:rPr lang="en-US" dirty="0"/>
              <a:t>Reinvest into a food truck or packaged sauces</a:t>
            </a:r>
          </a:p>
          <a:p>
            <a:r>
              <a:rPr lang="en-US" dirty="0"/>
              <a:t>Bring African‑Caribbean soul food to every London festival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98583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93E10248-AF0E-477D-B4D2-47C02CE4E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33010C2-2DA5-460F-A40C-5317F567A0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17CB0634-F963-4EC9-A6F6-8EA46BD1F1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73C0A186-7444-4460-9C37-532E7671E9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D22D1B95-2B54-43E9-85D9-B489F6C5DD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21010068">
            <a:off x="8490951" y="4185117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5" name="Freeform 5">
            <a:extLst>
              <a:ext uri="{FF2B5EF4-FFF2-40B4-BE49-F238E27FC236}">
                <a16:creationId xmlns:a16="http://schemas.microsoft.com/office/drawing/2014/main" id="{7D0F3F6D-A49D-4406-8D61-1C4F8D792F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455612" y="4241801"/>
            <a:ext cx="11277600" cy="2337161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7" name="Freeform 5">
            <a:extLst>
              <a:ext uri="{FF2B5EF4-FFF2-40B4-BE49-F238E27FC236}">
                <a16:creationId xmlns:a16="http://schemas.microsoft.com/office/drawing/2014/main" id="{D953A318-DA8D-4405-9536-D889E45C5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E382A3D-2F90-475C-8DF2-F666FEA342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795172-52C7-20D7-33A5-4AC285434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171" y="1143000"/>
            <a:ext cx="8825658" cy="338921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>
                <a:solidFill>
                  <a:srgbClr val="FFFFFF"/>
                </a:solidFill>
              </a:rPr>
              <a:t>Thank you. </a:t>
            </a:r>
            <a:br>
              <a:rPr lang="en-US" sz="6600">
                <a:solidFill>
                  <a:srgbClr val="FFFFFF"/>
                </a:solidFill>
              </a:rPr>
            </a:br>
            <a:r>
              <a:rPr lang="en-US" sz="6600">
                <a:solidFill>
                  <a:srgbClr val="FFFFFF"/>
                </a:solidFill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313601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99</TotalTime>
  <Words>1609</Words>
  <Application>Microsoft Office PowerPoint</Application>
  <PresentationFormat>Widescreen</PresentationFormat>
  <Paragraphs>175</Paragraphs>
  <Slides>12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Ion Boardroom</vt:lpstr>
      <vt:lpstr>  Programme: Certificate in Higher Education Business Skills for the Workplace Module: Enterprise and Entrepreneurship (LCLM4006) Assignment Title: Individual Presentation Pitch Lecturer: Dr. Charles Oham Student Name: Daisy Igbanibo Student ID: 2440387 Date: April 2026</vt:lpstr>
      <vt:lpstr>Overview – The Business Idea</vt:lpstr>
      <vt:lpstr>Three Important External Factors – PESTEL</vt:lpstr>
      <vt:lpstr>Two Major Marketing Strategies</vt:lpstr>
      <vt:lpstr>Funding Requirements &amp; Allocation</vt:lpstr>
      <vt:lpstr>Funding Requirements &amp; Allocation</vt:lpstr>
      <vt:lpstr>Financial Summary (One‑Year Forecast)</vt:lpstr>
      <vt:lpstr>Management &amp; Operations – How We Deliver</vt:lpstr>
      <vt:lpstr>Risk Mitigation (Linked to PESTEL)</vt:lpstr>
      <vt:lpstr>Key Milestones &amp; Next Steps</vt:lpstr>
      <vt:lpstr>Closing – Why Invest?</vt:lpstr>
      <vt:lpstr>Thank you. 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 Alagoa</dc:creator>
  <cp:lastModifiedBy>Daisy Igbanibo (2440387)</cp:lastModifiedBy>
  <cp:revision>3</cp:revision>
  <dcterms:created xsi:type="dcterms:W3CDTF">2026-05-04T18:25:49Z</dcterms:created>
  <dcterms:modified xsi:type="dcterms:W3CDTF">2026-05-12T13:51:24Z</dcterms:modified>
</cp:coreProperties>
</file>