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6432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3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3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3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1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.png"/><Relationship Id="rId9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3" Type="http://schemas.openxmlformats.org/officeDocument/2006/relationships/image" Target="../media/image1.pn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.png"/><Relationship Id="rId9" Type="http://schemas.openxmlformats.org/officeDocument/2006/relationships/image" Target="../media/image4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0263" y="2754660"/>
            <a:ext cx="7991475" cy="1508522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2100263" y="2368004"/>
            <a:ext cx="7991475" cy="2437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920"/>
              </a:lnSpc>
              <a:buNone/>
            </a:pPr>
            <a:r>
              <a:rPr lang="en-US" sz="1200" b="1" kern="0" spc="120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ACADEMIC MENTORSHIP</a:t>
            </a:r>
            <a:endParaRPr lang="en-US" sz="1200" dirty="0"/>
          </a:p>
        </p:txBody>
      </p:sp>
      <p:sp>
        <p:nvSpPr>
          <p:cNvPr id="7" name="Text 2"/>
          <p:cNvSpPr/>
          <p:nvPr/>
        </p:nvSpPr>
        <p:spPr>
          <a:xfrm>
            <a:off x="-3543962" y="5815342"/>
            <a:ext cx="18882360" cy="42669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100" dirty="0">
                <a:solidFill>
                  <a:srgbClr val="D4D4D8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Dynamics of a Critical Partnership for Dissertation Success</a:t>
            </a:r>
          </a:p>
          <a:p>
            <a:pPr marL="0" indent="0" algn="ctr">
              <a:lnSpc>
                <a:spcPts val="3360"/>
              </a:lnSpc>
              <a:buNone/>
            </a:pPr>
            <a:endParaRPr lang="en-US" sz="2100" dirty="0">
              <a:solidFill>
                <a:srgbClr val="D4D4D8"/>
              </a:solidFill>
              <a:latin typeface="Noto Sans SC" pitchFamily="34" charset="0"/>
              <a:ea typeface="Noto Sans SC" pitchFamily="34" charset="-122"/>
              <a:cs typeface="Noto Sans SC" pitchFamily="34" charset="-120"/>
            </a:endParaRPr>
          </a:p>
          <a:p>
            <a:pPr marL="0" indent="0" algn="ctr">
              <a:lnSpc>
                <a:spcPts val="3360"/>
              </a:lnSpc>
              <a:buNone/>
            </a:pPr>
            <a:r>
              <a:rPr lang="en-US" sz="2100" dirty="0">
                <a:solidFill>
                  <a:srgbClr val="D4D4D8"/>
                </a:solidFill>
                <a:latin typeface="Noto Sans SC" pitchFamily="34" charset="0"/>
                <a:ea typeface="Noto Sans SC" pitchFamily="34" charset="-122"/>
              </a:rPr>
              <a:t>Jaliya de Silva</a:t>
            </a:r>
          </a:p>
          <a:p>
            <a:pPr marL="0" indent="0" algn="ctr">
              <a:lnSpc>
                <a:spcPts val="3360"/>
              </a:lnSpc>
              <a:buNone/>
            </a:pPr>
            <a:endParaRPr lang="en-US" sz="2100" dirty="0">
              <a:solidFill>
                <a:srgbClr val="D4D4D8"/>
              </a:solidFill>
              <a:latin typeface="Noto Sans SC" pitchFamily="34" charset="0"/>
              <a:ea typeface="Noto Sans SC" pitchFamily="34" charset="-122"/>
            </a:endParaRPr>
          </a:p>
          <a:p>
            <a:pPr marL="0" indent="0" algn="ctr">
              <a:lnSpc>
                <a:spcPts val="3360"/>
              </a:lnSpc>
              <a:buNone/>
            </a:pPr>
            <a:endParaRPr lang="en-US" sz="2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1750" y="2166938"/>
            <a:ext cx="5238750" cy="3810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1750" y="2166938"/>
            <a:ext cx="5238750" cy="3810000"/>
          </a:xfrm>
          <a:prstGeom prst="rect">
            <a:avLst/>
          </a:prstGeom>
        </p:spPr>
      </p:pic>
      <p:sp>
        <p:nvSpPr>
          <p:cNvPr id="6" name="Text 0"/>
          <p:cNvSpPr/>
          <p:nvPr/>
        </p:nvSpPr>
        <p:spPr>
          <a:xfrm>
            <a:off x="571500" y="762000"/>
            <a:ext cx="1104900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Core Principles</a:t>
            </a:r>
            <a:endParaRPr lang="en-US" sz="3900" dirty="0"/>
          </a:p>
        </p:txBody>
      </p:sp>
      <p:sp>
        <p:nvSpPr>
          <p:cNvPr id="7" name="Text 1"/>
          <p:cNvSpPr/>
          <p:nvPr/>
        </p:nvSpPr>
        <p:spPr>
          <a:xfrm>
            <a:off x="571500" y="2045494"/>
            <a:ext cx="768096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Foundation of Success</a:t>
            </a:r>
            <a:endParaRPr lang="en-US" sz="2400" dirty="0"/>
          </a:p>
        </p:txBody>
      </p:sp>
      <p:sp>
        <p:nvSpPr>
          <p:cNvPr id="8" name="Text 2"/>
          <p:cNvSpPr/>
          <p:nvPr/>
        </p:nvSpPr>
        <p:spPr>
          <a:xfrm>
            <a:off x="571500" y="2693194"/>
            <a:ext cx="52387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 strong supervisory relationship is built on mutual respect and intellectual engagement.</a:t>
            </a:r>
            <a:endParaRPr lang="en-US" sz="1650" dirty="0"/>
          </a:p>
        </p:txBody>
      </p:sp>
      <p:sp>
        <p:nvSpPr>
          <p:cNvPr id="9" name="Text 3"/>
          <p:cNvSpPr/>
          <p:nvPr/>
        </p:nvSpPr>
        <p:spPr>
          <a:xfrm>
            <a:off x="904875" y="3515916"/>
            <a:ext cx="4905375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Open Communication: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Essential for aligning shared goals.</a:t>
            </a:r>
            <a:endParaRPr lang="en-US" sz="1650" dirty="0"/>
          </a:p>
        </p:txBody>
      </p:sp>
      <p:sp>
        <p:nvSpPr>
          <p:cNvPr id="10" name="Text 4"/>
          <p:cNvSpPr/>
          <p:nvPr/>
        </p:nvSpPr>
        <p:spPr>
          <a:xfrm>
            <a:off x="904875" y="4376738"/>
            <a:ext cx="4905375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Evolving Roles: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Shifts from guidance to independent research.</a:t>
            </a:r>
            <a:endParaRPr lang="en-US" sz="1650" dirty="0"/>
          </a:p>
        </p:txBody>
      </p:sp>
      <p:sp>
        <p:nvSpPr>
          <p:cNvPr id="11" name="Text 5"/>
          <p:cNvSpPr/>
          <p:nvPr/>
        </p:nvSpPr>
        <p:spPr>
          <a:xfrm>
            <a:off x="904875" y="5237559"/>
            <a:ext cx="4905375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Quality Control: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Supervisor ensures academic rigor and standards.</a:t>
            </a:r>
            <a:endParaRPr lang="en-US" sz="16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450009"/>
            <a:ext cx="3492550" cy="3243858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17663" y="2869109"/>
            <a:ext cx="600075" cy="476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9800" y="2450009"/>
            <a:ext cx="3492550" cy="3243858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86450" y="2869109"/>
            <a:ext cx="419100" cy="4762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8099" y="2450009"/>
            <a:ext cx="3492550" cy="3243858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6175" y="2869109"/>
            <a:ext cx="476250" cy="47625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604772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Early Stages: First Meeting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671855" y="3612059"/>
            <a:ext cx="329184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Alignment</a:t>
            </a:r>
            <a:endParaRPr lang="en-US" sz="2400" dirty="0"/>
          </a:p>
        </p:txBody>
      </p:sp>
      <p:sp>
        <p:nvSpPr>
          <p:cNvPr id="12" name="Text 2"/>
          <p:cNvSpPr/>
          <p:nvPr/>
        </p:nvSpPr>
        <p:spPr>
          <a:xfrm>
            <a:off x="857250" y="4259759"/>
            <a:ext cx="2921050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Discuss research interests and project scope to build initial trust.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4450154" y="3612059"/>
            <a:ext cx="329184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Logistics</a:t>
            </a:r>
            <a:endParaRPr lang="en-US" sz="2400" dirty="0"/>
          </a:p>
        </p:txBody>
      </p:sp>
      <p:sp>
        <p:nvSpPr>
          <p:cNvPr id="14" name="Text 4"/>
          <p:cNvSpPr/>
          <p:nvPr/>
        </p:nvSpPr>
        <p:spPr>
          <a:xfrm>
            <a:off x="4635550" y="4259759"/>
            <a:ext cx="29210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Clarify meeting frequency and feedback timelines early on.</a:t>
            </a:r>
            <a:endParaRPr lang="en-US" sz="1650" dirty="0"/>
          </a:p>
        </p:txBody>
      </p:sp>
      <p:sp>
        <p:nvSpPr>
          <p:cNvPr id="15" name="Text 5"/>
          <p:cNvSpPr/>
          <p:nvPr/>
        </p:nvSpPr>
        <p:spPr>
          <a:xfrm>
            <a:off x="7679814" y="3612059"/>
            <a:ext cx="438912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Expectations</a:t>
            </a:r>
            <a:endParaRPr lang="en-US" sz="2400" dirty="0"/>
          </a:p>
        </p:txBody>
      </p:sp>
      <p:sp>
        <p:nvSpPr>
          <p:cNvPr id="16" name="Text 6"/>
          <p:cNvSpPr/>
          <p:nvPr/>
        </p:nvSpPr>
        <p:spPr>
          <a:xfrm>
            <a:off x="8413849" y="4259759"/>
            <a:ext cx="2921050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Address administrative obligations and institutional requirements.</a:t>
            </a:r>
            <a:endParaRPr lang="en-US" sz="16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4281339"/>
            <a:ext cx="11049000" cy="571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2500" y="3548955"/>
            <a:ext cx="2263080" cy="1521916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7090" y="3548955"/>
            <a:ext cx="2263080" cy="1521916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1680" y="3437632"/>
            <a:ext cx="2263080" cy="1744712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76271" y="3548955"/>
            <a:ext cx="2263080" cy="1521916"/>
          </a:xfrm>
          <a:prstGeom prst="rect">
            <a:avLst/>
          </a:prstGeom>
        </p:spPr>
      </p:pic>
      <p:sp>
        <p:nvSpPr>
          <p:cNvPr id="9" name="Text 0"/>
          <p:cNvSpPr/>
          <p:nvPr/>
        </p:nvSpPr>
        <p:spPr>
          <a:xfrm>
            <a:off x="571500" y="762000"/>
            <a:ext cx="1426464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Role Clarity &amp; Framework</a:t>
            </a:r>
            <a:endParaRPr lang="en-US" sz="3900" dirty="0"/>
          </a:p>
        </p:txBody>
      </p:sp>
      <p:sp>
        <p:nvSpPr>
          <p:cNvPr id="10" name="Text 1"/>
          <p:cNvSpPr/>
          <p:nvPr/>
        </p:nvSpPr>
        <p:spPr>
          <a:xfrm>
            <a:off x="1143000" y="3739455"/>
            <a:ext cx="188208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Roles</a:t>
            </a:r>
            <a:endParaRPr lang="en-US" sz="2100" dirty="0"/>
          </a:p>
        </p:txBody>
      </p:sp>
      <p:sp>
        <p:nvSpPr>
          <p:cNvPr id="11" name="Text 2"/>
          <p:cNvSpPr/>
          <p:nvPr/>
        </p:nvSpPr>
        <p:spPr>
          <a:xfrm>
            <a:off x="1143000" y="4291905"/>
            <a:ext cx="1882080" cy="4455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Student as Manager; Supervisor as Expert.</a:t>
            </a:r>
            <a:endParaRPr lang="en-US" sz="1350" dirty="0"/>
          </a:p>
        </p:txBody>
      </p:sp>
      <p:sp>
        <p:nvSpPr>
          <p:cNvPr id="12" name="Text 3"/>
          <p:cNvSpPr/>
          <p:nvPr/>
        </p:nvSpPr>
        <p:spPr>
          <a:xfrm>
            <a:off x="3478470" y="3739455"/>
            <a:ext cx="256032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Timeline</a:t>
            </a:r>
            <a:endParaRPr lang="en-US" sz="2100" dirty="0"/>
          </a:p>
        </p:txBody>
      </p:sp>
      <p:sp>
        <p:nvSpPr>
          <p:cNvPr id="13" name="Text 4"/>
          <p:cNvSpPr/>
          <p:nvPr/>
        </p:nvSpPr>
        <p:spPr>
          <a:xfrm>
            <a:off x="3817590" y="4291905"/>
            <a:ext cx="1882080" cy="4455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Set milestones for literature and data.</a:t>
            </a:r>
            <a:endParaRPr lang="en-US" sz="1350" dirty="0"/>
          </a:p>
        </p:txBody>
      </p:sp>
      <p:sp>
        <p:nvSpPr>
          <p:cNvPr id="14" name="Text 5"/>
          <p:cNvSpPr/>
          <p:nvPr/>
        </p:nvSpPr>
        <p:spPr>
          <a:xfrm>
            <a:off x="6473101" y="3628132"/>
            <a:ext cx="192024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Ethics</a:t>
            </a:r>
            <a:endParaRPr lang="en-US" sz="2100" dirty="0"/>
          </a:p>
        </p:txBody>
      </p:sp>
      <p:sp>
        <p:nvSpPr>
          <p:cNvPr id="15" name="Text 6"/>
          <p:cNvSpPr/>
          <p:nvPr/>
        </p:nvSpPr>
        <p:spPr>
          <a:xfrm>
            <a:off x="6492180" y="4180582"/>
            <a:ext cx="1882080" cy="668387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Secure approvals and departmental clearance.</a:t>
            </a:r>
            <a:endParaRPr lang="en-US" sz="1350" dirty="0"/>
          </a:p>
        </p:txBody>
      </p:sp>
      <p:sp>
        <p:nvSpPr>
          <p:cNvPr id="16" name="Text 7"/>
          <p:cNvSpPr/>
          <p:nvPr/>
        </p:nvSpPr>
        <p:spPr>
          <a:xfrm>
            <a:off x="8987671" y="3739455"/>
            <a:ext cx="224028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1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Roadmap</a:t>
            </a:r>
            <a:endParaRPr lang="en-US" sz="2100" dirty="0"/>
          </a:p>
        </p:txBody>
      </p:sp>
      <p:sp>
        <p:nvSpPr>
          <p:cNvPr id="17" name="Text 8"/>
          <p:cNvSpPr/>
          <p:nvPr/>
        </p:nvSpPr>
        <p:spPr>
          <a:xfrm>
            <a:off x="9166771" y="4291905"/>
            <a:ext cx="1882080" cy="44559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1755"/>
              </a:lnSpc>
              <a:buNone/>
            </a:pPr>
            <a:r>
              <a:rPr lang="en-US" sz="13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Multi-year plan for study and drafting.</a:t>
            </a:r>
            <a:endParaRPr lang="en-US" sz="1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9750" y="2137767"/>
            <a:ext cx="8572500" cy="1051322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00250" y="2549128"/>
            <a:ext cx="285750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09750" y="3427214"/>
            <a:ext cx="8572500" cy="1051322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00250" y="3838575"/>
            <a:ext cx="228600" cy="2286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09750" y="4716661"/>
            <a:ext cx="8572500" cy="1051322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00250" y="5128022"/>
            <a:ext cx="257175" cy="2286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367028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Middle Stages: Progress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2381250" y="2137767"/>
            <a:ext cx="7810500" cy="1051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Structured Communication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Maintain regular bi-weekly updates even when progress feels slow.</a:t>
            </a:r>
            <a:endParaRPr lang="en-US" sz="1650" dirty="0"/>
          </a:p>
        </p:txBody>
      </p:sp>
      <p:sp>
        <p:nvSpPr>
          <p:cNvPr id="12" name="Text 2"/>
          <p:cNvSpPr/>
          <p:nvPr/>
        </p:nvSpPr>
        <p:spPr>
          <a:xfrm>
            <a:off x="2381250" y="3427214"/>
            <a:ext cx="7810500" cy="1051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Feedback Integration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Analyze critical input professionally to strengthen dissertation arguments.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2381250" y="4716661"/>
            <a:ext cx="7810500" cy="1051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Documentation</a:t>
            </a: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
Record meeting decisions and action items to ensure accountability.</a:t>
            </a:r>
            <a:endParaRPr lang="en-US" sz="16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569071"/>
            <a:ext cx="3492401" cy="3196233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2959596"/>
            <a:ext cx="257175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9651" y="2569071"/>
            <a:ext cx="3492550" cy="3196233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5401" y="2959596"/>
            <a:ext cx="342900" cy="342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7950" y="2569071"/>
            <a:ext cx="3492401" cy="3196233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13700" y="2959596"/>
            <a:ext cx="428625" cy="34290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485900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Proactive Problem Solving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857250" y="3540621"/>
            <a:ext cx="365760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Initiative</a:t>
            </a:r>
            <a:endParaRPr lang="en-US" sz="2400" dirty="0"/>
          </a:p>
        </p:txBody>
      </p:sp>
      <p:sp>
        <p:nvSpPr>
          <p:cNvPr id="12" name="Text 2"/>
          <p:cNvSpPr/>
          <p:nvPr/>
        </p:nvSpPr>
        <p:spPr>
          <a:xfrm>
            <a:off x="857250" y="4331196"/>
            <a:ext cx="2920901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Identify solutions for technical flaws before the meeting.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4635401" y="3540621"/>
            <a:ext cx="438912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Consultation</a:t>
            </a:r>
            <a:endParaRPr lang="en-US" sz="2400" dirty="0"/>
          </a:p>
        </p:txBody>
      </p:sp>
      <p:sp>
        <p:nvSpPr>
          <p:cNvPr id="14" name="Text 4"/>
          <p:cNvSpPr/>
          <p:nvPr/>
        </p:nvSpPr>
        <p:spPr>
          <a:xfrm>
            <a:off x="4635401" y="4331196"/>
            <a:ext cx="29210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Use university workshops and peer resources for support.</a:t>
            </a:r>
            <a:endParaRPr lang="en-US" sz="1650" dirty="0"/>
          </a:p>
        </p:txBody>
      </p:sp>
      <p:sp>
        <p:nvSpPr>
          <p:cNvPr id="15" name="Text 5"/>
          <p:cNvSpPr/>
          <p:nvPr/>
        </p:nvSpPr>
        <p:spPr>
          <a:xfrm>
            <a:off x="8413700" y="3540621"/>
            <a:ext cx="438912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Preparedness</a:t>
            </a:r>
            <a:endParaRPr lang="en-US" sz="2400" dirty="0"/>
          </a:p>
        </p:txBody>
      </p:sp>
      <p:sp>
        <p:nvSpPr>
          <p:cNvPr id="16" name="Text 6"/>
          <p:cNvSpPr/>
          <p:nvPr/>
        </p:nvSpPr>
        <p:spPr>
          <a:xfrm>
            <a:off x="8413700" y="4331196"/>
            <a:ext cx="2920901" cy="10054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Bring clear descriptions of issues and proposed next steps.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1666875"/>
            <a:ext cx="5238750" cy="481012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67025" y="4783336"/>
            <a:ext cx="647700" cy="571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1750" y="1666875"/>
            <a:ext cx="5238750" cy="481012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15375" y="4783336"/>
            <a:ext cx="571500" cy="57150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571500" y="762000"/>
            <a:ext cx="1248156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Final Stages: Writing</a:t>
            </a:r>
            <a:endParaRPr lang="en-US" sz="3900" dirty="0"/>
          </a:p>
        </p:txBody>
      </p:sp>
      <p:sp>
        <p:nvSpPr>
          <p:cNvPr id="9" name="Text 1"/>
          <p:cNvSpPr/>
          <p:nvPr/>
        </p:nvSpPr>
        <p:spPr>
          <a:xfrm>
            <a:off x="952500" y="2703314"/>
            <a:ext cx="4476750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Drafting</a:t>
            </a:r>
            <a:endParaRPr lang="en-US" sz="3000" dirty="0"/>
          </a:p>
        </p:txBody>
      </p:sp>
      <p:sp>
        <p:nvSpPr>
          <p:cNvPr id="10" name="Text 2"/>
          <p:cNvSpPr/>
          <p:nvPr/>
        </p:nvSpPr>
        <p:spPr>
          <a:xfrm>
            <a:off x="952500" y="3608189"/>
            <a:ext cx="44767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Submit chapters with a 3-week lead time for thorough review.</a:t>
            </a:r>
            <a:endParaRPr lang="en-US" sz="1650" dirty="0"/>
          </a:p>
        </p:txBody>
      </p:sp>
      <p:sp>
        <p:nvSpPr>
          <p:cNvPr id="11" name="Text 3"/>
          <p:cNvSpPr/>
          <p:nvPr/>
        </p:nvSpPr>
        <p:spPr>
          <a:xfrm>
            <a:off x="6762750" y="2703314"/>
            <a:ext cx="4476750" cy="552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Revision</a:t>
            </a:r>
            <a:endParaRPr lang="en-US" sz="3000" dirty="0"/>
          </a:p>
        </p:txBody>
      </p:sp>
      <p:sp>
        <p:nvSpPr>
          <p:cNvPr id="12" name="Text 4"/>
          <p:cNvSpPr/>
          <p:nvPr/>
        </p:nvSpPr>
        <p:spPr>
          <a:xfrm>
            <a:off x="6762750" y="3608189"/>
            <a:ext cx="44767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Respond to feedback on structure and clarity without defensiveness.</a:t>
            </a:r>
            <a:endParaRPr lang="en-US" sz="16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150864"/>
            <a:ext cx="3555950" cy="23812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2150864"/>
            <a:ext cx="3555950" cy="2381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7950" y="2150864"/>
            <a:ext cx="3555950" cy="23812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17950" y="2150864"/>
            <a:ext cx="3555950" cy="23812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64401" y="2150864"/>
            <a:ext cx="3556099" cy="23812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64401" y="2150864"/>
            <a:ext cx="3556099" cy="2381250"/>
          </a:xfrm>
          <a:prstGeom prst="rect">
            <a:avLst/>
          </a:prstGeom>
        </p:spPr>
      </p:pic>
      <p:sp>
        <p:nvSpPr>
          <p:cNvPr id="10" name="Text 0"/>
          <p:cNvSpPr/>
          <p:nvPr/>
        </p:nvSpPr>
        <p:spPr>
          <a:xfrm>
            <a:off x="571500" y="762000"/>
            <a:ext cx="1367028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Viva &amp; Career Readiness</a:t>
            </a:r>
            <a:endParaRPr lang="en-US" sz="3900" dirty="0"/>
          </a:p>
        </p:txBody>
      </p:sp>
      <p:sp>
        <p:nvSpPr>
          <p:cNvPr id="11" name="Text 1"/>
          <p:cNvSpPr/>
          <p:nvPr/>
        </p:nvSpPr>
        <p:spPr>
          <a:xfrm>
            <a:off x="-576605" y="4532114"/>
            <a:ext cx="585216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Viva Preparation</a:t>
            </a:r>
            <a:endParaRPr lang="en-US" sz="2400" dirty="0"/>
          </a:p>
        </p:txBody>
      </p:sp>
      <p:sp>
        <p:nvSpPr>
          <p:cNvPr id="12" name="Text 2"/>
          <p:cNvSpPr/>
          <p:nvPr/>
        </p:nvSpPr>
        <p:spPr>
          <a:xfrm>
            <a:off x="571500" y="5179814"/>
            <a:ext cx="35559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Conduct mock defenses to build confidence and refine skills.</a:t>
            </a:r>
            <a:endParaRPr lang="en-US" sz="1650" dirty="0"/>
          </a:p>
        </p:txBody>
      </p:sp>
      <p:sp>
        <p:nvSpPr>
          <p:cNvPr id="13" name="Text 3"/>
          <p:cNvSpPr/>
          <p:nvPr/>
        </p:nvSpPr>
        <p:spPr>
          <a:xfrm>
            <a:off x="4084246" y="4532114"/>
            <a:ext cx="402336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Publication</a:t>
            </a:r>
            <a:endParaRPr lang="en-US" sz="2400" dirty="0"/>
          </a:p>
        </p:txBody>
      </p:sp>
      <p:sp>
        <p:nvSpPr>
          <p:cNvPr id="14" name="Text 4"/>
          <p:cNvSpPr/>
          <p:nvPr/>
        </p:nvSpPr>
        <p:spPr>
          <a:xfrm>
            <a:off x="4317950" y="5179814"/>
            <a:ext cx="3555950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Identify suitable journals and prepare manuscripts early.</a:t>
            </a:r>
            <a:endParaRPr lang="en-US" sz="1650" dirty="0"/>
          </a:p>
        </p:txBody>
      </p:sp>
      <p:sp>
        <p:nvSpPr>
          <p:cNvPr id="15" name="Text 5"/>
          <p:cNvSpPr/>
          <p:nvPr/>
        </p:nvSpPr>
        <p:spPr>
          <a:xfrm>
            <a:off x="6916370" y="4532114"/>
            <a:ext cx="5852160" cy="4381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E4E4E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Career Alignment</a:t>
            </a:r>
            <a:endParaRPr lang="en-US" sz="2400" dirty="0"/>
          </a:p>
        </p:txBody>
      </p:sp>
      <p:sp>
        <p:nvSpPr>
          <p:cNvPr id="16" name="Text 6"/>
          <p:cNvSpPr/>
          <p:nvPr/>
        </p:nvSpPr>
        <p:spPr>
          <a:xfrm>
            <a:off x="8064401" y="5179814"/>
            <a:ext cx="3556099" cy="67032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1650" b="1" dirty="0">
                <a:solidFill>
                  <a:srgbClr val="A1A1AA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Leverage the supervisor's network for future opportunities.</a:t>
            </a:r>
            <a:endParaRPr lang="en-US" sz="16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" y="2586038"/>
            <a:ext cx="11049000" cy="2971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2776538"/>
            <a:ext cx="2379911" cy="762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11" y="2776538"/>
            <a:ext cx="8288089" cy="762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000" y="3538538"/>
            <a:ext cx="2379911" cy="6096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1911" y="3538538"/>
            <a:ext cx="8288089" cy="6096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62000" y="4148137"/>
            <a:ext cx="2379911" cy="6096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141911" y="4148137"/>
            <a:ext cx="8288089" cy="6096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000" y="4757738"/>
            <a:ext cx="2379911" cy="6096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141911" y="4757738"/>
            <a:ext cx="8288089" cy="609600"/>
          </a:xfrm>
          <a:prstGeom prst="rect">
            <a:avLst/>
          </a:prstGeom>
        </p:spPr>
      </p:pic>
      <p:sp>
        <p:nvSpPr>
          <p:cNvPr id="13" name="Text 0"/>
          <p:cNvSpPr/>
          <p:nvPr/>
        </p:nvSpPr>
        <p:spPr>
          <a:xfrm>
            <a:off x="571500" y="762000"/>
            <a:ext cx="1664208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Communication Best Practices</a:t>
            </a:r>
            <a:endParaRPr lang="en-US" sz="3900" dirty="0"/>
          </a:p>
        </p:txBody>
      </p:sp>
      <p:sp>
        <p:nvSpPr>
          <p:cNvPr id="14" name="Text 1"/>
          <p:cNvSpPr/>
          <p:nvPr/>
        </p:nvSpPr>
        <p:spPr>
          <a:xfrm>
            <a:off x="952500" y="2776538"/>
            <a:ext cx="1998911" cy="762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Area</a:t>
            </a:r>
            <a:endParaRPr lang="en-US" sz="2100" dirty="0"/>
          </a:p>
        </p:txBody>
      </p:sp>
      <p:sp>
        <p:nvSpPr>
          <p:cNvPr id="15" name="Text 2"/>
          <p:cNvSpPr/>
          <p:nvPr/>
        </p:nvSpPr>
        <p:spPr>
          <a:xfrm>
            <a:off x="3332411" y="2776538"/>
            <a:ext cx="7907089" cy="762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21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Best Practice</a:t>
            </a:r>
            <a:endParaRPr lang="en-US" sz="2100" dirty="0"/>
          </a:p>
        </p:txBody>
      </p:sp>
      <p:sp>
        <p:nvSpPr>
          <p:cNvPr id="16" name="Text 3"/>
          <p:cNvSpPr/>
          <p:nvPr/>
        </p:nvSpPr>
        <p:spPr>
          <a:xfrm>
            <a:off x="952500" y="3729038"/>
            <a:ext cx="14630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Meetings</a:t>
            </a:r>
            <a:endParaRPr lang="en-US" sz="1200" dirty="0"/>
          </a:p>
        </p:txBody>
      </p:sp>
      <p:sp>
        <p:nvSpPr>
          <p:cNvPr id="17" name="Text 4"/>
          <p:cNvSpPr/>
          <p:nvPr/>
        </p:nvSpPr>
        <p:spPr>
          <a:xfrm>
            <a:off x="3332411" y="3538538"/>
            <a:ext cx="7907089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Prepare agendas and record key action items.</a:t>
            </a:r>
            <a:endParaRPr lang="en-US" sz="1200" dirty="0"/>
          </a:p>
        </p:txBody>
      </p:sp>
      <p:sp>
        <p:nvSpPr>
          <p:cNvPr id="18" name="Text 5"/>
          <p:cNvSpPr/>
          <p:nvPr/>
        </p:nvSpPr>
        <p:spPr>
          <a:xfrm>
            <a:off x="952500" y="4338638"/>
            <a:ext cx="14630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Feedback</a:t>
            </a:r>
            <a:endParaRPr lang="en-US" sz="1200" dirty="0"/>
          </a:p>
        </p:txBody>
      </p:sp>
      <p:sp>
        <p:nvSpPr>
          <p:cNvPr id="19" name="Text 6"/>
          <p:cNvSpPr/>
          <p:nvPr/>
        </p:nvSpPr>
        <p:spPr>
          <a:xfrm>
            <a:off x="3332411" y="4148137"/>
            <a:ext cx="8200235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Request elaboration if suggestions are unclear.</a:t>
            </a:r>
            <a:endParaRPr lang="en-US" sz="1200" dirty="0"/>
          </a:p>
        </p:txBody>
      </p:sp>
      <p:sp>
        <p:nvSpPr>
          <p:cNvPr id="20" name="Text 7"/>
          <p:cNvSpPr/>
          <p:nvPr/>
        </p:nvSpPr>
        <p:spPr>
          <a:xfrm>
            <a:off x="952500" y="4948238"/>
            <a:ext cx="12801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Conduct</a:t>
            </a:r>
            <a:endParaRPr lang="en-US" sz="1200" dirty="0"/>
          </a:p>
        </p:txBody>
      </p:sp>
      <p:sp>
        <p:nvSpPr>
          <p:cNvPr id="21" name="Text 8"/>
          <p:cNvSpPr/>
          <p:nvPr/>
        </p:nvSpPr>
        <p:spPr>
          <a:xfrm>
            <a:off x="3332411" y="4757738"/>
            <a:ext cx="8025762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1200" dirty="0">
                <a:solidFill>
                  <a:srgbClr val="F4F4F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Meet deadlines and maintain professional tone.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39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050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71500" y="762000"/>
            <a:ext cx="11049000" cy="714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Keys to Success</a:t>
            </a:r>
            <a:endParaRPr lang="en-US" sz="3900" dirty="0"/>
          </a:p>
        </p:txBody>
      </p:sp>
      <p:sp>
        <p:nvSpPr>
          <p:cNvPr id="5" name="Text 1"/>
          <p:cNvSpPr/>
          <p:nvPr/>
        </p:nvSpPr>
        <p:spPr>
          <a:xfrm>
            <a:off x="-2238375" y="2623245"/>
            <a:ext cx="14401800" cy="5810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The relationship evolves from </a:t>
            </a:r>
            <a:endParaRPr lang="en-US" sz="3150" dirty="0"/>
          </a:p>
        </p:txBody>
      </p:sp>
      <p:sp>
        <p:nvSpPr>
          <p:cNvPr id="6" name="Text 2"/>
          <p:cNvSpPr/>
          <p:nvPr/>
        </p:nvSpPr>
        <p:spPr>
          <a:xfrm>
            <a:off x="2171700" y="2623245"/>
            <a:ext cx="6743700" cy="114106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initial planning</a:t>
            </a:r>
            <a:endParaRPr lang="en-US" sz="3150" dirty="0"/>
          </a:p>
        </p:txBody>
      </p:sp>
      <p:sp>
        <p:nvSpPr>
          <p:cNvPr id="7" name="Text 3"/>
          <p:cNvSpPr/>
          <p:nvPr/>
        </p:nvSpPr>
        <p:spPr>
          <a:xfrm>
            <a:off x="3240405" y="3183285"/>
            <a:ext cx="1920240" cy="5810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 to </a:t>
            </a:r>
            <a:endParaRPr lang="en-US" sz="3150" dirty="0"/>
          </a:p>
        </p:txBody>
      </p:sp>
      <p:sp>
        <p:nvSpPr>
          <p:cNvPr id="8" name="Text 4"/>
          <p:cNvSpPr/>
          <p:nvPr/>
        </p:nvSpPr>
        <p:spPr>
          <a:xfrm>
            <a:off x="2618423" y="3183285"/>
            <a:ext cx="6240780" cy="5810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final defense</a:t>
            </a:r>
            <a:endParaRPr lang="en-US" sz="3150" dirty="0"/>
          </a:p>
        </p:txBody>
      </p:sp>
      <p:sp>
        <p:nvSpPr>
          <p:cNvPr id="9" name="Text 5"/>
          <p:cNvSpPr/>
          <p:nvPr/>
        </p:nvSpPr>
        <p:spPr>
          <a:xfrm>
            <a:off x="2305050" y="3183285"/>
            <a:ext cx="6610350" cy="170110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4410"/>
              </a:lnSpc>
              <a:buNone/>
            </a:pPr>
            <a:r>
              <a:rPr lang="en-US" sz="3150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, requiring adaptability, initiative, and mutual respect.</a:t>
            </a:r>
            <a:endParaRPr lang="en-US" sz="3150" dirty="0"/>
          </a:p>
        </p:txBody>
      </p:sp>
      <p:sp>
        <p:nvSpPr>
          <p:cNvPr id="10" name="Text 6"/>
          <p:cNvSpPr/>
          <p:nvPr/>
        </p:nvSpPr>
        <p:spPr>
          <a:xfrm>
            <a:off x="-2411730" y="5168205"/>
            <a:ext cx="15910560" cy="333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B923C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 Dissertation Excellence Framework, for UWTSD students :-)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341</Words>
  <Application>Microsoft Office PowerPoint</Application>
  <PresentationFormat>Widescreen</PresentationFormat>
  <Paragraphs>75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Noto Sans SC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Jaliya De Silva</cp:lastModifiedBy>
  <cp:revision>2</cp:revision>
  <dcterms:created xsi:type="dcterms:W3CDTF">2026-03-09T09:14:34Z</dcterms:created>
  <dcterms:modified xsi:type="dcterms:W3CDTF">2026-03-09T09:21:01Z</dcterms:modified>
</cp:coreProperties>
</file>