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19"/>
  </p:notesMasterIdLst>
  <p:handoutMasterIdLst>
    <p:handoutMasterId r:id="rId20"/>
  </p:handoutMasterIdLst>
  <p:sldIdLst>
    <p:sldId id="373" r:id="rId2"/>
    <p:sldId id="332" r:id="rId3"/>
    <p:sldId id="334" r:id="rId4"/>
    <p:sldId id="336" r:id="rId5"/>
    <p:sldId id="377" r:id="rId6"/>
    <p:sldId id="330" r:id="rId7"/>
    <p:sldId id="380" r:id="rId8"/>
    <p:sldId id="320" r:id="rId9"/>
    <p:sldId id="382" r:id="rId10"/>
    <p:sldId id="385" r:id="rId11"/>
    <p:sldId id="383" r:id="rId12"/>
    <p:sldId id="378" r:id="rId13"/>
    <p:sldId id="379" r:id="rId14"/>
    <p:sldId id="374" r:id="rId15"/>
    <p:sldId id="375" r:id="rId16"/>
    <p:sldId id="376" r:id="rId17"/>
    <p:sldId id="384" r:id="rId18"/>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73" autoAdjust="0"/>
    <p:restoredTop sz="62167" autoAdjust="0"/>
  </p:normalViewPr>
  <p:slideViewPr>
    <p:cSldViewPr>
      <p:cViewPr varScale="1">
        <p:scale>
          <a:sx n="72" d="100"/>
          <a:sy n="72" d="100"/>
        </p:scale>
        <p:origin x="624"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29072F37-1419-45AA-BD00-2B6A8D8C4B73}"/>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F22B1D7F-6B7F-4D2E-8AAB-5C23F614A5E7}"/>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07CBC75F-5193-4DD0-84ED-1FA679B30D67}"/>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21053E7E-6EA9-4F1E-9FBD-DE44F64B7BFA}"/>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67B15773-31EC-41EA-8656-1B36A1DAD8BC}"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D6372DB9-F4BD-48C5-9ADB-8E0818024424}"/>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2DC3624D-4AEF-499F-ABC5-C4495CE76F40}"/>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id="{95380408-DCE3-4424-878D-D67ED8B00D4C}"/>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1E95BB8E-399C-4A3E-A434-F0D4C444351A}"/>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80AB555E-486D-449E-98E1-C283F33FBEB4}"/>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17AD08E7-009C-428E-80C5-DB7B8FFE3D2E}"/>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DE6E1525-2789-4161-B270-4A7F9486EFEC}"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C556B26E-38E8-4040-A82C-58458A77FA87}"/>
              </a:ext>
            </a:extLst>
          </p:cNvPr>
          <p:cNvSpPr>
            <a:spLocks noGrp="1" noRot="1" noChangeAspect="1" noChangeArrowheads="1" noTextEdit="1"/>
          </p:cNvSpPr>
          <p:nvPr>
            <p:ph type="sldImg"/>
          </p:nvPr>
        </p:nvSpPr>
        <p:spPr>
          <a:xfrm>
            <a:off x="917575" y="744538"/>
            <a:ext cx="4962525" cy="3722687"/>
          </a:xfrm>
          <a:ln/>
        </p:spPr>
      </p:sp>
      <p:sp>
        <p:nvSpPr>
          <p:cNvPr id="28675" name="Notes Placeholder 2">
            <a:extLst>
              <a:ext uri="{FF2B5EF4-FFF2-40B4-BE49-F238E27FC236}">
                <a16:creationId xmlns:a16="http://schemas.microsoft.com/office/drawing/2014/main" id="{B7A08AD9-A4D3-4BCD-9288-F8B9A1EDA4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F461B27B-FEF1-4CF4-A393-3178A992AB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C829A61-CD45-4ECC-AA20-733DC22E1B60}" type="slidenum">
              <a:rPr lang="cy-GB" altLang="en-US" sz="1200" smtClean="0">
                <a:latin typeface="Arial" panose="020B0604020202020204" pitchFamily="34" charset="0"/>
              </a:rPr>
              <a:pPr/>
              <a:t>2</a:t>
            </a:fld>
            <a:endParaRPr lang="cy-GB" altLang="en-US" sz="120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FC949A34-EF79-4880-8B28-F614193FAA76}"/>
              </a:ext>
            </a:extLst>
          </p:cNvPr>
          <p:cNvSpPr>
            <a:spLocks noGrp="1" noRot="1" noChangeAspect="1" noChangeArrowheads="1" noTextEdit="1"/>
          </p:cNvSpPr>
          <p:nvPr>
            <p:ph type="sldImg"/>
          </p:nvPr>
        </p:nvSpPr>
        <p:spPr>
          <a:xfrm>
            <a:off x="917575" y="744538"/>
            <a:ext cx="4962525" cy="3722687"/>
          </a:xfrm>
          <a:ln/>
        </p:spPr>
      </p:sp>
      <p:sp>
        <p:nvSpPr>
          <p:cNvPr id="32771" name="Notes Placeholder 2">
            <a:extLst>
              <a:ext uri="{FF2B5EF4-FFF2-40B4-BE49-F238E27FC236}">
                <a16:creationId xmlns:a16="http://schemas.microsoft.com/office/drawing/2014/main" id="{7423F13F-CB83-4BE7-A95E-19079CD4649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B65D78A0-82A7-417C-B482-3B933FA47D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E66BFB4-72B1-4854-9B24-3E0AE6662B35}" type="slidenum">
              <a:rPr lang="cy-GB" altLang="en-US" sz="1200" smtClean="0">
                <a:latin typeface="Arial" panose="020B0604020202020204" pitchFamily="34" charset="0"/>
              </a:rPr>
              <a:pPr/>
              <a:t>4</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FBBAE3CB-93F5-4EE2-8323-EF246CAEBB90}"/>
              </a:ext>
            </a:extLst>
          </p:cNvPr>
          <p:cNvSpPr>
            <a:spLocks noGrp="1" noRot="1" noChangeAspect="1" noChangeArrowheads="1" noTextEdit="1"/>
          </p:cNvSpPr>
          <p:nvPr>
            <p:ph type="sldImg"/>
          </p:nvPr>
        </p:nvSpPr>
        <p:spPr>
          <a:xfrm>
            <a:off x="917575" y="744538"/>
            <a:ext cx="4962525" cy="3722687"/>
          </a:xfrm>
          <a:ln/>
        </p:spPr>
      </p:sp>
      <p:sp>
        <p:nvSpPr>
          <p:cNvPr id="30723" name="Notes Placeholder 2">
            <a:extLst>
              <a:ext uri="{FF2B5EF4-FFF2-40B4-BE49-F238E27FC236}">
                <a16:creationId xmlns:a16="http://schemas.microsoft.com/office/drawing/2014/main" id="{C93E9C26-0E25-4A7F-8614-CB1CFAE8AC5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0724" name="Slide Number Placeholder 3">
            <a:extLst>
              <a:ext uri="{FF2B5EF4-FFF2-40B4-BE49-F238E27FC236}">
                <a16:creationId xmlns:a16="http://schemas.microsoft.com/office/drawing/2014/main" id="{FE82A27F-8E5D-4A13-8411-2B8DD5A860B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CF5846F-61B6-4489-AB4F-0A0EEA7FE4D6}"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59EC4BB4-4B80-4C88-A173-DF1CBEB43E55}"/>
              </a:ext>
            </a:extLst>
          </p:cNvPr>
          <p:cNvSpPr>
            <a:spLocks noGrp="1" noRot="1" noChangeAspect="1" noChangeArrowheads="1" noTextEdit="1"/>
          </p:cNvSpPr>
          <p:nvPr>
            <p:ph type="sldImg"/>
          </p:nvPr>
        </p:nvSpPr>
        <p:spPr>
          <a:xfrm>
            <a:off x="917575" y="744538"/>
            <a:ext cx="4962525" cy="3722687"/>
          </a:xfrm>
          <a:ln/>
        </p:spPr>
      </p:sp>
      <p:sp>
        <p:nvSpPr>
          <p:cNvPr id="34819" name="Notes Placeholder 2">
            <a:extLst>
              <a:ext uri="{FF2B5EF4-FFF2-40B4-BE49-F238E27FC236}">
                <a16:creationId xmlns:a16="http://schemas.microsoft.com/office/drawing/2014/main" id="{F841A8D2-AAB2-4F82-B5B0-4A7E76B1BE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B4123386-D88F-4900-8E07-362BBC28EB5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7A41480-3468-424E-AB5F-6E8CC9E5BBFB}" type="slidenum">
              <a:rPr lang="cy-GB" altLang="en-US" sz="1200" smtClean="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DDF212-A034-4FCE-8104-2647C2705972}"/>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3B1CD3A0-050D-407A-AAC0-CD7E70A5B4C4}" type="datetimeFigureOut">
              <a:rPr lang="en-GB"/>
              <a:pPr>
                <a:defRPr/>
              </a:pPr>
              <a:t>08/11/2018</a:t>
            </a:fld>
            <a:endParaRPr lang="en-GB"/>
          </a:p>
        </p:txBody>
      </p:sp>
      <p:sp>
        <p:nvSpPr>
          <p:cNvPr id="5" name="Footer Placeholder 4">
            <a:extLst>
              <a:ext uri="{FF2B5EF4-FFF2-40B4-BE49-F238E27FC236}">
                <a16:creationId xmlns:a16="http://schemas.microsoft.com/office/drawing/2014/main" id="{585091C9-E838-4234-99E9-330143C4C6A3}"/>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7E00D824-F0FD-41EE-8583-D3962CBDB892}"/>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13F41B2E-78C8-4B8A-B67B-37D9150BC61E}" type="slidenum">
              <a:rPr lang="en-GB" altLang="en-US"/>
              <a:pPr>
                <a:defRPr/>
              </a:pPr>
              <a:t>‹#›</a:t>
            </a:fld>
            <a:endParaRPr lang="en-GB" altLang="en-US"/>
          </a:p>
        </p:txBody>
      </p:sp>
    </p:spTree>
    <p:extLst>
      <p:ext uri="{BB962C8B-B14F-4D97-AF65-F5344CB8AC3E}">
        <p14:creationId xmlns:p14="http://schemas.microsoft.com/office/powerpoint/2010/main" val="1450013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2510E8-A2D3-4AE5-B23B-340F0AB80EF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6471B11-6530-4E78-BF06-EDF2C3B701EB}" type="datetimeFigureOut">
              <a:rPr lang="en-GB"/>
              <a:pPr>
                <a:defRPr/>
              </a:pPr>
              <a:t>08/11/2018</a:t>
            </a:fld>
            <a:endParaRPr lang="en-GB"/>
          </a:p>
        </p:txBody>
      </p:sp>
      <p:sp>
        <p:nvSpPr>
          <p:cNvPr id="5" name="Footer Placeholder 4">
            <a:extLst>
              <a:ext uri="{FF2B5EF4-FFF2-40B4-BE49-F238E27FC236}">
                <a16:creationId xmlns:a16="http://schemas.microsoft.com/office/drawing/2014/main" id="{E90DAE70-26F1-410F-93E3-6481D1CE580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1A4C6CE4-CB46-4728-A190-E80795F00CD9}"/>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52D99E5-FDB3-4144-9A67-0DF7A1092C6B}" type="slidenum">
              <a:rPr lang="en-GB" altLang="en-US"/>
              <a:pPr>
                <a:defRPr/>
              </a:pPr>
              <a:t>‹#›</a:t>
            </a:fld>
            <a:endParaRPr lang="en-GB" altLang="en-US"/>
          </a:p>
        </p:txBody>
      </p:sp>
    </p:spTree>
    <p:extLst>
      <p:ext uri="{BB962C8B-B14F-4D97-AF65-F5344CB8AC3E}">
        <p14:creationId xmlns:p14="http://schemas.microsoft.com/office/powerpoint/2010/main" val="628747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3499C2D-99CD-4C37-9123-7F84EB35FE1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52F87C-49E7-4369-9718-BA29103876AA}" type="datetimeFigureOut">
              <a:rPr lang="en-GB"/>
              <a:pPr>
                <a:defRPr/>
              </a:pPr>
              <a:t>08/11/2018</a:t>
            </a:fld>
            <a:endParaRPr lang="en-GB"/>
          </a:p>
        </p:txBody>
      </p:sp>
      <p:sp>
        <p:nvSpPr>
          <p:cNvPr id="5" name="Slide Number Placeholder 5">
            <a:extLst>
              <a:ext uri="{FF2B5EF4-FFF2-40B4-BE49-F238E27FC236}">
                <a16:creationId xmlns:a16="http://schemas.microsoft.com/office/drawing/2014/main" id="{63A5592D-22C0-4A46-8A76-427C745D1AB9}"/>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2F322D5-937C-42E5-9CE2-7932E36E37DD}" type="slidenum">
              <a:rPr lang="en-GB" altLang="en-US"/>
              <a:pPr>
                <a:defRPr/>
              </a:pPr>
              <a:t>‹#›</a:t>
            </a:fld>
            <a:endParaRPr lang="en-GB" altLang="en-US"/>
          </a:p>
        </p:txBody>
      </p:sp>
    </p:spTree>
    <p:extLst>
      <p:ext uri="{BB962C8B-B14F-4D97-AF65-F5344CB8AC3E}">
        <p14:creationId xmlns:p14="http://schemas.microsoft.com/office/powerpoint/2010/main" val="3653825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86D2ED-414C-4525-8CBD-A4A0AA9D8861}"/>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0D24051-A723-4CAB-AEA0-DF11D89AE46A}" type="datetimeFigureOut">
              <a:rPr lang="en-GB"/>
              <a:pPr>
                <a:defRPr/>
              </a:pPr>
              <a:t>08/11/2018</a:t>
            </a:fld>
            <a:endParaRPr lang="en-GB"/>
          </a:p>
        </p:txBody>
      </p:sp>
      <p:sp>
        <p:nvSpPr>
          <p:cNvPr id="6" name="Slide Number Placeholder 6">
            <a:extLst>
              <a:ext uri="{FF2B5EF4-FFF2-40B4-BE49-F238E27FC236}">
                <a16:creationId xmlns:a16="http://schemas.microsoft.com/office/drawing/2014/main" id="{7C3B2F61-2A76-4470-8B2C-95A72FF8BC51}"/>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27C47F5-54B8-43BC-84D2-347FC0508BA4}" type="slidenum">
              <a:rPr lang="en-GB" altLang="en-US"/>
              <a:pPr>
                <a:defRPr/>
              </a:pPr>
              <a:t>‹#›</a:t>
            </a:fld>
            <a:endParaRPr lang="en-GB" altLang="en-US"/>
          </a:p>
        </p:txBody>
      </p:sp>
    </p:spTree>
    <p:extLst>
      <p:ext uri="{BB962C8B-B14F-4D97-AF65-F5344CB8AC3E}">
        <p14:creationId xmlns:p14="http://schemas.microsoft.com/office/powerpoint/2010/main" val="3251377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5E0451E-B038-40B6-9294-393C732BA5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BF54716-E02E-45CC-8753-C8D9E8639E34}" type="datetimeFigureOut">
              <a:rPr lang="en-GB"/>
              <a:pPr>
                <a:defRPr/>
              </a:pPr>
              <a:t>08/11/2018</a:t>
            </a:fld>
            <a:endParaRPr lang="en-GB"/>
          </a:p>
        </p:txBody>
      </p:sp>
      <p:sp>
        <p:nvSpPr>
          <p:cNvPr id="8" name="Slide Number Placeholder 8">
            <a:extLst>
              <a:ext uri="{FF2B5EF4-FFF2-40B4-BE49-F238E27FC236}">
                <a16:creationId xmlns:a16="http://schemas.microsoft.com/office/drawing/2014/main" id="{5639E14C-9EBE-4B25-9DD1-DBE7AC97441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F8D7AF9C-2D71-430D-977D-3B3B96653E91}" type="slidenum">
              <a:rPr lang="en-GB" altLang="en-US"/>
              <a:pPr>
                <a:defRPr/>
              </a:pPr>
              <a:t>‹#›</a:t>
            </a:fld>
            <a:endParaRPr lang="en-GB" altLang="en-US"/>
          </a:p>
        </p:txBody>
      </p:sp>
    </p:spTree>
    <p:extLst>
      <p:ext uri="{BB962C8B-B14F-4D97-AF65-F5344CB8AC3E}">
        <p14:creationId xmlns:p14="http://schemas.microsoft.com/office/powerpoint/2010/main" val="2521067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37858D-A28D-4EB6-9236-0E5AB7BDC48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356206E-1367-49D3-A94F-A86D930F3B89}" type="datetimeFigureOut">
              <a:rPr lang="en-GB"/>
              <a:pPr>
                <a:defRPr/>
              </a:pPr>
              <a:t>08/11/2018</a:t>
            </a:fld>
            <a:endParaRPr lang="en-GB"/>
          </a:p>
        </p:txBody>
      </p:sp>
      <p:sp>
        <p:nvSpPr>
          <p:cNvPr id="4" name="Slide Number Placeholder 4">
            <a:extLst>
              <a:ext uri="{FF2B5EF4-FFF2-40B4-BE49-F238E27FC236}">
                <a16:creationId xmlns:a16="http://schemas.microsoft.com/office/drawing/2014/main" id="{FAAA7030-3A0B-4776-B5FC-FB0B6211E5F6}"/>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0A6D740-4B7D-4B70-8CAA-893A0E623AB3}" type="slidenum">
              <a:rPr lang="en-GB" altLang="en-US"/>
              <a:pPr>
                <a:defRPr/>
              </a:pPr>
              <a:t>‹#›</a:t>
            </a:fld>
            <a:endParaRPr lang="en-GB" altLang="en-US"/>
          </a:p>
        </p:txBody>
      </p:sp>
    </p:spTree>
    <p:extLst>
      <p:ext uri="{BB962C8B-B14F-4D97-AF65-F5344CB8AC3E}">
        <p14:creationId xmlns:p14="http://schemas.microsoft.com/office/powerpoint/2010/main" val="2313196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07CE70-F282-4432-9CEE-46F03894BBE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7D3963C-D3F2-484B-A4AA-EDAAD6FE3749}" type="datetimeFigureOut">
              <a:rPr lang="en-GB"/>
              <a:pPr>
                <a:defRPr/>
              </a:pPr>
              <a:t>08/11/2018</a:t>
            </a:fld>
            <a:endParaRPr lang="en-GB"/>
          </a:p>
        </p:txBody>
      </p:sp>
      <p:sp>
        <p:nvSpPr>
          <p:cNvPr id="3" name="Slide Number Placeholder 3">
            <a:extLst>
              <a:ext uri="{FF2B5EF4-FFF2-40B4-BE49-F238E27FC236}">
                <a16:creationId xmlns:a16="http://schemas.microsoft.com/office/drawing/2014/main" id="{306AD081-C136-4EFE-BF81-42FC5C22FED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6ACB9D4-1302-4357-B124-ADD26341CE76}" type="slidenum">
              <a:rPr lang="en-GB" altLang="en-US"/>
              <a:pPr>
                <a:defRPr/>
              </a:pPr>
              <a:t>‹#›</a:t>
            </a:fld>
            <a:endParaRPr lang="en-GB" altLang="en-US"/>
          </a:p>
        </p:txBody>
      </p:sp>
    </p:spTree>
    <p:extLst>
      <p:ext uri="{BB962C8B-B14F-4D97-AF65-F5344CB8AC3E}">
        <p14:creationId xmlns:p14="http://schemas.microsoft.com/office/powerpoint/2010/main" val="3676007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id="{7241DA61-55E7-4F0B-AE23-ED57CA78A7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1A6ACE4-5E0B-4C81-A354-A16A032FDC27}" type="datetimeFigureOut">
              <a:rPr lang="en-GB"/>
              <a:pPr>
                <a:defRPr/>
              </a:pPr>
              <a:t>08/11/2018</a:t>
            </a:fld>
            <a:endParaRPr lang="en-GB"/>
          </a:p>
        </p:txBody>
      </p:sp>
      <p:sp>
        <p:nvSpPr>
          <p:cNvPr id="6" name="Slide Number Placeholder 6">
            <a:extLst>
              <a:ext uri="{FF2B5EF4-FFF2-40B4-BE49-F238E27FC236}">
                <a16:creationId xmlns:a16="http://schemas.microsoft.com/office/drawing/2014/main" id="{32C32175-DAEB-4E63-9FFC-2FC60FE8244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16CDB78-3C80-4992-87EB-C458FBE0294B}" type="slidenum">
              <a:rPr lang="en-GB" altLang="en-US"/>
              <a:pPr>
                <a:defRPr/>
              </a:pPr>
              <a:t>‹#›</a:t>
            </a:fld>
            <a:endParaRPr lang="en-GB" altLang="en-US"/>
          </a:p>
        </p:txBody>
      </p:sp>
    </p:spTree>
    <p:extLst>
      <p:ext uri="{BB962C8B-B14F-4D97-AF65-F5344CB8AC3E}">
        <p14:creationId xmlns:p14="http://schemas.microsoft.com/office/powerpoint/2010/main" val="892583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id="{D54333B0-52AD-404D-9279-D2AAE8F4C3B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5A4779F-1DBE-42EB-82C7-CECF31C97C6D}" type="datetimeFigureOut">
              <a:rPr lang="en-GB"/>
              <a:pPr>
                <a:defRPr/>
              </a:pPr>
              <a:t>08/11/2018</a:t>
            </a:fld>
            <a:endParaRPr lang="en-GB"/>
          </a:p>
        </p:txBody>
      </p:sp>
      <p:sp>
        <p:nvSpPr>
          <p:cNvPr id="6" name="Slide Number Placeholder 6">
            <a:extLst>
              <a:ext uri="{FF2B5EF4-FFF2-40B4-BE49-F238E27FC236}">
                <a16:creationId xmlns:a16="http://schemas.microsoft.com/office/drawing/2014/main" id="{CCDDDD73-B40B-4E75-A7E3-4C6CB71AACD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DF4CE13-269E-4361-ACE6-3EDE570D43CC}" type="slidenum">
              <a:rPr lang="en-GB" altLang="en-US"/>
              <a:pPr>
                <a:defRPr/>
              </a:pPr>
              <a:t>‹#›</a:t>
            </a:fld>
            <a:endParaRPr lang="en-GB" altLang="en-US"/>
          </a:p>
        </p:txBody>
      </p:sp>
    </p:spTree>
    <p:extLst>
      <p:ext uri="{BB962C8B-B14F-4D97-AF65-F5344CB8AC3E}">
        <p14:creationId xmlns:p14="http://schemas.microsoft.com/office/powerpoint/2010/main" val="2130487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DEEBA8-F54C-4F10-8BCD-35CEACE58CD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8862AC9-37A5-49EB-8D7B-9EB835A516B2}" type="datetimeFigureOut">
              <a:rPr lang="en-GB"/>
              <a:pPr>
                <a:defRPr/>
              </a:pPr>
              <a:t>08/11/2018</a:t>
            </a:fld>
            <a:endParaRPr lang="en-GB"/>
          </a:p>
        </p:txBody>
      </p:sp>
      <p:sp>
        <p:nvSpPr>
          <p:cNvPr id="5" name="Slide Number Placeholder 5">
            <a:extLst>
              <a:ext uri="{FF2B5EF4-FFF2-40B4-BE49-F238E27FC236}">
                <a16:creationId xmlns:a16="http://schemas.microsoft.com/office/drawing/2014/main" id="{EFDEA441-74B1-4B96-B42B-AF810931E3B3}"/>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86F790B-CD64-4DC1-BFE8-286FAE9AB1CC}" type="slidenum">
              <a:rPr lang="en-GB" altLang="en-US"/>
              <a:pPr>
                <a:defRPr/>
              </a:pPr>
              <a:t>‹#›</a:t>
            </a:fld>
            <a:endParaRPr lang="en-GB" altLang="en-US"/>
          </a:p>
        </p:txBody>
      </p:sp>
    </p:spTree>
    <p:extLst>
      <p:ext uri="{BB962C8B-B14F-4D97-AF65-F5344CB8AC3E}">
        <p14:creationId xmlns:p14="http://schemas.microsoft.com/office/powerpoint/2010/main" val="2481459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EC4939-8BBC-4EA0-AC25-AE5B6B2877F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2D51F-DAD0-4FEC-A0A7-42929DC8715A}" type="datetimeFigureOut">
              <a:rPr lang="en-GB"/>
              <a:pPr>
                <a:defRPr/>
              </a:pPr>
              <a:t>08/11/2018</a:t>
            </a:fld>
            <a:endParaRPr lang="en-GB"/>
          </a:p>
        </p:txBody>
      </p:sp>
      <p:sp>
        <p:nvSpPr>
          <p:cNvPr id="5" name="Slide Number Placeholder 5">
            <a:extLst>
              <a:ext uri="{FF2B5EF4-FFF2-40B4-BE49-F238E27FC236}">
                <a16:creationId xmlns:a16="http://schemas.microsoft.com/office/drawing/2014/main" id="{FE5AAA3F-E6DD-4926-B877-8602E54AC3C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60E00FE-BC3D-422D-815F-CFE0EE1BFBBE}" type="slidenum">
              <a:rPr lang="en-GB" altLang="en-US"/>
              <a:pPr>
                <a:defRPr/>
              </a:pPr>
              <a:t>‹#›</a:t>
            </a:fld>
            <a:endParaRPr lang="en-GB" altLang="en-US"/>
          </a:p>
        </p:txBody>
      </p:sp>
    </p:spTree>
    <p:extLst>
      <p:ext uri="{BB962C8B-B14F-4D97-AF65-F5344CB8AC3E}">
        <p14:creationId xmlns:p14="http://schemas.microsoft.com/office/powerpoint/2010/main" val="4061050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B8ABF5D-3A45-4B19-9AE8-6411E6F9AA4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8BAA386-5C71-4470-8566-48C68CE0CC3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0781E546-42FA-495E-9A2C-B006CB5C3610}"/>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5FD97A5F-F906-4591-B50A-05DD79084E12}" type="datetimeFigureOut">
              <a:rPr lang="en-GB"/>
              <a:pPr>
                <a:defRPr/>
              </a:pPr>
              <a:t>08/11/2018</a:t>
            </a:fld>
            <a:endParaRPr lang="en-GB" dirty="0"/>
          </a:p>
        </p:txBody>
      </p:sp>
      <p:sp>
        <p:nvSpPr>
          <p:cNvPr id="6" name="Slide Number Placeholder 5">
            <a:extLst>
              <a:ext uri="{FF2B5EF4-FFF2-40B4-BE49-F238E27FC236}">
                <a16:creationId xmlns:a16="http://schemas.microsoft.com/office/drawing/2014/main" id="{8B6F498A-F29A-4294-A065-5E761C5903D9}"/>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ea typeface="MS PGothic" panose="020B0600070205080204" pitchFamily="34" charset="-128"/>
              </a:defRPr>
            </a:lvl1pPr>
          </a:lstStyle>
          <a:p>
            <a:pPr>
              <a:defRPr/>
            </a:pPr>
            <a:fld id="{721AEB27-0483-4D7F-BAA5-F2666D1A0B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23" r:id="rId1"/>
    <p:sldLayoutId id="2147484124" r:id="rId2"/>
    <p:sldLayoutId id="2147484125" r:id="rId3"/>
    <p:sldLayoutId id="2147484126" r:id="rId4"/>
    <p:sldLayoutId id="2147484127" r:id="rId5"/>
    <p:sldLayoutId id="2147484128" r:id="rId6"/>
    <p:sldLayoutId id="2147484129" r:id="rId7"/>
    <p:sldLayoutId id="2147484130" r:id="rId8"/>
    <p:sldLayoutId id="2147484131" r:id="rId9"/>
    <p:sldLayoutId id="2147484132" r:id="rId10"/>
    <p:sldLayoutId id="2147484133"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researchgate.net/profile/Nikos_Passas2/publication/273079485_The_Future_of_Anomie_Theory/links/573a068608ae298602e37098.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eprints.lse.ac.uk/61873/1/Hills%20The%20distribution%20of%20welfare2.pdf" TargetMode="External"/><Relationship Id="rId2" Type="http://schemas.openxmlformats.org/officeDocument/2006/relationships/hyperlink" Target="https://www.macmillanihe.com/resources/CW%20resources%20(by%20Author)/B/Blank-Comparative-Health-Policy/9781137023568.pdf" TargetMode="External"/><Relationship Id="rId1" Type="http://schemas.openxmlformats.org/officeDocument/2006/relationships/slideLayout" Target="../slideLayouts/slideLayout2.xml"/><Relationship Id="rId4" Type="http://schemas.openxmlformats.org/officeDocument/2006/relationships/hyperlink" Target="https://warwick.ac.uk/fac/soc/ier/people/morton/mo-attitudes-economic-inequality.pdf"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a16="http://schemas.microsoft.com/office/drawing/2014/main" id="{B3E1BD40-6C07-4E70-BE95-4CA4197CD6A3}"/>
              </a:ext>
            </a:extLst>
          </p:cNvPr>
          <p:cNvSpPr>
            <a:spLocks noGrp="1"/>
          </p:cNvSpPr>
          <p:nvPr>
            <p:ph type="ctrTitle"/>
          </p:nvPr>
        </p:nvSpPr>
        <p:spPr>
          <a:xfrm>
            <a:off x="684213" y="1989138"/>
            <a:ext cx="7772400" cy="1470025"/>
          </a:xfrm>
        </p:spPr>
        <p:txBody>
          <a:bodyPr/>
          <a:lstStyle/>
          <a:p>
            <a:br>
              <a:rPr lang="en-GB" altLang="en-US" dirty="0"/>
            </a:br>
            <a:endParaRPr lang="en-GB" altLang="en-US" dirty="0"/>
          </a:p>
        </p:txBody>
      </p:sp>
      <p:sp>
        <p:nvSpPr>
          <p:cNvPr id="6" name="Subtitle 5">
            <a:extLst>
              <a:ext uri="{FF2B5EF4-FFF2-40B4-BE49-F238E27FC236}">
                <a16:creationId xmlns:a16="http://schemas.microsoft.com/office/drawing/2014/main" id="{4F0D2B0C-3DDE-44A4-93F7-977EC61C5A1F}"/>
              </a:ext>
            </a:extLst>
          </p:cNvPr>
          <p:cNvSpPr>
            <a:spLocks noGrp="1"/>
          </p:cNvSpPr>
          <p:nvPr>
            <p:ph type="subTitle" idx="1"/>
          </p:nvPr>
        </p:nvSpPr>
        <p:spPr>
          <a:xfrm>
            <a:off x="1370013" y="1268760"/>
            <a:ext cx="6400800" cy="1752600"/>
          </a:xfrm>
        </p:spPr>
        <p:txBody>
          <a:bodyPr/>
          <a:lstStyle/>
          <a:p>
            <a:pPr>
              <a:defRPr/>
            </a:pPr>
            <a:r>
              <a:rPr lang="en-GB" dirty="0">
                <a:solidFill>
                  <a:schemeClr val="tx1"/>
                </a:solidFill>
              </a:rPr>
              <a:t>Should social policy be for all people?</a:t>
            </a:r>
          </a:p>
          <a:p>
            <a:pPr>
              <a:defRPr/>
            </a:pPr>
            <a:r>
              <a:rPr lang="en-GB" dirty="0">
                <a:solidFill>
                  <a:schemeClr val="tx1"/>
                </a:solidFill>
              </a:rPr>
              <a:t>Different types of social policy</a:t>
            </a:r>
          </a:p>
          <a:p>
            <a:pPr>
              <a:defRPr/>
            </a:pPr>
            <a:r>
              <a:rPr lang="en-GB" dirty="0">
                <a:solidFill>
                  <a:schemeClr val="tx1"/>
                </a:solidFill>
              </a:rPr>
              <a:t>Jess Pitman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04BD2-8A32-40F5-80DE-496DA76FF70C}"/>
              </a:ext>
            </a:extLst>
          </p:cNvPr>
          <p:cNvSpPr>
            <a:spLocks noGrp="1"/>
          </p:cNvSpPr>
          <p:nvPr>
            <p:ph type="title"/>
          </p:nvPr>
        </p:nvSpPr>
        <p:spPr/>
        <p:txBody>
          <a:bodyPr/>
          <a:lstStyle/>
          <a:p>
            <a:r>
              <a:rPr lang="en-GB" dirty="0"/>
              <a:t>Consider…</a:t>
            </a:r>
          </a:p>
        </p:txBody>
      </p:sp>
      <p:sp>
        <p:nvSpPr>
          <p:cNvPr id="3" name="Content Placeholder 2">
            <a:extLst>
              <a:ext uri="{FF2B5EF4-FFF2-40B4-BE49-F238E27FC236}">
                <a16:creationId xmlns:a16="http://schemas.microsoft.com/office/drawing/2014/main" id="{96FAC24A-60F8-4C10-80D3-AB7E44E72EE8}"/>
              </a:ext>
            </a:extLst>
          </p:cNvPr>
          <p:cNvSpPr>
            <a:spLocks noGrp="1"/>
          </p:cNvSpPr>
          <p:nvPr>
            <p:ph idx="1"/>
          </p:nvPr>
        </p:nvSpPr>
        <p:spPr/>
        <p:txBody>
          <a:bodyPr/>
          <a:lstStyle/>
          <a:p>
            <a:r>
              <a:rPr lang="en-GB" dirty="0"/>
              <a:t>Should policies be put in place for a select number of people or everybody?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50848-DDFF-4AF8-B5B2-D4CAF1277349}"/>
              </a:ext>
            </a:extLst>
          </p:cNvPr>
          <p:cNvSpPr>
            <a:spLocks noGrp="1"/>
          </p:cNvSpPr>
          <p:nvPr>
            <p:ph type="title"/>
          </p:nvPr>
        </p:nvSpPr>
        <p:spPr/>
        <p:txBody>
          <a:bodyPr/>
          <a:lstStyle/>
          <a:p>
            <a:r>
              <a:rPr lang="en-GB" dirty="0" err="1"/>
              <a:t>Lowi</a:t>
            </a:r>
            <a:r>
              <a:rPr lang="en-GB" dirty="0"/>
              <a:t> (1966) difference types of policies…</a:t>
            </a:r>
          </a:p>
        </p:txBody>
      </p:sp>
      <p:sp>
        <p:nvSpPr>
          <p:cNvPr id="3" name="Content Placeholder 2">
            <a:extLst>
              <a:ext uri="{FF2B5EF4-FFF2-40B4-BE49-F238E27FC236}">
                <a16:creationId xmlns:a16="http://schemas.microsoft.com/office/drawing/2014/main" id="{8961C302-5226-4137-BAFF-114F78DB1AE7}"/>
              </a:ext>
            </a:extLst>
          </p:cNvPr>
          <p:cNvSpPr>
            <a:spLocks noGrp="1"/>
          </p:cNvSpPr>
          <p:nvPr>
            <p:ph idx="1"/>
          </p:nvPr>
        </p:nvSpPr>
        <p:spPr/>
        <p:txBody>
          <a:bodyPr/>
          <a:lstStyle/>
          <a:p>
            <a:pPr marL="0" indent="0">
              <a:buNone/>
            </a:pPr>
            <a:endParaRPr lang="en-GB" dirty="0"/>
          </a:p>
          <a:p>
            <a:r>
              <a:rPr lang="en-GB" dirty="0"/>
              <a:t>Distributive</a:t>
            </a:r>
          </a:p>
          <a:p>
            <a:endParaRPr lang="en-GB" dirty="0"/>
          </a:p>
          <a:p>
            <a:r>
              <a:rPr lang="en-GB" dirty="0"/>
              <a:t>Redistributive</a:t>
            </a:r>
          </a:p>
          <a:p>
            <a:endParaRPr lang="en-GB" dirty="0"/>
          </a:p>
          <a:p>
            <a:r>
              <a:rPr lang="en-GB" dirty="0"/>
              <a:t>Regulatory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11CDE-597D-4BED-A982-2C9B07A66B9B}"/>
              </a:ext>
            </a:extLst>
          </p:cNvPr>
          <p:cNvSpPr>
            <a:spLocks noGrp="1"/>
          </p:cNvSpPr>
          <p:nvPr>
            <p:ph type="title"/>
          </p:nvPr>
        </p:nvSpPr>
        <p:spPr/>
        <p:txBody>
          <a:bodyPr/>
          <a:lstStyle/>
          <a:p>
            <a:r>
              <a:rPr lang="en-GB" dirty="0"/>
              <a:t>Distributive</a:t>
            </a:r>
          </a:p>
        </p:txBody>
      </p:sp>
      <p:sp>
        <p:nvSpPr>
          <p:cNvPr id="3" name="Content Placeholder 2">
            <a:extLst>
              <a:ext uri="{FF2B5EF4-FFF2-40B4-BE49-F238E27FC236}">
                <a16:creationId xmlns:a16="http://schemas.microsoft.com/office/drawing/2014/main" id="{06043F1D-F1F8-4D10-81F2-967DE8769712}"/>
              </a:ext>
            </a:extLst>
          </p:cNvPr>
          <p:cNvSpPr>
            <a:spLocks noGrp="1"/>
          </p:cNvSpPr>
          <p:nvPr>
            <p:ph idx="1"/>
          </p:nvPr>
        </p:nvSpPr>
        <p:spPr/>
        <p:txBody>
          <a:bodyPr/>
          <a:lstStyle/>
          <a:p>
            <a:r>
              <a:rPr lang="en-GB" dirty="0"/>
              <a:t>Much of the justification advanced for social policy is about distribution:</a:t>
            </a:r>
          </a:p>
          <a:p>
            <a:endParaRPr lang="en-GB" dirty="0"/>
          </a:p>
          <a:p>
            <a:pPr marL="0" indent="0">
              <a:buNone/>
            </a:pPr>
            <a:r>
              <a:rPr lang="en-GB" dirty="0"/>
              <a:t>without a National Health Service providing free medical care, the poor could not afford treatment’; or ‘the primary aim of social security is preventing poverty  (Hills, 2016)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B4EEA-CBE6-4EB3-9D6D-AC514BFC6C28}"/>
              </a:ext>
            </a:extLst>
          </p:cNvPr>
          <p:cNvSpPr>
            <a:spLocks noGrp="1"/>
          </p:cNvSpPr>
          <p:nvPr>
            <p:ph type="title"/>
          </p:nvPr>
        </p:nvSpPr>
        <p:spPr/>
        <p:txBody>
          <a:bodyPr/>
          <a:lstStyle/>
          <a:p>
            <a:r>
              <a:rPr lang="en-GB" dirty="0"/>
              <a:t>However…</a:t>
            </a:r>
          </a:p>
        </p:txBody>
      </p:sp>
      <p:sp>
        <p:nvSpPr>
          <p:cNvPr id="3" name="Content Placeholder 2">
            <a:extLst>
              <a:ext uri="{FF2B5EF4-FFF2-40B4-BE49-F238E27FC236}">
                <a16:creationId xmlns:a16="http://schemas.microsoft.com/office/drawing/2014/main" id="{A701DD19-7F6D-4DCC-9437-8D53C0840F0F}"/>
              </a:ext>
            </a:extLst>
          </p:cNvPr>
          <p:cNvSpPr>
            <a:spLocks noGrp="1"/>
          </p:cNvSpPr>
          <p:nvPr>
            <p:ph idx="1"/>
          </p:nvPr>
        </p:nvSpPr>
        <p:spPr>
          <a:xfrm>
            <a:off x="457200" y="1700808"/>
            <a:ext cx="8229600" cy="3917032"/>
          </a:xfrm>
        </p:spPr>
        <p:txBody>
          <a:bodyPr/>
          <a:lstStyle/>
          <a:p>
            <a:r>
              <a:rPr lang="en-GB" sz="2400" dirty="0"/>
              <a:t>Distributive policies provide advantages or benefits to particular segments of society. Considerable governmental activity revolves around the provision of public services and it is often accomplished without undue controversy until scarcity forces trade-offs to be made as to what groups get what goods</a:t>
            </a:r>
          </a:p>
          <a:p>
            <a:endParaRPr lang="en-GB" sz="2400" dirty="0"/>
          </a:p>
          <a:p>
            <a:endParaRPr lang="en-GB" sz="2400" dirty="0"/>
          </a:p>
          <a:p>
            <a:pPr algn="r"/>
            <a:r>
              <a:rPr lang="en-GB" sz="2400" dirty="0"/>
              <a:t>Blank and Burau (2014, p.3)</a:t>
            </a:r>
          </a:p>
          <a:p>
            <a:endParaRPr lang="en-GB" sz="2400" dirty="0"/>
          </a:p>
          <a:p>
            <a:endParaRPr lang="en-GB" sz="2400" dirty="0"/>
          </a:p>
        </p:txBody>
      </p:sp>
    </p:spTree>
    <p:extLst>
      <p:ext uri="{BB962C8B-B14F-4D97-AF65-F5344CB8AC3E}">
        <p14:creationId xmlns:p14="http://schemas.microsoft.com/office/powerpoint/2010/main" val="493290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9FC05-9C8D-4B3A-854C-331DC6BB7A31}"/>
              </a:ext>
            </a:extLst>
          </p:cNvPr>
          <p:cNvSpPr>
            <a:spLocks noGrp="1"/>
          </p:cNvSpPr>
          <p:nvPr>
            <p:ph type="title"/>
          </p:nvPr>
        </p:nvSpPr>
        <p:spPr/>
        <p:txBody>
          <a:bodyPr/>
          <a:lstStyle/>
          <a:p>
            <a:r>
              <a:rPr lang="en-GB" dirty="0"/>
              <a:t>Redistributive policies…</a:t>
            </a:r>
          </a:p>
        </p:txBody>
      </p:sp>
      <p:sp>
        <p:nvSpPr>
          <p:cNvPr id="3" name="Content Placeholder 2">
            <a:extLst>
              <a:ext uri="{FF2B5EF4-FFF2-40B4-BE49-F238E27FC236}">
                <a16:creationId xmlns:a16="http://schemas.microsoft.com/office/drawing/2014/main" id="{E6152492-F133-4E81-8788-16DF4289D2A7}"/>
              </a:ext>
            </a:extLst>
          </p:cNvPr>
          <p:cNvSpPr>
            <a:spLocks noGrp="1"/>
          </p:cNvSpPr>
          <p:nvPr>
            <p:ph idx="1"/>
          </p:nvPr>
        </p:nvSpPr>
        <p:spPr/>
        <p:txBody>
          <a:bodyPr/>
          <a:lstStyle/>
          <a:p>
            <a:r>
              <a:rPr lang="en-GB" dirty="0"/>
              <a:t>are controversial in principle because they represent deliberate efforts by governments to alter the distribution of income, wealth or property among groups in society. (Blank and Burau, 2014 p.3)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97386D-2BB5-4872-BB4F-C155ABE4843A}"/>
              </a:ext>
            </a:extLst>
          </p:cNvPr>
          <p:cNvSpPr>
            <a:spLocks noGrp="1"/>
          </p:cNvSpPr>
          <p:nvPr>
            <p:ph idx="1"/>
          </p:nvPr>
        </p:nvSpPr>
        <p:spPr/>
        <p:txBody>
          <a:bodyPr/>
          <a:lstStyle/>
          <a:p>
            <a:r>
              <a:rPr lang="en-GB" dirty="0"/>
              <a:t>Redistribution also plays a significant ‘Robin Hood’ role benefiting poorer sections of society most, particularly once one allows for how it is paid for. (Hills, 2014 p.212)</a:t>
            </a:r>
          </a:p>
        </p:txBody>
      </p:sp>
    </p:spTree>
    <p:extLst>
      <p:ext uri="{BB962C8B-B14F-4D97-AF65-F5344CB8AC3E}">
        <p14:creationId xmlns:p14="http://schemas.microsoft.com/office/powerpoint/2010/main" val="3893477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4">
            <a:extLst>
              <a:ext uri="{FF2B5EF4-FFF2-40B4-BE49-F238E27FC236}">
                <a16:creationId xmlns:a16="http://schemas.microsoft.com/office/drawing/2014/main" id="{5EE5F51A-4F08-4785-810C-2C102C359B0F}"/>
              </a:ext>
            </a:extLst>
          </p:cNvPr>
          <p:cNvSpPr>
            <a:spLocks noGrp="1"/>
          </p:cNvSpPr>
          <p:nvPr>
            <p:ph type="title"/>
          </p:nvPr>
        </p:nvSpPr>
        <p:spPr/>
        <p:txBody>
          <a:bodyPr/>
          <a:lstStyle/>
          <a:p>
            <a:r>
              <a:rPr lang="en-GB" altLang="en-US" dirty="0"/>
              <a:t>Redistributive...</a:t>
            </a:r>
          </a:p>
        </p:txBody>
      </p:sp>
      <p:sp>
        <p:nvSpPr>
          <p:cNvPr id="33795" name="Content Placeholder 5">
            <a:extLst>
              <a:ext uri="{FF2B5EF4-FFF2-40B4-BE49-F238E27FC236}">
                <a16:creationId xmlns:a16="http://schemas.microsoft.com/office/drawing/2014/main" id="{B0A0232A-DEE1-4DD5-8764-69148DFC005F}"/>
              </a:ext>
            </a:extLst>
          </p:cNvPr>
          <p:cNvSpPr>
            <a:spLocks noGrp="1"/>
          </p:cNvSpPr>
          <p:nvPr>
            <p:ph idx="1"/>
          </p:nvPr>
        </p:nvSpPr>
        <p:spPr/>
        <p:txBody>
          <a:bodyPr/>
          <a:lstStyle/>
          <a:p>
            <a:r>
              <a:rPr lang="en-GB" sz="2400" dirty="0"/>
              <a:t>Governments have attempted (not always very successfully) to enforce payments by absent parents (generally fathers) to parents ‘with care’ (usually mothers). </a:t>
            </a:r>
          </a:p>
          <a:p>
            <a:r>
              <a:rPr lang="en-GB" sz="2400" dirty="0"/>
              <a:t>Since 2012 employers (starting with the largest) have had to make a minimum contribution towards their employees’ pensions, if the employee does not opt out of the pension scheme. Such payments made under state regulation can be important in distributional terms, but are outside the ‘welfare state’          (Hills, 2016)</a:t>
            </a:r>
            <a:endParaRPr lang="en-GB" altLang="en-US" sz="2400"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animEffect transition="in" filter="fade">
                                      <p:cBhvr>
                                        <p:cTn id="7" dur="1000"/>
                                        <p:tgtEl>
                                          <p:spTgt spid="33795">
                                            <p:txEl>
                                              <p:pRg st="0" end="0"/>
                                            </p:txEl>
                                          </p:spTgt>
                                        </p:tgtEl>
                                      </p:cBhvr>
                                    </p:animEffect>
                                    <p:anim calcmode="lin" valueType="num">
                                      <p:cBhvr>
                                        <p:cTn id="8" dur="1000" fill="hold"/>
                                        <p:tgtEl>
                                          <p:spTgt spid="337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37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3795">
                                            <p:txEl>
                                              <p:pRg st="1" end="1"/>
                                            </p:txEl>
                                          </p:spTgt>
                                        </p:tgtEl>
                                        <p:attrNameLst>
                                          <p:attrName>style.visibility</p:attrName>
                                        </p:attrNameLst>
                                      </p:cBhvr>
                                      <p:to>
                                        <p:strVal val="visible"/>
                                      </p:to>
                                    </p:set>
                                    <p:animEffect transition="in" filter="fade">
                                      <p:cBhvr>
                                        <p:cTn id="14" dur="1000"/>
                                        <p:tgtEl>
                                          <p:spTgt spid="33795">
                                            <p:txEl>
                                              <p:pRg st="1" end="1"/>
                                            </p:txEl>
                                          </p:spTgt>
                                        </p:tgtEl>
                                      </p:cBhvr>
                                    </p:animEffect>
                                    <p:anim calcmode="lin" valueType="num">
                                      <p:cBhvr>
                                        <p:cTn id="15" dur="1000" fill="hold"/>
                                        <p:tgtEl>
                                          <p:spTgt spid="3379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379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94BD52-F031-446A-940B-D674784329FC}"/>
              </a:ext>
            </a:extLst>
          </p:cNvPr>
          <p:cNvSpPr>
            <a:spLocks noGrp="1"/>
          </p:cNvSpPr>
          <p:nvPr>
            <p:ph idx="1"/>
          </p:nvPr>
        </p:nvSpPr>
        <p:spPr/>
        <p:txBody>
          <a:bodyPr/>
          <a:lstStyle/>
          <a:p>
            <a:r>
              <a:rPr lang="en-GB" dirty="0"/>
              <a:t>Post 1945 – universal policies. For everyone. Although NHS can be seen as distributive it is also redistributive because of national insurance. People who earn more pay more.</a:t>
            </a:r>
          </a:p>
        </p:txBody>
      </p:sp>
    </p:spTree>
    <p:extLst>
      <p:ext uri="{BB962C8B-B14F-4D97-AF65-F5344CB8AC3E}">
        <p14:creationId xmlns:p14="http://schemas.microsoft.com/office/powerpoint/2010/main" val="3156322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9E0328-AD58-4E78-AB8D-2665833AA9F0}"/>
              </a:ext>
            </a:extLst>
          </p:cNvPr>
          <p:cNvSpPr>
            <a:spLocks noGrp="1"/>
          </p:cNvSpPr>
          <p:nvPr>
            <p:ph idx="1"/>
          </p:nvPr>
        </p:nvSpPr>
        <p:spPr/>
        <p:txBody>
          <a:bodyPr/>
          <a:lstStyle/>
          <a:p>
            <a:r>
              <a:rPr lang="en-GB" dirty="0"/>
              <a:t>Universalistic measures are directed towards large sections of population, while selective policies are directed toward subgroups of the population with specific needs    </a:t>
            </a:r>
          </a:p>
        </p:txBody>
      </p:sp>
    </p:spTree>
    <p:extLst>
      <p:ext uri="{BB962C8B-B14F-4D97-AF65-F5344CB8AC3E}">
        <p14:creationId xmlns:p14="http://schemas.microsoft.com/office/powerpoint/2010/main" val="250113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64B50B-2D4C-4533-B120-A49D2C32CF3D}"/>
              </a:ext>
            </a:extLst>
          </p:cNvPr>
          <p:cNvSpPr>
            <a:spLocks noGrp="1"/>
          </p:cNvSpPr>
          <p:nvPr>
            <p:ph idx="1"/>
          </p:nvPr>
        </p:nvSpPr>
        <p:spPr>
          <a:xfrm>
            <a:off x="457200" y="1124744"/>
            <a:ext cx="8229600" cy="3917032"/>
          </a:xfrm>
        </p:spPr>
        <p:txBody>
          <a:bodyPr/>
          <a:lstStyle/>
          <a:p>
            <a:r>
              <a:rPr lang="en-GB" sz="2800" dirty="0"/>
              <a:t>“the fragmentation of class politics and the development of identity politics implies that demands upon welfare provision will be about meeting the specific needs of particular groups, rather than about pressing for universal provision to cover the need of all” (Williams 1992, p. 206)</a:t>
            </a:r>
          </a:p>
        </p:txBody>
      </p:sp>
    </p:spTree>
    <p:extLst>
      <p:ext uri="{BB962C8B-B14F-4D97-AF65-F5344CB8AC3E}">
        <p14:creationId xmlns:p14="http://schemas.microsoft.com/office/powerpoint/2010/main" val="42672358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849DEA88-83BB-4451-9577-220F7ED15685}"/>
              </a:ext>
            </a:extLst>
          </p:cNvPr>
          <p:cNvSpPr>
            <a:spLocks noGrp="1"/>
          </p:cNvSpPr>
          <p:nvPr>
            <p:ph idx="1"/>
          </p:nvPr>
        </p:nvSpPr>
        <p:spPr/>
        <p:txBody>
          <a:bodyPr/>
          <a:lstStyle/>
          <a:p>
            <a:r>
              <a:rPr lang="en-GB" dirty="0"/>
              <a:t>Who should pay for what?</a:t>
            </a:r>
          </a:p>
          <a:p>
            <a:r>
              <a:rPr lang="en-GB" dirty="0"/>
              <a:t>Is it fair?</a:t>
            </a:r>
          </a:p>
        </p:txBody>
      </p:sp>
    </p:spTree>
    <p:extLst>
      <p:ext uri="{BB962C8B-B14F-4D97-AF65-F5344CB8AC3E}">
        <p14:creationId xmlns:p14="http://schemas.microsoft.com/office/powerpoint/2010/main" val="41606633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0BB012-4543-4972-AFCE-0260EFA94EBF}"/>
              </a:ext>
            </a:extLst>
          </p:cNvPr>
          <p:cNvSpPr>
            <a:spLocks noGrp="1"/>
          </p:cNvSpPr>
          <p:nvPr>
            <p:ph idx="1"/>
          </p:nvPr>
        </p:nvSpPr>
        <p:spPr>
          <a:xfrm>
            <a:off x="457200" y="908720"/>
            <a:ext cx="8229600" cy="3917032"/>
          </a:xfrm>
        </p:spPr>
        <p:txBody>
          <a:bodyPr/>
          <a:lstStyle/>
          <a:p>
            <a:r>
              <a:rPr lang="en-GB" sz="2400" dirty="0"/>
              <a:t>those who hold individualistic world-views are less likely to support redistribution.</a:t>
            </a:r>
          </a:p>
          <a:p>
            <a:r>
              <a:rPr lang="en-GB" sz="2400" dirty="0"/>
              <a:t>those who believe that hard work leads to success are less supportive of redistribution</a:t>
            </a:r>
          </a:p>
          <a:p>
            <a:r>
              <a:rPr lang="en-GB" sz="2400" dirty="0"/>
              <a:t>In Sociology the role of self-interest versus altruism and public values; reference groups and relative deprivation; and empathy and socio-cultural distance </a:t>
            </a:r>
            <a:r>
              <a:rPr lang="en-GB" sz="2400" dirty="0">
                <a:hlinkClick r:id="rId2"/>
              </a:rPr>
              <a:t>(see here for more info)</a:t>
            </a:r>
            <a:endParaRPr lang="en-GB" sz="2400" dirty="0"/>
          </a:p>
          <a:p>
            <a:endParaRPr lang="en-GB" sz="2400" dirty="0"/>
          </a:p>
          <a:p>
            <a:endParaRPr lang="en-GB" sz="2400" dirty="0"/>
          </a:p>
          <a:p>
            <a:pPr algn="r"/>
            <a:r>
              <a:rPr lang="en-GB" sz="2400" dirty="0"/>
              <a:t>Orton and </a:t>
            </a:r>
            <a:r>
              <a:rPr lang="en-GB" sz="2400" dirty="0" err="1"/>
              <a:t>Rowlingson</a:t>
            </a:r>
            <a:r>
              <a:rPr lang="en-GB" sz="2400" dirty="0"/>
              <a:t> (2007)</a:t>
            </a:r>
          </a:p>
        </p:txBody>
      </p:sp>
    </p:spTree>
    <p:extLst>
      <p:ext uri="{BB962C8B-B14F-4D97-AF65-F5344CB8AC3E}">
        <p14:creationId xmlns:p14="http://schemas.microsoft.com/office/powerpoint/2010/main" val="2246313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BDE52-6EA5-4E06-8F96-4D1FFA25AF89}"/>
              </a:ext>
            </a:extLst>
          </p:cNvPr>
          <p:cNvSpPr>
            <a:spLocks noGrp="1"/>
          </p:cNvSpPr>
          <p:nvPr>
            <p:ph type="title"/>
          </p:nvPr>
        </p:nvSpPr>
        <p:spPr/>
        <p:txBody>
          <a:bodyPr/>
          <a:lstStyle/>
          <a:p>
            <a:r>
              <a:rPr lang="en-GB" dirty="0"/>
              <a:t>Regulatory </a:t>
            </a:r>
          </a:p>
        </p:txBody>
      </p:sp>
      <p:sp>
        <p:nvSpPr>
          <p:cNvPr id="3" name="Content Placeholder 2">
            <a:extLst>
              <a:ext uri="{FF2B5EF4-FFF2-40B4-BE49-F238E27FC236}">
                <a16:creationId xmlns:a16="http://schemas.microsoft.com/office/drawing/2014/main" id="{7A1A6DA0-A3D9-4A03-8522-BB00EA4632F6}"/>
              </a:ext>
            </a:extLst>
          </p:cNvPr>
          <p:cNvSpPr>
            <a:spLocks noGrp="1"/>
          </p:cNvSpPr>
          <p:nvPr>
            <p:ph idx="1"/>
          </p:nvPr>
        </p:nvSpPr>
        <p:spPr/>
        <p:txBody>
          <a:bodyPr/>
          <a:lstStyle/>
          <a:p>
            <a:r>
              <a:rPr lang="en-GB" dirty="0"/>
              <a:t>Regulatory policies impose constraints or restrictions on the actions of groups or individuals: they provide rules of conduct with sanctions backed up by the authority of government   </a:t>
            </a:r>
          </a:p>
        </p:txBody>
      </p:sp>
    </p:spTree>
    <p:extLst>
      <p:ext uri="{BB962C8B-B14F-4D97-AF65-F5344CB8AC3E}">
        <p14:creationId xmlns:p14="http://schemas.microsoft.com/office/powerpoint/2010/main" val="30591057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49E29D-6CD0-4156-8AE3-CDF086625353}"/>
              </a:ext>
            </a:extLst>
          </p:cNvPr>
          <p:cNvSpPr>
            <a:spLocks noGrp="1"/>
          </p:cNvSpPr>
          <p:nvPr>
            <p:ph idx="1"/>
          </p:nvPr>
        </p:nvSpPr>
        <p:spPr>
          <a:xfrm>
            <a:off x="457200" y="908720"/>
            <a:ext cx="8229600" cy="3917032"/>
          </a:xfrm>
        </p:spPr>
        <p:txBody>
          <a:bodyPr/>
          <a:lstStyle/>
          <a:p>
            <a:r>
              <a:rPr lang="en-GB" dirty="0"/>
              <a:t>Assignment 1 relates to which types of policy?</a:t>
            </a:r>
          </a:p>
          <a:p>
            <a:endParaRPr lang="en-GB" dirty="0"/>
          </a:p>
          <a:p>
            <a:r>
              <a:rPr lang="en-GB" dirty="0"/>
              <a:t>Regulatory</a:t>
            </a:r>
          </a:p>
          <a:p>
            <a:r>
              <a:rPr lang="en-GB" dirty="0"/>
              <a:t>Distributive</a:t>
            </a:r>
          </a:p>
          <a:p>
            <a:r>
              <a:rPr lang="en-GB" dirty="0"/>
              <a:t>Redistributive </a:t>
            </a:r>
          </a:p>
        </p:txBody>
      </p:sp>
    </p:spTree>
    <p:extLst>
      <p:ext uri="{BB962C8B-B14F-4D97-AF65-F5344CB8AC3E}">
        <p14:creationId xmlns:p14="http://schemas.microsoft.com/office/powerpoint/2010/main" val="35951514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0DBB4-08FD-4A12-99EE-91A2EC0F6EF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87C4502-8AEF-4A3B-A37D-F8EDEE08E499}"/>
              </a:ext>
            </a:extLst>
          </p:cNvPr>
          <p:cNvSpPr>
            <a:spLocks noGrp="1"/>
          </p:cNvSpPr>
          <p:nvPr>
            <p:ph idx="1"/>
          </p:nvPr>
        </p:nvSpPr>
        <p:spPr>
          <a:xfrm>
            <a:off x="395536" y="1052736"/>
            <a:ext cx="8229600" cy="3917032"/>
          </a:xfrm>
        </p:spPr>
        <p:txBody>
          <a:bodyPr/>
          <a:lstStyle/>
          <a:p>
            <a:r>
              <a:rPr lang="en-GB" sz="1800" dirty="0"/>
              <a:t>Blank and Burau (2014) </a:t>
            </a:r>
            <a:r>
              <a:rPr lang="en-GB" sz="1800" i="1" dirty="0"/>
              <a:t>Comparative health policy</a:t>
            </a:r>
            <a:r>
              <a:rPr lang="en-GB" sz="1800" dirty="0"/>
              <a:t>. 4</a:t>
            </a:r>
            <a:r>
              <a:rPr lang="en-GB" sz="1800" baseline="30000" dirty="0"/>
              <a:t>th ed. </a:t>
            </a:r>
            <a:r>
              <a:rPr lang="en-GB" sz="1800" dirty="0"/>
              <a:t> London. Palgrave.</a:t>
            </a:r>
          </a:p>
          <a:p>
            <a:pPr marL="0" indent="0">
              <a:buNone/>
            </a:pPr>
            <a:r>
              <a:rPr lang="en-GB" sz="1800" dirty="0">
                <a:hlinkClick r:id="rId2"/>
              </a:rPr>
              <a:t>https://</a:t>
            </a:r>
            <a:r>
              <a:rPr lang="en-GB" sz="1800" dirty="0" err="1">
                <a:hlinkClick r:id="rId2"/>
              </a:rPr>
              <a:t>www.macmillanihe.com</a:t>
            </a:r>
            <a:r>
              <a:rPr lang="en-GB" sz="1800" dirty="0">
                <a:hlinkClick r:id="rId2"/>
              </a:rPr>
              <a:t>/resources/CW%20resources%20(by%20Author)/B/Blank-Comparative-Health-Policy/9781137023568.pdf</a:t>
            </a:r>
            <a:r>
              <a:rPr lang="en-GB" sz="1800" dirty="0"/>
              <a:t> [Accessed 8.11.18] </a:t>
            </a:r>
          </a:p>
          <a:p>
            <a:r>
              <a:rPr lang="en-GB" sz="1800" dirty="0"/>
              <a:t>Hills, J. (2016) The distribution of welfare. In: </a:t>
            </a:r>
            <a:r>
              <a:rPr lang="en-GB" sz="1800" dirty="0" err="1"/>
              <a:t>Alcock,P</a:t>
            </a:r>
            <a:r>
              <a:rPr lang="en-GB" sz="1800" dirty="0"/>
              <a:t>., </a:t>
            </a:r>
            <a:r>
              <a:rPr lang="en-GB" sz="1800" dirty="0" err="1"/>
              <a:t>Haux</a:t>
            </a:r>
            <a:r>
              <a:rPr lang="en-GB" sz="1800" dirty="0"/>
              <a:t>, T., May, M. and Wright, S. (eds.) </a:t>
            </a:r>
            <a:r>
              <a:rPr lang="en-GB" sz="1800" i="1" dirty="0"/>
              <a:t>The Student’s Companion to Social Policy</a:t>
            </a:r>
            <a:r>
              <a:rPr lang="en-GB" sz="1800" dirty="0"/>
              <a:t>, Chichester, UK : Wiley-Blackwell, 2016, pp. 212-217. </a:t>
            </a:r>
            <a:r>
              <a:rPr lang="en-GB" sz="1800" dirty="0">
                <a:hlinkClick r:id="rId3"/>
              </a:rPr>
              <a:t>http://</a:t>
            </a:r>
            <a:r>
              <a:rPr lang="en-GB" sz="1800" dirty="0" err="1">
                <a:hlinkClick r:id="rId3"/>
              </a:rPr>
              <a:t>eprints.lse.ac.uk</a:t>
            </a:r>
            <a:r>
              <a:rPr lang="en-GB" sz="1800" dirty="0">
                <a:hlinkClick r:id="rId3"/>
              </a:rPr>
              <a:t>/61873/1/Hills%20The%20distribution%20of%20welfare2.pdf</a:t>
            </a:r>
            <a:r>
              <a:rPr lang="en-GB" sz="1800" dirty="0"/>
              <a:t> [Accessed: 1/11/18]</a:t>
            </a:r>
          </a:p>
          <a:p>
            <a:r>
              <a:rPr lang="en-GB" sz="1800" dirty="0" err="1"/>
              <a:t>Lowi</a:t>
            </a:r>
            <a:r>
              <a:rPr lang="en-GB" sz="1800" dirty="0"/>
              <a:t>, T. J. (1966). “Distribution, regulation, redistribution: The functions of government.” In</a:t>
            </a:r>
            <a:r>
              <a:rPr lang="en-GB" sz="1800" i="1" dirty="0"/>
              <a:t> Public Policies and Their Politics: Techniques of Government Control</a:t>
            </a:r>
            <a:r>
              <a:rPr lang="en-GB" sz="1800" dirty="0"/>
              <a:t>, edited by R. B. Ripley. New York: W.W. Norton, pp. 27–40</a:t>
            </a:r>
          </a:p>
          <a:p>
            <a:r>
              <a:rPr lang="en-GB" sz="1800" dirty="0" err="1"/>
              <a:t>Orton,M</a:t>
            </a:r>
            <a:r>
              <a:rPr lang="en-GB" sz="1800" dirty="0"/>
              <a:t> and </a:t>
            </a:r>
            <a:r>
              <a:rPr lang="en-GB" sz="1800" dirty="0" err="1"/>
              <a:t>Rowlingson</a:t>
            </a:r>
            <a:r>
              <a:rPr lang="en-GB" sz="1800" dirty="0"/>
              <a:t>, K. (2007) Public attitudes to economic inequality. York. Joseph Rowntree Foundation. </a:t>
            </a:r>
            <a:r>
              <a:rPr lang="en-GB" sz="1800" dirty="0">
                <a:hlinkClick r:id="rId4"/>
              </a:rPr>
              <a:t>https://</a:t>
            </a:r>
            <a:r>
              <a:rPr lang="en-GB" sz="1800" dirty="0" err="1">
                <a:hlinkClick r:id="rId4"/>
              </a:rPr>
              <a:t>warwick.ac.uk</a:t>
            </a:r>
            <a:r>
              <a:rPr lang="en-GB" sz="1800" dirty="0">
                <a:hlinkClick r:id="rId4"/>
              </a:rPr>
              <a:t>/</a:t>
            </a:r>
            <a:r>
              <a:rPr lang="en-GB" sz="1800" dirty="0" err="1">
                <a:hlinkClick r:id="rId4"/>
              </a:rPr>
              <a:t>fac</a:t>
            </a:r>
            <a:r>
              <a:rPr lang="en-GB" sz="1800" dirty="0">
                <a:hlinkClick r:id="rId4"/>
              </a:rPr>
              <a:t>/soc/</a:t>
            </a:r>
            <a:r>
              <a:rPr lang="en-GB" sz="1800" dirty="0" err="1">
                <a:hlinkClick r:id="rId4"/>
              </a:rPr>
              <a:t>ier</a:t>
            </a:r>
            <a:r>
              <a:rPr lang="en-GB" sz="1800" dirty="0">
                <a:hlinkClick r:id="rId4"/>
              </a:rPr>
              <a:t>/people/</a:t>
            </a:r>
            <a:r>
              <a:rPr lang="en-GB" sz="1800" dirty="0" err="1">
                <a:hlinkClick r:id="rId4"/>
              </a:rPr>
              <a:t>morton</a:t>
            </a:r>
            <a:r>
              <a:rPr lang="en-GB" sz="1800" dirty="0">
                <a:hlinkClick r:id="rId4"/>
              </a:rPr>
              <a:t>/</a:t>
            </a:r>
            <a:r>
              <a:rPr lang="en-GB" sz="1800" dirty="0" err="1">
                <a:hlinkClick r:id="rId4"/>
              </a:rPr>
              <a:t>mo</a:t>
            </a:r>
            <a:r>
              <a:rPr lang="en-GB" sz="1800" dirty="0">
                <a:hlinkClick r:id="rId4"/>
              </a:rPr>
              <a:t>-attitudes-economic-</a:t>
            </a:r>
            <a:r>
              <a:rPr lang="en-GB" sz="1800" dirty="0" err="1">
                <a:hlinkClick r:id="rId4"/>
              </a:rPr>
              <a:t>inequality.pdf</a:t>
            </a:r>
            <a:r>
              <a:rPr lang="en-GB" sz="1800" dirty="0"/>
              <a:t> [Accessed 1/10/18]</a:t>
            </a:r>
          </a:p>
          <a:p>
            <a:pPr marL="0" indent="0">
              <a:buNone/>
            </a:pPr>
            <a:endParaRPr lang="en-GB" sz="1800" dirty="0"/>
          </a:p>
          <a:p>
            <a:endParaRPr lang="en-GB" sz="1800" dirty="0"/>
          </a:p>
          <a:p>
            <a:endParaRPr lang="en-GB" sz="1800" dirty="0"/>
          </a:p>
        </p:txBody>
      </p:sp>
    </p:spTree>
    <p:extLst>
      <p:ext uri="{BB962C8B-B14F-4D97-AF65-F5344CB8AC3E}">
        <p14:creationId xmlns:p14="http://schemas.microsoft.com/office/powerpoint/2010/main" val="22416697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6C39E2-50BC-4087-A84E-17CDC83DBFBD}"/>
              </a:ext>
            </a:extLst>
          </p:cNvPr>
          <p:cNvSpPr>
            <a:spLocks noGrp="1"/>
          </p:cNvSpPr>
          <p:nvPr>
            <p:ph idx="1"/>
          </p:nvPr>
        </p:nvSpPr>
        <p:spPr/>
        <p:txBody>
          <a:bodyPr/>
          <a:lstStyle/>
          <a:p>
            <a:r>
              <a:rPr lang="en-GB" sz="1800" dirty="0"/>
              <a:t>Williams, F. (1992) Somewhere over the rainbow: universality and diversity in social policy. In: </a:t>
            </a:r>
            <a:r>
              <a:rPr lang="en-GB" sz="1800" i="1" dirty="0"/>
              <a:t>Social Policy Review. </a:t>
            </a:r>
            <a:r>
              <a:rPr lang="en-GB" sz="1800" dirty="0"/>
              <a:t>4th ed. Manning, N. and Page, R. (eds). London. Social Policy Association, pp. 200-219.</a:t>
            </a:r>
          </a:p>
        </p:txBody>
      </p:sp>
    </p:spTree>
    <p:extLst>
      <p:ext uri="{BB962C8B-B14F-4D97-AF65-F5344CB8AC3E}">
        <p14:creationId xmlns:p14="http://schemas.microsoft.com/office/powerpoint/2010/main" val="250108195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Future generations Well being 2015  -  Compatibility Mode" id="{A1EA09F6-33EA-407D-AFD6-B5282C78A133}" vid="{431667DE-7C0A-4F91-BF1D-B51BF50D1099}"/>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Template</Template>
  <TotalTime>100</TotalTime>
  <Words>816</Words>
  <Application>Microsoft Office PowerPoint</Application>
  <PresentationFormat>On-screen Show (4:3)</PresentationFormat>
  <Paragraphs>58</Paragraphs>
  <Slides>17</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MS PGothic</vt:lpstr>
      <vt:lpstr>MS PGothic</vt:lpstr>
      <vt:lpstr>Arial</vt:lpstr>
      <vt:lpstr>Myriad Pro</vt:lpstr>
      <vt:lpstr>Times</vt:lpstr>
      <vt:lpstr>20140311PresentationUWTSDTemplate</vt:lpstr>
      <vt:lpstr> </vt:lpstr>
      <vt:lpstr>Consider…</vt:lpstr>
      <vt:lpstr>Lowi (1966) difference types of policies…</vt:lpstr>
      <vt:lpstr>Distributive</vt:lpstr>
      <vt:lpstr>However…</vt:lpstr>
      <vt:lpstr>Redistributive policies…</vt:lpstr>
      <vt:lpstr>PowerPoint Presentation</vt:lpstr>
      <vt:lpstr>Redistributive...</vt:lpstr>
      <vt:lpstr>PowerPoint Presentation</vt:lpstr>
      <vt:lpstr>PowerPoint Presentation</vt:lpstr>
      <vt:lpstr>PowerPoint Presentation</vt:lpstr>
      <vt:lpstr>PowerPoint Presentation</vt:lpstr>
      <vt:lpstr>PowerPoint Presentation</vt:lpstr>
      <vt:lpstr>Regulatory </vt:lpstr>
      <vt:lpstr>PowerPoint Presentation</vt:lpstr>
      <vt:lpstr>References</vt:lpstr>
      <vt:lpstr>PowerPoint Presentation</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Jessica Pitman (1503004)</dc:creator>
  <cp:keywords>templed, dempled, thempled, powerpoint, bwrdd, fwrdd, iaith, cymraeg, gymraeg, chymraeg, cyflwyniadau, gyflwyniadau, chyflwyniadau, delwedd, ddelwedd,</cp:keywords>
  <cp:lastModifiedBy>Jessica Pitman (1503004)</cp:lastModifiedBy>
  <cp:revision>9</cp:revision>
  <dcterms:created xsi:type="dcterms:W3CDTF">2018-11-08T19:40:01Z</dcterms:created>
  <dcterms:modified xsi:type="dcterms:W3CDTF">2018-11-08T21:20:59Z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