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374" r:id="rId2"/>
    <p:sldId id="257" r:id="rId3"/>
    <p:sldId id="435" r:id="rId4"/>
    <p:sldId id="436" r:id="rId5"/>
    <p:sldId id="444" r:id="rId6"/>
    <p:sldId id="437" r:id="rId7"/>
    <p:sldId id="445" r:id="rId8"/>
    <p:sldId id="446" r:id="rId9"/>
    <p:sldId id="447" r:id="rId10"/>
    <p:sldId id="448" r:id="rId11"/>
    <p:sldId id="449" r:id="rId12"/>
    <p:sldId id="455" r:id="rId13"/>
    <p:sldId id="460" r:id="rId14"/>
    <p:sldId id="461" r:id="rId15"/>
    <p:sldId id="462" r:id="rId16"/>
    <p:sldId id="463" r:id="rId17"/>
    <p:sldId id="464" r:id="rId18"/>
    <p:sldId id="465" r:id="rId19"/>
    <p:sldId id="466" r:id="rId20"/>
    <p:sldId id="467" r:id="rId21"/>
    <p:sldId id="468" r:id="rId22"/>
    <p:sldId id="469" r:id="rId23"/>
    <p:sldId id="470" r:id="rId24"/>
    <p:sldId id="471" r:id="rId25"/>
    <p:sldId id="472" r:id="rId26"/>
    <p:sldId id="473" r:id="rId27"/>
    <p:sldId id="474" r:id="rId28"/>
    <p:sldId id="475" r:id="rId29"/>
    <p:sldId id="476" r:id="rId30"/>
    <p:sldId id="477" r:id="rId31"/>
    <p:sldId id="478" r:id="rId32"/>
    <p:sldId id="479" r:id="rId33"/>
    <p:sldId id="480" r:id="rId34"/>
    <p:sldId id="481" r:id="rId35"/>
    <p:sldId id="482" r:id="rId36"/>
    <p:sldId id="483" r:id="rId37"/>
    <p:sldId id="484" r:id="rId38"/>
    <p:sldId id="485" r:id="rId39"/>
    <p:sldId id="486" r:id="rId40"/>
    <p:sldId id="487" r:id="rId41"/>
    <p:sldId id="452" r:id="rId42"/>
    <p:sldId id="459" r:id="rId43"/>
    <p:sldId id="453" r:id="rId44"/>
    <p:sldId id="454" r:id="rId45"/>
    <p:sldId id="457" r:id="rId46"/>
    <p:sldId id="45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4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71576B-74BF-47DC-A09B-D1F4D3A80DD9}"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A2CBB811-08F6-46C3-8614-28C163255A46}">
      <dgm:prSet/>
      <dgm:spPr/>
      <dgm:t>
        <a:bodyPr/>
        <a:lstStyle/>
        <a:p>
          <a:r>
            <a:rPr lang="en-GB"/>
            <a:t>Written Assessment</a:t>
          </a:r>
          <a:endParaRPr lang="en-US"/>
        </a:p>
      </dgm:t>
    </dgm:pt>
    <dgm:pt modelId="{BAB3ED69-1112-43CF-A01E-1EF593901D24}" type="parTrans" cxnId="{EB988BCB-C11B-4582-976B-B86DBD682B53}">
      <dgm:prSet/>
      <dgm:spPr/>
      <dgm:t>
        <a:bodyPr/>
        <a:lstStyle/>
        <a:p>
          <a:endParaRPr lang="en-US"/>
        </a:p>
      </dgm:t>
    </dgm:pt>
    <dgm:pt modelId="{8564F70A-AE59-4973-B4E4-36B40695A91D}" type="sibTrans" cxnId="{EB988BCB-C11B-4582-976B-B86DBD682B53}">
      <dgm:prSet/>
      <dgm:spPr/>
      <dgm:t>
        <a:bodyPr/>
        <a:lstStyle/>
        <a:p>
          <a:endParaRPr lang="en-US"/>
        </a:p>
      </dgm:t>
    </dgm:pt>
    <dgm:pt modelId="{FD3DECF5-75D8-4598-BB50-FBED4586D7D1}">
      <dgm:prSet custT="1"/>
      <dgm:spPr/>
      <dgm:t>
        <a:bodyPr/>
        <a:lstStyle/>
        <a:p>
          <a:r>
            <a:rPr lang="en-GB" sz="3200" dirty="0"/>
            <a:t>4000 words</a:t>
          </a:r>
          <a:endParaRPr lang="en-US" sz="3200" dirty="0"/>
        </a:p>
      </dgm:t>
    </dgm:pt>
    <dgm:pt modelId="{3C9E752E-B519-4700-B7A4-B57433389ACF}" type="parTrans" cxnId="{90544FD7-F6F6-49C6-97BB-229284A82751}">
      <dgm:prSet/>
      <dgm:spPr/>
      <dgm:t>
        <a:bodyPr/>
        <a:lstStyle/>
        <a:p>
          <a:endParaRPr lang="en-US"/>
        </a:p>
      </dgm:t>
    </dgm:pt>
    <dgm:pt modelId="{274931D2-36BD-4C77-AEAA-F0D81464FE86}" type="sibTrans" cxnId="{90544FD7-F6F6-49C6-97BB-229284A82751}">
      <dgm:prSet/>
      <dgm:spPr/>
      <dgm:t>
        <a:bodyPr/>
        <a:lstStyle/>
        <a:p>
          <a:endParaRPr lang="en-US"/>
        </a:p>
      </dgm:t>
    </dgm:pt>
    <dgm:pt modelId="{1F437445-1C12-4FCE-9F72-FC1FB5F103E8}">
      <dgm:prSet custT="1"/>
      <dgm:spPr/>
      <dgm:t>
        <a:bodyPr/>
        <a:lstStyle/>
        <a:p>
          <a:r>
            <a:rPr lang="en-GB" sz="3200" dirty="0"/>
            <a:t>Portfolio of 3 elements</a:t>
          </a:r>
          <a:endParaRPr lang="en-US" sz="3200" dirty="0"/>
        </a:p>
      </dgm:t>
    </dgm:pt>
    <dgm:pt modelId="{8895612E-1055-4D4F-B49B-A4CD2537FFC9}" type="parTrans" cxnId="{D6A3F7CD-5B9B-46E4-9D96-793586D322B3}">
      <dgm:prSet/>
      <dgm:spPr/>
      <dgm:t>
        <a:bodyPr/>
        <a:lstStyle/>
        <a:p>
          <a:endParaRPr lang="en-US"/>
        </a:p>
      </dgm:t>
    </dgm:pt>
    <dgm:pt modelId="{D2B746A5-7588-49D9-AFC0-7B663B4573EB}" type="sibTrans" cxnId="{D6A3F7CD-5B9B-46E4-9D96-793586D322B3}">
      <dgm:prSet/>
      <dgm:spPr/>
      <dgm:t>
        <a:bodyPr/>
        <a:lstStyle/>
        <a:p>
          <a:endParaRPr lang="en-US"/>
        </a:p>
      </dgm:t>
    </dgm:pt>
    <dgm:pt modelId="{56B7C6CD-2FDE-41CE-8333-B0A023730CD9}">
      <dgm:prSet/>
      <dgm:spPr/>
      <dgm:t>
        <a:bodyPr/>
        <a:lstStyle/>
        <a:p>
          <a:r>
            <a:rPr lang="en-GB"/>
            <a:t>Submission date:</a:t>
          </a:r>
          <a:endParaRPr lang="en-US"/>
        </a:p>
      </dgm:t>
    </dgm:pt>
    <dgm:pt modelId="{4E2CC851-3C4E-474E-BCE4-063A5748FF0F}" type="parTrans" cxnId="{E45E0AC8-8635-4127-AA23-D57630903183}">
      <dgm:prSet/>
      <dgm:spPr/>
      <dgm:t>
        <a:bodyPr/>
        <a:lstStyle/>
        <a:p>
          <a:endParaRPr lang="en-US"/>
        </a:p>
      </dgm:t>
    </dgm:pt>
    <dgm:pt modelId="{56093305-83C2-4856-BBD3-9102490DA796}" type="sibTrans" cxnId="{E45E0AC8-8635-4127-AA23-D57630903183}">
      <dgm:prSet/>
      <dgm:spPr/>
      <dgm:t>
        <a:bodyPr/>
        <a:lstStyle/>
        <a:p>
          <a:endParaRPr lang="en-US"/>
        </a:p>
      </dgm:t>
    </dgm:pt>
    <dgm:pt modelId="{88C6A7D1-3AF7-4173-BBEF-EB7479FED984}">
      <dgm:prSet custT="1"/>
      <dgm:spPr/>
      <dgm:t>
        <a:bodyPr/>
        <a:lstStyle/>
        <a:p>
          <a:r>
            <a:rPr lang="en-GB" sz="3200" dirty="0"/>
            <a:t>11</a:t>
          </a:r>
          <a:r>
            <a:rPr lang="en-GB" sz="3200" baseline="30000" dirty="0"/>
            <a:t>th</a:t>
          </a:r>
          <a:r>
            <a:rPr lang="en-GB" sz="3200" dirty="0"/>
            <a:t> December 2025 (full-time student)</a:t>
          </a:r>
          <a:endParaRPr lang="en-US" sz="3200" dirty="0"/>
        </a:p>
      </dgm:t>
    </dgm:pt>
    <dgm:pt modelId="{D54429AC-58D4-45B7-AED6-54EE4B9654EC}" type="parTrans" cxnId="{9923DDC7-E9AA-44B2-9B61-62DFA728E86A}">
      <dgm:prSet/>
      <dgm:spPr/>
      <dgm:t>
        <a:bodyPr/>
        <a:lstStyle/>
        <a:p>
          <a:endParaRPr lang="en-US"/>
        </a:p>
      </dgm:t>
    </dgm:pt>
    <dgm:pt modelId="{0B2A8B0E-3330-4700-8A37-5106A8051B1F}" type="sibTrans" cxnId="{9923DDC7-E9AA-44B2-9B61-62DFA728E86A}">
      <dgm:prSet/>
      <dgm:spPr/>
      <dgm:t>
        <a:bodyPr/>
        <a:lstStyle/>
        <a:p>
          <a:endParaRPr lang="en-US"/>
        </a:p>
      </dgm:t>
    </dgm:pt>
    <dgm:pt modelId="{F41EE019-8AE9-4CE6-B9D0-888A30A4BBD5}">
      <dgm:prSet custT="1"/>
      <dgm:spPr/>
      <dgm:t>
        <a:bodyPr/>
        <a:lstStyle/>
        <a:p>
          <a:r>
            <a:rPr lang="en-GB" sz="3200" dirty="0"/>
            <a:t>13</a:t>
          </a:r>
          <a:r>
            <a:rPr lang="en-GB" sz="3200" baseline="30000" dirty="0"/>
            <a:t>th</a:t>
          </a:r>
          <a:r>
            <a:rPr lang="en-GB" sz="3200" dirty="0"/>
            <a:t> January 2026 (part-time student)</a:t>
          </a:r>
          <a:endParaRPr lang="en-US" sz="3200" dirty="0"/>
        </a:p>
      </dgm:t>
    </dgm:pt>
    <dgm:pt modelId="{83B51052-C64E-47A7-920A-55C99D1957D1}" type="parTrans" cxnId="{5ACEC8C1-A767-41FC-A59D-D9EA200253C9}">
      <dgm:prSet/>
      <dgm:spPr/>
      <dgm:t>
        <a:bodyPr/>
        <a:lstStyle/>
        <a:p>
          <a:endParaRPr lang="en-US"/>
        </a:p>
      </dgm:t>
    </dgm:pt>
    <dgm:pt modelId="{A1C33673-6468-4818-BB9A-74AF2C8FD126}" type="sibTrans" cxnId="{5ACEC8C1-A767-41FC-A59D-D9EA200253C9}">
      <dgm:prSet/>
      <dgm:spPr/>
      <dgm:t>
        <a:bodyPr/>
        <a:lstStyle/>
        <a:p>
          <a:endParaRPr lang="en-US"/>
        </a:p>
      </dgm:t>
    </dgm:pt>
    <dgm:pt modelId="{B80140EE-6B38-4FF7-A852-1449B886A5E4}" type="pres">
      <dgm:prSet presAssocID="{E471576B-74BF-47DC-A09B-D1F4D3A80DD9}" presName="Name0" presStyleCnt="0">
        <dgm:presLayoutVars>
          <dgm:dir/>
          <dgm:animLvl val="lvl"/>
          <dgm:resizeHandles val="exact"/>
        </dgm:presLayoutVars>
      </dgm:prSet>
      <dgm:spPr/>
    </dgm:pt>
    <dgm:pt modelId="{B9C66282-E2FE-4CC1-A3EE-5F118C052D8B}" type="pres">
      <dgm:prSet presAssocID="{A2CBB811-08F6-46C3-8614-28C163255A46}" presName="composite" presStyleCnt="0"/>
      <dgm:spPr/>
    </dgm:pt>
    <dgm:pt modelId="{96517D36-A25E-462B-B25D-2BDDD1CFC22F}" type="pres">
      <dgm:prSet presAssocID="{A2CBB811-08F6-46C3-8614-28C163255A46}" presName="parTx" presStyleLbl="alignNode1" presStyleIdx="0" presStyleCnt="2">
        <dgm:presLayoutVars>
          <dgm:chMax val="0"/>
          <dgm:chPref val="0"/>
          <dgm:bulletEnabled val="1"/>
        </dgm:presLayoutVars>
      </dgm:prSet>
      <dgm:spPr/>
    </dgm:pt>
    <dgm:pt modelId="{624DC579-FC4B-43DF-A451-D20021329BF2}" type="pres">
      <dgm:prSet presAssocID="{A2CBB811-08F6-46C3-8614-28C163255A46}" presName="desTx" presStyleLbl="alignAccFollowNode1" presStyleIdx="0" presStyleCnt="2">
        <dgm:presLayoutVars>
          <dgm:bulletEnabled val="1"/>
        </dgm:presLayoutVars>
      </dgm:prSet>
      <dgm:spPr/>
    </dgm:pt>
    <dgm:pt modelId="{2B50AB5F-539F-4F84-A1F0-426B0FCE1FD0}" type="pres">
      <dgm:prSet presAssocID="{8564F70A-AE59-4973-B4E4-36B40695A91D}" presName="space" presStyleCnt="0"/>
      <dgm:spPr/>
    </dgm:pt>
    <dgm:pt modelId="{689DB5AA-D086-49CB-AFBA-C655EF91C72B}" type="pres">
      <dgm:prSet presAssocID="{56B7C6CD-2FDE-41CE-8333-B0A023730CD9}" presName="composite" presStyleCnt="0"/>
      <dgm:spPr/>
    </dgm:pt>
    <dgm:pt modelId="{B7A52ADB-FD2C-4445-8789-D2CAB1E4E3B4}" type="pres">
      <dgm:prSet presAssocID="{56B7C6CD-2FDE-41CE-8333-B0A023730CD9}" presName="parTx" presStyleLbl="alignNode1" presStyleIdx="1" presStyleCnt="2">
        <dgm:presLayoutVars>
          <dgm:chMax val="0"/>
          <dgm:chPref val="0"/>
          <dgm:bulletEnabled val="1"/>
        </dgm:presLayoutVars>
      </dgm:prSet>
      <dgm:spPr/>
    </dgm:pt>
    <dgm:pt modelId="{DC4BEEE8-639E-42AB-B051-64F28EEA5758}" type="pres">
      <dgm:prSet presAssocID="{56B7C6CD-2FDE-41CE-8333-B0A023730CD9}" presName="desTx" presStyleLbl="alignAccFollowNode1" presStyleIdx="1" presStyleCnt="2">
        <dgm:presLayoutVars>
          <dgm:bulletEnabled val="1"/>
        </dgm:presLayoutVars>
      </dgm:prSet>
      <dgm:spPr/>
    </dgm:pt>
  </dgm:ptLst>
  <dgm:cxnLst>
    <dgm:cxn modelId="{8F249627-03DF-4BD7-8101-DB22CBBF9FE8}" type="presOf" srcId="{1F437445-1C12-4FCE-9F72-FC1FB5F103E8}" destId="{624DC579-FC4B-43DF-A451-D20021329BF2}" srcOrd="0" destOrd="1" presId="urn:microsoft.com/office/officeart/2005/8/layout/hList1"/>
    <dgm:cxn modelId="{85C0B28B-5A2D-4CE5-9731-1BCF8C877966}" type="presOf" srcId="{E471576B-74BF-47DC-A09B-D1F4D3A80DD9}" destId="{B80140EE-6B38-4FF7-A852-1449B886A5E4}" srcOrd="0" destOrd="0" presId="urn:microsoft.com/office/officeart/2005/8/layout/hList1"/>
    <dgm:cxn modelId="{5ACEC8C1-A767-41FC-A59D-D9EA200253C9}" srcId="{56B7C6CD-2FDE-41CE-8333-B0A023730CD9}" destId="{F41EE019-8AE9-4CE6-B9D0-888A30A4BBD5}" srcOrd="1" destOrd="0" parTransId="{83B51052-C64E-47A7-920A-55C99D1957D1}" sibTransId="{A1C33673-6468-4818-BB9A-74AF2C8FD126}"/>
    <dgm:cxn modelId="{9923DDC7-E9AA-44B2-9B61-62DFA728E86A}" srcId="{56B7C6CD-2FDE-41CE-8333-B0A023730CD9}" destId="{88C6A7D1-3AF7-4173-BBEF-EB7479FED984}" srcOrd="0" destOrd="0" parTransId="{D54429AC-58D4-45B7-AED6-54EE4B9654EC}" sibTransId="{0B2A8B0E-3330-4700-8A37-5106A8051B1F}"/>
    <dgm:cxn modelId="{E45E0AC8-8635-4127-AA23-D57630903183}" srcId="{E471576B-74BF-47DC-A09B-D1F4D3A80DD9}" destId="{56B7C6CD-2FDE-41CE-8333-B0A023730CD9}" srcOrd="1" destOrd="0" parTransId="{4E2CC851-3C4E-474E-BCE4-063A5748FF0F}" sibTransId="{56093305-83C2-4856-BBD3-9102490DA796}"/>
    <dgm:cxn modelId="{53F86ACB-686D-4453-A575-5B37DF894723}" type="presOf" srcId="{FD3DECF5-75D8-4598-BB50-FBED4586D7D1}" destId="{624DC579-FC4B-43DF-A451-D20021329BF2}" srcOrd="0" destOrd="0" presId="urn:microsoft.com/office/officeart/2005/8/layout/hList1"/>
    <dgm:cxn modelId="{EB988BCB-C11B-4582-976B-B86DBD682B53}" srcId="{E471576B-74BF-47DC-A09B-D1F4D3A80DD9}" destId="{A2CBB811-08F6-46C3-8614-28C163255A46}" srcOrd="0" destOrd="0" parTransId="{BAB3ED69-1112-43CF-A01E-1EF593901D24}" sibTransId="{8564F70A-AE59-4973-B4E4-36B40695A91D}"/>
    <dgm:cxn modelId="{D6A3F7CD-5B9B-46E4-9D96-793586D322B3}" srcId="{A2CBB811-08F6-46C3-8614-28C163255A46}" destId="{1F437445-1C12-4FCE-9F72-FC1FB5F103E8}" srcOrd="1" destOrd="0" parTransId="{8895612E-1055-4D4F-B49B-A4CD2537FFC9}" sibTransId="{D2B746A5-7588-49D9-AFC0-7B663B4573EB}"/>
    <dgm:cxn modelId="{3C4F13CE-336D-40F3-8EFA-F7DBC4B5CC2E}" type="presOf" srcId="{56B7C6CD-2FDE-41CE-8333-B0A023730CD9}" destId="{B7A52ADB-FD2C-4445-8789-D2CAB1E4E3B4}" srcOrd="0" destOrd="0" presId="urn:microsoft.com/office/officeart/2005/8/layout/hList1"/>
    <dgm:cxn modelId="{C738CBD3-39EA-42F0-B7B1-5383E44C7387}" type="presOf" srcId="{A2CBB811-08F6-46C3-8614-28C163255A46}" destId="{96517D36-A25E-462B-B25D-2BDDD1CFC22F}" srcOrd="0" destOrd="0" presId="urn:microsoft.com/office/officeart/2005/8/layout/hList1"/>
    <dgm:cxn modelId="{90544FD7-F6F6-49C6-97BB-229284A82751}" srcId="{A2CBB811-08F6-46C3-8614-28C163255A46}" destId="{FD3DECF5-75D8-4598-BB50-FBED4586D7D1}" srcOrd="0" destOrd="0" parTransId="{3C9E752E-B519-4700-B7A4-B57433389ACF}" sibTransId="{274931D2-36BD-4C77-AEAA-F0D81464FE86}"/>
    <dgm:cxn modelId="{58FCE1F0-49FB-4B59-AF06-F8806CA96777}" type="presOf" srcId="{88C6A7D1-3AF7-4173-BBEF-EB7479FED984}" destId="{DC4BEEE8-639E-42AB-B051-64F28EEA5758}" srcOrd="0" destOrd="0" presId="urn:microsoft.com/office/officeart/2005/8/layout/hList1"/>
    <dgm:cxn modelId="{3D1CE2F8-04A6-462C-9278-214023698BCC}" type="presOf" srcId="{F41EE019-8AE9-4CE6-B9D0-888A30A4BBD5}" destId="{DC4BEEE8-639E-42AB-B051-64F28EEA5758}" srcOrd="0" destOrd="1" presId="urn:microsoft.com/office/officeart/2005/8/layout/hList1"/>
    <dgm:cxn modelId="{D540CD7E-B54F-467C-974B-D9CEDB943F5A}" type="presParOf" srcId="{B80140EE-6B38-4FF7-A852-1449B886A5E4}" destId="{B9C66282-E2FE-4CC1-A3EE-5F118C052D8B}" srcOrd="0" destOrd="0" presId="urn:microsoft.com/office/officeart/2005/8/layout/hList1"/>
    <dgm:cxn modelId="{A971EBE2-F68F-4E4B-8E29-EF1BBABC9482}" type="presParOf" srcId="{B9C66282-E2FE-4CC1-A3EE-5F118C052D8B}" destId="{96517D36-A25E-462B-B25D-2BDDD1CFC22F}" srcOrd="0" destOrd="0" presId="urn:microsoft.com/office/officeart/2005/8/layout/hList1"/>
    <dgm:cxn modelId="{42810287-FEB1-4E71-8552-60ACBC2E3275}" type="presParOf" srcId="{B9C66282-E2FE-4CC1-A3EE-5F118C052D8B}" destId="{624DC579-FC4B-43DF-A451-D20021329BF2}" srcOrd="1" destOrd="0" presId="urn:microsoft.com/office/officeart/2005/8/layout/hList1"/>
    <dgm:cxn modelId="{CCDFA3C4-8BFD-45E6-84D9-B3B3EE4D8115}" type="presParOf" srcId="{B80140EE-6B38-4FF7-A852-1449B886A5E4}" destId="{2B50AB5F-539F-4F84-A1F0-426B0FCE1FD0}" srcOrd="1" destOrd="0" presId="urn:microsoft.com/office/officeart/2005/8/layout/hList1"/>
    <dgm:cxn modelId="{49ABA5F2-4D64-4905-8E0A-C31FA11F6384}" type="presParOf" srcId="{B80140EE-6B38-4FF7-A852-1449B886A5E4}" destId="{689DB5AA-D086-49CB-AFBA-C655EF91C72B}" srcOrd="2" destOrd="0" presId="urn:microsoft.com/office/officeart/2005/8/layout/hList1"/>
    <dgm:cxn modelId="{7AF3CAD0-A237-45CC-85D5-9ED2D39CA171}" type="presParOf" srcId="{689DB5AA-D086-49CB-AFBA-C655EF91C72B}" destId="{B7A52ADB-FD2C-4445-8789-D2CAB1E4E3B4}" srcOrd="0" destOrd="0" presId="urn:microsoft.com/office/officeart/2005/8/layout/hList1"/>
    <dgm:cxn modelId="{E32D60C2-D76C-4F69-838D-AEEF8DB664FD}" type="presParOf" srcId="{689DB5AA-D086-49CB-AFBA-C655EF91C72B}" destId="{DC4BEEE8-639E-42AB-B051-64F28EEA575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17D36-A25E-462B-B25D-2BDDD1CFC22F}">
      <dsp:nvSpPr>
        <dsp:cNvPr id="0" name=""/>
        <dsp:cNvSpPr/>
      </dsp:nvSpPr>
      <dsp:spPr>
        <a:xfrm>
          <a:off x="51" y="10189"/>
          <a:ext cx="4913783" cy="162131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34264" tIns="191008" rIns="334264" bIns="191008" numCol="1" spcCol="1270" anchor="ctr" anchorCtr="0">
          <a:noAutofit/>
        </a:bodyPr>
        <a:lstStyle/>
        <a:p>
          <a:pPr marL="0" lvl="0" indent="0" algn="ctr" defTabSz="2089150">
            <a:lnSpc>
              <a:spcPct val="90000"/>
            </a:lnSpc>
            <a:spcBef>
              <a:spcPct val="0"/>
            </a:spcBef>
            <a:spcAft>
              <a:spcPct val="35000"/>
            </a:spcAft>
            <a:buNone/>
          </a:pPr>
          <a:r>
            <a:rPr lang="en-GB" sz="4700" kern="1200"/>
            <a:t>Written Assessment</a:t>
          </a:r>
          <a:endParaRPr lang="en-US" sz="4700" kern="1200"/>
        </a:p>
      </dsp:txBody>
      <dsp:txXfrm>
        <a:off x="51" y="10189"/>
        <a:ext cx="4913783" cy="1621312"/>
      </dsp:txXfrm>
    </dsp:sp>
    <dsp:sp modelId="{624DC579-FC4B-43DF-A451-D20021329BF2}">
      <dsp:nvSpPr>
        <dsp:cNvPr id="0" name=""/>
        <dsp:cNvSpPr/>
      </dsp:nvSpPr>
      <dsp:spPr>
        <a:xfrm>
          <a:off x="51" y="1631501"/>
          <a:ext cx="4913783" cy="2193254"/>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4000 words</a:t>
          </a:r>
          <a:endParaRPr lang="en-US" sz="3200" kern="1200" dirty="0"/>
        </a:p>
        <a:p>
          <a:pPr marL="285750" lvl="1" indent="-285750" algn="l" defTabSz="1422400">
            <a:lnSpc>
              <a:spcPct val="90000"/>
            </a:lnSpc>
            <a:spcBef>
              <a:spcPct val="0"/>
            </a:spcBef>
            <a:spcAft>
              <a:spcPct val="15000"/>
            </a:spcAft>
            <a:buChar char="•"/>
          </a:pPr>
          <a:r>
            <a:rPr lang="en-GB" sz="3200" kern="1200" dirty="0"/>
            <a:t>Portfolio of 3 elements</a:t>
          </a:r>
          <a:endParaRPr lang="en-US" sz="3200" kern="1200" dirty="0"/>
        </a:p>
      </dsp:txBody>
      <dsp:txXfrm>
        <a:off x="51" y="1631501"/>
        <a:ext cx="4913783" cy="2193254"/>
      </dsp:txXfrm>
    </dsp:sp>
    <dsp:sp modelId="{B7A52ADB-FD2C-4445-8789-D2CAB1E4E3B4}">
      <dsp:nvSpPr>
        <dsp:cNvPr id="0" name=""/>
        <dsp:cNvSpPr/>
      </dsp:nvSpPr>
      <dsp:spPr>
        <a:xfrm>
          <a:off x="5601764" y="10189"/>
          <a:ext cx="4913783" cy="162131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34264" tIns="191008" rIns="334264" bIns="191008" numCol="1" spcCol="1270" anchor="ctr" anchorCtr="0">
          <a:noAutofit/>
        </a:bodyPr>
        <a:lstStyle/>
        <a:p>
          <a:pPr marL="0" lvl="0" indent="0" algn="ctr" defTabSz="2089150">
            <a:lnSpc>
              <a:spcPct val="90000"/>
            </a:lnSpc>
            <a:spcBef>
              <a:spcPct val="0"/>
            </a:spcBef>
            <a:spcAft>
              <a:spcPct val="35000"/>
            </a:spcAft>
            <a:buNone/>
          </a:pPr>
          <a:r>
            <a:rPr lang="en-GB" sz="4700" kern="1200"/>
            <a:t>Submission date:</a:t>
          </a:r>
          <a:endParaRPr lang="en-US" sz="4700" kern="1200"/>
        </a:p>
      </dsp:txBody>
      <dsp:txXfrm>
        <a:off x="5601764" y="10189"/>
        <a:ext cx="4913783" cy="1621312"/>
      </dsp:txXfrm>
    </dsp:sp>
    <dsp:sp modelId="{DC4BEEE8-639E-42AB-B051-64F28EEA5758}">
      <dsp:nvSpPr>
        <dsp:cNvPr id="0" name=""/>
        <dsp:cNvSpPr/>
      </dsp:nvSpPr>
      <dsp:spPr>
        <a:xfrm>
          <a:off x="5601764" y="1631501"/>
          <a:ext cx="4913783" cy="2193254"/>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11</a:t>
          </a:r>
          <a:r>
            <a:rPr lang="en-GB" sz="3200" kern="1200" baseline="30000" dirty="0"/>
            <a:t>th</a:t>
          </a:r>
          <a:r>
            <a:rPr lang="en-GB" sz="3200" kern="1200" dirty="0"/>
            <a:t> December 2025 (full-time student)</a:t>
          </a:r>
          <a:endParaRPr lang="en-US" sz="3200" kern="1200" dirty="0"/>
        </a:p>
        <a:p>
          <a:pPr marL="285750" lvl="1" indent="-285750" algn="l" defTabSz="1422400">
            <a:lnSpc>
              <a:spcPct val="90000"/>
            </a:lnSpc>
            <a:spcBef>
              <a:spcPct val="0"/>
            </a:spcBef>
            <a:spcAft>
              <a:spcPct val="15000"/>
            </a:spcAft>
            <a:buChar char="•"/>
          </a:pPr>
          <a:r>
            <a:rPr lang="en-GB" sz="3200" kern="1200" dirty="0"/>
            <a:t>13</a:t>
          </a:r>
          <a:r>
            <a:rPr lang="en-GB" sz="3200" kern="1200" baseline="30000" dirty="0"/>
            <a:t>th</a:t>
          </a:r>
          <a:r>
            <a:rPr lang="en-GB" sz="3200" kern="1200" dirty="0"/>
            <a:t> January 2026 (part-time student)</a:t>
          </a:r>
          <a:endParaRPr lang="en-US" sz="3200" kern="1200" dirty="0"/>
        </a:p>
      </dsp:txBody>
      <dsp:txXfrm>
        <a:off x="5601764" y="1631501"/>
        <a:ext cx="4913783" cy="219325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400D06-9334-4491-B596-BAAC6FF94B02}"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18F3C2-5AA8-404A-819E-5F4A61E939C8}" type="slidenum">
              <a:rPr lang="en-GB" smtClean="0"/>
              <a:t>‹#›</a:t>
            </a:fld>
            <a:endParaRPr lang="en-GB"/>
          </a:p>
        </p:txBody>
      </p:sp>
    </p:spTree>
    <p:extLst>
      <p:ext uri="{BB962C8B-B14F-4D97-AF65-F5344CB8AC3E}">
        <p14:creationId xmlns:p14="http://schemas.microsoft.com/office/powerpoint/2010/main" val="2444401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56104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40743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151155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594171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36226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59184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38527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52912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64880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8632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13/11/2025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82199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493460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13/11/2025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1524201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a:xfrm>
            <a:off x="0" y="1122363"/>
            <a:ext cx="12191999" cy="2387600"/>
          </a:xfrm>
        </p:spPr>
        <p:txBody>
          <a:bodyPr>
            <a:normAutofit fontScale="90000"/>
          </a:bodyPr>
          <a:lstStyle/>
          <a:p>
            <a:br>
              <a:rPr lang="en-GB" altLang="en-US" b="1" dirty="0"/>
            </a:br>
            <a:r>
              <a:rPr lang="en-GB" altLang="en-US" b="1" dirty="0"/>
              <a:t> </a:t>
            </a:r>
            <a:br>
              <a:rPr lang="en-GB" altLang="en-US" b="1" dirty="0"/>
            </a:br>
            <a:r>
              <a:rPr lang="en-GB" b="1" dirty="0"/>
              <a:t>Skills for Life: </a:t>
            </a:r>
            <a:br>
              <a:rPr lang="en-GB" b="1" dirty="0"/>
            </a:br>
            <a:r>
              <a:rPr lang="en-GB" b="1" dirty="0"/>
              <a:t>Employability and Entrepreneurship </a:t>
            </a: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ECYW5008</a:t>
            </a:r>
          </a:p>
          <a:p>
            <a:r>
              <a:rPr lang="en-GB" dirty="0"/>
              <a:t>13</a:t>
            </a:r>
            <a:r>
              <a:rPr lang="en-GB" baseline="30000" dirty="0"/>
              <a:t>th</a:t>
            </a:r>
            <a:r>
              <a:rPr lang="en-GB" dirty="0"/>
              <a:t> November 2025</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0F927AD-3395-88AF-7BC8-E07BCB763829}"/>
              </a:ext>
            </a:extLst>
          </p:cNvPr>
          <p:cNvSpPr>
            <a:spLocks noGrp="1" noChangeArrowheads="1"/>
          </p:cNvSpPr>
          <p:nvPr>
            <p:ph type="title"/>
          </p:nvPr>
        </p:nvSpPr>
        <p:spPr/>
        <p:txBody>
          <a:bodyPr/>
          <a:lstStyle/>
          <a:p>
            <a:pPr algn="l" eaLnBrk="1" hangingPunct="1"/>
            <a:r>
              <a:rPr lang="en-GB" altLang="en-US" b="1" dirty="0"/>
              <a:t>Module Aim</a:t>
            </a:r>
          </a:p>
        </p:txBody>
      </p:sp>
      <p:sp>
        <p:nvSpPr>
          <p:cNvPr id="4099" name="Rectangle 3">
            <a:extLst>
              <a:ext uri="{FF2B5EF4-FFF2-40B4-BE49-F238E27FC236}">
                <a16:creationId xmlns:a16="http://schemas.microsoft.com/office/drawing/2014/main" id="{BFDA2C30-3DF1-274C-F676-6D2AD7D00AE6}"/>
              </a:ext>
            </a:extLst>
          </p:cNvPr>
          <p:cNvSpPr>
            <a:spLocks noGrp="1" noChangeArrowheads="1"/>
          </p:cNvSpPr>
          <p:nvPr>
            <p:ph idx="1"/>
          </p:nvPr>
        </p:nvSpPr>
        <p:spPr/>
        <p:txBody>
          <a:bodyPr>
            <a:normAutofit/>
          </a:bodyPr>
          <a:lstStyle/>
          <a:p>
            <a:pPr>
              <a:defRPr/>
            </a:pPr>
            <a:r>
              <a:rPr lang="en-GB" dirty="0"/>
              <a:t>To foster a range of behaviours, attitudes and competencies which develop enterprising thinking and an employability mindset and enhance students’ ability to critically reflect on their own development needs.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Learning Outcomes</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a:xfrm>
            <a:off x="838200" y="1825625"/>
            <a:ext cx="10515600" cy="3698097"/>
          </a:xfrm>
        </p:spPr>
        <p:txBody>
          <a:bodyPr>
            <a:normAutofit lnSpcReduction="10000"/>
          </a:bodyPr>
          <a:lstStyle/>
          <a:p>
            <a:pPr marL="0" indent="0" fontAlgn="base" hangingPunct="0">
              <a:buNone/>
            </a:pPr>
            <a:r>
              <a:rPr lang="en-GB" dirty="0"/>
              <a:t>Upon the successful completion of this module, the student should be able to:</a:t>
            </a:r>
          </a:p>
          <a:p>
            <a:pPr lvl="0" fontAlgn="base" hangingPunct="0"/>
            <a:r>
              <a:rPr lang="en-GB" dirty="0"/>
              <a:t>evaluate personal employability skills and their congruence with the skills required for professional practice; </a:t>
            </a:r>
          </a:p>
          <a:p>
            <a:pPr lvl="0" fontAlgn="base" hangingPunct="0"/>
            <a:r>
              <a:rPr lang="en-GB" dirty="0"/>
              <a:t>reflect on the importance of continual learning and future thinking for own personal development and employability; </a:t>
            </a:r>
          </a:p>
          <a:p>
            <a:pPr lvl="0" fontAlgn="base" hangingPunct="0"/>
            <a:r>
              <a:rPr lang="en-GB" dirty="0"/>
              <a:t>research and demonstrate a critical analysis of the principles of effective employability skills and good practice with links to entrepreneurship and innovation.</a:t>
            </a:r>
          </a:p>
          <a:p>
            <a:pPr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C4BD8F-880E-0F1B-A289-F32948785DB9}"/>
              </a:ext>
            </a:extLst>
          </p:cNvPr>
          <p:cNvSpPr>
            <a:spLocks noGrp="1" noChangeArrowheads="1"/>
          </p:cNvSpPr>
          <p:nvPr>
            <p:ph type="title"/>
          </p:nvPr>
        </p:nvSpPr>
        <p:spPr/>
        <p:txBody>
          <a:bodyPr/>
          <a:lstStyle/>
          <a:p>
            <a:pPr algn="l" eaLnBrk="1" hangingPunct="1"/>
            <a:br>
              <a:rPr lang="en-GB" altLang="en-US" sz="2000" dirty="0"/>
            </a:br>
            <a:r>
              <a:rPr lang="en-GB" altLang="en-US" b="1" dirty="0"/>
              <a:t>Indicative Content </a:t>
            </a:r>
          </a:p>
        </p:txBody>
      </p:sp>
      <p:sp>
        <p:nvSpPr>
          <p:cNvPr id="6147" name="Rectangle 3">
            <a:extLst>
              <a:ext uri="{FF2B5EF4-FFF2-40B4-BE49-F238E27FC236}">
                <a16:creationId xmlns:a16="http://schemas.microsoft.com/office/drawing/2014/main" id="{0743817A-F689-AC12-D0E0-E44B1D6B30DC}"/>
              </a:ext>
            </a:extLst>
          </p:cNvPr>
          <p:cNvSpPr>
            <a:spLocks noGrp="1" noChangeArrowheads="1"/>
          </p:cNvSpPr>
          <p:nvPr>
            <p:ph idx="1"/>
          </p:nvPr>
        </p:nvSpPr>
        <p:spPr>
          <a:xfrm>
            <a:off x="838200" y="1825625"/>
            <a:ext cx="10515600" cy="3760302"/>
          </a:xfrm>
        </p:spPr>
        <p:txBody>
          <a:bodyPr>
            <a:normAutofit lnSpcReduction="10000"/>
          </a:bodyPr>
          <a:lstStyle/>
          <a:p>
            <a:pPr lvl="0" fontAlgn="base" hangingPunct="0"/>
            <a:r>
              <a:rPr lang="en-GB" dirty="0"/>
              <a:t>A comprehensive examination of methods of developing management skills and implementing effective methods of marketing, risk assessments, financial forecasts, feasibility, profitability, sustainability, business and operational plans, capacity building and change management. </a:t>
            </a:r>
          </a:p>
          <a:p>
            <a:pPr lvl="0" fontAlgn="base" hangingPunct="0"/>
            <a:r>
              <a:rPr lang="en-GB" dirty="0"/>
              <a:t>An overview of the entrepreneurial leader: a study of the social entrepreneur as a continual learner and the importance of coaching and the identification of staff development needs in order to support professional development to ensure a high-quality workforce and the need to focus on employability. </a:t>
            </a:r>
          </a:p>
          <a:p>
            <a:pPr eaLnBrk="1" hangingPunct="1">
              <a:lnSpc>
                <a:spcPct val="90000"/>
              </a:lnSpc>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2C4A-8C06-7809-E20C-40F9E790D08F}"/>
              </a:ext>
            </a:extLst>
          </p:cNvPr>
          <p:cNvSpPr>
            <a:spLocks noGrp="1"/>
          </p:cNvSpPr>
          <p:nvPr>
            <p:ph type="title"/>
          </p:nvPr>
        </p:nvSpPr>
        <p:spPr/>
        <p:txBody>
          <a:bodyPr/>
          <a:lstStyle/>
          <a:p>
            <a:r>
              <a:rPr lang="en-GB" b="1" dirty="0"/>
              <a:t>Indicative Content</a:t>
            </a:r>
          </a:p>
        </p:txBody>
      </p:sp>
      <p:sp>
        <p:nvSpPr>
          <p:cNvPr id="3" name="Content Placeholder 2">
            <a:extLst>
              <a:ext uri="{FF2B5EF4-FFF2-40B4-BE49-F238E27FC236}">
                <a16:creationId xmlns:a16="http://schemas.microsoft.com/office/drawing/2014/main" id="{B92DE489-6290-1141-57A1-60C64390A17E}"/>
              </a:ext>
            </a:extLst>
          </p:cNvPr>
          <p:cNvSpPr>
            <a:spLocks noGrp="1"/>
          </p:cNvSpPr>
          <p:nvPr>
            <p:ph idx="1"/>
          </p:nvPr>
        </p:nvSpPr>
        <p:spPr>
          <a:xfrm>
            <a:off x="838200" y="1825625"/>
            <a:ext cx="10515600" cy="3716759"/>
          </a:xfrm>
        </p:spPr>
        <p:txBody>
          <a:bodyPr>
            <a:normAutofit fontScale="92500" lnSpcReduction="20000"/>
          </a:bodyPr>
          <a:lstStyle/>
          <a:p>
            <a:r>
              <a:rPr lang="en-GB" dirty="0"/>
              <a:t>Creating a professional profile e.g.  CV writing, LinkedIn, appropriate use of social media, AI and professional networking. Effective interview and presentation techniques, job-searching and application processes. </a:t>
            </a:r>
          </a:p>
          <a:p>
            <a:pPr lvl="0" fontAlgn="base" hangingPunct="0"/>
            <a:r>
              <a:rPr lang="en-GB" dirty="0"/>
              <a:t>Personal development planning, mentorship, and continuing professional development. </a:t>
            </a:r>
          </a:p>
          <a:p>
            <a:pPr lvl="0" fontAlgn="base" hangingPunct="0"/>
            <a:r>
              <a:rPr lang="en-GB" dirty="0"/>
              <a:t>Behaviours, attributes and characteristics associated with developing an enterprising mind-set and fostering dynamic and innovative thinking e.g., initiative, creativity, self-discipline, flexibility. </a:t>
            </a:r>
          </a:p>
          <a:p>
            <a:pPr lvl="0" fontAlgn="base" hangingPunct="0"/>
            <a:r>
              <a:rPr lang="en-GB" dirty="0"/>
              <a:t>Interpersonal skills for the workplace e.g., teamwork, leadership, conflict resolution, negotiation. </a:t>
            </a:r>
          </a:p>
          <a:p>
            <a:endParaRPr lang="en-GB" dirty="0"/>
          </a:p>
        </p:txBody>
      </p:sp>
    </p:spTree>
    <p:extLst>
      <p:ext uri="{BB962C8B-B14F-4D97-AF65-F5344CB8AC3E}">
        <p14:creationId xmlns:p14="http://schemas.microsoft.com/office/powerpoint/2010/main" val="3747221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a:xfrm>
            <a:off x="838200" y="365125"/>
            <a:ext cx="10515600" cy="1325563"/>
          </a:xfrm>
        </p:spPr>
        <p:txBody>
          <a:bodyPr anchor="ctr">
            <a:normAutofit/>
          </a:bodyPr>
          <a:lstStyle/>
          <a:p>
            <a:pPr eaLnBrk="1" hangingPunct="1"/>
            <a:r>
              <a:rPr lang="en-GB" altLang="en-US" b="1"/>
              <a:t>Assessment</a:t>
            </a:r>
          </a:p>
        </p:txBody>
      </p:sp>
      <p:graphicFrame>
        <p:nvGraphicFramePr>
          <p:cNvPr id="7178" name="Content Placeholder 6">
            <a:extLst>
              <a:ext uri="{FF2B5EF4-FFF2-40B4-BE49-F238E27FC236}">
                <a16:creationId xmlns:a16="http://schemas.microsoft.com/office/drawing/2014/main" id="{4A41F9DA-20D6-8B25-9ADC-2C57ADAA670F}"/>
              </a:ext>
            </a:extLst>
          </p:cNvPr>
          <p:cNvGraphicFramePr>
            <a:graphicFrameLocks noGrp="1"/>
          </p:cNvGraphicFramePr>
          <p:nvPr>
            <p:ph idx="1"/>
          </p:nvPr>
        </p:nvGraphicFramePr>
        <p:xfrm>
          <a:off x="838200" y="1690688"/>
          <a:ext cx="10515600" cy="383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5A08-691C-0912-B417-BBB082938DEA}"/>
              </a:ext>
            </a:extLst>
          </p:cNvPr>
          <p:cNvSpPr>
            <a:spLocks noGrp="1"/>
          </p:cNvSpPr>
          <p:nvPr>
            <p:ph type="title"/>
          </p:nvPr>
        </p:nvSpPr>
        <p:spPr/>
        <p:txBody>
          <a:bodyPr/>
          <a:lstStyle/>
          <a:p>
            <a:r>
              <a:rPr lang="en-GB" b="1" dirty="0"/>
              <a:t>Written Task 1: 1000 words</a:t>
            </a:r>
          </a:p>
        </p:txBody>
      </p:sp>
      <p:sp>
        <p:nvSpPr>
          <p:cNvPr id="3" name="Content Placeholder 2">
            <a:extLst>
              <a:ext uri="{FF2B5EF4-FFF2-40B4-BE49-F238E27FC236}">
                <a16:creationId xmlns:a16="http://schemas.microsoft.com/office/drawing/2014/main" id="{9AA7B927-81E1-6647-C421-269DA7D3284E}"/>
              </a:ext>
            </a:extLst>
          </p:cNvPr>
          <p:cNvSpPr>
            <a:spLocks noGrp="1"/>
          </p:cNvSpPr>
          <p:nvPr>
            <p:ph idx="1"/>
          </p:nvPr>
        </p:nvSpPr>
        <p:spPr>
          <a:xfrm>
            <a:off x="838200" y="1589319"/>
            <a:ext cx="10515600" cy="4351338"/>
          </a:xfrm>
        </p:spPr>
        <p:txBody>
          <a:bodyPr>
            <a:normAutofit lnSpcReduction="10000"/>
          </a:bodyPr>
          <a:lstStyle/>
          <a:p>
            <a:r>
              <a:rPr lang="en-GB" b="1" dirty="0"/>
              <a:t>Task 1: Personal Employability Skills CV (1,000 words)</a:t>
            </a:r>
            <a:endParaRPr lang="en-GB" dirty="0"/>
          </a:p>
          <a:p>
            <a:pPr lvl="0"/>
            <a:r>
              <a:rPr lang="en-GB" dirty="0"/>
              <a:t>Task Description: Students will be required to create a CV that highlights their academic achievements, work experience, volunteering, extracurricular activities, and transferable skills. The CV should be tailored to a specific career or sector, using evidence-based bullet points to demonstrate responsibilities, achievements, and teamwork. Students should reflect on how their experiences align with the skills required for their chosen profession, using the STAR (Situation, Task, Activity, Result) or CAR (Context, Action, Result) frameworks to structure their entries.​</a:t>
            </a:r>
          </a:p>
          <a:p>
            <a:endParaRPr lang="en-GB" dirty="0"/>
          </a:p>
        </p:txBody>
      </p:sp>
    </p:spTree>
    <p:extLst>
      <p:ext uri="{BB962C8B-B14F-4D97-AF65-F5344CB8AC3E}">
        <p14:creationId xmlns:p14="http://schemas.microsoft.com/office/powerpoint/2010/main" val="3440840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186A4-B726-B469-2144-041D6F615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6A956-011C-DAA9-2FEF-C1710980E248}"/>
              </a:ext>
            </a:extLst>
          </p:cNvPr>
          <p:cNvSpPr>
            <a:spLocks noGrp="1"/>
          </p:cNvSpPr>
          <p:nvPr>
            <p:ph type="title"/>
          </p:nvPr>
        </p:nvSpPr>
        <p:spPr/>
        <p:txBody>
          <a:bodyPr/>
          <a:lstStyle/>
          <a:p>
            <a:r>
              <a:rPr lang="en-GB" b="1" dirty="0"/>
              <a:t>Written Task 2: 1500 words</a:t>
            </a:r>
          </a:p>
        </p:txBody>
      </p:sp>
      <p:sp>
        <p:nvSpPr>
          <p:cNvPr id="3" name="Content Placeholder 2">
            <a:extLst>
              <a:ext uri="{FF2B5EF4-FFF2-40B4-BE49-F238E27FC236}">
                <a16:creationId xmlns:a16="http://schemas.microsoft.com/office/drawing/2014/main" id="{BB9507D9-0ADC-50FE-EF58-F5E66D0BE0D0}"/>
              </a:ext>
            </a:extLst>
          </p:cNvPr>
          <p:cNvSpPr>
            <a:spLocks noGrp="1"/>
          </p:cNvSpPr>
          <p:nvPr>
            <p:ph idx="1"/>
          </p:nvPr>
        </p:nvSpPr>
        <p:spPr>
          <a:xfrm>
            <a:off x="838200" y="1690688"/>
            <a:ext cx="10515600" cy="4351338"/>
          </a:xfrm>
        </p:spPr>
        <p:txBody>
          <a:bodyPr>
            <a:normAutofit lnSpcReduction="10000"/>
          </a:bodyPr>
          <a:lstStyle/>
          <a:p>
            <a:r>
              <a:rPr lang="en-GB" b="1" dirty="0"/>
              <a:t>Task 2: Reflective Essay on Personal Development and Employability (1,500 words)</a:t>
            </a:r>
            <a:endParaRPr lang="en-GB" dirty="0"/>
          </a:p>
          <a:p>
            <a:pPr lvl="0"/>
            <a:r>
              <a:rPr lang="en-GB" dirty="0"/>
              <a:t>Task Description: Students will be required to write a reflective essay using a structured model (such as Gibbs’ Reflective Cycle) to critically analyse a significant experience (academic, work-based, or voluntary). The essay should identify strengths, weaknesses, and areas for improvement, and discuss how continual learning and adaptability have shaped their employability mindset. Students should also consider how future thinking, and lifelong learning will support their career progression and personal growth.​</a:t>
            </a:r>
          </a:p>
          <a:p>
            <a:endParaRPr lang="en-GB" dirty="0"/>
          </a:p>
        </p:txBody>
      </p:sp>
    </p:spTree>
    <p:extLst>
      <p:ext uri="{BB962C8B-B14F-4D97-AF65-F5344CB8AC3E}">
        <p14:creationId xmlns:p14="http://schemas.microsoft.com/office/powerpoint/2010/main" val="3534918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38FB3-9A20-21D1-8250-4F557C2B50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E69E50-2C39-0A10-4CDB-B593EBB3A433}"/>
              </a:ext>
            </a:extLst>
          </p:cNvPr>
          <p:cNvSpPr>
            <a:spLocks noGrp="1"/>
          </p:cNvSpPr>
          <p:nvPr>
            <p:ph type="title"/>
          </p:nvPr>
        </p:nvSpPr>
        <p:spPr/>
        <p:txBody>
          <a:bodyPr/>
          <a:lstStyle/>
          <a:p>
            <a:r>
              <a:rPr lang="en-GB" b="1" dirty="0"/>
              <a:t>Written Task 3: 1500 words</a:t>
            </a:r>
          </a:p>
        </p:txBody>
      </p:sp>
      <p:sp>
        <p:nvSpPr>
          <p:cNvPr id="3" name="Content Placeholder 2">
            <a:extLst>
              <a:ext uri="{FF2B5EF4-FFF2-40B4-BE49-F238E27FC236}">
                <a16:creationId xmlns:a16="http://schemas.microsoft.com/office/drawing/2014/main" id="{6E7BD576-3B94-E4E2-6D01-0B6F15353561}"/>
              </a:ext>
            </a:extLst>
          </p:cNvPr>
          <p:cNvSpPr>
            <a:spLocks noGrp="1"/>
          </p:cNvSpPr>
          <p:nvPr>
            <p:ph idx="1"/>
          </p:nvPr>
        </p:nvSpPr>
        <p:spPr>
          <a:xfrm>
            <a:off x="838200" y="1524411"/>
            <a:ext cx="10515600" cy="4351338"/>
          </a:xfrm>
        </p:spPr>
        <p:txBody>
          <a:bodyPr>
            <a:normAutofit lnSpcReduction="10000"/>
          </a:bodyPr>
          <a:lstStyle/>
          <a:p>
            <a:r>
              <a:rPr lang="en-GB" b="1" dirty="0"/>
              <a:t>Task 3: Critical Analysis of Employability Skills and Entrepreneurial Principles (1,500 words)</a:t>
            </a:r>
            <a:endParaRPr lang="en-GB" dirty="0"/>
          </a:p>
          <a:p>
            <a:pPr lvl="0"/>
            <a:r>
              <a:rPr lang="en-GB" dirty="0"/>
              <a:t>Task Description: Students will be required to conduct a literature review  of current theories and best practices in employability, entrepreneurship, and innovation. The assignment should include a critical analysis of how these principles are applied in real-world contexts, drawing on academic literature and case studies. Students should evaluate the relevance of these principles to their own career aspirations and discuss how enterprising thinking can enhance employability in a rapidly changing job market.</a:t>
            </a:r>
          </a:p>
          <a:p>
            <a:endParaRPr lang="en-GB" dirty="0"/>
          </a:p>
        </p:txBody>
      </p:sp>
    </p:spTree>
    <p:extLst>
      <p:ext uri="{BB962C8B-B14F-4D97-AF65-F5344CB8AC3E}">
        <p14:creationId xmlns:p14="http://schemas.microsoft.com/office/powerpoint/2010/main" val="3369400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2322-B831-74F9-5602-A65A6C663234}"/>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466B08F5-AF9F-31E3-9671-FE389FEB5CC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958467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A4103-BBAE-C3BF-9E5A-8B5D4892E4DC}"/>
              </a:ext>
            </a:extLst>
          </p:cNvPr>
          <p:cNvSpPr>
            <a:spLocks noGrp="1"/>
          </p:cNvSpPr>
          <p:nvPr>
            <p:ph type="title"/>
          </p:nvPr>
        </p:nvSpPr>
        <p:spPr/>
        <p:txBody>
          <a:bodyPr/>
          <a:lstStyle/>
          <a:p>
            <a:r>
              <a:rPr lang="en-GB" b="1" dirty="0"/>
              <a:t>Module Engagement Expectations</a:t>
            </a:r>
          </a:p>
        </p:txBody>
      </p:sp>
      <p:sp>
        <p:nvSpPr>
          <p:cNvPr id="3" name="Content Placeholder 2">
            <a:extLst>
              <a:ext uri="{FF2B5EF4-FFF2-40B4-BE49-F238E27FC236}">
                <a16:creationId xmlns:a16="http://schemas.microsoft.com/office/drawing/2014/main" id="{B6AF23D6-2CDC-A43D-2A09-41B00F1EF587}"/>
              </a:ext>
            </a:extLst>
          </p:cNvPr>
          <p:cNvSpPr>
            <a:spLocks noGrp="1"/>
          </p:cNvSpPr>
          <p:nvPr>
            <p:ph idx="1"/>
          </p:nvPr>
        </p:nvSpPr>
        <p:spPr/>
        <p:txBody>
          <a:bodyPr>
            <a:normAutofit fontScale="77500" lnSpcReduction="20000"/>
          </a:bodyPr>
          <a:lstStyle/>
          <a:p>
            <a:pPr>
              <a:lnSpc>
                <a:spcPct val="120000"/>
              </a:lnSpc>
            </a:pPr>
            <a:r>
              <a:rPr lang="en-GB" sz="3300" dirty="0"/>
              <a:t>Attend all scheduled lectures to deepen your understanding and actively contribute to class discussions.</a:t>
            </a:r>
          </a:p>
          <a:p>
            <a:pPr>
              <a:lnSpc>
                <a:spcPct val="120000"/>
              </a:lnSpc>
            </a:pPr>
            <a:r>
              <a:rPr lang="en-GB" sz="3300" dirty="0"/>
              <a:t>Complete every weekly self-directed task.  These are essential for developing your skills and knowledge outside the lecture room.</a:t>
            </a:r>
          </a:p>
          <a:p>
            <a:pPr>
              <a:lnSpc>
                <a:spcPct val="120000"/>
              </a:lnSpc>
            </a:pPr>
            <a:r>
              <a:rPr lang="en-GB" sz="3300" dirty="0"/>
              <a:t>Treat self-directed tasks as a core part of your learning journey, not optional extras.</a:t>
            </a:r>
          </a:p>
          <a:p>
            <a:pPr>
              <a:lnSpc>
                <a:spcPct val="120000"/>
              </a:lnSpc>
            </a:pPr>
            <a:r>
              <a:rPr lang="en-GB" sz="3300" dirty="0"/>
              <a:t>Regular engagement in both lectures and self-study will help you achieve the module's learning outcomes.</a:t>
            </a:r>
          </a:p>
          <a:p>
            <a:pPr marL="0" indent="0">
              <a:buNone/>
            </a:pPr>
            <a:br>
              <a:rPr lang="en-GB" dirty="0"/>
            </a:br>
            <a:endParaRPr lang="en-GB" dirty="0"/>
          </a:p>
        </p:txBody>
      </p:sp>
    </p:spTree>
    <p:extLst>
      <p:ext uri="{BB962C8B-B14F-4D97-AF65-F5344CB8AC3E}">
        <p14:creationId xmlns:p14="http://schemas.microsoft.com/office/powerpoint/2010/main" val="2511669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45F140-A0C8-DB78-BA14-606C93DF4E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8D0A80-F7FF-773B-71AF-60D1A754550C}"/>
              </a:ext>
            </a:extLst>
          </p:cNvPr>
          <p:cNvSpPr>
            <a:spLocks noGrp="1"/>
          </p:cNvSpPr>
          <p:nvPr>
            <p:ph type="title"/>
          </p:nvPr>
        </p:nvSpPr>
        <p:spPr/>
        <p:txBody>
          <a:bodyPr/>
          <a:lstStyle/>
          <a:p>
            <a:r>
              <a:rPr lang="en-GB" b="1" dirty="0"/>
              <a:t>Module Engagement Expectations</a:t>
            </a:r>
          </a:p>
        </p:txBody>
      </p:sp>
      <p:sp>
        <p:nvSpPr>
          <p:cNvPr id="3" name="Content Placeholder 2">
            <a:extLst>
              <a:ext uri="{FF2B5EF4-FFF2-40B4-BE49-F238E27FC236}">
                <a16:creationId xmlns:a16="http://schemas.microsoft.com/office/drawing/2014/main" id="{C9157BB6-1C5C-9A15-65AA-0AAFA8535B3D}"/>
              </a:ext>
            </a:extLst>
          </p:cNvPr>
          <p:cNvSpPr>
            <a:spLocks noGrp="1"/>
          </p:cNvSpPr>
          <p:nvPr>
            <p:ph idx="1"/>
          </p:nvPr>
        </p:nvSpPr>
        <p:spPr/>
        <p:txBody>
          <a:bodyPr>
            <a:normAutofit fontScale="70000" lnSpcReduction="20000"/>
          </a:bodyPr>
          <a:lstStyle/>
          <a:p>
            <a:pPr>
              <a:lnSpc>
                <a:spcPct val="120000"/>
              </a:lnSpc>
            </a:pPr>
            <a:r>
              <a:rPr lang="en-GB" sz="3300" dirty="0"/>
              <a:t>Your commitment to these activities will be closely monitored and plays a key role in your overall development.</a:t>
            </a:r>
          </a:p>
          <a:p>
            <a:pPr>
              <a:lnSpc>
                <a:spcPct val="120000"/>
              </a:lnSpc>
            </a:pPr>
            <a:r>
              <a:rPr lang="en-GB" sz="3300" dirty="0"/>
              <a:t>Make use of feedback to support your academic and personal growth.</a:t>
            </a:r>
          </a:p>
          <a:p>
            <a:pPr>
              <a:lnSpc>
                <a:spcPct val="120000"/>
              </a:lnSpc>
            </a:pPr>
            <a:r>
              <a:rPr lang="en-GB" sz="3300" dirty="0"/>
              <a:t>Consistent engagement shows your professionalism and readiness for further learning – which connect to the focus of this module.</a:t>
            </a:r>
          </a:p>
          <a:p>
            <a:pPr>
              <a:lnSpc>
                <a:spcPct val="120000"/>
              </a:lnSpc>
            </a:pPr>
            <a:r>
              <a:rPr lang="en-GB" sz="3300" dirty="0"/>
              <a:t>Engaging fully with lectures and weekly self-directed tasks will not only strengthen your academic performance but also build the professional habits, initiative, and self-management skills that are highly valued by employers.</a:t>
            </a:r>
          </a:p>
          <a:p>
            <a:pPr marL="0" indent="0">
              <a:buNone/>
            </a:pPr>
            <a:br>
              <a:rPr lang="en-GB" dirty="0"/>
            </a:br>
            <a:endParaRPr lang="en-GB" dirty="0"/>
          </a:p>
        </p:txBody>
      </p:sp>
    </p:spTree>
    <p:extLst>
      <p:ext uri="{BB962C8B-B14F-4D97-AF65-F5344CB8AC3E}">
        <p14:creationId xmlns:p14="http://schemas.microsoft.com/office/powerpoint/2010/main" val="1052084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B850F-9E09-E98A-460B-F7EC3EB9D960}"/>
              </a:ext>
            </a:extLst>
          </p:cNvPr>
          <p:cNvSpPr>
            <a:spLocks noGrp="1"/>
          </p:cNvSpPr>
          <p:nvPr>
            <p:ph type="title"/>
          </p:nvPr>
        </p:nvSpPr>
        <p:spPr/>
        <p:txBody>
          <a:bodyPr/>
          <a:lstStyle/>
          <a:p>
            <a:r>
              <a:rPr lang="en-GB" dirty="0"/>
              <a:t>Session outline</a:t>
            </a:r>
          </a:p>
        </p:txBody>
      </p:sp>
      <p:sp>
        <p:nvSpPr>
          <p:cNvPr id="3" name="Content Placeholder 2">
            <a:extLst>
              <a:ext uri="{FF2B5EF4-FFF2-40B4-BE49-F238E27FC236}">
                <a16:creationId xmlns:a16="http://schemas.microsoft.com/office/drawing/2014/main" id="{58D8C127-12F9-B014-4661-C8B80D6E4DFD}"/>
              </a:ext>
            </a:extLst>
          </p:cNvPr>
          <p:cNvSpPr>
            <a:spLocks noGrp="1"/>
          </p:cNvSpPr>
          <p:nvPr>
            <p:ph idx="1"/>
          </p:nvPr>
        </p:nvSpPr>
        <p:spPr>
          <a:xfrm>
            <a:off x="838200" y="1469164"/>
            <a:ext cx="10515600" cy="4351338"/>
          </a:xfrm>
        </p:spPr>
        <p:txBody>
          <a:bodyPr/>
          <a:lstStyle/>
          <a:p>
            <a:r>
              <a:rPr lang="en-GB" dirty="0"/>
              <a:t>Developing Management Skills &amp; Change Management</a:t>
            </a:r>
          </a:p>
          <a:p>
            <a:r>
              <a:rPr lang="en-GB" dirty="0"/>
              <a:t>Marketing Methods &amp; Risk Assessments</a:t>
            </a:r>
          </a:p>
          <a:p>
            <a:r>
              <a:rPr lang="en-GB" dirty="0"/>
              <a:t>Financial Forecasting, Feasibility, Profitability &amp; Sustainability</a:t>
            </a:r>
          </a:p>
          <a:p>
            <a:r>
              <a:rPr lang="en-GB" dirty="0"/>
              <a:t>Business/Operational Planning &amp; Capacity Building</a:t>
            </a:r>
          </a:p>
          <a:p>
            <a:r>
              <a:rPr lang="en-GB" dirty="0"/>
              <a:t>Integrating Change Management</a:t>
            </a:r>
          </a:p>
        </p:txBody>
      </p:sp>
    </p:spTree>
    <p:extLst>
      <p:ext uri="{BB962C8B-B14F-4D97-AF65-F5344CB8AC3E}">
        <p14:creationId xmlns:p14="http://schemas.microsoft.com/office/powerpoint/2010/main" val="67109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C27A4-687C-75FF-6081-8BADA56859B7}"/>
              </a:ext>
            </a:extLst>
          </p:cNvPr>
          <p:cNvSpPr>
            <a:spLocks noGrp="1"/>
          </p:cNvSpPr>
          <p:nvPr>
            <p:ph type="title"/>
          </p:nvPr>
        </p:nvSpPr>
        <p:spPr/>
        <p:txBody>
          <a:bodyPr>
            <a:normAutofit fontScale="90000"/>
          </a:bodyPr>
          <a:lstStyle/>
          <a:p>
            <a:br>
              <a:rPr lang="en-GB" b="1" dirty="0"/>
            </a:br>
            <a:r>
              <a:rPr lang="en-GB" b="1" dirty="0"/>
              <a:t>Introduction: Youth Work in Wales</a:t>
            </a:r>
            <a:br>
              <a:rPr lang="en-GB" dirty="0"/>
            </a:br>
            <a:endParaRPr lang="en-GB" dirty="0"/>
          </a:p>
        </p:txBody>
      </p:sp>
      <p:sp>
        <p:nvSpPr>
          <p:cNvPr id="3" name="Content Placeholder 2">
            <a:extLst>
              <a:ext uri="{FF2B5EF4-FFF2-40B4-BE49-F238E27FC236}">
                <a16:creationId xmlns:a16="http://schemas.microsoft.com/office/drawing/2014/main" id="{377D5697-BE64-61C6-0183-170DE1F36CB6}"/>
              </a:ext>
            </a:extLst>
          </p:cNvPr>
          <p:cNvSpPr>
            <a:spLocks noGrp="1"/>
          </p:cNvSpPr>
          <p:nvPr>
            <p:ph idx="1"/>
          </p:nvPr>
        </p:nvSpPr>
        <p:spPr/>
        <p:txBody>
          <a:bodyPr/>
          <a:lstStyle/>
          <a:p>
            <a:pPr lvl="0"/>
            <a:endParaRPr lang="en-GB" dirty="0"/>
          </a:p>
          <a:p>
            <a:pPr lvl="0"/>
            <a:r>
              <a:rPr lang="en-GB" dirty="0"/>
              <a:t>Welsh youth work aims to empower young people through rights-based, collaborative, and responsive engagement.​</a:t>
            </a:r>
          </a:p>
          <a:p>
            <a:pPr lvl="0"/>
            <a:endParaRPr lang="en-GB" dirty="0"/>
          </a:p>
          <a:p>
            <a:pPr lvl="0"/>
            <a:r>
              <a:rPr lang="en-GB" dirty="0"/>
              <a:t>The sector requires managers to lead multi-agency teams and create holistic, accessible opportunities for young people.​</a:t>
            </a:r>
          </a:p>
          <a:p>
            <a:endParaRPr lang="en-GB" dirty="0"/>
          </a:p>
        </p:txBody>
      </p:sp>
    </p:spTree>
    <p:extLst>
      <p:ext uri="{BB962C8B-B14F-4D97-AF65-F5344CB8AC3E}">
        <p14:creationId xmlns:p14="http://schemas.microsoft.com/office/powerpoint/2010/main" val="782256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BDC54-9108-1B54-8C67-7B111C9EDCC8}"/>
              </a:ext>
            </a:extLst>
          </p:cNvPr>
          <p:cNvSpPr>
            <a:spLocks noGrp="1"/>
          </p:cNvSpPr>
          <p:nvPr>
            <p:ph type="title"/>
          </p:nvPr>
        </p:nvSpPr>
        <p:spPr/>
        <p:txBody>
          <a:bodyPr>
            <a:normAutofit/>
          </a:bodyPr>
          <a:lstStyle/>
          <a:p>
            <a:r>
              <a:rPr lang="en-GB" b="1" kern="100" dirty="0">
                <a:latin typeface="Aptos" panose="020B0004020202020204" pitchFamily="34" charset="0"/>
                <a:ea typeface="DengXian" panose="02010600030101010101" pitchFamily="2" charset="-122"/>
                <a:cs typeface="Arial" panose="020B0604020202020204" pitchFamily="34" charset="0"/>
              </a:rPr>
              <a:t>Key Management Skills for Leaders (1)</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0DE6C74-0A1B-C9DB-A9A1-9615ADD8E5E6}"/>
              </a:ext>
            </a:extLst>
          </p:cNvPr>
          <p:cNvSpPr>
            <a:spLocks noGrp="1"/>
          </p:cNvSpPr>
          <p:nvPr>
            <p:ph idx="1"/>
          </p:nvPr>
        </p:nvSpPr>
        <p:spPr>
          <a:xfrm>
            <a:off x="838200" y="1459865"/>
            <a:ext cx="10515600" cy="4351338"/>
          </a:xfrm>
        </p:spPr>
        <p:txBody>
          <a:bodyPr>
            <a:normAutofit fontScale="92500" lnSpcReduction="1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Communication: Engage effectively with staff, young people, and partners in both Welsh and English, ensuring inclusive practice.</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Leadership and Vision: Motivate teams, shape organisational direction, and respond to evolving needs and youth voice.</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Strategic Planning: Develop and implement local youth work offers, involving annual and five-year strategic plans.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Collaboration: Build networks with local authorities, voluntary bodies, and other agencies to broaden provision.</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771197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D89D4-D59D-0332-B463-342ACAD31CD8}"/>
              </a:ext>
            </a:extLst>
          </p:cNvPr>
          <p:cNvSpPr>
            <a:spLocks noGrp="1"/>
          </p:cNvSpPr>
          <p:nvPr>
            <p:ph type="title"/>
          </p:nvPr>
        </p:nvSpPr>
        <p:spPr/>
        <p:txBody>
          <a:bodyPr/>
          <a:lstStyle/>
          <a:p>
            <a:r>
              <a:rPr lang="en-GB" b="1" kern="100" dirty="0">
                <a:latin typeface="Aptos" panose="020B0004020202020204" pitchFamily="34" charset="0"/>
                <a:ea typeface="DengXian" panose="02010600030101010101" pitchFamily="2" charset="-122"/>
                <a:cs typeface="Arial" panose="020B0604020202020204" pitchFamily="34" charset="0"/>
              </a:rPr>
              <a:t>Key Management Skills for Leaders (2)</a:t>
            </a:r>
            <a:endParaRPr lang="en-GB" dirty="0"/>
          </a:p>
        </p:txBody>
      </p:sp>
      <p:sp>
        <p:nvSpPr>
          <p:cNvPr id="3" name="Content Placeholder 2">
            <a:extLst>
              <a:ext uri="{FF2B5EF4-FFF2-40B4-BE49-F238E27FC236}">
                <a16:creationId xmlns:a16="http://schemas.microsoft.com/office/drawing/2014/main" id="{A052BCFE-9D9D-8AEB-9ADA-CB62162174BF}"/>
              </a:ext>
            </a:extLst>
          </p:cNvPr>
          <p:cNvSpPr>
            <a:spLocks noGrp="1"/>
          </p:cNvSpPr>
          <p:nvPr>
            <p:ph idx="1"/>
          </p:nvPr>
        </p:nvSpPr>
        <p:spPr>
          <a:xfrm>
            <a:off x="838200" y="1690688"/>
            <a:ext cx="10515600" cy="4351338"/>
          </a:xfrm>
        </p:spPr>
        <p:txBody>
          <a:bodyPr>
            <a:normAutofit fontScale="92500" lnSpcReduction="1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Workforce Development: Support and appraise skills within teams, encourage ongoing training, including bilingual capability.</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Quality Assurance: Use standards such as the Youth Work Quality Mark to monitor and improve practice.</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Finance and Resource Management: Manage budgets, allocate resources efficiently, and ensure sustainability of youth programmes.</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Reflective Practice: Constantly evaluate the impact of youth work activities and encourage feedback from young people.</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228102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A412-C990-CEF7-159E-94587701A7E8}"/>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Welsh-Specific Sector Priorities</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F2EBB9C-53AC-A2ED-42B3-35E8324D6DCC}"/>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Commitment to bilingual service delivery and understanding lived experiences of local young people.</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Emphasis on creating positive pathways—not just solving problems, but supporting holistic development.</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Fostering safe, inclusive spaces for participation, learning, and community engagement.</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548126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398A-A527-69C7-2D6C-1DE6D97E9521}"/>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Conclusion</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E1056D0-678D-BE1B-A520-104BC1DAD273}"/>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Effective management in Welsh youth work combines strong leadership, strategic collaboration, inclusive communication, and ongoing development—enabling positive change for young people across Wales.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967881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2BD8-D356-36D5-2A58-EF3EC93120C1}"/>
              </a:ext>
            </a:extLst>
          </p:cNvPr>
          <p:cNvSpPr>
            <a:spLocks noGrp="1"/>
          </p:cNvSpPr>
          <p:nvPr>
            <p:ph type="title"/>
          </p:nvPr>
        </p:nvSpPr>
        <p:spPr/>
        <p:txBody>
          <a:bodyPr>
            <a:normAutofit/>
          </a:bodyPr>
          <a:lstStyle/>
          <a:p>
            <a:r>
              <a:rPr lang="en-GB" b="1" dirty="0"/>
              <a:t>Leadership Styles in Education</a:t>
            </a:r>
            <a:br>
              <a:rPr lang="en-GB" dirty="0"/>
            </a:br>
            <a:endParaRPr lang="en-GB" dirty="0"/>
          </a:p>
        </p:txBody>
      </p:sp>
      <p:sp>
        <p:nvSpPr>
          <p:cNvPr id="3" name="Content Placeholder 2">
            <a:extLst>
              <a:ext uri="{FF2B5EF4-FFF2-40B4-BE49-F238E27FC236}">
                <a16:creationId xmlns:a16="http://schemas.microsoft.com/office/drawing/2014/main" id="{862D7522-4586-C987-F05A-096EA86E991B}"/>
              </a:ext>
            </a:extLst>
          </p:cNvPr>
          <p:cNvSpPr>
            <a:spLocks noGrp="1"/>
          </p:cNvSpPr>
          <p:nvPr>
            <p:ph idx="1"/>
          </p:nvPr>
        </p:nvSpPr>
        <p:spPr/>
        <p:txBody>
          <a:bodyPr/>
          <a:lstStyle/>
          <a:p>
            <a:pPr lvl="0"/>
            <a:r>
              <a:rPr lang="en-GB" b="1" dirty="0"/>
              <a:t>Introduction</a:t>
            </a:r>
            <a:endParaRPr lang="en-GB" dirty="0"/>
          </a:p>
          <a:p>
            <a:pPr lvl="0"/>
            <a:endParaRPr lang="en-GB" dirty="0"/>
          </a:p>
          <a:p>
            <a:pPr lvl="0"/>
            <a:r>
              <a:rPr lang="en-GB" dirty="0"/>
              <a:t>Effective leadership is vital for organisational culture, staff morale, and student outcomes.​</a:t>
            </a:r>
          </a:p>
          <a:p>
            <a:pPr lvl="0"/>
            <a:r>
              <a:rPr lang="en-GB" dirty="0"/>
              <a:t>Selecting the right style depends on context, team needs, and desired outcomes.</a:t>
            </a:r>
          </a:p>
          <a:p>
            <a:pPr marL="0" lvl="0" indent="0">
              <a:buNone/>
            </a:pPr>
            <a:endParaRPr lang="en-GB" dirty="0"/>
          </a:p>
          <a:p>
            <a:endParaRPr lang="en-GB" dirty="0"/>
          </a:p>
        </p:txBody>
      </p:sp>
    </p:spTree>
    <p:extLst>
      <p:ext uri="{BB962C8B-B14F-4D97-AF65-F5344CB8AC3E}">
        <p14:creationId xmlns:p14="http://schemas.microsoft.com/office/powerpoint/2010/main" val="3884373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B071-73A2-B9DC-65D9-317E8099E8EA}"/>
              </a:ext>
            </a:extLst>
          </p:cNvPr>
          <p:cNvSpPr>
            <a:spLocks noGrp="1"/>
          </p:cNvSpPr>
          <p:nvPr>
            <p:ph type="title"/>
          </p:nvPr>
        </p:nvSpPr>
        <p:spPr/>
        <p:txBody>
          <a:bodyPr/>
          <a:lstStyle/>
          <a:p>
            <a:r>
              <a:rPr lang="en-GB" b="1" kern="100" dirty="0">
                <a:latin typeface="Aptos" panose="020B0004020202020204" pitchFamily="34" charset="0"/>
                <a:ea typeface="DengXian" panose="02010600030101010101" pitchFamily="2" charset="-122"/>
                <a:cs typeface="Arial" panose="020B0604020202020204" pitchFamily="34" charset="0"/>
              </a:rPr>
              <a:t>Main Leadership Styles (1)</a:t>
            </a:r>
            <a:endParaRPr lang="en-GB" dirty="0"/>
          </a:p>
        </p:txBody>
      </p:sp>
      <p:sp>
        <p:nvSpPr>
          <p:cNvPr id="3" name="Content Placeholder 2">
            <a:extLst>
              <a:ext uri="{FF2B5EF4-FFF2-40B4-BE49-F238E27FC236}">
                <a16:creationId xmlns:a16="http://schemas.microsoft.com/office/drawing/2014/main" id="{FD669593-C292-98F2-330E-DBF32B39B29E}"/>
              </a:ext>
            </a:extLst>
          </p:cNvPr>
          <p:cNvSpPr>
            <a:spLocks noGrp="1"/>
          </p:cNvSpPr>
          <p:nvPr>
            <p:ph idx="1"/>
          </p:nvPr>
        </p:nvSpPr>
        <p:spPr>
          <a:xfrm>
            <a:off x="838200" y="1505585"/>
            <a:ext cx="10515600" cy="4351338"/>
          </a:xfrm>
        </p:spPr>
        <p:txBody>
          <a:bodyPr>
            <a:normAutofit fontScale="55000" lnSpcReduction="20000"/>
          </a:bodyPr>
          <a:lstStyle/>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Autocratic</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Leader makes decisions independently and sets clear rules.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Useful in crisis or turnaround situations, but risks limiting collaboration.</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Democratic</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Collaborative decision-making; values input from staff and students.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Builds trust, engagement, and innovation.</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800" kern="100" dirty="0">
                <a:effectLst/>
                <a:latin typeface="Aptos" panose="020B0004020202020204" pitchFamily="34" charset="0"/>
                <a:ea typeface="DengXian" panose="02010600030101010101" pitchFamily="2" charset="-122"/>
                <a:cs typeface="Arial" panose="020B0604020202020204" pitchFamily="34" charset="0"/>
              </a:rPr>
              <a:t>Transformational</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Inspires and motivates others; sets vision, encourages growth and change.</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Effective for driving improvements and building strong teams.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64046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11B04-E61E-E636-C481-7C2CF628AF6A}"/>
              </a:ext>
            </a:extLst>
          </p:cNvPr>
          <p:cNvSpPr>
            <a:spLocks noGrp="1"/>
          </p:cNvSpPr>
          <p:nvPr>
            <p:ph type="title"/>
          </p:nvPr>
        </p:nvSpPr>
        <p:spPr/>
        <p:txBody>
          <a:bodyPr/>
          <a:lstStyle/>
          <a:p>
            <a:r>
              <a:rPr lang="en-GB" b="1" kern="100" dirty="0">
                <a:latin typeface="Aptos" panose="020B0004020202020204" pitchFamily="34" charset="0"/>
                <a:ea typeface="DengXian" panose="02010600030101010101" pitchFamily="2" charset="-122"/>
                <a:cs typeface="Arial" panose="020B0604020202020204" pitchFamily="34" charset="0"/>
              </a:rPr>
              <a:t>Main Leadership Styles (2)</a:t>
            </a:r>
            <a:endParaRPr lang="en-GB" dirty="0"/>
          </a:p>
        </p:txBody>
      </p:sp>
      <p:sp>
        <p:nvSpPr>
          <p:cNvPr id="3" name="Content Placeholder 2">
            <a:extLst>
              <a:ext uri="{FF2B5EF4-FFF2-40B4-BE49-F238E27FC236}">
                <a16:creationId xmlns:a16="http://schemas.microsoft.com/office/drawing/2014/main" id="{21C74CB6-10CB-0675-6D92-DC17D23C5327}"/>
              </a:ext>
            </a:extLst>
          </p:cNvPr>
          <p:cNvSpPr>
            <a:spLocks noGrp="1"/>
          </p:cNvSpPr>
          <p:nvPr>
            <p:ph idx="1"/>
          </p:nvPr>
        </p:nvSpPr>
        <p:spPr>
          <a:xfrm>
            <a:off x="838200" y="1606169"/>
            <a:ext cx="10515600" cy="4351338"/>
          </a:xfrm>
        </p:spPr>
        <p:txBody>
          <a:bodyPr>
            <a:normAutofit fontScale="55000" lnSpcReduction="20000"/>
          </a:bodyPr>
          <a:lstStyle/>
          <a:p>
            <a:pPr>
              <a:lnSpc>
                <a:spcPct val="115000"/>
              </a:lnSpc>
              <a:spcAft>
                <a:spcPts val="800"/>
              </a:spcAft>
              <a:buNone/>
            </a:pPr>
            <a:r>
              <a:rPr lang="en-GB" kern="100" dirty="0">
                <a:latin typeface="Aptos" panose="020B0004020202020204" pitchFamily="34" charset="0"/>
                <a:ea typeface="DengXian" panose="02010600030101010101" pitchFamily="2" charset="-122"/>
                <a:cs typeface="Arial" panose="020B0604020202020204" pitchFamily="34" charset="0"/>
              </a:rPr>
              <a:t>Servant Leadership</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Puts needs of staff and students first, supports their development.</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Associated with higher wellbeing and morale.</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kern="100" dirty="0">
                <a:latin typeface="Aptos" panose="020B0004020202020204" pitchFamily="34" charset="0"/>
                <a:ea typeface="DengXian" panose="02010600030101010101" pitchFamily="2" charset="-122"/>
                <a:cs typeface="Arial" panose="020B0604020202020204" pitchFamily="34" charset="0"/>
              </a:rPr>
              <a:t>Laissez-faire</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Minimal intervention, allows autonomy for staff.</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Can foster independence but may lead to lack of direction.</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kern="100" dirty="0">
                <a:latin typeface="Aptos" panose="020B0004020202020204" pitchFamily="34" charset="0"/>
                <a:ea typeface="DengXian" panose="02010600030101010101" pitchFamily="2" charset="-122"/>
                <a:cs typeface="Arial" panose="020B0604020202020204" pitchFamily="34" charset="0"/>
              </a:rPr>
              <a:t>Instructional/Expert Leadership</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Focuses on supporting high-quality teaching through subject expertise and coaching.</a:t>
            </a:r>
          </a:p>
          <a:p>
            <a:pPr marL="342900" lvl="0" indent="-342900">
              <a:lnSpc>
                <a:spcPct val="115000"/>
              </a:lnSpc>
              <a:spcAft>
                <a:spcPts val="800"/>
              </a:spcAft>
              <a:buSzPts val="1000"/>
              <a:buFont typeface="Symbol" panose="05050102010706020507" pitchFamily="18" charset="2"/>
              <a:buChar char=""/>
              <a:tabLst>
                <a:tab pos="457200" algn="l"/>
              </a:tabLst>
            </a:pPr>
            <a:r>
              <a:rPr lang="en-GB" kern="100" dirty="0">
                <a:latin typeface="Aptos" panose="020B0004020202020204" pitchFamily="34" charset="0"/>
                <a:ea typeface="DengXian" panose="02010600030101010101" pitchFamily="2" charset="-122"/>
                <a:cs typeface="Arial" panose="020B0604020202020204" pitchFamily="34" charset="0"/>
              </a:rPr>
              <a:t>Emerging evidence suggests leaders with domain-specific knowledge are most effective.</a:t>
            </a:r>
            <a:r>
              <a:rPr lang="en-GB" kern="100" dirty="0">
                <a:latin typeface="Arial" panose="020B0604020202020204" pitchFamily="34" charset="0"/>
                <a:ea typeface="DengXian" panose="02010600030101010101" pitchFamily="2" charset="-122"/>
                <a:cs typeface="Arial" panose="020B0604020202020204" pitchFamily="34" charset="0"/>
              </a:rPr>
              <a:t>​</a:t>
            </a:r>
            <a:endParaRPr lang="en-GB" kern="100" dirty="0">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0238223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F86D-3636-1CD3-86B2-A6EDDEC6E9F2}"/>
              </a:ext>
            </a:extLst>
          </p:cNvPr>
          <p:cNvSpPr>
            <a:spLocks noGrp="1"/>
          </p:cNvSpPr>
          <p:nvPr>
            <p:ph type="title"/>
          </p:nvPr>
        </p:nvSpPr>
        <p:spPr/>
        <p:txBody>
          <a:bodyPr>
            <a:normAutofit fontScale="90000"/>
          </a:bodyPr>
          <a:lstStyle/>
          <a:p>
            <a:br>
              <a:rPr lang="en-GB" b="1" dirty="0"/>
            </a:br>
            <a:r>
              <a:rPr lang="en-GB" b="1" dirty="0"/>
              <a:t>Why Styles Matter</a:t>
            </a:r>
            <a:br>
              <a:rPr lang="en-GB" dirty="0"/>
            </a:br>
            <a:endParaRPr lang="en-GB" dirty="0"/>
          </a:p>
        </p:txBody>
      </p:sp>
      <p:sp>
        <p:nvSpPr>
          <p:cNvPr id="3" name="Content Placeholder 2">
            <a:extLst>
              <a:ext uri="{FF2B5EF4-FFF2-40B4-BE49-F238E27FC236}">
                <a16:creationId xmlns:a16="http://schemas.microsoft.com/office/drawing/2014/main" id="{B9299324-825E-8339-CCC9-B85AEDDE3DEA}"/>
              </a:ext>
            </a:extLst>
          </p:cNvPr>
          <p:cNvSpPr>
            <a:spLocks noGrp="1"/>
          </p:cNvSpPr>
          <p:nvPr>
            <p:ph idx="1"/>
          </p:nvPr>
        </p:nvSpPr>
        <p:spPr/>
        <p:txBody>
          <a:bodyPr/>
          <a:lstStyle/>
          <a:p>
            <a:pPr lvl="0"/>
            <a:r>
              <a:rPr lang="en-GB" dirty="0"/>
              <a:t>Organisations benefit from leaders who blend styles and adapt to changing needs.​</a:t>
            </a:r>
          </a:p>
          <a:p>
            <a:pPr marL="0" lvl="0" indent="0">
              <a:buNone/>
            </a:pPr>
            <a:endParaRPr lang="en-GB" dirty="0"/>
          </a:p>
          <a:p>
            <a:pPr lvl="0"/>
            <a:r>
              <a:rPr lang="en-GB" dirty="0"/>
              <a:t>Successful leaders foster consistency, vision, and staff development.​</a:t>
            </a:r>
          </a:p>
          <a:p>
            <a:endParaRPr lang="en-GB" dirty="0"/>
          </a:p>
        </p:txBody>
      </p:sp>
    </p:spTree>
    <p:extLst>
      <p:ext uri="{BB962C8B-B14F-4D97-AF65-F5344CB8AC3E}">
        <p14:creationId xmlns:p14="http://schemas.microsoft.com/office/powerpoint/2010/main" val="1211274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70D57-724B-3FA4-5996-C0A57792725B}"/>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Sector Examples</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BCF4DEC-9BAA-E238-796A-A412080D4594}"/>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The transformational leader: School turnaround through shared vision.</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The servant leader: Prioritising professional development and wellbeing.</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The expert leader: Driving curriculum innovation through subject mastery.</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819041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99E79-35A3-8325-2AD0-6AAD93352C16}"/>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Fundamentals of Change Management</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6415F46-3373-B5A3-79EF-6E3C03F843E7}"/>
              </a:ext>
            </a:extLst>
          </p:cNvPr>
          <p:cNvSpPr>
            <a:spLocks noGrp="1"/>
          </p:cNvSpPr>
          <p:nvPr>
            <p:ph idx="1"/>
          </p:nvPr>
        </p:nvSpPr>
        <p:spPr>
          <a:xfrm>
            <a:off x="838200" y="1690688"/>
            <a:ext cx="10515600" cy="4351338"/>
          </a:xfrm>
        </p:spPr>
        <p:txBody>
          <a:bodyPr/>
          <a:lstStyle/>
          <a:p>
            <a:pPr>
              <a:lnSpc>
                <a:spcPct val="115000"/>
              </a:lnSpc>
              <a:spcAft>
                <a:spcPts val="800"/>
              </a:spcAft>
              <a:buNone/>
            </a:pPr>
            <a:r>
              <a:rPr lang="en-GB" sz="2800" b="1" kern="100" dirty="0">
                <a:effectLst/>
                <a:latin typeface="Aptos" panose="020B0004020202020204" pitchFamily="34" charset="0"/>
                <a:ea typeface="DengXian" panose="02010600030101010101" pitchFamily="2" charset="-122"/>
                <a:cs typeface="Arial" panose="020B0604020202020204" pitchFamily="34" charset="0"/>
              </a:rPr>
              <a:t>What is Change Management?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Change management is the structured approach to planning, implementing, and sustaining change within an organisation.</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It aims to help individuals, teams, and organisations move from a current state to a desired future state efficiently while minimising resistance.</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9715501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E8EDA-8373-2C78-7C9D-3947E5EED878}"/>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Why is Change Management Important?</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8F8E141B-4544-ACB2-8435-AE351A022D23}"/>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Enables organisations to evolve in response to internal and external drivers.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Increases the likelihood of successful, sustainable transformation.</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Minimises disruption and resistance during transitions.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3663129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7CE43-4EDF-1556-3906-1F1060CB5348}"/>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Key Models and Approaches</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645586C-0307-0281-D958-1FE787AD78A0}"/>
              </a:ext>
            </a:extLst>
          </p:cNvPr>
          <p:cNvSpPr>
            <a:spLocks noGrp="1"/>
          </p:cNvSpPr>
          <p:nvPr>
            <p:ph idx="1"/>
          </p:nvPr>
        </p:nvSpPr>
        <p:spPr>
          <a:xfrm>
            <a:off x="838200" y="1470249"/>
            <a:ext cx="10515600" cy="4351338"/>
          </a:xfrm>
        </p:spPr>
        <p:txBody>
          <a:bodyPr>
            <a:normAutofit fontScale="925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Lewin’s Three-Stage Model: Unfreeze → Change → Refreeze. Prepares people to accept change, implements change, and secures it as the new norm.</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Kotter's 8-Step Process: Includes creating urgency, building coalitions, forming vision/strategy, communicating vision, empowering action, creating quick wins, consolidating gains, and anchoring change.</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ADKAR Model: Focuses on individual change: Awareness, Desire, Knowledge, Ability, Reinforcement.</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048298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1311-96F9-E03C-FE0A-859DF1F1F231}"/>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The Change Management Process</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1FCC4EF-2D11-99AF-9606-457201DF4269}"/>
              </a:ext>
            </a:extLst>
          </p:cNvPr>
          <p:cNvSpPr>
            <a:spLocks noGrp="1"/>
          </p:cNvSpPr>
          <p:nvPr>
            <p:ph idx="1"/>
          </p:nvPr>
        </p:nvSpPr>
        <p:spPr>
          <a:xfrm>
            <a:off x="838200" y="1597025"/>
            <a:ext cx="10515600" cy="4351338"/>
          </a:xfrm>
        </p:spPr>
        <p:txBody>
          <a:bodyPr>
            <a:normAutofit fontScale="85000" lnSpcReduction="1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Initiate Change: Identify the need and define objectives.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Plan Change: Analyse stakeholders, assess organisational readiness, develop communication and action plans.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Implement Change: Engage teams, provide training/support, address barriers.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Monitor and Review: Evaluate progress, gather feedback, adapt strategies.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Sustain Change: Reinforce new behaviours/processes, celebrate successes.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7986957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028F9-462A-5E0E-416D-AC0099DC4979}"/>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Overcoming Resistance</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98C6EE2-8E6B-DDEF-E0B4-31CE3C010E99}"/>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Anticipate human responses to change and involve stakeholders early.</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Communicate clearly, provide support, and offer opportunities for input and feedback.</a:t>
            </a:r>
          </a:p>
          <a:p>
            <a:endParaRPr lang="en-GB" dirty="0"/>
          </a:p>
        </p:txBody>
      </p:sp>
    </p:spTree>
    <p:extLst>
      <p:ext uri="{BB962C8B-B14F-4D97-AF65-F5344CB8AC3E}">
        <p14:creationId xmlns:p14="http://schemas.microsoft.com/office/powerpoint/2010/main" val="7753063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037D-E051-38DF-5349-1DE54FB308AB}"/>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Measuring Success</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0689439-FEA0-C5B0-0CDB-8F87A31829A1}"/>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Set clear, measurable objectives for change initiatives.</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Use feedback and data to adjust approach and ensure changes are embedded.</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5057310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8791-369F-F0FF-B91C-3AD48A4C6325}"/>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Summary</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E8847DE-5C71-46EF-E2B9-55540E39B852}"/>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Change management is a critical management skill—combining people, process, and strategy for effective, lasting organisational improvement.</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2116788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CDD07-F70E-6200-596C-FA9789101EF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AA6D006-B526-761C-5440-87B626C9D0BB}"/>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Brief overview of the UK service sector (professional services, hospitality, finance, health, education).</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Context: Demand for personalised, ethical, and tech-enabled marketing in 2025.</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5844446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53B46-EE41-BBA4-718A-BAED6403C914}"/>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Marketing Methods in the Service Sector</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AD27EEF-ED89-F092-B172-AB67897D1536}"/>
              </a:ext>
            </a:extLst>
          </p:cNvPr>
          <p:cNvSpPr>
            <a:spLocks noGrp="1"/>
          </p:cNvSpPr>
          <p:nvPr>
            <p:ph idx="1"/>
          </p:nvPr>
        </p:nvSpPr>
        <p:spPr>
          <a:xfrm>
            <a:off x="838200" y="1562154"/>
            <a:ext cx="10515600" cy="4351338"/>
          </a:xfrm>
        </p:spPr>
        <p:txBody>
          <a:bodyPr>
            <a:normAutofit fontScale="70000" lnSpcReduction="2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AI and Personalisation: Use of AI and machine learning to drive targeted, hyper-personalised campaigns (e.g., chatbots, predictive analytics, individualised offers).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Multi-Channel Marketing: Integrating social media, search engine optimisation (SEO), pay-per-click (PPC), email, and content marketing for maximum consumer engagement.</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Ethical Branding &amp; Sustainability: Emphasising transparency, diversity, and social responsibility to build consumer trust—showcasing eco-friendly and inclusive initiatives.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Thought Leadership Content: Sharing expertise via articles, webinars, podcasts, video-based guides—especially important in professional services.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Immersive Tech: Deploying AR/VR or virtual tours in travel or education to enhance customer experiences.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00603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3FE97-91CB-7A92-3035-1DF0F03E7E84}"/>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Activity: Marketing Scenario Discussion</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71D5B14-6D3B-BF60-2CC7-AB0F14502AD8}"/>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Small group task: Choose a service business (e.g., consultancy, travel agent, care provider) and brainstorm a marketing campaign using at least two modern methods discussed.</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Groups briefly share their campaign outline with the class.</a:t>
            </a:r>
          </a:p>
          <a:p>
            <a:endParaRPr lang="en-GB" dirty="0"/>
          </a:p>
        </p:txBody>
      </p:sp>
    </p:spTree>
    <p:extLst>
      <p:ext uri="{BB962C8B-B14F-4D97-AF65-F5344CB8AC3E}">
        <p14:creationId xmlns:p14="http://schemas.microsoft.com/office/powerpoint/2010/main" val="33906149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0B694-8FDF-1102-538A-B294B677F9B0}"/>
              </a:ext>
            </a:extLst>
          </p:cNvPr>
          <p:cNvSpPr>
            <a:spLocks noGrp="1"/>
          </p:cNvSpPr>
          <p:nvPr>
            <p:ph type="title"/>
          </p:nvPr>
        </p:nvSpPr>
        <p:spPr>
          <a:xfrm>
            <a:off x="838200" y="258010"/>
            <a:ext cx="10515600" cy="1325563"/>
          </a:xfrm>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Risk Assessment in Service Sector Marketing</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6797B84-C528-9120-3282-F5A0D026FFC2}"/>
              </a:ext>
            </a:extLst>
          </p:cNvPr>
          <p:cNvSpPr>
            <a:spLocks noGrp="1"/>
          </p:cNvSpPr>
          <p:nvPr>
            <p:ph idx="1"/>
          </p:nvPr>
        </p:nvSpPr>
        <p:spPr>
          <a:xfrm>
            <a:off x="838200" y="1506083"/>
            <a:ext cx="10515600" cy="4351338"/>
          </a:xfrm>
        </p:spPr>
        <p:txBody>
          <a:bodyPr>
            <a:normAutofit fontScale="77500" lnSpcReduction="2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Market &amp; Reputation Risks: What could go wrong? Examples include data misuse, backlash from non-inclusive campaigns, poorly handled complaints.</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Compliance &amp; Regulatory Risks: GDPR, advertising standards, sector-specific regulations (e.g. FCA for finance, Ofsted for education).</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Operational Risks: Service delivery falls short of promises made in marketing, or tech failures disrupt customer experience.</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Financial Risks: Overspending on campaigns with poor ROI, ineffective targeting leading to wasted budget.</a:t>
            </a:r>
            <a:r>
              <a:rPr lang="en-GB" sz="2800" kern="100" dirty="0">
                <a:effectLst/>
                <a:latin typeface="Arial" panose="020B0604020202020204" pitchFamily="34" charset="0"/>
                <a:ea typeface="DengXian" panose="02010600030101010101" pitchFamily="2" charset="-122"/>
                <a:cs typeface="Arial" panose="020B0604020202020204" pitchFamily="34" charset="0"/>
              </a:rPr>
              <a:t>​</a:t>
            </a: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Managing Risks: Pre-campaign risk assessment, ongoing monitoring, staff training, scenario planning.</a:t>
            </a:r>
          </a:p>
          <a:p>
            <a:endParaRPr lang="en-GB" dirty="0"/>
          </a:p>
        </p:txBody>
      </p:sp>
    </p:spTree>
    <p:extLst>
      <p:ext uri="{BB962C8B-B14F-4D97-AF65-F5344CB8AC3E}">
        <p14:creationId xmlns:p14="http://schemas.microsoft.com/office/powerpoint/2010/main" val="4105502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D5247-C2FF-CDA4-8BFE-53A56BC44A79}"/>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Mini-Workshop: Risk Evaluation Table</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EA45089-FCE7-B28E-1AD8-4DB340729D5A}"/>
              </a:ext>
            </a:extLst>
          </p:cNvPr>
          <p:cNvSpPr>
            <a:spLocks noGrp="1"/>
          </p:cNvSpPr>
          <p:nvPr>
            <p:ph idx="1"/>
          </p:nvPr>
        </p:nvSpPr>
        <p:spPr/>
        <p:txBody>
          <a:bodyPr>
            <a:normAutofit/>
          </a:bodyPr>
          <a:lstStyle/>
          <a:p>
            <a:pPr marL="457200" lvl="1" indent="0">
              <a:lnSpc>
                <a:spcPct val="115000"/>
              </a:lnSpc>
              <a:spcAft>
                <a:spcPts val="800"/>
              </a:spcAft>
              <a:buSzPts val="1000"/>
              <a:buNone/>
              <a:tabLst>
                <a:tab pos="914400" algn="l"/>
              </a:tabLst>
            </a:pPr>
            <a:r>
              <a:rPr lang="en-GB" sz="3600" kern="100" dirty="0">
                <a:effectLst/>
                <a:latin typeface="Aptos" panose="020B0004020202020204" pitchFamily="34" charset="0"/>
                <a:ea typeface="DengXian" panose="02010600030101010101" pitchFamily="2" charset="-122"/>
                <a:cs typeface="Arial" panose="020B0604020202020204" pitchFamily="34" charset="0"/>
              </a:rPr>
              <a:t>Identify risk, likelihood, impact, mitigation steps.</a:t>
            </a:r>
          </a:p>
          <a:p>
            <a:pPr marL="0" indent="0">
              <a:lnSpc>
                <a:spcPct val="115000"/>
              </a:lnSpc>
              <a:spcAft>
                <a:spcPts val="800"/>
              </a:spcAft>
              <a:buSzPts val="1000"/>
              <a:buNone/>
              <a:tabLst>
                <a:tab pos="457200" algn="l"/>
              </a:tabLst>
            </a:pPr>
            <a:r>
              <a:rPr lang="en-GB" sz="3600" kern="100" dirty="0">
                <a:latin typeface="Aptos" panose="020B0004020202020204" pitchFamily="34" charset="0"/>
                <a:ea typeface="DengXian" panose="02010600030101010101" pitchFamily="2" charset="-122"/>
                <a:cs typeface="Arial" panose="020B0604020202020204" pitchFamily="34" charset="0"/>
              </a:rPr>
              <a:t>	</a:t>
            </a:r>
          </a:p>
          <a:p>
            <a:pPr marL="0" indent="0">
              <a:lnSpc>
                <a:spcPct val="115000"/>
              </a:lnSpc>
              <a:spcAft>
                <a:spcPts val="800"/>
              </a:spcAft>
              <a:buSzPts val="1000"/>
              <a:buNone/>
              <a:tabLst>
                <a:tab pos="457200" algn="l"/>
              </a:tabLst>
            </a:pPr>
            <a:r>
              <a:rPr lang="en-GB" sz="3600" kern="100" dirty="0">
                <a:latin typeface="Aptos" panose="020B0004020202020204" pitchFamily="34" charset="0"/>
                <a:ea typeface="DengXian" panose="02010600030101010101" pitchFamily="2" charset="-122"/>
                <a:cs typeface="Arial" panose="020B0604020202020204" pitchFamily="34" charset="0"/>
              </a:rPr>
              <a:t>	G</a:t>
            </a:r>
            <a:r>
              <a:rPr lang="en-GB" sz="3600" kern="100" dirty="0">
                <a:effectLst/>
                <a:latin typeface="Aptos" panose="020B0004020202020204" pitchFamily="34" charset="0"/>
                <a:ea typeface="DengXian" panose="02010600030101010101" pitchFamily="2" charset="-122"/>
                <a:cs typeface="Arial" panose="020B0604020202020204" pitchFamily="34" charset="0"/>
              </a:rPr>
              <a:t>roup assesses one risk related to their earlier 	campaign.</a:t>
            </a:r>
          </a:p>
          <a:p>
            <a:endParaRPr lang="en-GB" sz="3600" dirty="0"/>
          </a:p>
        </p:txBody>
      </p:sp>
    </p:spTree>
    <p:extLst>
      <p:ext uri="{BB962C8B-B14F-4D97-AF65-F5344CB8AC3E}">
        <p14:creationId xmlns:p14="http://schemas.microsoft.com/office/powerpoint/2010/main" val="28210800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8EF1-6BE0-5341-18C6-FED76F942DEE}"/>
              </a:ext>
            </a:extLst>
          </p:cNvPr>
          <p:cNvSpPr>
            <a:spLocks noGrp="1"/>
          </p:cNvSpPr>
          <p:nvPr>
            <p:ph type="title"/>
          </p:nvPr>
        </p:nvSpPr>
        <p:spPr/>
        <p:txBody>
          <a:bodyPr>
            <a:normAutofit fontScale="90000"/>
          </a:bodyPr>
          <a:lstStyle/>
          <a:p>
            <a:br>
              <a:rPr lang="en-GB" b="1" kern="100" dirty="0">
                <a:latin typeface="Aptos" panose="020B0004020202020204" pitchFamily="34" charset="0"/>
                <a:ea typeface="DengXian" panose="02010600030101010101" pitchFamily="2" charset="-122"/>
                <a:cs typeface="Arial" panose="020B0604020202020204" pitchFamily="34" charset="0"/>
              </a:rPr>
            </a:br>
            <a:r>
              <a:rPr lang="en-GB" b="1" kern="100" dirty="0">
                <a:latin typeface="Aptos" panose="020B0004020202020204" pitchFamily="34" charset="0"/>
                <a:ea typeface="DengXian" panose="02010600030101010101" pitchFamily="2" charset="-122"/>
                <a:cs typeface="Arial" panose="020B0604020202020204" pitchFamily="34" charset="0"/>
              </a:rPr>
              <a:t>Question &amp; Answers</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25F7B13-7E1E-AAD8-F90A-6876395C0857}"/>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Recap key trends and importance of robust risk assessment in contemporary service marketing.</a:t>
            </a:r>
          </a:p>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Invite questions and prompt students to apply learning to their own workplace experience or studies.</a:t>
            </a:r>
          </a:p>
          <a:p>
            <a:endParaRPr lang="en-GB" dirty="0"/>
          </a:p>
        </p:txBody>
      </p:sp>
    </p:spTree>
    <p:extLst>
      <p:ext uri="{BB962C8B-B14F-4D97-AF65-F5344CB8AC3E}">
        <p14:creationId xmlns:p14="http://schemas.microsoft.com/office/powerpoint/2010/main" val="29112224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D07CA-AD2F-8A54-FDFC-A068AADB846E}"/>
              </a:ext>
            </a:extLst>
          </p:cNvPr>
          <p:cNvSpPr>
            <a:spLocks noGrp="1"/>
          </p:cNvSpPr>
          <p:nvPr>
            <p:ph type="title"/>
          </p:nvPr>
        </p:nvSpPr>
        <p:spPr/>
        <p:txBody>
          <a:bodyPr/>
          <a:lstStyle/>
          <a:p>
            <a:r>
              <a:rPr lang="en-GB" dirty="0"/>
              <a:t>Financial Forecasting, Feasibility, Profitability &amp; Sustainability</a:t>
            </a:r>
          </a:p>
        </p:txBody>
      </p:sp>
      <p:sp>
        <p:nvSpPr>
          <p:cNvPr id="3" name="Content Placeholder 2">
            <a:extLst>
              <a:ext uri="{FF2B5EF4-FFF2-40B4-BE49-F238E27FC236}">
                <a16:creationId xmlns:a16="http://schemas.microsoft.com/office/drawing/2014/main" id="{5F0109DA-A58C-2610-6AAA-28925F92432C}"/>
              </a:ext>
            </a:extLst>
          </p:cNvPr>
          <p:cNvSpPr>
            <a:spLocks noGrp="1"/>
          </p:cNvSpPr>
          <p:nvPr>
            <p:ph idx="1"/>
          </p:nvPr>
        </p:nvSpPr>
        <p:spPr/>
        <p:txBody>
          <a:bodyPr/>
          <a:lstStyle/>
          <a:p>
            <a:endParaRPr lang="en-GB" dirty="0"/>
          </a:p>
          <a:p>
            <a:r>
              <a:rPr lang="en-GB" dirty="0"/>
              <a:t>Understand basic financial forecasting methods and their application.</a:t>
            </a:r>
          </a:p>
          <a:p>
            <a:r>
              <a:rPr lang="en-GB" dirty="0"/>
              <a:t>Assess business feasibility using simplified financial data.</a:t>
            </a:r>
          </a:p>
          <a:p>
            <a:r>
              <a:rPr lang="en-GB" dirty="0"/>
              <a:t>Analyse profitability and sustainability factors in business decisions</a:t>
            </a:r>
          </a:p>
          <a:p>
            <a:endParaRPr lang="en-GB" dirty="0"/>
          </a:p>
        </p:txBody>
      </p:sp>
    </p:spTree>
    <p:extLst>
      <p:ext uri="{BB962C8B-B14F-4D97-AF65-F5344CB8AC3E}">
        <p14:creationId xmlns:p14="http://schemas.microsoft.com/office/powerpoint/2010/main" val="8990845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22D8E-9D15-296F-3BCA-ABD1F4078D7F}"/>
              </a:ext>
            </a:extLst>
          </p:cNvPr>
          <p:cNvSpPr>
            <a:spLocks noGrp="1"/>
          </p:cNvSpPr>
          <p:nvPr>
            <p:ph type="title"/>
          </p:nvPr>
        </p:nvSpPr>
        <p:spPr/>
        <p:txBody>
          <a:bodyPr/>
          <a:lstStyle/>
          <a:p>
            <a:r>
              <a:rPr lang="en-GB" dirty="0">
                <a:latin typeface="fkGrotesk"/>
              </a:rPr>
              <a:t>Introduction: Context &amp; Concepts</a:t>
            </a:r>
            <a:br>
              <a:rPr lang="en-GB" dirty="0">
                <a:latin typeface="fkGrotesk"/>
              </a:rPr>
            </a:br>
            <a:endParaRPr lang="en-GB" dirty="0"/>
          </a:p>
        </p:txBody>
      </p:sp>
      <p:sp>
        <p:nvSpPr>
          <p:cNvPr id="3" name="Content Placeholder 2">
            <a:extLst>
              <a:ext uri="{FF2B5EF4-FFF2-40B4-BE49-F238E27FC236}">
                <a16:creationId xmlns:a16="http://schemas.microsoft.com/office/drawing/2014/main" id="{47BAF693-87DD-E80E-94CB-CAA2065BD607}"/>
              </a:ext>
            </a:extLst>
          </p:cNvPr>
          <p:cNvSpPr>
            <a:spLocks noGrp="1"/>
          </p:cNvSpPr>
          <p:nvPr>
            <p:ph idx="1"/>
          </p:nvPr>
        </p:nvSpPr>
        <p:spPr>
          <a:xfrm>
            <a:off x="729712" y="1253331"/>
            <a:ext cx="10515600" cy="4351338"/>
          </a:xfrm>
        </p:spPr>
        <p:txBody>
          <a:bodyPr>
            <a:normAutofit/>
          </a:bodyPr>
          <a:lstStyle/>
          <a:p>
            <a:pPr algn="l">
              <a:buFont typeface="Arial" panose="020B0604020202020204" pitchFamily="34" charset="0"/>
              <a:buChar char="•"/>
            </a:pPr>
            <a:r>
              <a:rPr lang="en-GB" dirty="0">
                <a:latin typeface="fkGroteskNeue"/>
              </a:rPr>
              <a:t>F</a:t>
            </a:r>
            <a:r>
              <a:rPr lang="en-GB" b="0" i="0" dirty="0">
                <a:effectLst/>
                <a:latin typeface="fkGroteskNeue"/>
              </a:rPr>
              <a:t>inancial forecasting as a tool to predict income, expenses, and cash flow using historical data and assumptions (e.g., top-down, bottom-up approaches).​</a:t>
            </a:r>
          </a:p>
          <a:p>
            <a:pPr algn="l">
              <a:buFont typeface="Arial" panose="020B0604020202020204" pitchFamily="34" charset="0"/>
              <a:buChar char="•"/>
            </a:pPr>
            <a:r>
              <a:rPr lang="en-GB" b="0" i="0" dirty="0">
                <a:effectLst/>
                <a:latin typeface="fkGroteskNeue"/>
              </a:rPr>
              <a:t>Discuss feasibility as the practicality and viability of the business idea based on market, financial, and operational considerations.​</a:t>
            </a:r>
          </a:p>
          <a:p>
            <a:pPr algn="l">
              <a:buFont typeface="Arial" panose="020B0604020202020204" pitchFamily="34" charset="0"/>
              <a:buChar char="•"/>
            </a:pPr>
            <a:r>
              <a:rPr lang="en-GB" b="0" i="0" dirty="0">
                <a:effectLst/>
                <a:latin typeface="fkGroteskNeue"/>
              </a:rPr>
              <a:t>Define profitability as the ability to generate gains over costs, and sustainability as long-term viability considering economic, social, and environmental factors.​</a:t>
            </a:r>
          </a:p>
          <a:p>
            <a:pPr algn="l">
              <a:buFont typeface="Arial" panose="020B0604020202020204" pitchFamily="34" charset="0"/>
              <a:buChar char="•"/>
            </a:pPr>
            <a:r>
              <a:rPr lang="en-GB" b="0" i="0" dirty="0">
                <a:effectLst/>
                <a:latin typeface="fkGroteskNeue"/>
              </a:rPr>
              <a:t>Illustrate with simple examples (e.g., estimating revenues and costs for a small retail service).</a:t>
            </a:r>
          </a:p>
          <a:p>
            <a:endParaRPr lang="en-GB" dirty="0"/>
          </a:p>
        </p:txBody>
      </p:sp>
    </p:spTree>
    <p:extLst>
      <p:ext uri="{BB962C8B-B14F-4D97-AF65-F5344CB8AC3E}">
        <p14:creationId xmlns:p14="http://schemas.microsoft.com/office/powerpoint/2010/main" val="8081709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A0D9A-F231-DC23-5AA8-20608BDE2F8D}"/>
              </a:ext>
            </a:extLst>
          </p:cNvPr>
          <p:cNvSpPr>
            <a:spLocks noGrp="1"/>
          </p:cNvSpPr>
          <p:nvPr>
            <p:ph type="title"/>
          </p:nvPr>
        </p:nvSpPr>
        <p:spPr/>
        <p:txBody>
          <a:bodyPr>
            <a:normAutofit/>
          </a:bodyPr>
          <a:lstStyle/>
          <a:p>
            <a:r>
              <a:rPr lang="en-GB" dirty="0">
                <a:latin typeface="fkGrotesk"/>
              </a:rPr>
              <a:t>Financial Forecasting Fundamentals</a:t>
            </a:r>
            <a:br>
              <a:rPr lang="en-GB" dirty="0">
                <a:latin typeface="fkGrotesk"/>
              </a:rPr>
            </a:br>
            <a:endParaRPr lang="en-GB" dirty="0"/>
          </a:p>
        </p:txBody>
      </p:sp>
      <p:sp>
        <p:nvSpPr>
          <p:cNvPr id="3" name="Content Placeholder 2">
            <a:extLst>
              <a:ext uri="{FF2B5EF4-FFF2-40B4-BE49-F238E27FC236}">
                <a16:creationId xmlns:a16="http://schemas.microsoft.com/office/drawing/2014/main" id="{BB635015-01A8-4FD4-3250-2360A5F8B3C1}"/>
              </a:ext>
            </a:extLst>
          </p:cNvPr>
          <p:cNvSpPr>
            <a:spLocks noGrp="1"/>
          </p:cNvSpPr>
          <p:nvPr>
            <p:ph idx="1"/>
          </p:nvPr>
        </p:nvSpPr>
        <p:spPr>
          <a:xfrm>
            <a:off x="838200" y="1253331"/>
            <a:ext cx="10515600" cy="4351338"/>
          </a:xfrm>
        </p:spPr>
        <p:txBody>
          <a:bodyPr>
            <a:normAutofit/>
          </a:bodyPr>
          <a:lstStyle/>
          <a:p>
            <a:r>
              <a:rPr lang="en-GB" dirty="0">
                <a:latin typeface="fkGrotesk"/>
              </a:rPr>
              <a:t>H</a:t>
            </a:r>
            <a:r>
              <a:rPr lang="en-GB" b="0" i="0" dirty="0">
                <a:effectLst/>
                <a:latin typeface="fkGroteskNeue"/>
              </a:rPr>
              <a:t>ow to construct basic forecasts using simplified data.</a:t>
            </a:r>
          </a:p>
          <a:p>
            <a:pPr algn="l">
              <a:buFont typeface="Arial" panose="020B0604020202020204" pitchFamily="34" charset="0"/>
              <a:buChar char="•"/>
            </a:pPr>
            <a:r>
              <a:rPr lang="en-GB" b="0" i="0" dirty="0">
                <a:effectLst/>
                <a:latin typeface="fkGroteskNeue"/>
              </a:rPr>
              <a:t>Introduce the concept of budgets, sales projections, and cost estimation.</a:t>
            </a:r>
          </a:p>
          <a:p>
            <a:pPr algn="l">
              <a:buFont typeface="Arial" panose="020B0604020202020204" pitchFamily="34" charset="0"/>
              <a:buChar char="•"/>
            </a:pPr>
            <a:r>
              <a:rPr lang="en-GB" b="0" i="0" dirty="0">
                <a:effectLst/>
                <a:latin typeface="fkGroteskNeue"/>
              </a:rPr>
              <a:t>Describe common forecasting methods: straight-line growth, moving averages, scenario analysis.​</a:t>
            </a:r>
          </a:p>
          <a:p>
            <a:pPr algn="l">
              <a:buFont typeface="Arial" panose="020B0604020202020204" pitchFamily="34" charset="0"/>
              <a:buChar char="•"/>
            </a:pPr>
            <a:r>
              <a:rPr lang="en-GB" b="0" i="0" dirty="0">
                <a:effectLst/>
                <a:latin typeface="fkGroteskNeue"/>
              </a:rPr>
              <a:t>Highlight key assumptions and the importance of revising forecasts regularly.​</a:t>
            </a:r>
          </a:p>
          <a:p>
            <a:pPr algn="l">
              <a:buFont typeface="Arial" panose="020B0604020202020204" pitchFamily="34" charset="0"/>
              <a:buChar char="•"/>
            </a:pPr>
            <a:r>
              <a:rPr lang="en-GB" b="0" i="0" dirty="0">
                <a:effectLst/>
                <a:latin typeface="fkGroteskNeue"/>
              </a:rPr>
              <a:t>Relate forecasting to decision-making and planning for feasibility and profitability.</a:t>
            </a:r>
          </a:p>
          <a:p>
            <a:endParaRPr lang="en-GB" dirty="0"/>
          </a:p>
        </p:txBody>
      </p:sp>
    </p:spTree>
    <p:extLst>
      <p:ext uri="{BB962C8B-B14F-4D97-AF65-F5344CB8AC3E}">
        <p14:creationId xmlns:p14="http://schemas.microsoft.com/office/powerpoint/2010/main" val="30742317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470E3-0F52-4BDB-908D-7B70526BA169}"/>
              </a:ext>
            </a:extLst>
          </p:cNvPr>
          <p:cNvSpPr>
            <a:spLocks noGrp="1"/>
          </p:cNvSpPr>
          <p:nvPr>
            <p:ph type="title"/>
          </p:nvPr>
        </p:nvSpPr>
        <p:spPr/>
        <p:txBody>
          <a:bodyPr>
            <a:normAutofit/>
          </a:bodyPr>
          <a:lstStyle/>
          <a:p>
            <a:r>
              <a:rPr lang="en-GB" dirty="0">
                <a:latin typeface="fkGrotesk"/>
              </a:rPr>
              <a:t>Business Scenario Forecast &amp; Feasibility</a:t>
            </a:r>
            <a:endParaRPr lang="en-GB" dirty="0"/>
          </a:p>
        </p:txBody>
      </p:sp>
      <p:sp>
        <p:nvSpPr>
          <p:cNvPr id="3" name="Content Placeholder 2">
            <a:extLst>
              <a:ext uri="{FF2B5EF4-FFF2-40B4-BE49-F238E27FC236}">
                <a16:creationId xmlns:a16="http://schemas.microsoft.com/office/drawing/2014/main" id="{9EF4CB36-20CA-750E-813D-436D5A999E0B}"/>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Provide groups with a simplified scenario (e.g., a new youth café with given startup costs, projected sales, operating expenses).</a:t>
            </a:r>
          </a:p>
          <a:p>
            <a:pPr marL="742950" lvl="1" indent="-285750" algn="l">
              <a:buFont typeface="Arial" panose="020B0604020202020204" pitchFamily="34" charset="0"/>
              <a:buChar char="•"/>
            </a:pPr>
            <a:endParaRPr lang="en-GB" dirty="0">
              <a:latin typeface="fkGroteskNeue"/>
            </a:endParaRPr>
          </a:p>
          <a:p>
            <a:pPr marL="742950" lvl="1" indent="-285750" algn="l">
              <a:buFont typeface="Arial" panose="020B0604020202020204" pitchFamily="34" charset="0"/>
              <a:buChar char="•"/>
            </a:pPr>
            <a:r>
              <a:rPr lang="en-GB" b="0" i="0" dirty="0">
                <a:effectLst/>
                <a:latin typeface="fkGroteskNeue"/>
              </a:rPr>
              <a:t>Calculate simple revenue and expense forecasts.</a:t>
            </a:r>
          </a:p>
          <a:p>
            <a:pPr marL="742950" lvl="1" indent="-285750" algn="l">
              <a:buFont typeface="Arial" panose="020B0604020202020204" pitchFamily="34" charset="0"/>
              <a:buChar char="•"/>
            </a:pPr>
            <a:r>
              <a:rPr lang="en-GB" b="0" i="0" dirty="0">
                <a:effectLst/>
                <a:latin typeface="fkGroteskNeue"/>
              </a:rPr>
              <a:t>Identify feasibility issues detected (e.g., cash flow shortfalls, high fixed costs).</a:t>
            </a:r>
          </a:p>
          <a:p>
            <a:pPr marL="742950" lvl="1" indent="-285750" algn="l">
              <a:buFont typeface="Arial" panose="020B0604020202020204" pitchFamily="34" charset="0"/>
              <a:buChar char="•"/>
            </a:pPr>
            <a:r>
              <a:rPr lang="en-GB" b="0" i="0" dirty="0">
                <a:effectLst/>
                <a:latin typeface="fkGroteskNeue"/>
              </a:rPr>
              <a:t>Discuss profitability potential and sustainability considerations (e.g., supply chain risks or local market competition).</a:t>
            </a:r>
          </a:p>
          <a:p>
            <a:endParaRPr lang="en-GB" dirty="0"/>
          </a:p>
        </p:txBody>
      </p:sp>
    </p:spTree>
    <p:extLst>
      <p:ext uri="{BB962C8B-B14F-4D97-AF65-F5344CB8AC3E}">
        <p14:creationId xmlns:p14="http://schemas.microsoft.com/office/powerpoint/2010/main" val="34440908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F0DB-2BAD-E9D8-DA15-CB8F0256D252}"/>
              </a:ext>
            </a:extLst>
          </p:cNvPr>
          <p:cNvSpPr>
            <a:spLocks noGrp="1"/>
          </p:cNvSpPr>
          <p:nvPr>
            <p:ph type="title"/>
          </p:nvPr>
        </p:nvSpPr>
        <p:spPr>
          <a:xfrm>
            <a:off x="300317" y="287431"/>
            <a:ext cx="10515600" cy="1325563"/>
          </a:xfrm>
        </p:spPr>
        <p:txBody>
          <a:bodyPr/>
          <a:lstStyle/>
          <a:p>
            <a:r>
              <a:rPr lang="en-GB" b="1" dirty="0"/>
              <a:t>Your weekly self-directed tasks</a:t>
            </a:r>
          </a:p>
        </p:txBody>
      </p:sp>
      <p:sp>
        <p:nvSpPr>
          <p:cNvPr id="4" name="Content Placeholder 3">
            <a:extLst>
              <a:ext uri="{FF2B5EF4-FFF2-40B4-BE49-F238E27FC236}">
                <a16:creationId xmlns:a16="http://schemas.microsoft.com/office/drawing/2014/main" id="{1F8B58E7-DEF9-A905-740A-8047AE7E267D}"/>
              </a:ext>
            </a:extLst>
          </p:cNvPr>
          <p:cNvSpPr>
            <a:spLocks noGrp="1"/>
          </p:cNvSpPr>
          <p:nvPr>
            <p:ph sz="half" idx="1"/>
          </p:nvPr>
        </p:nvSpPr>
        <p:spPr>
          <a:xfrm>
            <a:off x="838200" y="1825624"/>
            <a:ext cx="5181600" cy="3828651"/>
          </a:xfrm>
        </p:spPr>
        <p:txBody>
          <a:bodyPr>
            <a:normAutofit lnSpcReduction="10000"/>
          </a:bodyPr>
          <a:lstStyle/>
          <a:p>
            <a:r>
              <a:rPr lang="en-GB" sz="2400" dirty="0"/>
              <a:t>The self-directed tasks you will engage in on a weekly basis can be located on the </a:t>
            </a:r>
            <a:r>
              <a:rPr lang="en-GB" sz="2400" dirty="0" err="1"/>
              <a:t>MyCareer</a:t>
            </a:r>
            <a:r>
              <a:rPr lang="en-GB" sz="2400" dirty="0"/>
              <a:t> platform on the UWTSD website.</a:t>
            </a:r>
          </a:p>
          <a:p>
            <a:r>
              <a:rPr lang="en-GB" sz="2400" dirty="0"/>
              <a:t>There are a few ways to access this platform.</a:t>
            </a:r>
          </a:p>
          <a:p>
            <a:r>
              <a:rPr lang="en-GB" sz="2400" dirty="0"/>
              <a:t>One option is to head to the website and access the Careers Service section, then scroll down until you see the pink banner and select ‘</a:t>
            </a:r>
            <a:r>
              <a:rPr lang="en-GB" sz="2400" dirty="0" err="1"/>
              <a:t>MyCareer</a:t>
            </a:r>
            <a:r>
              <a:rPr lang="en-GB" sz="2400" dirty="0"/>
              <a:t>’.</a:t>
            </a:r>
          </a:p>
        </p:txBody>
      </p:sp>
      <p:pic>
        <p:nvPicPr>
          <p:cNvPr id="8" name="Picture 7" descr="A screenshot of a computer&#10;&#10;AI-generated content may be incorrect.">
            <a:extLst>
              <a:ext uri="{FF2B5EF4-FFF2-40B4-BE49-F238E27FC236}">
                <a16:creationId xmlns:a16="http://schemas.microsoft.com/office/drawing/2014/main" id="{88D59310-9887-A5A2-58C8-0006AE9D78BB}"/>
              </a:ext>
            </a:extLst>
          </p:cNvPr>
          <p:cNvPicPr>
            <a:picLocks noChangeAspect="1"/>
          </p:cNvPicPr>
          <p:nvPr/>
        </p:nvPicPr>
        <p:blipFill rotWithShape="1">
          <a:blip r:embed="rId2"/>
          <a:srcRect t="11219" r="1357" b="5392"/>
          <a:stretch>
            <a:fillRect/>
          </a:stretch>
        </p:blipFill>
        <p:spPr bwMode="auto">
          <a:xfrm>
            <a:off x="6837080" y="1273764"/>
            <a:ext cx="3824943" cy="2155236"/>
          </a:xfrm>
          <a:prstGeom prst="rect">
            <a:avLst/>
          </a:prstGeom>
          <a:ln>
            <a:noFill/>
          </a:ln>
          <a:extLst>
            <a:ext uri="{53640926-AAD7-44D8-BBD7-CCE9431645EC}">
              <a14:shadowObscured xmlns:a14="http://schemas.microsoft.com/office/drawing/2010/main"/>
            </a:ext>
          </a:extLst>
        </p:spPr>
      </p:pic>
      <p:pic>
        <p:nvPicPr>
          <p:cNvPr id="10" name="Content Placeholder 9" descr="A screenshot of a computer&#10;&#10;AI-generated content may be incorrect.">
            <a:extLst>
              <a:ext uri="{FF2B5EF4-FFF2-40B4-BE49-F238E27FC236}">
                <a16:creationId xmlns:a16="http://schemas.microsoft.com/office/drawing/2014/main" id="{4D14B2D6-E02E-EE39-58B1-C703C721029D}"/>
              </a:ext>
            </a:extLst>
          </p:cNvPr>
          <p:cNvPicPr>
            <a:picLocks noGrp="1" noChangeAspect="1"/>
          </p:cNvPicPr>
          <p:nvPr>
            <p:ph sz="half" idx="2"/>
          </p:nvPr>
        </p:nvPicPr>
        <p:blipFill rotWithShape="1">
          <a:blip r:embed="rId3"/>
          <a:srcRect t="11094" r="1606" b="10371"/>
          <a:stretch>
            <a:fillRect/>
          </a:stretch>
        </p:blipFill>
        <p:spPr bwMode="auto">
          <a:xfrm>
            <a:off x="6849031" y="3499039"/>
            <a:ext cx="3824943" cy="2155236"/>
          </a:xfrm>
          <a:prstGeom prst="rect">
            <a:avLst/>
          </a:prstGeom>
          <a:ln>
            <a:noFill/>
          </a:ln>
          <a:extLst>
            <a:ext uri="{53640926-AAD7-44D8-BBD7-CCE9431645EC}">
              <a14:shadowObscured xmlns:a14="http://schemas.microsoft.com/office/drawing/2010/main"/>
            </a:ext>
          </a:extLst>
        </p:spPr>
      </p:pic>
      <p:cxnSp>
        <p:nvCxnSpPr>
          <p:cNvPr id="17" name="Connector: Curved 16">
            <a:extLst>
              <a:ext uri="{FF2B5EF4-FFF2-40B4-BE49-F238E27FC236}">
                <a16:creationId xmlns:a16="http://schemas.microsoft.com/office/drawing/2014/main" id="{359B95B9-1B33-44B7-01C8-202140D7B451}"/>
              </a:ext>
            </a:extLst>
          </p:cNvPr>
          <p:cNvCxnSpPr/>
          <p:nvPr/>
        </p:nvCxnSpPr>
        <p:spPr>
          <a:xfrm rot="5400000" flipH="1" flipV="1">
            <a:off x="5316071" y="2740213"/>
            <a:ext cx="1386541" cy="1356659"/>
          </a:xfrm>
          <a:prstGeom prst="curvedConnector3">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5" name="Arrow: Right 34">
            <a:extLst>
              <a:ext uri="{FF2B5EF4-FFF2-40B4-BE49-F238E27FC236}">
                <a16:creationId xmlns:a16="http://schemas.microsoft.com/office/drawing/2014/main" id="{DC1F6208-DBC6-2632-9E57-462C077A7B6B}"/>
              </a:ext>
            </a:extLst>
          </p:cNvPr>
          <p:cNvSpPr/>
          <p:nvPr/>
        </p:nvSpPr>
        <p:spPr>
          <a:xfrm>
            <a:off x="4019176" y="5278068"/>
            <a:ext cx="4425577" cy="4462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2020356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81E291-A483-0B72-6812-B163937718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8ADDA6-D119-B8DC-FE53-A0EB9A87A04A}"/>
              </a:ext>
            </a:extLst>
          </p:cNvPr>
          <p:cNvSpPr>
            <a:spLocks noGrp="1"/>
          </p:cNvSpPr>
          <p:nvPr>
            <p:ph type="title"/>
          </p:nvPr>
        </p:nvSpPr>
        <p:spPr/>
        <p:txBody>
          <a:bodyPr/>
          <a:lstStyle/>
          <a:p>
            <a:r>
              <a:rPr lang="en-GB" b="1" dirty="0"/>
              <a:t>Or, access the link on Moodle</a:t>
            </a:r>
          </a:p>
        </p:txBody>
      </p:sp>
      <p:pic>
        <p:nvPicPr>
          <p:cNvPr id="7" name="Content Placeholder 6" descr="A computer screen shot of a computer&#10;&#10;AI-generated content may be incorrect.">
            <a:extLst>
              <a:ext uri="{FF2B5EF4-FFF2-40B4-BE49-F238E27FC236}">
                <a16:creationId xmlns:a16="http://schemas.microsoft.com/office/drawing/2014/main" id="{8BD1A1AE-7804-376F-C65A-DBAA77C37088}"/>
              </a:ext>
            </a:extLst>
          </p:cNvPr>
          <p:cNvPicPr>
            <a:picLocks noGrp="1" noChangeAspect="1"/>
          </p:cNvPicPr>
          <p:nvPr>
            <p:ph idx="1"/>
          </p:nvPr>
        </p:nvPicPr>
        <p:blipFill rotWithShape="1">
          <a:blip r:embed="rId2"/>
          <a:srcRect l="4821" t="11466" r="2355" b="4147"/>
          <a:stretch>
            <a:fillRect/>
          </a:stretch>
        </p:blipFill>
        <p:spPr bwMode="auto">
          <a:xfrm>
            <a:off x="2607813" y="1493576"/>
            <a:ext cx="6583999" cy="3990376"/>
          </a:xfrm>
          <a:prstGeom prst="rect">
            <a:avLst/>
          </a:prstGeom>
          <a:ln>
            <a:noFill/>
          </a:ln>
          <a:extLst>
            <a:ext uri="{53640926-AAD7-44D8-BBD7-CCE9431645EC}">
              <a14:shadowObscured xmlns:a14="http://schemas.microsoft.com/office/drawing/2010/main"/>
            </a:ext>
          </a:extLst>
        </p:spPr>
      </p:pic>
      <p:sp>
        <p:nvSpPr>
          <p:cNvPr id="8" name="Arrow: Right 7">
            <a:extLst>
              <a:ext uri="{FF2B5EF4-FFF2-40B4-BE49-F238E27FC236}">
                <a16:creationId xmlns:a16="http://schemas.microsoft.com/office/drawing/2014/main" id="{3A8F484A-ED96-3095-974A-68B29F73DA68}"/>
              </a:ext>
            </a:extLst>
          </p:cNvPr>
          <p:cNvSpPr/>
          <p:nvPr/>
        </p:nvSpPr>
        <p:spPr>
          <a:xfrm>
            <a:off x="693271" y="4630540"/>
            <a:ext cx="3681506" cy="2629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13119212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B68BF-4E95-DF28-D81B-5C4B8A07068B}"/>
              </a:ext>
            </a:extLst>
          </p:cNvPr>
          <p:cNvSpPr>
            <a:spLocks noGrp="1"/>
          </p:cNvSpPr>
          <p:nvPr>
            <p:ph type="title"/>
          </p:nvPr>
        </p:nvSpPr>
        <p:spPr/>
        <p:txBody>
          <a:bodyPr/>
          <a:lstStyle/>
          <a:p>
            <a:r>
              <a:rPr lang="en-GB" b="1" dirty="0"/>
              <a:t>Or, scan this QR code!</a:t>
            </a:r>
          </a:p>
        </p:txBody>
      </p:sp>
      <p:sp>
        <p:nvSpPr>
          <p:cNvPr id="4" name="Content Placeholder 3">
            <a:extLst>
              <a:ext uri="{FF2B5EF4-FFF2-40B4-BE49-F238E27FC236}">
                <a16:creationId xmlns:a16="http://schemas.microsoft.com/office/drawing/2014/main" id="{CF316A67-AFB3-44AF-A8C5-C47AAD27B3D3}"/>
              </a:ext>
            </a:extLst>
          </p:cNvPr>
          <p:cNvSpPr>
            <a:spLocks noGrp="1"/>
          </p:cNvSpPr>
          <p:nvPr>
            <p:ph sz="half" idx="2"/>
          </p:nvPr>
        </p:nvSpPr>
        <p:spPr>
          <a:xfrm>
            <a:off x="6172200" y="1825625"/>
            <a:ext cx="5181600" cy="3899834"/>
          </a:xfrm>
        </p:spPr>
        <p:txBody>
          <a:bodyPr>
            <a:normAutofit lnSpcReduction="10000"/>
          </a:bodyPr>
          <a:lstStyle/>
          <a:p>
            <a:r>
              <a:rPr lang="en-GB" sz="2400" dirty="0"/>
              <a:t>Let’s put this to the test!</a:t>
            </a:r>
          </a:p>
          <a:p>
            <a:r>
              <a:rPr lang="en-GB" sz="2400" dirty="0"/>
              <a:t>Please scan the QR Code</a:t>
            </a:r>
          </a:p>
          <a:p>
            <a:r>
              <a:rPr lang="en-GB" sz="2400" dirty="0"/>
              <a:t>Once you are on the platform you will need to select ‘Student/Staff’</a:t>
            </a:r>
          </a:p>
          <a:p>
            <a:r>
              <a:rPr lang="en-GB" sz="2400" dirty="0"/>
              <a:t>Now, sign in with your University log in</a:t>
            </a:r>
          </a:p>
          <a:p>
            <a:r>
              <a:rPr lang="en-GB" sz="2400" dirty="0"/>
              <a:t>You are now on your personalised dashboard!</a:t>
            </a:r>
          </a:p>
          <a:p>
            <a:r>
              <a:rPr lang="en-GB" sz="2400" dirty="0"/>
              <a:t>Don’t close this down yet on your phone…</a:t>
            </a:r>
          </a:p>
        </p:txBody>
      </p:sp>
      <p:pic>
        <p:nvPicPr>
          <p:cNvPr id="10" name="Content Placeholder 9" descr="A qr code with a white background&#10;&#10;AI-generated content may be incorrect.">
            <a:extLst>
              <a:ext uri="{FF2B5EF4-FFF2-40B4-BE49-F238E27FC236}">
                <a16:creationId xmlns:a16="http://schemas.microsoft.com/office/drawing/2014/main" id="{3F8C66B3-0CD4-8BBB-03C2-0DA5C0F0BE9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83214" y="1690688"/>
            <a:ext cx="3832645" cy="3832645"/>
          </a:xfrm>
        </p:spPr>
      </p:pic>
    </p:spTree>
    <p:extLst>
      <p:ext uri="{BB962C8B-B14F-4D97-AF65-F5344CB8AC3E}">
        <p14:creationId xmlns:p14="http://schemas.microsoft.com/office/powerpoint/2010/main" val="16041395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C35FC-52B8-43AA-DEEA-71651632A9B4}"/>
              </a:ext>
            </a:extLst>
          </p:cNvPr>
          <p:cNvSpPr>
            <a:spLocks noGrp="1"/>
          </p:cNvSpPr>
          <p:nvPr>
            <p:ph type="title"/>
          </p:nvPr>
        </p:nvSpPr>
        <p:spPr>
          <a:xfrm>
            <a:off x="611841" y="111591"/>
            <a:ext cx="10741959" cy="1325563"/>
          </a:xfrm>
        </p:spPr>
        <p:txBody>
          <a:bodyPr/>
          <a:lstStyle/>
          <a:p>
            <a:r>
              <a:rPr lang="en-GB" b="1" dirty="0"/>
              <a:t>Take ‘Career Pulse’ Self-Assessment</a:t>
            </a:r>
          </a:p>
        </p:txBody>
      </p:sp>
      <p:sp>
        <p:nvSpPr>
          <p:cNvPr id="4" name="Content Placeholder 3">
            <a:extLst>
              <a:ext uri="{FF2B5EF4-FFF2-40B4-BE49-F238E27FC236}">
                <a16:creationId xmlns:a16="http://schemas.microsoft.com/office/drawing/2014/main" id="{5C5A5ABC-B94C-54E1-E042-ED07DE022CB0}"/>
              </a:ext>
            </a:extLst>
          </p:cNvPr>
          <p:cNvSpPr>
            <a:spLocks noGrp="1"/>
          </p:cNvSpPr>
          <p:nvPr>
            <p:ph sz="half" idx="2"/>
          </p:nvPr>
        </p:nvSpPr>
        <p:spPr>
          <a:xfrm>
            <a:off x="6172200" y="1368576"/>
            <a:ext cx="5691094" cy="4351338"/>
          </a:xfrm>
        </p:spPr>
        <p:txBody>
          <a:bodyPr>
            <a:normAutofit fontScale="92500"/>
          </a:bodyPr>
          <a:lstStyle/>
          <a:p>
            <a:pPr marL="0" indent="0">
              <a:buNone/>
            </a:pPr>
            <a:r>
              <a:rPr lang="en-GB" sz="2400" dirty="0"/>
              <a:t>This individual task will take a couple of minutes!  </a:t>
            </a:r>
          </a:p>
          <a:p>
            <a:r>
              <a:rPr lang="en-GB" sz="2400" dirty="0"/>
              <a:t>First select ‘Career Pulse’ on the top banner</a:t>
            </a:r>
          </a:p>
          <a:p>
            <a:r>
              <a:rPr lang="en-GB" sz="2400" dirty="0"/>
              <a:t>Then select the first option, which is ‘Take Career Pulse’</a:t>
            </a:r>
          </a:p>
          <a:p>
            <a:r>
              <a:rPr lang="en-GB" sz="2400" dirty="0"/>
              <a:t>Answer each question </a:t>
            </a:r>
          </a:p>
          <a:p>
            <a:r>
              <a:rPr lang="en-GB" sz="2400" dirty="0"/>
              <a:t>You will then be provided with a personalised Employability Self-assessment Report with tips on what you can do to work on/develop/improve in the different areas </a:t>
            </a:r>
          </a:p>
        </p:txBody>
      </p:sp>
      <p:pic>
        <p:nvPicPr>
          <p:cNvPr id="5" name="Content Placeholder 4" descr="A screenshot of a computer&#10;&#10;AI-generated content may be incorrect.">
            <a:extLst>
              <a:ext uri="{FF2B5EF4-FFF2-40B4-BE49-F238E27FC236}">
                <a16:creationId xmlns:a16="http://schemas.microsoft.com/office/drawing/2014/main" id="{398DEDE9-B652-03F1-BBA6-1EE8BD1A5F6F}"/>
              </a:ext>
            </a:extLst>
          </p:cNvPr>
          <p:cNvPicPr>
            <a:picLocks noGrp="1" noChangeAspect="1"/>
          </p:cNvPicPr>
          <p:nvPr>
            <p:ph sz="half" idx="1"/>
          </p:nvPr>
        </p:nvPicPr>
        <p:blipFill rotWithShape="1">
          <a:blip r:embed="rId2"/>
          <a:srcRect t="11342" r="611" b="4637"/>
          <a:stretch>
            <a:fillRect/>
          </a:stretch>
        </p:blipFill>
        <p:spPr bwMode="auto">
          <a:xfrm>
            <a:off x="611841" y="1968868"/>
            <a:ext cx="5181600" cy="2920264"/>
          </a:xfrm>
          <a:prstGeom prst="rect">
            <a:avLst/>
          </a:prstGeom>
          <a:ln>
            <a:noFill/>
          </a:ln>
          <a:extLst>
            <a:ext uri="{53640926-AAD7-44D8-BBD7-CCE9431645EC}">
              <a14:shadowObscured xmlns:a14="http://schemas.microsoft.com/office/drawing/2010/main"/>
            </a:ext>
          </a:extLst>
        </p:spPr>
      </p:pic>
      <p:sp>
        <p:nvSpPr>
          <p:cNvPr id="6" name="Content Placeholder 3">
            <a:extLst>
              <a:ext uri="{FF2B5EF4-FFF2-40B4-BE49-F238E27FC236}">
                <a16:creationId xmlns:a16="http://schemas.microsoft.com/office/drawing/2014/main" id="{EABAA3E8-26EE-E72E-BD2D-28A2E5905407}"/>
              </a:ext>
            </a:extLst>
          </p:cNvPr>
          <p:cNvSpPr txBox="1">
            <a:spLocks/>
          </p:cNvSpPr>
          <p:nvPr/>
        </p:nvSpPr>
        <p:spPr>
          <a:xfrm>
            <a:off x="764241" y="1225191"/>
            <a:ext cx="10815918" cy="9741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12" name="Arrow: Left 11">
            <a:extLst>
              <a:ext uri="{FF2B5EF4-FFF2-40B4-BE49-F238E27FC236}">
                <a16:creationId xmlns:a16="http://schemas.microsoft.com/office/drawing/2014/main" id="{6C554B89-3E4C-4A53-0480-544CBA912B90}"/>
              </a:ext>
            </a:extLst>
          </p:cNvPr>
          <p:cNvSpPr/>
          <p:nvPr/>
        </p:nvSpPr>
        <p:spPr>
          <a:xfrm>
            <a:off x="3429372" y="2113995"/>
            <a:ext cx="2742828" cy="350003"/>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18155690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F3F8-019E-AA97-4E7B-27EE333AA155}"/>
              </a:ext>
            </a:extLst>
          </p:cNvPr>
          <p:cNvSpPr>
            <a:spLocks noGrp="1"/>
          </p:cNvSpPr>
          <p:nvPr>
            <p:ph type="title"/>
          </p:nvPr>
        </p:nvSpPr>
        <p:spPr>
          <a:xfrm>
            <a:off x="838200" y="365125"/>
            <a:ext cx="11047506" cy="1325563"/>
          </a:xfrm>
        </p:spPr>
        <p:txBody>
          <a:bodyPr>
            <a:normAutofit fontScale="90000"/>
          </a:bodyPr>
          <a:lstStyle/>
          <a:p>
            <a:r>
              <a:rPr lang="en-GB" b="1" dirty="0"/>
              <a:t>Self-Directed Task to be completed by your next lecture: Thursday 13</a:t>
            </a:r>
            <a:r>
              <a:rPr lang="en-GB" b="1" baseline="30000" dirty="0"/>
              <a:t>th</a:t>
            </a:r>
            <a:r>
              <a:rPr lang="en-GB" b="1" dirty="0"/>
              <a:t> November…</a:t>
            </a:r>
          </a:p>
        </p:txBody>
      </p:sp>
      <p:sp>
        <p:nvSpPr>
          <p:cNvPr id="4" name="Content Placeholder 3">
            <a:extLst>
              <a:ext uri="{FF2B5EF4-FFF2-40B4-BE49-F238E27FC236}">
                <a16:creationId xmlns:a16="http://schemas.microsoft.com/office/drawing/2014/main" id="{F0F92C7C-2947-DF3D-D71B-EAEF16581C79}"/>
              </a:ext>
            </a:extLst>
          </p:cNvPr>
          <p:cNvSpPr>
            <a:spLocks noGrp="1"/>
          </p:cNvSpPr>
          <p:nvPr>
            <p:ph sz="half" idx="2"/>
          </p:nvPr>
        </p:nvSpPr>
        <p:spPr>
          <a:xfrm>
            <a:off x="7034306" y="1825624"/>
            <a:ext cx="4851400" cy="3750423"/>
          </a:xfrm>
        </p:spPr>
        <p:txBody>
          <a:bodyPr/>
          <a:lstStyle/>
          <a:p>
            <a:pPr marL="0" indent="0">
              <a:buNone/>
            </a:pPr>
            <a:r>
              <a:rPr lang="en-GB" dirty="0"/>
              <a:t>Go to ‘</a:t>
            </a:r>
            <a:r>
              <a:rPr lang="en-GB" dirty="0" err="1"/>
              <a:t>MyCareer</a:t>
            </a:r>
            <a:r>
              <a:rPr lang="en-GB" dirty="0"/>
              <a:t>’ and complete all tasks located within the first two tiles:</a:t>
            </a:r>
          </a:p>
          <a:p>
            <a:pPr marL="0" indent="0">
              <a:buNone/>
            </a:pPr>
            <a:endParaRPr lang="en-GB" dirty="0"/>
          </a:p>
          <a:p>
            <a:pPr marL="514350" indent="-514350">
              <a:buAutoNum type="arabicPeriod"/>
            </a:pPr>
            <a:r>
              <a:rPr lang="en-GB" dirty="0"/>
              <a:t>Self-Awareness</a:t>
            </a:r>
          </a:p>
          <a:p>
            <a:pPr marL="514350" indent="-514350">
              <a:buAutoNum type="arabicPeriod"/>
            </a:pPr>
            <a:r>
              <a:rPr lang="en-GB" dirty="0"/>
              <a:t>Workplace Skills</a:t>
            </a:r>
          </a:p>
        </p:txBody>
      </p:sp>
      <p:pic>
        <p:nvPicPr>
          <p:cNvPr id="5" name="Content Placeholder 4" descr="A screenshot of a computer&#10;&#10;AI-generated content may be incorrect.">
            <a:extLst>
              <a:ext uri="{FF2B5EF4-FFF2-40B4-BE49-F238E27FC236}">
                <a16:creationId xmlns:a16="http://schemas.microsoft.com/office/drawing/2014/main" id="{18802C39-91E8-B878-9E27-94C969B53D8F}"/>
              </a:ext>
            </a:extLst>
          </p:cNvPr>
          <p:cNvPicPr>
            <a:picLocks noGrp="1" noChangeAspect="1"/>
          </p:cNvPicPr>
          <p:nvPr>
            <p:ph sz="half" idx="1"/>
          </p:nvPr>
        </p:nvPicPr>
        <p:blipFill rotWithShape="1">
          <a:blip r:embed="rId2"/>
          <a:srcRect t="11592" r="1515" b="5012"/>
          <a:stretch>
            <a:fillRect/>
          </a:stretch>
        </p:blipFill>
        <p:spPr bwMode="auto">
          <a:xfrm>
            <a:off x="454213" y="1880971"/>
            <a:ext cx="6346736" cy="3582897"/>
          </a:xfrm>
          <a:prstGeom prst="rect">
            <a:avLst/>
          </a:prstGeom>
          <a:ln>
            <a:noFill/>
          </a:ln>
          <a:extLst>
            <a:ext uri="{53640926-AAD7-44D8-BBD7-CCE9431645EC}">
              <a14:shadowObscured xmlns:a14="http://schemas.microsoft.com/office/drawing/2010/main"/>
            </a:ext>
          </a:extLst>
        </p:spPr>
      </p:pic>
      <p:sp>
        <p:nvSpPr>
          <p:cNvPr id="7" name="Arrow: Down 6">
            <a:extLst>
              <a:ext uri="{FF2B5EF4-FFF2-40B4-BE49-F238E27FC236}">
                <a16:creationId xmlns:a16="http://schemas.microsoft.com/office/drawing/2014/main" id="{03A4D34D-C2CE-CFF8-348C-235A15CCEF1B}"/>
              </a:ext>
            </a:extLst>
          </p:cNvPr>
          <p:cNvSpPr/>
          <p:nvPr/>
        </p:nvSpPr>
        <p:spPr>
          <a:xfrm>
            <a:off x="1744383" y="1690688"/>
            <a:ext cx="268941" cy="82923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
        <p:nvSpPr>
          <p:cNvPr id="9" name="Arrow: Down 8">
            <a:extLst>
              <a:ext uri="{FF2B5EF4-FFF2-40B4-BE49-F238E27FC236}">
                <a16:creationId xmlns:a16="http://schemas.microsoft.com/office/drawing/2014/main" id="{8C116FD3-518C-E355-495D-4AAE508542DD}"/>
              </a:ext>
            </a:extLst>
          </p:cNvPr>
          <p:cNvSpPr/>
          <p:nvPr/>
        </p:nvSpPr>
        <p:spPr>
          <a:xfrm>
            <a:off x="2919506" y="1690688"/>
            <a:ext cx="268941" cy="82923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rial" panose="020B0604020202020204"/>
              <a:ea typeface="+mn-ea"/>
              <a:cs typeface="+mn-cs"/>
            </a:endParaRPr>
          </a:p>
        </p:txBody>
      </p:sp>
    </p:spTree>
    <p:extLst>
      <p:ext uri="{BB962C8B-B14F-4D97-AF65-F5344CB8AC3E}">
        <p14:creationId xmlns:p14="http://schemas.microsoft.com/office/powerpoint/2010/main" val="41561855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134BC-6220-7E3F-4887-3B73B18D2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33D36-5195-7A57-3E48-E1ADB5D43050}"/>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03B57F39-ACB3-5623-9A01-E92ECE7F816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3678384402"/>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2658</Words>
  <Application>Microsoft Office PowerPoint</Application>
  <PresentationFormat>Widescreen</PresentationFormat>
  <Paragraphs>205</Paragraphs>
  <Slides>46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fkGrotesk</vt:lpstr>
      <vt:lpstr>fkGroteskNeue</vt:lpstr>
      <vt:lpstr>Aptos</vt:lpstr>
      <vt:lpstr>Arial</vt:lpstr>
      <vt:lpstr>Calibri</vt:lpstr>
      <vt:lpstr>Symbol</vt:lpstr>
      <vt:lpstr>1_Office Theme</vt:lpstr>
      <vt:lpstr>   Skills for Life:  Employability and Entrepreneurship </vt:lpstr>
      <vt:lpstr>Module Aim</vt:lpstr>
      <vt:lpstr>Learning Outcomes</vt:lpstr>
      <vt:lpstr> Indicative Content </vt:lpstr>
      <vt:lpstr>Indicative Content</vt:lpstr>
      <vt:lpstr>Assessment</vt:lpstr>
      <vt:lpstr>Written Task 1: 1000 words</vt:lpstr>
      <vt:lpstr>Written Task 2: 1500 words</vt:lpstr>
      <vt:lpstr>Written Task 3: 1500 words</vt:lpstr>
      <vt:lpstr>Any Questions?</vt:lpstr>
      <vt:lpstr>Module Engagement Expectations</vt:lpstr>
      <vt:lpstr>Module Engagement Expectations</vt:lpstr>
      <vt:lpstr>Session outline</vt:lpstr>
      <vt:lpstr> Introduction: Youth Work in Wales </vt:lpstr>
      <vt:lpstr>Key Management Skills for Leaders (1) </vt:lpstr>
      <vt:lpstr>Key Management Skills for Leaders (2)</vt:lpstr>
      <vt:lpstr> Welsh-Specific Sector Priorities </vt:lpstr>
      <vt:lpstr> Conclusion </vt:lpstr>
      <vt:lpstr>Leadership Styles in Education </vt:lpstr>
      <vt:lpstr>Main Leadership Styles (1)</vt:lpstr>
      <vt:lpstr>Main Leadership Styles (2)</vt:lpstr>
      <vt:lpstr> Why Styles Matter </vt:lpstr>
      <vt:lpstr> Sector Examples </vt:lpstr>
      <vt:lpstr> Fundamentals of Change Management </vt:lpstr>
      <vt:lpstr> Why is Change Management Important? </vt:lpstr>
      <vt:lpstr> Key Models and Approaches </vt:lpstr>
      <vt:lpstr> The Change Management Process </vt:lpstr>
      <vt:lpstr> Overcoming Resistance </vt:lpstr>
      <vt:lpstr> Measuring Success </vt:lpstr>
      <vt:lpstr> Summary </vt:lpstr>
      <vt:lpstr>Introduction</vt:lpstr>
      <vt:lpstr> Marketing Methods in the Service Sector </vt:lpstr>
      <vt:lpstr> Activity: Marketing Scenario Discussion </vt:lpstr>
      <vt:lpstr> Risk Assessment in Service Sector Marketing </vt:lpstr>
      <vt:lpstr> Mini-Workshop: Risk Evaluation Table </vt:lpstr>
      <vt:lpstr> Question &amp; Answers </vt:lpstr>
      <vt:lpstr>Financial Forecasting, Feasibility, Profitability &amp; Sustainability</vt:lpstr>
      <vt:lpstr>Introduction: Context &amp; Concepts </vt:lpstr>
      <vt:lpstr>Financial Forecasting Fundamentals </vt:lpstr>
      <vt:lpstr>Business Scenario Forecast &amp; Feasibility</vt:lpstr>
      <vt:lpstr>Your weekly self-directed tasks</vt:lpstr>
      <vt:lpstr>Or, access the link on Moodle</vt:lpstr>
      <vt:lpstr>Or, scan this QR code!</vt:lpstr>
      <vt:lpstr>Take ‘Career Pulse’ Self-Assessment</vt:lpstr>
      <vt:lpstr>Self-Directed Task to be completed by your next lecture: Thursday 13th November…</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2025-11-13T10:04:53Z</dcterms:created>
  <dcterms:modified xsi:type="dcterms:W3CDTF">2025-11-13T10:48:20Z</dcterms:modified>
</cp:coreProperties>
</file>