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1"/>
  </p:sldMasterIdLst>
  <p:sldIdLst>
    <p:sldId id="257" r:id="rId2"/>
    <p:sldId id="258" r:id="rId3"/>
    <p:sldId id="259" r:id="rId4"/>
    <p:sldId id="260" r:id="rId5"/>
    <p:sldId id="262" r:id="rId6"/>
    <p:sldId id="263" r:id="rId7"/>
    <p:sldId id="264" r:id="rId8"/>
    <p:sldId id="265" r:id="rId9"/>
    <p:sldId id="266" r:id="rId10"/>
    <p:sldId id="267" r:id="rId11"/>
    <p:sldId id="268" r:id="rId12"/>
    <p:sldId id="269" r:id="rId13"/>
    <p:sldId id="270" r:id="rId14"/>
    <p:sldId id="271" r:id="rId15"/>
    <p:sldId id="272" r:id="rId16"/>
    <p:sldId id="273" r:id="rId17"/>
    <p:sldId id="274" r:id="rId18"/>
    <p:sldId id="275" r:id="rId19"/>
    <p:sldId id="261" r:id="rId20"/>
    <p:sldId id="276"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ata4.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0.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13.png"/><Relationship Id="rId2" Type="http://schemas.openxmlformats.org/officeDocument/2006/relationships/image" Target="../media/image4.svg"/><Relationship Id="rId1" Type="http://schemas.openxmlformats.org/officeDocument/2006/relationships/image" Target="../media/image11.png"/><Relationship Id="rId6" Type="http://schemas.openxmlformats.org/officeDocument/2006/relationships/image" Target="../media/image8.svg"/><Relationship Id="rId5" Type="http://schemas.openxmlformats.org/officeDocument/2006/relationships/image" Target="../media/image12.png"/><Relationship Id="rId4" Type="http://schemas.openxmlformats.org/officeDocument/2006/relationships/image" Target="../media/image6.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23.png"/><Relationship Id="rId7" Type="http://schemas.openxmlformats.org/officeDocument/2006/relationships/image" Target="../media/image25.png"/><Relationship Id="rId2" Type="http://schemas.openxmlformats.org/officeDocument/2006/relationships/image" Target="../media/image15.svg"/><Relationship Id="rId1" Type="http://schemas.openxmlformats.org/officeDocument/2006/relationships/image" Target="../media/image22.png"/><Relationship Id="rId6" Type="http://schemas.openxmlformats.org/officeDocument/2006/relationships/image" Target="../media/image19.svg"/><Relationship Id="rId5" Type="http://schemas.openxmlformats.org/officeDocument/2006/relationships/image" Target="../media/image24.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35.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34.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6.png"/><Relationship Id="rId2" Type="http://schemas.openxmlformats.org/officeDocument/2006/relationships/image" Target="../media/image37.svg"/><Relationship Id="rId1" Type="http://schemas.openxmlformats.org/officeDocument/2006/relationships/image" Target="../media/image44.png"/><Relationship Id="rId6" Type="http://schemas.openxmlformats.org/officeDocument/2006/relationships/image" Target="../media/image41.svg"/><Relationship Id="rId5" Type="http://schemas.openxmlformats.org/officeDocument/2006/relationships/image" Target="../media/image45.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C0671D-637D-4E9F-8388-1C2B1CD441D9}" type="doc">
      <dgm:prSet loTypeId="urn:microsoft.com/office/officeart/2018/2/layout/IconCircleList" loCatId="icon" qsTypeId="urn:microsoft.com/office/officeart/2005/8/quickstyle/simple1" qsCatId="simple" csTypeId="urn:microsoft.com/office/officeart/2005/8/colors/accent2_2" csCatId="accent2" phldr="1"/>
      <dgm:spPr/>
      <dgm:t>
        <a:bodyPr/>
        <a:lstStyle/>
        <a:p>
          <a:endParaRPr lang="en-US"/>
        </a:p>
      </dgm:t>
    </dgm:pt>
    <dgm:pt modelId="{635FD4E3-79D7-4E31-86A0-FD96DB9DF363}">
      <dgm:prSet custT="1"/>
      <dgm:spPr/>
      <dgm:t>
        <a:bodyPr/>
        <a:lstStyle/>
        <a:p>
          <a:r>
            <a:rPr lang="en-GB" sz="2000" dirty="0"/>
            <a:t>The disease (</a:t>
          </a:r>
          <a:r>
            <a:rPr lang="en-GB" sz="2000" i="1" dirty="0"/>
            <a:t>dukkha</a:t>
          </a:r>
          <a:r>
            <a:rPr lang="en-GB" sz="2000" dirty="0"/>
            <a:t>/suffering)</a:t>
          </a:r>
          <a:endParaRPr lang="en-US" sz="2000" dirty="0"/>
        </a:p>
      </dgm:t>
    </dgm:pt>
    <dgm:pt modelId="{1D20DBC9-D5AA-4244-A24F-7106AF34C7E1}" type="parTrans" cxnId="{AA6946F7-4763-4985-83A1-F69BF483744E}">
      <dgm:prSet/>
      <dgm:spPr/>
      <dgm:t>
        <a:bodyPr/>
        <a:lstStyle/>
        <a:p>
          <a:endParaRPr lang="en-US"/>
        </a:p>
      </dgm:t>
    </dgm:pt>
    <dgm:pt modelId="{18B036B6-47FA-4F90-919C-C9B2459B7524}" type="sibTrans" cxnId="{AA6946F7-4763-4985-83A1-F69BF483744E}">
      <dgm:prSet/>
      <dgm:spPr/>
      <dgm:t>
        <a:bodyPr/>
        <a:lstStyle/>
        <a:p>
          <a:endParaRPr lang="en-US"/>
        </a:p>
      </dgm:t>
    </dgm:pt>
    <dgm:pt modelId="{AB9B5FF7-8713-45B5-8C68-C1AC6A7015B3}">
      <dgm:prSet custT="1"/>
      <dgm:spPr/>
      <dgm:t>
        <a:bodyPr/>
        <a:lstStyle/>
        <a:p>
          <a:r>
            <a:rPr lang="en-GB" sz="2000" dirty="0"/>
            <a:t>The cause of the disease</a:t>
          </a:r>
          <a:endParaRPr lang="en-US" sz="2000" dirty="0"/>
        </a:p>
      </dgm:t>
    </dgm:pt>
    <dgm:pt modelId="{DF4FC0F9-D0D3-490E-9DC2-75787D11BC70}" type="parTrans" cxnId="{1182E57B-1D55-4760-8276-7CA684518789}">
      <dgm:prSet/>
      <dgm:spPr/>
      <dgm:t>
        <a:bodyPr/>
        <a:lstStyle/>
        <a:p>
          <a:endParaRPr lang="en-US"/>
        </a:p>
      </dgm:t>
    </dgm:pt>
    <dgm:pt modelId="{FA81C839-DDE7-436A-B65E-5760A5FA86D7}" type="sibTrans" cxnId="{1182E57B-1D55-4760-8276-7CA684518789}">
      <dgm:prSet/>
      <dgm:spPr/>
      <dgm:t>
        <a:bodyPr/>
        <a:lstStyle/>
        <a:p>
          <a:endParaRPr lang="en-US"/>
        </a:p>
      </dgm:t>
    </dgm:pt>
    <dgm:pt modelId="{DFC098DA-0F83-414F-846F-E9F26181EE96}">
      <dgm:prSet custT="1"/>
      <dgm:spPr/>
      <dgm:t>
        <a:bodyPr/>
        <a:lstStyle/>
        <a:p>
          <a:r>
            <a:rPr lang="en-GB" sz="2000" dirty="0"/>
            <a:t>The cure </a:t>
          </a:r>
          <a:endParaRPr lang="en-US" sz="2000" dirty="0"/>
        </a:p>
      </dgm:t>
    </dgm:pt>
    <dgm:pt modelId="{55B6C546-98A7-4F1F-B680-9F6E640AE6B6}" type="parTrans" cxnId="{FE9E6384-635B-4A2F-9235-9AE9722351D5}">
      <dgm:prSet/>
      <dgm:spPr/>
      <dgm:t>
        <a:bodyPr/>
        <a:lstStyle/>
        <a:p>
          <a:endParaRPr lang="en-US"/>
        </a:p>
      </dgm:t>
    </dgm:pt>
    <dgm:pt modelId="{E561549A-42EA-417B-986C-E3D5E2C506F7}" type="sibTrans" cxnId="{FE9E6384-635B-4A2F-9235-9AE9722351D5}">
      <dgm:prSet/>
      <dgm:spPr/>
      <dgm:t>
        <a:bodyPr/>
        <a:lstStyle/>
        <a:p>
          <a:endParaRPr lang="en-US"/>
        </a:p>
      </dgm:t>
    </dgm:pt>
    <dgm:pt modelId="{97B7A5A5-6445-4DC3-A64B-ABEEA4E84063}">
      <dgm:prSet custT="1"/>
      <dgm:spPr/>
      <dgm:t>
        <a:bodyPr/>
        <a:lstStyle/>
        <a:p>
          <a:r>
            <a:rPr lang="en-GB" sz="2000" dirty="0"/>
            <a:t>The medicine </a:t>
          </a:r>
          <a:endParaRPr lang="en-US" sz="2000" dirty="0"/>
        </a:p>
      </dgm:t>
    </dgm:pt>
    <dgm:pt modelId="{AE5DCBDA-24D5-4236-9486-97ECC7742FA4}" type="parTrans" cxnId="{8A1E4628-9469-4B85-BFEF-3DE47F9B2C2D}">
      <dgm:prSet/>
      <dgm:spPr/>
      <dgm:t>
        <a:bodyPr/>
        <a:lstStyle/>
        <a:p>
          <a:endParaRPr lang="en-US"/>
        </a:p>
      </dgm:t>
    </dgm:pt>
    <dgm:pt modelId="{DF7C32E3-A907-465E-9DF7-05A3FE18A0E6}" type="sibTrans" cxnId="{8A1E4628-9469-4B85-BFEF-3DE47F9B2C2D}">
      <dgm:prSet/>
      <dgm:spPr/>
      <dgm:t>
        <a:bodyPr/>
        <a:lstStyle/>
        <a:p>
          <a:endParaRPr lang="en-US"/>
        </a:p>
      </dgm:t>
    </dgm:pt>
    <dgm:pt modelId="{8E3419ED-9DA0-4504-A859-9285CD45F27B}" type="pres">
      <dgm:prSet presAssocID="{A1C0671D-637D-4E9F-8388-1C2B1CD441D9}" presName="root" presStyleCnt="0">
        <dgm:presLayoutVars>
          <dgm:dir/>
          <dgm:resizeHandles val="exact"/>
        </dgm:presLayoutVars>
      </dgm:prSet>
      <dgm:spPr/>
    </dgm:pt>
    <dgm:pt modelId="{2757B131-B71B-4035-8616-8363DDF5076B}" type="pres">
      <dgm:prSet presAssocID="{A1C0671D-637D-4E9F-8388-1C2B1CD441D9}" presName="container" presStyleCnt="0">
        <dgm:presLayoutVars>
          <dgm:dir/>
          <dgm:resizeHandles val="exact"/>
        </dgm:presLayoutVars>
      </dgm:prSet>
      <dgm:spPr/>
    </dgm:pt>
    <dgm:pt modelId="{BD1F1727-0B81-4D75-BE79-49A19346A582}" type="pres">
      <dgm:prSet presAssocID="{635FD4E3-79D7-4E31-86A0-FD96DB9DF363}" presName="compNode" presStyleCnt="0"/>
      <dgm:spPr/>
    </dgm:pt>
    <dgm:pt modelId="{0C1FE374-B874-4293-A318-D47A78E3701A}" type="pres">
      <dgm:prSet presAssocID="{635FD4E3-79D7-4E31-86A0-FD96DB9DF363}" presName="iconBgRect" presStyleLbl="bgShp" presStyleIdx="0" presStyleCnt="4"/>
      <dgm:spPr/>
    </dgm:pt>
    <dgm:pt modelId="{D4C06FAD-11B2-4CF9-A72B-3F17FB43D2BB}" type="pres">
      <dgm:prSet presAssocID="{635FD4E3-79D7-4E31-86A0-FD96DB9DF36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ffee Beans"/>
        </a:ext>
      </dgm:extLst>
    </dgm:pt>
    <dgm:pt modelId="{8172D6C3-CCE9-49F0-B328-ED88C478960F}" type="pres">
      <dgm:prSet presAssocID="{635FD4E3-79D7-4E31-86A0-FD96DB9DF363}" presName="spaceRect" presStyleCnt="0"/>
      <dgm:spPr/>
    </dgm:pt>
    <dgm:pt modelId="{8A500CD8-2D5C-40F6-908C-6DD6A99F6A9D}" type="pres">
      <dgm:prSet presAssocID="{635FD4E3-79D7-4E31-86A0-FD96DB9DF363}" presName="textRect" presStyleLbl="revTx" presStyleIdx="0" presStyleCnt="4">
        <dgm:presLayoutVars>
          <dgm:chMax val="1"/>
          <dgm:chPref val="1"/>
        </dgm:presLayoutVars>
      </dgm:prSet>
      <dgm:spPr/>
    </dgm:pt>
    <dgm:pt modelId="{89347E52-34AF-427A-B75B-2BE02DCC748F}" type="pres">
      <dgm:prSet presAssocID="{18B036B6-47FA-4F90-919C-C9B2459B7524}" presName="sibTrans" presStyleLbl="sibTrans2D1" presStyleIdx="0" presStyleCnt="0"/>
      <dgm:spPr/>
    </dgm:pt>
    <dgm:pt modelId="{0ED3F3F4-5503-4778-AC17-8996F023236C}" type="pres">
      <dgm:prSet presAssocID="{AB9B5FF7-8713-45B5-8C68-C1AC6A7015B3}" presName="compNode" presStyleCnt="0"/>
      <dgm:spPr/>
    </dgm:pt>
    <dgm:pt modelId="{B8B820C0-34E9-4FE5-8522-44EA9C9EEC3C}" type="pres">
      <dgm:prSet presAssocID="{AB9B5FF7-8713-45B5-8C68-C1AC6A7015B3}" presName="iconBgRect" presStyleLbl="bgShp" presStyleIdx="1" presStyleCnt="4"/>
      <dgm:spPr/>
    </dgm:pt>
    <dgm:pt modelId="{DE5C6042-531F-4AB6-8B00-7BEAE45A6C9E}" type="pres">
      <dgm:prSet presAssocID="{AB9B5FF7-8713-45B5-8C68-C1AC6A7015B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NA"/>
        </a:ext>
      </dgm:extLst>
    </dgm:pt>
    <dgm:pt modelId="{98CA20AD-E0DD-4BAC-8F4C-CF7FC1336D03}" type="pres">
      <dgm:prSet presAssocID="{AB9B5FF7-8713-45B5-8C68-C1AC6A7015B3}" presName="spaceRect" presStyleCnt="0"/>
      <dgm:spPr/>
    </dgm:pt>
    <dgm:pt modelId="{0C3ABB61-F53C-44FE-A6A3-8189B510CE6C}" type="pres">
      <dgm:prSet presAssocID="{AB9B5FF7-8713-45B5-8C68-C1AC6A7015B3}" presName="textRect" presStyleLbl="revTx" presStyleIdx="1" presStyleCnt="4">
        <dgm:presLayoutVars>
          <dgm:chMax val="1"/>
          <dgm:chPref val="1"/>
        </dgm:presLayoutVars>
      </dgm:prSet>
      <dgm:spPr/>
    </dgm:pt>
    <dgm:pt modelId="{B5FBA36A-9449-4F0C-943F-1B1022B368E3}" type="pres">
      <dgm:prSet presAssocID="{FA81C839-DDE7-436A-B65E-5760A5FA86D7}" presName="sibTrans" presStyleLbl="sibTrans2D1" presStyleIdx="0" presStyleCnt="0"/>
      <dgm:spPr/>
    </dgm:pt>
    <dgm:pt modelId="{9CFDDB32-8870-4194-A9DA-09AF8A69ACBB}" type="pres">
      <dgm:prSet presAssocID="{DFC098DA-0F83-414F-846F-E9F26181EE96}" presName="compNode" presStyleCnt="0"/>
      <dgm:spPr/>
    </dgm:pt>
    <dgm:pt modelId="{58415476-EEC5-4005-B26D-9944D580136D}" type="pres">
      <dgm:prSet presAssocID="{DFC098DA-0F83-414F-846F-E9F26181EE96}" presName="iconBgRect" presStyleLbl="bgShp" presStyleIdx="2" presStyleCnt="4"/>
      <dgm:spPr/>
    </dgm:pt>
    <dgm:pt modelId="{404118B8-F4B1-4BF4-9D66-152311B9DE9C}" type="pres">
      <dgm:prSet presAssocID="{DFC098DA-0F83-414F-846F-E9F26181EE9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lth"/>
        </a:ext>
      </dgm:extLst>
    </dgm:pt>
    <dgm:pt modelId="{F4B92B5D-C2DF-4AD4-93D7-8983EDCBDC4C}" type="pres">
      <dgm:prSet presAssocID="{DFC098DA-0F83-414F-846F-E9F26181EE96}" presName="spaceRect" presStyleCnt="0"/>
      <dgm:spPr/>
    </dgm:pt>
    <dgm:pt modelId="{DC74D264-FBA2-4F8F-89EE-1853A79ED714}" type="pres">
      <dgm:prSet presAssocID="{DFC098DA-0F83-414F-846F-E9F26181EE96}" presName="textRect" presStyleLbl="revTx" presStyleIdx="2" presStyleCnt="4">
        <dgm:presLayoutVars>
          <dgm:chMax val="1"/>
          <dgm:chPref val="1"/>
        </dgm:presLayoutVars>
      </dgm:prSet>
      <dgm:spPr/>
    </dgm:pt>
    <dgm:pt modelId="{AD375F99-A4B2-4FEC-8BEF-D78DC385AE3F}" type="pres">
      <dgm:prSet presAssocID="{E561549A-42EA-417B-986C-E3D5E2C506F7}" presName="sibTrans" presStyleLbl="sibTrans2D1" presStyleIdx="0" presStyleCnt="0"/>
      <dgm:spPr/>
    </dgm:pt>
    <dgm:pt modelId="{9382B43F-F27D-4810-A8CA-7B6A8DE0681C}" type="pres">
      <dgm:prSet presAssocID="{97B7A5A5-6445-4DC3-A64B-ABEEA4E84063}" presName="compNode" presStyleCnt="0"/>
      <dgm:spPr/>
    </dgm:pt>
    <dgm:pt modelId="{7E0C2F06-2244-49F8-ACC4-2F69D81C0964}" type="pres">
      <dgm:prSet presAssocID="{97B7A5A5-6445-4DC3-A64B-ABEEA4E84063}" presName="iconBgRect" presStyleLbl="bgShp" presStyleIdx="3" presStyleCnt="4"/>
      <dgm:spPr/>
    </dgm:pt>
    <dgm:pt modelId="{4F65D20D-63F3-4B4D-B08D-48430615EC5D}" type="pres">
      <dgm:prSet presAssocID="{97B7A5A5-6445-4DC3-A64B-ABEEA4E8406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ill"/>
        </a:ext>
      </dgm:extLst>
    </dgm:pt>
    <dgm:pt modelId="{04553028-8DC3-4E00-B53B-808507451C01}" type="pres">
      <dgm:prSet presAssocID="{97B7A5A5-6445-4DC3-A64B-ABEEA4E84063}" presName="spaceRect" presStyleCnt="0"/>
      <dgm:spPr/>
    </dgm:pt>
    <dgm:pt modelId="{C990D3B8-4D80-4214-ABBE-CD65D8BAF8CC}" type="pres">
      <dgm:prSet presAssocID="{97B7A5A5-6445-4DC3-A64B-ABEEA4E84063}" presName="textRect" presStyleLbl="revTx" presStyleIdx="3" presStyleCnt="4">
        <dgm:presLayoutVars>
          <dgm:chMax val="1"/>
          <dgm:chPref val="1"/>
        </dgm:presLayoutVars>
      </dgm:prSet>
      <dgm:spPr/>
    </dgm:pt>
  </dgm:ptLst>
  <dgm:cxnLst>
    <dgm:cxn modelId="{33F5E70A-EA2C-4787-A43A-59FD14019DAA}" type="presOf" srcId="{635FD4E3-79D7-4E31-86A0-FD96DB9DF363}" destId="{8A500CD8-2D5C-40F6-908C-6DD6A99F6A9D}" srcOrd="0" destOrd="0" presId="urn:microsoft.com/office/officeart/2018/2/layout/IconCircleList"/>
    <dgm:cxn modelId="{79A3A316-A497-48CE-900A-2BEAA92B5C55}" type="presOf" srcId="{DFC098DA-0F83-414F-846F-E9F26181EE96}" destId="{DC74D264-FBA2-4F8F-89EE-1853A79ED714}" srcOrd="0" destOrd="0" presId="urn:microsoft.com/office/officeart/2018/2/layout/IconCircleList"/>
    <dgm:cxn modelId="{8A1E4628-9469-4B85-BFEF-3DE47F9B2C2D}" srcId="{A1C0671D-637D-4E9F-8388-1C2B1CD441D9}" destId="{97B7A5A5-6445-4DC3-A64B-ABEEA4E84063}" srcOrd="3" destOrd="0" parTransId="{AE5DCBDA-24D5-4236-9486-97ECC7742FA4}" sibTransId="{DF7C32E3-A907-465E-9DF7-05A3FE18A0E6}"/>
    <dgm:cxn modelId="{B167B976-3209-4C22-9F8E-EBAEC9B07133}" type="presOf" srcId="{97B7A5A5-6445-4DC3-A64B-ABEEA4E84063}" destId="{C990D3B8-4D80-4214-ABBE-CD65D8BAF8CC}" srcOrd="0" destOrd="0" presId="urn:microsoft.com/office/officeart/2018/2/layout/IconCircleList"/>
    <dgm:cxn modelId="{1182E57B-1D55-4760-8276-7CA684518789}" srcId="{A1C0671D-637D-4E9F-8388-1C2B1CD441D9}" destId="{AB9B5FF7-8713-45B5-8C68-C1AC6A7015B3}" srcOrd="1" destOrd="0" parTransId="{DF4FC0F9-D0D3-490E-9DC2-75787D11BC70}" sibTransId="{FA81C839-DDE7-436A-B65E-5760A5FA86D7}"/>
    <dgm:cxn modelId="{FE9E6384-635B-4A2F-9235-9AE9722351D5}" srcId="{A1C0671D-637D-4E9F-8388-1C2B1CD441D9}" destId="{DFC098DA-0F83-414F-846F-E9F26181EE96}" srcOrd="2" destOrd="0" parTransId="{55B6C546-98A7-4F1F-B680-9F6E640AE6B6}" sibTransId="{E561549A-42EA-417B-986C-E3D5E2C506F7}"/>
    <dgm:cxn modelId="{BDCE16A6-BC24-4E2D-8FE3-10EF8FCFD58D}" type="presOf" srcId="{A1C0671D-637D-4E9F-8388-1C2B1CD441D9}" destId="{8E3419ED-9DA0-4504-A859-9285CD45F27B}" srcOrd="0" destOrd="0" presId="urn:microsoft.com/office/officeart/2018/2/layout/IconCircleList"/>
    <dgm:cxn modelId="{D78569E3-FE83-48C8-87C3-AC042C5E7E6D}" type="presOf" srcId="{FA81C839-DDE7-436A-B65E-5760A5FA86D7}" destId="{B5FBA36A-9449-4F0C-943F-1B1022B368E3}" srcOrd="0" destOrd="0" presId="urn:microsoft.com/office/officeart/2018/2/layout/IconCircleList"/>
    <dgm:cxn modelId="{7318BDE9-355E-4BDA-AADA-21950E2FE968}" type="presOf" srcId="{18B036B6-47FA-4F90-919C-C9B2459B7524}" destId="{89347E52-34AF-427A-B75B-2BE02DCC748F}" srcOrd="0" destOrd="0" presId="urn:microsoft.com/office/officeart/2018/2/layout/IconCircleList"/>
    <dgm:cxn modelId="{AA6946F7-4763-4985-83A1-F69BF483744E}" srcId="{A1C0671D-637D-4E9F-8388-1C2B1CD441D9}" destId="{635FD4E3-79D7-4E31-86A0-FD96DB9DF363}" srcOrd="0" destOrd="0" parTransId="{1D20DBC9-D5AA-4244-A24F-7106AF34C7E1}" sibTransId="{18B036B6-47FA-4F90-919C-C9B2459B7524}"/>
    <dgm:cxn modelId="{5AA574F7-1FC8-48AE-9D3B-20E81F75EABE}" type="presOf" srcId="{AB9B5FF7-8713-45B5-8C68-C1AC6A7015B3}" destId="{0C3ABB61-F53C-44FE-A6A3-8189B510CE6C}" srcOrd="0" destOrd="0" presId="urn:microsoft.com/office/officeart/2018/2/layout/IconCircleList"/>
    <dgm:cxn modelId="{10C4A6FE-890B-47CA-AC73-C02D2CE370E0}" type="presOf" srcId="{E561549A-42EA-417B-986C-E3D5E2C506F7}" destId="{AD375F99-A4B2-4FEC-8BEF-D78DC385AE3F}" srcOrd="0" destOrd="0" presId="urn:microsoft.com/office/officeart/2018/2/layout/IconCircleList"/>
    <dgm:cxn modelId="{6C71D3D6-4F3D-4268-A579-00BD65F04A77}" type="presParOf" srcId="{8E3419ED-9DA0-4504-A859-9285CD45F27B}" destId="{2757B131-B71B-4035-8616-8363DDF5076B}" srcOrd="0" destOrd="0" presId="urn:microsoft.com/office/officeart/2018/2/layout/IconCircleList"/>
    <dgm:cxn modelId="{2362315E-6303-44AB-9DCA-163F98781061}" type="presParOf" srcId="{2757B131-B71B-4035-8616-8363DDF5076B}" destId="{BD1F1727-0B81-4D75-BE79-49A19346A582}" srcOrd="0" destOrd="0" presId="urn:microsoft.com/office/officeart/2018/2/layout/IconCircleList"/>
    <dgm:cxn modelId="{41D4097C-D0CF-47B6-89E6-06ED01CD03EE}" type="presParOf" srcId="{BD1F1727-0B81-4D75-BE79-49A19346A582}" destId="{0C1FE374-B874-4293-A318-D47A78E3701A}" srcOrd="0" destOrd="0" presId="urn:microsoft.com/office/officeart/2018/2/layout/IconCircleList"/>
    <dgm:cxn modelId="{525A2BDA-8926-42A5-9EFD-FAE7D780B849}" type="presParOf" srcId="{BD1F1727-0B81-4D75-BE79-49A19346A582}" destId="{D4C06FAD-11B2-4CF9-A72B-3F17FB43D2BB}" srcOrd="1" destOrd="0" presId="urn:microsoft.com/office/officeart/2018/2/layout/IconCircleList"/>
    <dgm:cxn modelId="{89037EB5-A78B-4D35-B846-7612D26C36BE}" type="presParOf" srcId="{BD1F1727-0B81-4D75-BE79-49A19346A582}" destId="{8172D6C3-CCE9-49F0-B328-ED88C478960F}" srcOrd="2" destOrd="0" presId="urn:microsoft.com/office/officeart/2018/2/layout/IconCircleList"/>
    <dgm:cxn modelId="{180BA23E-DAFD-4D32-85CD-32DB07DBA576}" type="presParOf" srcId="{BD1F1727-0B81-4D75-BE79-49A19346A582}" destId="{8A500CD8-2D5C-40F6-908C-6DD6A99F6A9D}" srcOrd="3" destOrd="0" presId="urn:microsoft.com/office/officeart/2018/2/layout/IconCircleList"/>
    <dgm:cxn modelId="{55E35EB6-FCF9-48EE-B203-AE0045B655AF}" type="presParOf" srcId="{2757B131-B71B-4035-8616-8363DDF5076B}" destId="{89347E52-34AF-427A-B75B-2BE02DCC748F}" srcOrd="1" destOrd="0" presId="urn:microsoft.com/office/officeart/2018/2/layout/IconCircleList"/>
    <dgm:cxn modelId="{FA638936-3719-498A-9155-CE15913993FF}" type="presParOf" srcId="{2757B131-B71B-4035-8616-8363DDF5076B}" destId="{0ED3F3F4-5503-4778-AC17-8996F023236C}" srcOrd="2" destOrd="0" presId="urn:microsoft.com/office/officeart/2018/2/layout/IconCircleList"/>
    <dgm:cxn modelId="{FA1F7ECC-748D-4EC5-8D26-2A1B5DA22F39}" type="presParOf" srcId="{0ED3F3F4-5503-4778-AC17-8996F023236C}" destId="{B8B820C0-34E9-4FE5-8522-44EA9C9EEC3C}" srcOrd="0" destOrd="0" presId="urn:microsoft.com/office/officeart/2018/2/layout/IconCircleList"/>
    <dgm:cxn modelId="{CF3141AD-C6E3-4EA4-89CC-86CC908420A6}" type="presParOf" srcId="{0ED3F3F4-5503-4778-AC17-8996F023236C}" destId="{DE5C6042-531F-4AB6-8B00-7BEAE45A6C9E}" srcOrd="1" destOrd="0" presId="urn:microsoft.com/office/officeart/2018/2/layout/IconCircleList"/>
    <dgm:cxn modelId="{F49A3345-7826-423B-B6A7-76B512474059}" type="presParOf" srcId="{0ED3F3F4-5503-4778-AC17-8996F023236C}" destId="{98CA20AD-E0DD-4BAC-8F4C-CF7FC1336D03}" srcOrd="2" destOrd="0" presId="urn:microsoft.com/office/officeart/2018/2/layout/IconCircleList"/>
    <dgm:cxn modelId="{8E72DC96-D5AE-45A6-9D46-5896C8B40063}" type="presParOf" srcId="{0ED3F3F4-5503-4778-AC17-8996F023236C}" destId="{0C3ABB61-F53C-44FE-A6A3-8189B510CE6C}" srcOrd="3" destOrd="0" presId="urn:microsoft.com/office/officeart/2018/2/layout/IconCircleList"/>
    <dgm:cxn modelId="{3F1BAA57-75F9-4014-8F42-481E8373671F}" type="presParOf" srcId="{2757B131-B71B-4035-8616-8363DDF5076B}" destId="{B5FBA36A-9449-4F0C-943F-1B1022B368E3}" srcOrd="3" destOrd="0" presId="urn:microsoft.com/office/officeart/2018/2/layout/IconCircleList"/>
    <dgm:cxn modelId="{99E06093-EC97-4C4A-9E4A-EF4ECEBF8F18}" type="presParOf" srcId="{2757B131-B71B-4035-8616-8363DDF5076B}" destId="{9CFDDB32-8870-4194-A9DA-09AF8A69ACBB}" srcOrd="4" destOrd="0" presId="urn:microsoft.com/office/officeart/2018/2/layout/IconCircleList"/>
    <dgm:cxn modelId="{A8B5CA00-7829-430D-8E68-462C1E87F6D8}" type="presParOf" srcId="{9CFDDB32-8870-4194-A9DA-09AF8A69ACBB}" destId="{58415476-EEC5-4005-B26D-9944D580136D}" srcOrd="0" destOrd="0" presId="urn:microsoft.com/office/officeart/2018/2/layout/IconCircleList"/>
    <dgm:cxn modelId="{E5FF23B7-3DBF-4831-9D2E-36461673FE1F}" type="presParOf" srcId="{9CFDDB32-8870-4194-A9DA-09AF8A69ACBB}" destId="{404118B8-F4B1-4BF4-9D66-152311B9DE9C}" srcOrd="1" destOrd="0" presId="urn:microsoft.com/office/officeart/2018/2/layout/IconCircleList"/>
    <dgm:cxn modelId="{2069F014-CAD0-4829-91A0-019121C58388}" type="presParOf" srcId="{9CFDDB32-8870-4194-A9DA-09AF8A69ACBB}" destId="{F4B92B5D-C2DF-4AD4-93D7-8983EDCBDC4C}" srcOrd="2" destOrd="0" presId="urn:microsoft.com/office/officeart/2018/2/layout/IconCircleList"/>
    <dgm:cxn modelId="{A2A8D171-5E83-4583-B4DD-642E5E3EFB48}" type="presParOf" srcId="{9CFDDB32-8870-4194-A9DA-09AF8A69ACBB}" destId="{DC74D264-FBA2-4F8F-89EE-1853A79ED714}" srcOrd="3" destOrd="0" presId="urn:microsoft.com/office/officeart/2018/2/layout/IconCircleList"/>
    <dgm:cxn modelId="{C8BEEA11-321E-4924-B5E0-B487E27FFC2B}" type="presParOf" srcId="{2757B131-B71B-4035-8616-8363DDF5076B}" destId="{AD375F99-A4B2-4FEC-8BEF-D78DC385AE3F}" srcOrd="5" destOrd="0" presId="urn:microsoft.com/office/officeart/2018/2/layout/IconCircleList"/>
    <dgm:cxn modelId="{B240049A-EFFB-48AF-85F4-DBA36EB3FDFF}" type="presParOf" srcId="{2757B131-B71B-4035-8616-8363DDF5076B}" destId="{9382B43F-F27D-4810-A8CA-7B6A8DE0681C}" srcOrd="6" destOrd="0" presId="urn:microsoft.com/office/officeart/2018/2/layout/IconCircleList"/>
    <dgm:cxn modelId="{2D2F5A43-7DBF-49F0-888D-564117ACA45F}" type="presParOf" srcId="{9382B43F-F27D-4810-A8CA-7B6A8DE0681C}" destId="{7E0C2F06-2244-49F8-ACC4-2F69D81C0964}" srcOrd="0" destOrd="0" presId="urn:microsoft.com/office/officeart/2018/2/layout/IconCircleList"/>
    <dgm:cxn modelId="{3B0EF230-8830-4E48-A285-72A8B2CE220B}" type="presParOf" srcId="{9382B43F-F27D-4810-A8CA-7B6A8DE0681C}" destId="{4F65D20D-63F3-4B4D-B08D-48430615EC5D}" srcOrd="1" destOrd="0" presId="urn:microsoft.com/office/officeart/2018/2/layout/IconCircleList"/>
    <dgm:cxn modelId="{97E5FF1B-AB75-4431-AF56-C54868C08E41}" type="presParOf" srcId="{9382B43F-F27D-4810-A8CA-7B6A8DE0681C}" destId="{04553028-8DC3-4E00-B53B-808507451C01}" srcOrd="2" destOrd="0" presId="urn:microsoft.com/office/officeart/2018/2/layout/IconCircleList"/>
    <dgm:cxn modelId="{36196CA0-05F2-48FE-A63A-ECA10F0208D1}" type="presParOf" srcId="{9382B43F-F27D-4810-A8CA-7B6A8DE0681C}" destId="{C990D3B8-4D80-4214-ABBE-CD65D8BAF8CC}"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9DD52A-66FC-4A1E-B892-84FE454462C9}"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9E9C9C6-7391-4FA1-AC3E-59779E0FE1D3}">
      <dgm:prSet custT="1"/>
      <dgm:spPr/>
      <dgm:t>
        <a:bodyPr/>
        <a:lstStyle/>
        <a:p>
          <a:r>
            <a:rPr lang="en-GB" sz="2000" i="1" dirty="0"/>
            <a:t>Dukkha</a:t>
          </a:r>
          <a:r>
            <a:rPr lang="en-GB" sz="2000" dirty="0"/>
            <a:t> – All things in life are categorised by suffering.</a:t>
          </a:r>
          <a:endParaRPr lang="en-US" sz="2000" dirty="0"/>
        </a:p>
      </dgm:t>
    </dgm:pt>
    <dgm:pt modelId="{3654DD84-1DEB-42BC-95C9-6294ABE66A48}" type="parTrans" cxnId="{E3283054-42E7-44F2-8F77-38E1DDB2BE0E}">
      <dgm:prSet/>
      <dgm:spPr/>
      <dgm:t>
        <a:bodyPr/>
        <a:lstStyle/>
        <a:p>
          <a:endParaRPr lang="en-US"/>
        </a:p>
      </dgm:t>
    </dgm:pt>
    <dgm:pt modelId="{324F2AEB-64E6-4000-AB68-A5D238D7C4B1}" type="sibTrans" cxnId="{E3283054-42E7-44F2-8F77-38E1DDB2BE0E}">
      <dgm:prSet/>
      <dgm:spPr/>
      <dgm:t>
        <a:bodyPr/>
        <a:lstStyle/>
        <a:p>
          <a:endParaRPr lang="en-US"/>
        </a:p>
      </dgm:t>
    </dgm:pt>
    <dgm:pt modelId="{8C92A795-5623-45BF-A5F6-ACB0F24050DB}">
      <dgm:prSet custT="1"/>
      <dgm:spPr/>
      <dgm:t>
        <a:bodyPr/>
        <a:lstStyle/>
        <a:p>
          <a:r>
            <a:rPr lang="en-GB" sz="2000" dirty="0"/>
            <a:t>Not even death ends suffering as the cycle of </a:t>
          </a:r>
          <a:r>
            <a:rPr lang="en-GB" sz="2000" i="1" dirty="0"/>
            <a:t>samsara</a:t>
          </a:r>
          <a:r>
            <a:rPr lang="en-GB" sz="2000" dirty="0"/>
            <a:t>.</a:t>
          </a:r>
          <a:endParaRPr lang="en-US" sz="2000" dirty="0"/>
        </a:p>
      </dgm:t>
    </dgm:pt>
    <dgm:pt modelId="{1296456F-6A17-4CC4-8A09-0A4E750B470C}" type="parTrans" cxnId="{EE369F64-9D2A-4DF4-AED2-4273AEF40D34}">
      <dgm:prSet/>
      <dgm:spPr/>
      <dgm:t>
        <a:bodyPr/>
        <a:lstStyle/>
        <a:p>
          <a:endParaRPr lang="en-US"/>
        </a:p>
      </dgm:t>
    </dgm:pt>
    <dgm:pt modelId="{71223F66-009D-46A4-BDDC-9F20A7282C91}" type="sibTrans" cxnId="{EE369F64-9D2A-4DF4-AED2-4273AEF40D34}">
      <dgm:prSet/>
      <dgm:spPr/>
      <dgm:t>
        <a:bodyPr/>
        <a:lstStyle/>
        <a:p>
          <a:endParaRPr lang="en-US"/>
        </a:p>
      </dgm:t>
    </dgm:pt>
    <dgm:pt modelId="{F1D1DDC6-ABDF-4F44-A31F-50F4F7800CD0}">
      <dgm:prSet custT="1"/>
      <dgm:spPr/>
      <dgm:t>
        <a:bodyPr/>
        <a:lstStyle/>
        <a:p>
          <a:r>
            <a:rPr lang="en-GB" sz="2000" dirty="0"/>
            <a:t>The cycle of </a:t>
          </a:r>
          <a:r>
            <a:rPr lang="en-GB" sz="2000" i="1" dirty="0"/>
            <a:t>samsara</a:t>
          </a:r>
          <a:r>
            <a:rPr lang="en-GB" sz="2000" dirty="0"/>
            <a:t> is governed by </a:t>
          </a:r>
          <a:r>
            <a:rPr lang="en-GB" sz="2000" i="1" dirty="0"/>
            <a:t>Karma</a:t>
          </a:r>
          <a:r>
            <a:rPr lang="en-GB" sz="2000" dirty="0"/>
            <a:t> (cause and effect). </a:t>
          </a:r>
          <a:endParaRPr lang="en-US" sz="2000" dirty="0"/>
        </a:p>
      </dgm:t>
    </dgm:pt>
    <dgm:pt modelId="{D1D59C08-6DA9-4B26-950C-015EAD87D856}" type="parTrans" cxnId="{89F4028B-CC32-4CCF-817B-D321C5C76EF6}">
      <dgm:prSet/>
      <dgm:spPr/>
      <dgm:t>
        <a:bodyPr/>
        <a:lstStyle/>
        <a:p>
          <a:endParaRPr lang="en-US"/>
        </a:p>
      </dgm:t>
    </dgm:pt>
    <dgm:pt modelId="{4B0FE790-6ADB-4EA6-8662-895B19A47CB0}" type="sibTrans" cxnId="{89F4028B-CC32-4CCF-817B-D321C5C76EF6}">
      <dgm:prSet/>
      <dgm:spPr/>
      <dgm:t>
        <a:bodyPr/>
        <a:lstStyle/>
        <a:p>
          <a:endParaRPr lang="en-US"/>
        </a:p>
      </dgm:t>
    </dgm:pt>
    <dgm:pt modelId="{CC1D7BBD-27D3-4B25-AEF3-56F0CD437A3B}">
      <dgm:prSet custT="1"/>
      <dgm:spPr/>
      <dgm:t>
        <a:bodyPr/>
        <a:lstStyle/>
        <a:p>
          <a:r>
            <a:rPr lang="en-GB" sz="1800" dirty="0"/>
            <a:t>Human rebirth is the most valuable.</a:t>
          </a:r>
          <a:endParaRPr lang="en-US" sz="1800" dirty="0"/>
        </a:p>
      </dgm:t>
    </dgm:pt>
    <dgm:pt modelId="{2D3C124A-A456-4A2F-A7D4-BCB55E0F6D0E}" type="parTrans" cxnId="{CCB44C60-B122-4B41-8433-8D682E44704C}">
      <dgm:prSet/>
      <dgm:spPr/>
      <dgm:t>
        <a:bodyPr/>
        <a:lstStyle/>
        <a:p>
          <a:endParaRPr lang="en-US"/>
        </a:p>
      </dgm:t>
    </dgm:pt>
    <dgm:pt modelId="{7A1A6F91-3A01-4B87-82A9-3BBF12759CC2}" type="sibTrans" cxnId="{CCB44C60-B122-4B41-8433-8D682E44704C}">
      <dgm:prSet/>
      <dgm:spPr/>
      <dgm:t>
        <a:bodyPr/>
        <a:lstStyle/>
        <a:p>
          <a:endParaRPr lang="en-US"/>
        </a:p>
      </dgm:t>
    </dgm:pt>
    <dgm:pt modelId="{4EBE4977-7203-45CC-962F-D0F822CFA67D}" type="pres">
      <dgm:prSet presAssocID="{899DD52A-66FC-4A1E-B892-84FE454462C9}" presName="root" presStyleCnt="0">
        <dgm:presLayoutVars>
          <dgm:dir/>
          <dgm:resizeHandles val="exact"/>
        </dgm:presLayoutVars>
      </dgm:prSet>
      <dgm:spPr/>
    </dgm:pt>
    <dgm:pt modelId="{4C1C5BCA-2D3D-4162-AA06-97BD64294A6C}" type="pres">
      <dgm:prSet presAssocID="{899DD52A-66FC-4A1E-B892-84FE454462C9}" presName="container" presStyleCnt="0">
        <dgm:presLayoutVars>
          <dgm:dir/>
          <dgm:resizeHandles val="exact"/>
        </dgm:presLayoutVars>
      </dgm:prSet>
      <dgm:spPr/>
    </dgm:pt>
    <dgm:pt modelId="{AAAB06D1-1869-422D-A6CF-4293D3494702}" type="pres">
      <dgm:prSet presAssocID="{B9E9C9C6-7391-4FA1-AC3E-59779E0FE1D3}" presName="compNode" presStyleCnt="0"/>
      <dgm:spPr/>
    </dgm:pt>
    <dgm:pt modelId="{9E339A95-5B74-4053-A801-E4E53299637B}" type="pres">
      <dgm:prSet presAssocID="{B9E9C9C6-7391-4FA1-AC3E-59779E0FE1D3}" presName="iconBgRect" presStyleLbl="bgShp" presStyleIdx="0" presStyleCnt="4"/>
      <dgm:spPr>
        <a:ln>
          <a:solidFill>
            <a:schemeClr val="tx2">
              <a:lumMod val="20000"/>
              <a:lumOff val="80000"/>
            </a:schemeClr>
          </a:solidFill>
        </a:ln>
      </dgm:spPr>
    </dgm:pt>
    <dgm:pt modelId="{305707A6-BE63-4ADD-BC95-22F1C411898D}" type="pres">
      <dgm:prSet presAssocID="{B9E9C9C6-7391-4FA1-AC3E-59779E0FE1D3}" presName="iconRect" presStyleLbl="node1" presStyleIdx="0" presStyleCnt="4" custScaleX="91624" custScaleY="11231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keleton"/>
        </a:ext>
      </dgm:extLst>
    </dgm:pt>
    <dgm:pt modelId="{4E1CAE50-2220-485C-ADA8-9BB4A1F2DF43}" type="pres">
      <dgm:prSet presAssocID="{B9E9C9C6-7391-4FA1-AC3E-59779E0FE1D3}" presName="spaceRect" presStyleCnt="0"/>
      <dgm:spPr/>
    </dgm:pt>
    <dgm:pt modelId="{C559ED68-539D-43CC-9311-BBCDEC547947}" type="pres">
      <dgm:prSet presAssocID="{B9E9C9C6-7391-4FA1-AC3E-59779E0FE1D3}" presName="textRect" presStyleLbl="revTx" presStyleIdx="0" presStyleCnt="4">
        <dgm:presLayoutVars>
          <dgm:chMax val="1"/>
          <dgm:chPref val="1"/>
        </dgm:presLayoutVars>
      </dgm:prSet>
      <dgm:spPr/>
    </dgm:pt>
    <dgm:pt modelId="{DEF246F1-7FBA-4FB0-8CF7-CB05BA181C26}" type="pres">
      <dgm:prSet presAssocID="{324F2AEB-64E6-4000-AB68-A5D238D7C4B1}" presName="sibTrans" presStyleLbl="sibTrans2D1" presStyleIdx="0" presStyleCnt="0"/>
      <dgm:spPr/>
    </dgm:pt>
    <dgm:pt modelId="{C803D961-B150-48B2-80BB-414A23E82649}" type="pres">
      <dgm:prSet presAssocID="{8C92A795-5623-45BF-A5F6-ACB0F24050DB}" presName="compNode" presStyleCnt="0"/>
      <dgm:spPr/>
    </dgm:pt>
    <dgm:pt modelId="{865B91FD-BF97-4D14-A289-BF41E98277AF}" type="pres">
      <dgm:prSet presAssocID="{8C92A795-5623-45BF-A5F6-ACB0F24050DB}" presName="iconBgRect" presStyleLbl="bgShp" presStyleIdx="1" presStyleCnt="4"/>
      <dgm:spPr/>
    </dgm:pt>
    <dgm:pt modelId="{E0699740-56B9-4D29-867F-BA05816F8EE8}" type="pres">
      <dgm:prSet presAssocID="{8C92A795-5623-45BF-A5F6-ACB0F24050D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ull"/>
        </a:ext>
      </dgm:extLst>
    </dgm:pt>
    <dgm:pt modelId="{CB9F6EAD-A4A2-44DD-A65F-0DD5BCFA1493}" type="pres">
      <dgm:prSet presAssocID="{8C92A795-5623-45BF-A5F6-ACB0F24050DB}" presName="spaceRect" presStyleCnt="0"/>
      <dgm:spPr/>
    </dgm:pt>
    <dgm:pt modelId="{20F8D707-1634-4DA6-8B7A-BDB9C1AD9C18}" type="pres">
      <dgm:prSet presAssocID="{8C92A795-5623-45BF-A5F6-ACB0F24050DB}" presName="textRect" presStyleLbl="revTx" presStyleIdx="1" presStyleCnt="4">
        <dgm:presLayoutVars>
          <dgm:chMax val="1"/>
          <dgm:chPref val="1"/>
        </dgm:presLayoutVars>
      </dgm:prSet>
      <dgm:spPr/>
    </dgm:pt>
    <dgm:pt modelId="{1251942C-3879-4ACF-A9F4-90D7114265F6}" type="pres">
      <dgm:prSet presAssocID="{71223F66-009D-46A4-BDDC-9F20A7282C91}" presName="sibTrans" presStyleLbl="sibTrans2D1" presStyleIdx="0" presStyleCnt="0"/>
      <dgm:spPr/>
    </dgm:pt>
    <dgm:pt modelId="{6A7D8DF5-8CE7-43C2-8444-885B15181344}" type="pres">
      <dgm:prSet presAssocID="{F1D1DDC6-ABDF-4F44-A31F-50F4F7800CD0}" presName="compNode" presStyleCnt="0"/>
      <dgm:spPr/>
    </dgm:pt>
    <dgm:pt modelId="{7A864BBF-71E9-40FC-B546-2A501F54F1B9}" type="pres">
      <dgm:prSet presAssocID="{F1D1DDC6-ABDF-4F44-A31F-50F4F7800CD0}" presName="iconBgRect" presStyleLbl="bgShp" presStyleIdx="2" presStyleCnt="4"/>
      <dgm:spPr/>
    </dgm:pt>
    <dgm:pt modelId="{A2F46F09-C415-465A-89E6-F15070CC003E}" type="pres">
      <dgm:prSet presAssocID="{F1D1DDC6-ABDF-4F44-A31F-50F4F7800CD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Irritant"/>
        </a:ext>
      </dgm:extLst>
    </dgm:pt>
    <dgm:pt modelId="{31F0DBC1-D3DF-45FB-8312-09ADF3086805}" type="pres">
      <dgm:prSet presAssocID="{F1D1DDC6-ABDF-4F44-A31F-50F4F7800CD0}" presName="spaceRect" presStyleCnt="0"/>
      <dgm:spPr/>
    </dgm:pt>
    <dgm:pt modelId="{DFD24CF5-FEF8-4876-930B-BF5F2DA151B9}" type="pres">
      <dgm:prSet presAssocID="{F1D1DDC6-ABDF-4F44-A31F-50F4F7800CD0}" presName="textRect" presStyleLbl="revTx" presStyleIdx="2" presStyleCnt="4">
        <dgm:presLayoutVars>
          <dgm:chMax val="1"/>
          <dgm:chPref val="1"/>
        </dgm:presLayoutVars>
      </dgm:prSet>
      <dgm:spPr/>
    </dgm:pt>
    <dgm:pt modelId="{60129A4A-F87F-4493-B4DE-45002B02FAC5}" type="pres">
      <dgm:prSet presAssocID="{4B0FE790-6ADB-4EA6-8662-895B19A47CB0}" presName="sibTrans" presStyleLbl="sibTrans2D1" presStyleIdx="0" presStyleCnt="0"/>
      <dgm:spPr/>
    </dgm:pt>
    <dgm:pt modelId="{327895D7-A815-4B9E-9F70-DF2D2C39929F}" type="pres">
      <dgm:prSet presAssocID="{CC1D7BBD-27D3-4B25-AEF3-56F0CD437A3B}" presName="compNode" presStyleCnt="0"/>
      <dgm:spPr/>
    </dgm:pt>
    <dgm:pt modelId="{6297E9AA-4E0E-498D-8E34-0B080711C353}" type="pres">
      <dgm:prSet presAssocID="{CC1D7BBD-27D3-4B25-AEF3-56F0CD437A3B}" presName="iconBgRect" presStyleLbl="bgShp" presStyleIdx="3" presStyleCnt="4"/>
      <dgm:spPr/>
    </dgm:pt>
    <dgm:pt modelId="{D40C2F42-B95D-43B9-B61B-FDACD3835362}" type="pres">
      <dgm:prSet presAssocID="{CC1D7BBD-27D3-4B25-AEF3-56F0CD437A3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98500715-A893-467C-B490-88D3948E6EE6}" type="pres">
      <dgm:prSet presAssocID="{CC1D7BBD-27D3-4B25-AEF3-56F0CD437A3B}" presName="spaceRect" presStyleCnt="0"/>
      <dgm:spPr/>
    </dgm:pt>
    <dgm:pt modelId="{C80B82AC-23BD-4DE9-BD76-25C4E1B4A2C8}" type="pres">
      <dgm:prSet presAssocID="{CC1D7BBD-27D3-4B25-AEF3-56F0CD437A3B}" presName="textRect" presStyleLbl="revTx" presStyleIdx="3" presStyleCnt="4">
        <dgm:presLayoutVars>
          <dgm:chMax val="1"/>
          <dgm:chPref val="1"/>
        </dgm:presLayoutVars>
      </dgm:prSet>
      <dgm:spPr/>
    </dgm:pt>
  </dgm:ptLst>
  <dgm:cxnLst>
    <dgm:cxn modelId="{91DA470C-3EF3-4435-A3B6-E0148DA6EF42}" type="presOf" srcId="{324F2AEB-64E6-4000-AB68-A5D238D7C4B1}" destId="{DEF246F1-7FBA-4FB0-8CF7-CB05BA181C26}" srcOrd="0" destOrd="0" presId="urn:microsoft.com/office/officeart/2018/2/layout/IconCircleList"/>
    <dgm:cxn modelId="{9FBB0A38-2CB3-4C2E-A683-07536C327850}" type="presOf" srcId="{CC1D7BBD-27D3-4B25-AEF3-56F0CD437A3B}" destId="{C80B82AC-23BD-4DE9-BD76-25C4E1B4A2C8}" srcOrd="0" destOrd="0" presId="urn:microsoft.com/office/officeart/2018/2/layout/IconCircleList"/>
    <dgm:cxn modelId="{17E6A339-8436-407F-BDF4-0425CC557633}" type="presOf" srcId="{4B0FE790-6ADB-4EA6-8662-895B19A47CB0}" destId="{60129A4A-F87F-4493-B4DE-45002B02FAC5}" srcOrd="0" destOrd="0" presId="urn:microsoft.com/office/officeart/2018/2/layout/IconCircleList"/>
    <dgm:cxn modelId="{CCB44C60-B122-4B41-8433-8D682E44704C}" srcId="{899DD52A-66FC-4A1E-B892-84FE454462C9}" destId="{CC1D7BBD-27D3-4B25-AEF3-56F0CD437A3B}" srcOrd="3" destOrd="0" parTransId="{2D3C124A-A456-4A2F-A7D4-BCB55E0F6D0E}" sibTransId="{7A1A6F91-3A01-4B87-82A9-3BBF12759CC2}"/>
    <dgm:cxn modelId="{B1928844-72D3-4FAF-BC3D-40793C022B69}" type="presOf" srcId="{71223F66-009D-46A4-BDDC-9F20A7282C91}" destId="{1251942C-3879-4ACF-A9F4-90D7114265F6}" srcOrd="0" destOrd="0" presId="urn:microsoft.com/office/officeart/2018/2/layout/IconCircleList"/>
    <dgm:cxn modelId="{EE369F64-9D2A-4DF4-AED2-4273AEF40D34}" srcId="{899DD52A-66FC-4A1E-B892-84FE454462C9}" destId="{8C92A795-5623-45BF-A5F6-ACB0F24050DB}" srcOrd="1" destOrd="0" parTransId="{1296456F-6A17-4CC4-8A09-0A4E750B470C}" sibTransId="{71223F66-009D-46A4-BDDC-9F20A7282C91}"/>
    <dgm:cxn modelId="{E3283054-42E7-44F2-8F77-38E1DDB2BE0E}" srcId="{899DD52A-66FC-4A1E-B892-84FE454462C9}" destId="{B9E9C9C6-7391-4FA1-AC3E-59779E0FE1D3}" srcOrd="0" destOrd="0" parTransId="{3654DD84-1DEB-42BC-95C9-6294ABE66A48}" sibTransId="{324F2AEB-64E6-4000-AB68-A5D238D7C4B1}"/>
    <dgm:cxn modelId="{F65BB154-8178-454D-8829-EF2A6995103A}" type="presOf" srcId="{899DD52A-66FC-4A1E-B892-84FE454462C9}" destId="{4EBE4977-7203-45CC-962F-D0F822CFA67D}" srcOrd="0" destOrd="0" presId="urn:microsoft.com/office/officeart/2018/2/layout/IconCircleList"/>
    <dgm:cxn modelId="{0EC62D7D-7A3E-4E15-94CC-FED8B0EE2FCB}" type="presOf" srcId="{B9E9C9C6-7391-4FA1-AC3E-59779E0FE1D3}" destId="{C559ED68-539D-43CC-9311-BBCDEC547947}" srcOrd="0" destOrd="0" presId="urn:microsoft.com/office/officeart/2018/2/layout/IconCircleList"/>
    <dgm:cxn modelId="{89F4028B-CC32-4CCF-817B-D321C5C76EF6}" srcId="{899DD52A-66FC-4A1E-B892-84FE454462C9}" destId="{F1D1DDC6-ABDF-4F44-A31F-50F4F7800CD0}" srcOrd="2" destOrd="0" parTransId="{D1D59C08-6DA9-4B26-950C-015EAD87D856}" sibTransId="{4B0FE790-6ADB-4EA6-8662-895B19A47CB0}"/>
    <dgm:cxn modelId="{B7D354AE-8DB3-4DD8-BBC3-0060F5B1ED69}" type="presOf" srcId="{F1D1DDC6-ABDF-4F44-A31F-50F4F7800CD0}" destId="{DFD24CF5-FEF8-4876-930B-BF5F2DA151B9}" srcOrd="0" destOrd="0" presId="urn:microsoft.com/office/officeart/2018/2/layout/IconCircleList"/>
    <dgm:cxn modelId="{E7AC2DC9-7413-4D57-A9A9-EC26BDFECDD3}" type="presOf" srcId="{8C92A795-5623-45BF-A5F6-ACB0F24050DB}" destId="{20F8D707-1634-4DA6-8B7A-BDB9C1AD9C18}" srcOrd="0" destOrd="0" presId="urn:microsoft.com/office/officeart/2018/2/layout/IconCircleList"/>
    <dgm:cxn modelId="{180F56E3-13FD-43E0-8C89-447BFBC450D2}" type="presParOf" srcId="{4EBE4977-7203-45CC-962F-D0F822CFA67D}" destId="{4C1C5BCA-2D3D-4162-AA06-97BD64294A6C}" srcOrd="0" destOrd="0" presId="urn:microsoft.com/office/officeart/2018/2/layout/IconCircleList"/>
    <dgm:cxn modelId="{CB22CFF2-7475-4315-9EB8-8DD81EB22922}" type="presParOf" srcId="{4C1C5BCA-2D3D-4162-AA06-97BD64294A6C}" destId="{AAAB06D1-1869-422D-A6CF-4293D3494702}" srcOrd="0" destOrd="0" presId="urn:microsoft.com/office/officeart/2018/2/layout/IconCircleList"/>
    <dgm:cxn modelId="{249A7691-8BF9-4159-B85E-DDBCEB5661FB}" type="presParOf" srcId="{AAAB06D1-1869-422D-A6CF-4293D3494702}" destId="{9E339A95-5B74-4053-A801-E4E53299637B}" srcOrd="0" destOrd="0" presId="urn:microsoft.com/office/officeart/2018/2/layout/IconCircleList"/>
    <dgm:cxn modelId="{A408D1F3-0040-4358-89AF-64E408DBB139}" type="presParOf" srcId="{AAAB06D1-1869-422D-A6CF-4293D3494702}" destId="{305707A6-BE63-4ADD-BC95-22F1C411898D}" srcOrd="1" destOrd="0" presId="urn:microsoft.com/office/officeart/2018/2/layout/IconCircleList"/>
    <dgm:cxn modelId="{4C328B81-CC2D-48E2-B680-DAD88CD205C7}" type="presParOf" srcId="{AAAB06D1-1869-422D-A6CF-4293D3494702}" destId="{4E1CAE50-2220-485C-ADA8-9BB4A1F2DF43}" srcOrd="2" destOrd="0" presId="urn:microsoft.com/office/officeart/2018/2/layout/IconCircleList"/>
    <dgm:cxn modelId="{C28DC32C-55BB-4F4D-8A0D-97848F1C6E9A}" type="presParOf" srcId="{AAAB06D1-1869-422D-A6CF-4293D3494702}" destId="{C559ED68-539D-43CC-9311-BBCDEC547947}" srcOrd="3" destOrd="0" presId="urn:microsoft.com/office/officeart/2018/2/layout/IconCircleList"/>
    <dgm:cxn modelId="{1EF6F3F7-3AF0-4BAD-B681-48E01CF6E1E4}" type="presParOf" srcId="{4C1C5BCA-2D3D-4162-AA06-97BD64294A6C}" destId="{DEF246F1-7FBA-4FB0-8CF7-CB05BA181C26}" srcOrd="1" destOrd="0" presId="urn:microsoft.com/office/officeart/2018/2/layout/IconCircleList"/>
    <dgm:cxn modelId="{50A11B93-E4CB-4985-8131-6AB20DF8DEC1}" type="presParOf" srcId="{4C1C5BCA-2D3D-4162-AA06-97BD64294A6C}" destId="{C803D961-B150-48B2-80BB-414A23E82649}" srcOrd="2" destOrd="0" presId="urn:microsoft.com/office/officeart/2018/2/layout/IconCircleList"/>
    <dgm:cxn modelId="{BC88770B-02B9-451B-B977-9EB71D1FDC66}" type="presParOf" srcId="{C803D961-B150-48B2-80BB-414A23E82649}" destId="{865B91FD-BF97-4D14-A289-BF41E98277AF}" srcOrd="0" destOrd="0" presId="urn:microsoft.com/office/officeart/2018/2/layout/IconCircleList"/>
    <dgm:cxn modelId="{90A85174-7766-4472-9237-CED9AE13CCDB}" type="presParOf" srcId="{C803D961-B150-48B2-80BB-414A23E82649}" destId="{E0699740-56B9-4D29-867F-BA05816F8EE8}" srcOrd="1" destOrd="0" presId="urn:microsoft.com/office/officeart/2018/2/layout/IconCircleList"/>
    <dgm:cxn modelId="{C98A8A45-6A8F-4D24-B4B2-80C59A29DABF}" type="presParOf" srcId="{C803D961-B150-48B2-80BB-414A23E82649}" destId="{CB9F6EAD-A4A2-44DD-A65F-0DD5BCFA1493}" srcOrd="2" destOrd="0" presId="urn:microsoft.com/office/officeart/2018/2/layout/IconCircleList"/>
    <dgm:cxn modelId="{AD34971A-28F9-4B84-BBED-642C114DBF27}" type="presParOf" srcId="{C803D961-B150-48B2-80BB-414A23E82649}" destId="{20F8D707-1634-4DA6-8B7A-BDB9C1AD9C18}" srcOrd="3" destOrd="0" presId="urn:microsoft.com/office/officeart/2018/2/layout/IconCircleList"/>
    <dgm:cxn modelId="{8A7FEAD4-4E76-4A28-A297-F5FB444D9115}" type="presParOf" srcId="{4C1C5BCA-2D3D-4162-AA06-97BD64294A6C}" destId="{1251942C-3879-4ACF-A9F4-90D7114265F6}" srcOrd="3" destOrd="0" presId="urn:microsoft.com/office/officeart/2018/2/layout/IconCircleList"/>
    <dgm:cxn modelId="{F6339B91-3DC5-41AE-9966-E522A35591BB}" type="presParOf" srcId="{4C1C5BCA-2D3D-4162-AA06-97BD64294A6C}" destId="{6A7D8DF5-8CE7-43C2-8444-885B15181344}" srcOrd="4" destOrd="0" presId="urn:microsoft.com/office/officeart/2018/2/layout/IconCircleList"/>
    <dgm:cxn modelId="{B5967166-E919-4A03-84EC-0E8B8786124C}" type="presParOf" srcId="{6A7D8DF5-8CE7-43C2-8444-885B15181344}" destId="{7A864BBF-71E9-40FC-B546-2A501F54F1B9}" srcOrd="0" destOrd="0" presId="urn:microsoft.com/office/officeart/2018/2/layout/IconCircleList"/>
    <dgm:cxn modelId="{4E568827-2F5F-4D40-826E-74B4C1E5FFF1}" type="presParOf" srcId="{6A7D8DF5-8CE7-43C2-8444-885B15181344}" destId="{A2F46F09-C415-465A-89E6-F15070CC003E}" srcOrd="1" destOrd="0" presId="urn:microsoft.com/office/officeart/2018/2/layout/IconCircleList"/>
    <dgm:cxn modelId="{DBEA9813-CF81-40D3-8BF6-6BB4436FB0A6}" type="presParOf" srcId="{6A7D8DF5-8CE7-43C2-8444-885B15181344}" destId="{31F0DBC1-D3DF-45FB-8312-09ADF3086805}" srcOrd="2" destOrd="0" presId="urn:microsoft.com/office/officeart/2018/2/layout/IconCircleList"/>
    <dgm:cxn modelId="{68D928AB-B587-4DFF-8206-2A83B10EA2E7}" type="presParOf" srcId="{6A7D8DF5-8CE7-43C2-8444-885B15181344}" destId="{DFD24CF5-FEF8-4876-930B-BF5F2DA151B9}" srcOrd="3" destOrd="0" presId="urn:microsoft.com/office/officeart/2018/2/layout/IconCircleList"/>
    <dgm:cxn modelId="{261317B0-4800-479E-AB74-3DB61E498C6C}" type="presParOf" srcId="{4C1C5BCA-2D3D-4162-AA06-97BD64294A6C}" destId="{60129A4A-F87F-4493-B4DE-45002B02FAC5}" srcOrd="5" destOrd="0" presId="urn:microsoft.com/office/officeart/2018/2/layout/IconCircleList"/>
    <dgm:cxn modelId="{04A09CF9-1A7F-4F2A-AD98-0E441040CA2B}" type="presParOf" srcId="{4C1C5BCA-2D3D-4162-AA06-97BD64294A6C}" destId="{327895D7-A815-4B9E-9F70-DF2D2C39929F}" srcOrd="6" destOrd="0" presId="urn:microsoft.com/office/officeart/2018/2/layout/IconCircleList"/>
    <dgm:cxn modelId="{2983C733-D007-458A-8EDA-92AFC77E2756}" type="presParOf" srcId="{327895D7-A815-4B9E-9F70-DF2D2C39929F}" destId="{6297E9AA-4E0E-498D-8E34-0B080711C353}" srcOrd="0" destOrd="0" presId="urn:microsoft.com/office/officeart/2018/2/layout/IconCircleList"/>
    <dgm:cxn modelId="{422DFF04-521C-4909-A430-D0B8BCAB9808}" type="presParOf" srcId="{327895D7-A815-4B9E-9F70-DF2D2C39929F}" destId="{D40C2F42-B95D-43B9-B61B-FDACD3835362}" srcOrd="1" destOrd="0" presId="urn:microsoft.com/office/officeart/2018/2/layout/IconCircleList"/>
    <dgm:cxn modelId="{9D4DACE2-602B-4C08-A0CF-43A05B854B43}" type="presParOf" srcId="{327895D7-A815-4B9E-9F70-DF2D2C39929F}" destId="{98500715-A893-467C-B490-88D3948E6EE6}" srcOrd="2" destOrd="0" presId="urn:microsoft.com/office/officeart/2018/2/layout/IconCircleList"/>
    <dgm:cxn modelId="{EFFD29BA-9F79-43C2-B30B-74E4E886A69F}" type="presParOf" srcId="{327895D7-A815-4B9E-9F70-DF2D2C39929F}" destId="{C80B82AC-23BD-4DE9-BD76-25C4E1B4A2C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F1BB88-5CB2-4E95-8C47-C022DA138E04}"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048BEC90-26CA-4F5F-A9A6-07637590219F}">
      <dgm:prSet custT="1"/>
      <dgm:spPr/>
      <dgm:t>
        <a:bodyPr/>
        <a:lstStyle/>
        <a:p>
          <a:pPr>
            <a:defRPr cap="all"/>
          </a:pPr>
          <a:r>
            <a:rPr lang="en-GB" sz="1800" i="1" dirty="0"/>
            <a:t>Tanha </a:t>
          </a:r>
          <a:r>
            <a:rPr lang="en-GB" sz="1800" dirty="0"/>
            <a:t>- craving or thirst. </a:t>
          </a:r>
          <a:endParaRPr lang="en-US" sz="1800" dirty="0"/>
        </a:p>
      </dgm:t>
    </dgm:pt>
    <dgm:pt modelId="{966CBD5C-025C-463B-A36E-305FD6B82634}" type="parTrans" cxnId="{32D2C3A0-086D-4378-9423-0AB7D3604119}">
      <dgm:prSet/>
      <dgm:spPr/>
      <dgm:t>
        <a:bodyPr/>
        <a:lstStyle/>
        <a:p>
          <a:endParaRPr lang="en-US"/>
        </a:p>
      </dgm:t>
    </dgm:pt>
    <dgm:pt modelId="{75D398B6-6410-4608-9D07-FB5D498714FD}" type="sibTrans" cxnId="{32D2C3A0-086D-4378-9423-0AB7D3604119}">
      <dgm:prSet/>
      <dgm:spPr/>
      <dgm:t>
        <a:bodyPr/>
        <a:lstStyle/>
        <a:p>
          <a:endParaRPr lang="en-US"/>
        </a:p>
      </dgm:t>
    </dgm:pt>
    <dgm:pt modelId="{002BDBB5-4A28-40AF-9099-B7AE4A84DB8D}">
      <dgm:prSet custT="1"/>
      <dgm:spPr/>
      <dgm:t>
        <a:bodyPr/>
        <a:lstStyle/>
        <a:p>
          <a:pPr>
            <a:defRPr cap="all"/>
          </a:pPr>
          <a:r>
            <a:rPr lang="en-GB" sz="1800" i="0" dirty="0"/>
            <a:t> impermanence </a:t>
          </a:r>
          <a:r>
            <a:rPr lang="en-GB" sz="1800" i="1" dirty="0"/>
            <a:t>(</a:t>
          </a:r>
          <a:r>
            <a:rPr lang="en-GB" sz="1800" i="1" dirty="0" err="1"/>
            <a:t>Anicca</a:t>
          </a:r>
          <a:r>
            <a:rPr lang="en-GB" sz="1800" i="1" dirty="0"/>
            <a:t>).</a:t>
          </a:r>
          <a:endParaRPr lang="en-US" sz="1800" i="1" dirty="0"/>
        </a:p>
      </dgm:t>
    </dgm:pt>
    <dgm:pt modelId="{438B687A-CCCE-4645-9CA0-EC4F04FE1E11}" type="parTrans" cxnId="{BB1A3C29-6158-41C1-A287-E5FE87F1815E}">
      <dgm:prSet/>
      <dgm:spPr/>
      <dgm:t>
        <a:bodyPr/>
        <a:lstStyle/>
        <a:p>
          <a:endParaRPr lang="en-US"/>
        </a:p>
      </dgm:t>
    </dgm:pt>
    <dgm:pt modelId="{A1879466-5B73-4524-B754-9B5E63D88F7D}" type="sibTrans" cxnId="{BB1A3C29-6158-41C1-A287-E5FE87F1815E}">
      <dgm:prSet/>
      <dgm:spPr/>
      <dgm:t>
        <a:bodyPr/>
        <a:lstStyle/>
        <a:p>
          <a:endParaRPr lang="en-US"/>
        </a:p>
      </dgm:t>
    </dgm:pt>
    <dgm:pt modelId="{CC47D32B-01A6-46B3-BD9F-A735A0478CEE}">
      <dgm:prSet custT="1"/>
      <dgm:spPr/>
      <dgm:t>
        <a:bodyPr/>
        <a:lstStyle/>
        <a:p>
          <a:pPr>
            <a:defRPr cap="all"/>
          </a:pPr>
          <a:r>
            <a:rPr lang="en-GB" sz="1800" dirty="0"/>
            <a:t>Dependent origination (</a:t>
          </a:r>
          <a:r>
            <a:rPr lang="en-GB" sz="1800" i="1" dirty="0" err="1"/>
            <a:t>patticcasamuppada</a:t>
          </a:r>
          <a:r>
            <a:rPr lang="en-GB" sz="1800" dirty="0"/>
            <a:t>). </a:t>
          </a:r>
          <a:endParaRPr lang="en-US" sz="1800" dirty="0"/>
        </a:p>
      </dgm:t>
    </dgm:pt>
    <dgm:pt modelId="{EFCC66C5-42FB-4B92-BE22-11598EDD390D}" type="parTrans" cxnId="{8D82D604-E8AC-45AE-989F-1029A405A0DB}">
      <dgm:prSet/>
      <dgm:spPr/>
      <dgm:t>
        <a:bodyPr/>
        <a:lstStyle/>
        <a:p>
          <a:endParaRPr lang="en-US"/>
        </a:p>
      </dgm:t>
    </dgm:pt>
    <dgm:pt modelId="{8CE732C7-C0D7-473B-8354-2B2D97617296}" type="sibTrans" cxnId="{8D82D604-E8AC-45AE-989F-1029A405A0DB}">
      <dgm:prSet/>
      <dgm:spPr/>
      <dgm:t>
        <a:bodyPr/>
        <a:lstStyle/>
        <a:p>
          <a:endParaRPr lang="en-US"/>
        </a:p>
      </dgm:t>
    </dgm:pt>
    <dgm:pt modelId="{989508C3-17F0-456A-91FA-A9F4AE145BD7}">
      <dgm:prSet custT="1"/>
      <dgm:spPr/>
      <dgm:t>
        <a:bodyPr/>
        <a:lstStyle/>
        <a:p>
          <a:pPr>
            <a:defRPr cap="all"/>
          </a:pPr>
          <a:r>
            <a:rPr lang="en-GB" sz="1800" dirty="0"/>
            <a:t>To crave, a being has to feel and have the capacity for sensory perception. This can only occur in sentient beings consisting of ‘mind-and-body’ (</a:t>
          </a:r>
          <a:r>
            <a:rPr lang="en-GB" sz="1800" i="1" dirty="0" err="1"/>
            <a:t>nama-rupa</a:t>
          </a:r>
          <a:r>
            <a:rPr lang="en-GB" sz="1800" i="1" dirty="0"/>
            <a:t>)</a:t>
          </a:r>
          <a:r>
            <a:rPr lang="en-GB" sz="1300" i="1" dirty="0"/>
            <a:t>. </a:t>
          </a:r>
          <a:endParaRPr lang="en-US" sz="1300" i="1" dirty="0"/>
        </a:p>
      </dgm:t>
    </dgm:pt>
    <dgm:pt modelId="{824E2CA4-181E-4A1C-8B34-C4252922B45B}" type="parTrans" cxnId="{45DC0359-51DC-4157-9A67-07909A8FC9A8}">
      <dgm:prSet/>
      <dgm:spPr/>
      <dgm:t>
        <a:bodyPr/>
        <a:lstStyle/>
        <a:p>
          <a:endParaRPr lang="en-US"/>
        </a:p>
      </dgm:t>
    </dgm:pt>
    <dgm:pt modelId="{80999B40-9574-487C-B551-FE4D7BF05E9E}" type="sibTrans" cxnId="{45DC0359-51DC-4157-9A67-07909A8FC9A8}">
      <dgm:prSet/>
      <dgm:spPr/>
      <dgm:t>
        <a:bodyPr/>
        <a:lstStyle/>
        <a:p>
          <a:endParaRPr lang="en-US"/>
        </a:p>
      </dgm:t>
    </dgm:pt>
    <dgm:pt modelId="{681AAA17-82AA-426F-8258-1F11D10CCD02}" type="pres">
      <dgm:prSet presAssocID="{DCF1BB88-5CB2-4E95-8C47-C022DA138E04}" presName="root" presStyleCnt="0">
        <dgm:presLayoutVars>
          <dgm:dir/>
          <dgm:resizeHandles val="exact"/>
        </dgm:presLayoutVars>
      </dgm:prSet>
      <dgm:spPr/>
    </dgm:pt>
    <dgm:pt modelId="{139D367A-F9F1-4EC2-AED9-6FEAA7C4CBE6}" type="pres">
      <dgm:prSet presAssocID="{048BEC90-26CA-4F5F-A9A6-07637590219F}" presName="compNode" presStyleCnt="0"/>
      <dgm:spPr/>
    </dgm:pt>
    <dgm:pt modelId="{DE7EF760-218B-4751-9130-B2EC07240F0C}" type="pres">
      <dgm:prSet presAssocID="{048BEC90-26CA-4F5F-A9A6-07637590219F}" presName="iconBgRect" presStyleLbl="bgShp" presStyleIdx="0" presStyleCnt="4"/>
      <dgm:spPr/>
    </dgm:pt>
    <dgm:pt modelId="{9018D39E-0FDB-4A4E-86BE-AD86D9C68059}" type="pres">
      <dgm:prSet presAssocID="{048BEC90-26CA-4F5F-A9A6-07637590219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mpagne Glasses"/>
        </a:ext>
      </dgm:extLst>
    </dgm:pt>
    <dgm:pt modelId="{AAEB1507-0069-4DDC-B898-8F2D2040775E}" type="pres">
      <dgm:prSet presAssocID="{048BEC90-26CA-4F5F-A9A6-07637590219F}" presName="spaceRect" presStyleCnt="0"/>
      <dgm:spPr/>
    </dgm:pt>
    <dgm:pt modelId="{0EE28BBE-DCE2-46A8-911B-CF274EEBFBB3}" type="pres">
      <dgm:prSet presAssocID="{048BEC90-26CA-4F5F-A9A6-07637590219F}" presName="textRect" presStyleLbl="revTx" presStyleIdx="0" presStyleCnt="4">
        <dgm:presLayoutVars>
          <dgm:chMax val="1"/>
          <dgm:chPref val="1"/>
        </dgm:presLayoutVars>
      </dgm:prSet>
      <dgm:spPr/>
    </dgm:pt>
    <dgm:pt modelId="{8C041F6E-F8BC-4AA4-920F-28FAE1244647}" type="pres">
      <dgm:prSet presAssocID="{75D398B6-6410-4608-9D07-FB5D498714FD}" presName="sibTrans" presStyleCnt="0"/>
      <dgm:spPr/>
    </dgm:pt>
    <dgm:pt modelId="{EDCE0364-C2CA-438C-8009-2379AA5CDA83}" type="pres">
      <dgm:prSet presAssocID="{002BDBB5-4A28-40AF-9099-B7AE4A84DB8D}" presName="compNode" presStyleCnt="0"/>
      <dgm:spPr/>
    </dgm:pt>
    <dgm:pt modelId="{3A33853B-34A5-48FD-934B-E7909A2533B8}" type="pres">
      <dgm:prSet presAssocID="{002BDBB5-4A28-40AF-9099-B7AE4A84DB8D}" presName="iconBgRect" presStyleLbl="bgShp" presStyleIdx="1" presStyleCnt="4"/>
      <dgm:spPr/>
    </dgm:pt>
    <dgm:pt modelId="{31C4C540-79DF-4C9E-8D7A-05298E65591D}" type="pres">
      <dgm:prSet presAssocID="{002BDBB5-4A28-40AF-9099-B7AE4A84DB8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keleton"/>
        </a:ext>
      </dgm:extLst>
    </dgm:pt>
    <dgm:pt modelId="{27ED1351-DE1F-4D68-98A0-07C2D152ABAD}" type="pres">
      <dgm:prSet presAssocID="{002BDBB5-4A28-40AF-9099-B7AE4A84DB8D}" presName="spaceRect" presStyleCnt="0"/>
      <dgm:spPr/>
    </dgm:pt>
    <dgm:pt modelId="{0460B80A-6CB3-4F6B-A02F-95BDEB8F519B}" type="pres">
      <dgm:prSet presAssocID="{002BDBB5-4A28-40AF-9099-B7AE4A84DB8D}" presName="textRect" presStyleLbl="revTx" presStyleIdx="1" presStyleCnt="4" custScaleX="144629">
        <dgm:presLayoutVars>
          <dgm:chMax val="1"/>
          <dgm:chPref val="1"/>
        </dgm:presLayoutVars>
      </dgm:prSet>
      <dgm:spPr/>
    </dgm:pt>
    <dgm:pt modelId="{74AEB575-D4C6-4FB1-9D97-5DBC8A666B43}" type="pres">
      <dgm:prSet presAssocID="{A1879466-5B73-4524-B754-9B5E63D88F7D}" presName="sibTrans" presStyleCnt="0"/>
      <dgm:spPr/>
    </dgm:pt>
    <dgm:pt modelId="{78B0A286-963C-4048-9E75-414D5B3D2A42}" type="pres">
      <dgm:prSet presAssocID="{CC47D32B-01A6-46B3-BD9F-A735A0478CEE}" presName="compNode" presStyleCnt="0"/>
      <dgm:spPr/>
    </dgm:pt>
    <dgm:pt modelId="{C297EBDD-992F-413A-8DBE-67081DCA987C}" type="pres">
      <dgm:prSet presAssocID="{CC47D32B-01A6-46B3-BD9F-A735A0478CEE}" presName="iconBgRect" presStyleLbl="bgShp" presStyleIdx="2" presStyleCnt="4"/>
      <dgm:spPr/>
    </dgm:pt>
    <dgm:pt modelId="{57499815-EE19-4ABA-83CC-D5BB323701DA}" type="pres">
      <dgm:prSet presAssocID="{CC47D32B-01A6-46B3-BD9F-A735A0478CE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sconnected"/>
        </a:ext>
      </dgm:extLst>
    </dgm:pt>
    <dgm:pt modelId="{96ABDEC3-08F5-477B-A87C-92EDFB99469E}" type="pres">
      <dgm:prSet presAssocID="{CC47D32B-01A6-46B3-BD9F-A735A0478CEE}" presName="spaceRect" presStyleCnt="0"/>
      <dgm:spPr/>
    </dgm:pt>
    <dgm:pt modelId="{3D0650D6-24E6-4703-BCF5-79A7E8D81E01}" type="pres">
      <dgm:prSet presAssocID="{CC47D32B-01A6-46B3-BD9F-A735A0478CEE}" presName="textRect" presStyleLbl="revTx" presStyleIdx="2" presStyleCnt="4">
        <dgm:presLayoutVars>
          <dgm:chMax val="1"/>
          <dgm:chPref val="1"/>
        </dgm:presLayoutVars>
      </dgm:prSet>
      <dgm:spPr/>
    </dgm:pt>
    <dgm:pt modelId="{A9E4109B-8415-43A8-A387-9C8DC926A7F3}" type="pres">
      <dgm:prSet presAssocID="{8CE732C7-C0D7-473B-8354-2B2D97617296}" presName="sibTrans" presStyleCnt="0"/>
      <dgm:spPr/>
    </dgm:pt>
    <dgm:pt modelId="{8E93F868-4DDC-43ED-A1BD-FF79B31D94B4}" type="pres">
      <dgm:prSet presAssocID="{989508C3-17F0-456A-91FA-A9F4AE145BD7}" presName="compNode" presStyleCnt="0"/>
      <dgm:spPr/>
    </dgm:pt>
    <dgm:pt modelId="{03312997-C9C5-46EE-AA30-4E2691B264DE}" type="pres">
      <dgm:prSet presAssocID="{989508C3-17F0-456A-91FA-A9F4AE145BD7}" presName="iconBgRect" presStyleLbl="bgShp" presStyleIdx="3" presStyleCnt="4"/>
      <dgm:spPr/>
    </dgm:pt>
    <dgm:pt modelId="{F73ECC0A-1FF1-4201-A07D-CB15D0C1957D}" type="pres">
      <dgm:prSet presAssocID="{989508C3-17F0-456A-91FA-A9F4AE145BD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Person"/>
        </a:ext>
      </dgm:extLst>
    </dgm:pt>
    <dgm:pt modelId="{42377146-E656-492A-9005-68D8E0417232}" type="pres">
      <dgm:prSet presAssocID="{989508C3-17F0-456A-91FA-A9F4AE145BD7}" presName="spaceRect" presStyleCnt="0"/>
      <dgm:spPr/>
    </dgm:pt>
    <dgm:pt modelId="{7C5D55D3-AA14-4473-AFD0-4036DE36D9DA}" type="pres">
      <dgm:prSet presAssocID="{989508C3-17F0-456A-91FA-A9F4AE145BD7}" presName="textRect" presStyleLbl="revTx" presStyleIdx="3" presStyleCnt="4" custScaleX="208267">
        <dgm:presLayoutVars>
          <dgm:chMax val="1"/>
          <dgm:chPref val="1"/>
        </dgm:presLayoutVars>
      </dgm:prSet>
      <dgm:spPr/>
    </dgm:pt>
  </dgm:ptLst>
  <dgm:cxnLst>
    <dgm:cxn modelId="{8D82D604-E8AC-45AE-989F-1029A405A0DB}" srcId="{DCF1BB88-5CB2-4E95-8C47-C022DA138E04}" destId="{CC47D32B-01A6-46B3-BD9F-A735A0478CEE}" srcOrd="2" destOrd="0" parTransId="{EFCC66C5-42FB-4B92-BE22-11598EDD390D}" sibTransId="{8CE732C7-C0D7-473B-8354-2B2D97617296}"/>
    <dgm:cxn modelId="{BB1A3C29-6158-41C1-A287-E5FE87F1815E}" srcId="{DCF1BB88-5CB2-4E95-8C47-C022DA138E04}" destId="{002BDBB5-4A28-40AF-9099-B7AE4A84DB8D}" srcOrd="1" destOrd="0" parTransId="{438B687A-CCCE-4645-9CA0-EC4F04FE1E11}" sibTransId="{A1879466-5B73-4524-B754-9B5E63D88F7D}"/>
    <dgm:cxn modelId="{8BD15E3A-258D-43D9-98A8-B7E81C9D84BA}" type="presOf" srcId="{CC47D32B-01A6-46B3-BD9F-A735A0478CEE}" destId="{3D0650D6-24E6-4703-BCF5-79A7E8D81E01}" srcOrd="0" destOrd="0" presId="urn:microsoft.com/office/officeart/2018/5/layout/IconCircleLabelList"/>
    <dgm:cxn modelId="{45DC0359-51DC-4157-9A67-07909A8FC9A8}" srcId="{DCF1BB88-5CB2-4E95-8C47-C022DA138E04}" destId="{989508C3-17F0-456A-91FA-A9F4AE145BD7}" srcOrd="3" destOrd="0" parTransId="{824E2CA4-181E-4A1C-8B34-C4252922B45B}" sibTransId="{80999B40-9574-487C-B551-FE4D7BF05E9E}"/>
    <dgm:cxn modelId="{DCEE317B-0AEA-41B5-A49B-7C376FEFE9AF}" type="presOf" srcId="{048BEC90-26CA-4F5F-A9A6-07637590219F}" destId="{0EE28BBE-DCE2-46A8-911B-CF274EEBFBB3}" srcOrd="0" destOrd="0" presId="urn:microsoft.com/office/officeart/2018/5/layout/IconCircleLabelList"/>
    <dgm:cxn modelId="{32D2C3A0-086D-4378-9423-0AB7D3604119}" srcId="{DCF1BB88-5CB2-4E95-8C47-C022DA138E04}" destId="{048BEC90-26CA-4F5F-A9A6-07637590219F}" srcOrd="0" destOrd="0" parTransId="{966CBD5C-025C-463B-A36E-305FD6B82634}" sibTransId="{75D398B6-6410-4608-9D07-FB5D498714FD}"/>
    <dgm:cxn modelId="{427BACDB-9059-44A6-9581-6484A66A8DE7}" type="presOf" srcId="{DCF1BB88-5CB2-4E95-8C47-C022DA138E04}" destId="{681AAA17-82AA-426F-8258-1F11D10CCD02}" srcOrd="0" destOrd="0" presId="urn:microsoft.com/office/officeart/2018/5/layout/IconCircleLabelList"/>
    <dgm:cxn modelId="{DFE762E9-ACC4-459B-AFF8-54BD243F98B8}" type="presOf" srcId="{989508C3-17F0-456A-91FA-A9F4AE145BD7}" destId="{7C5D55D3-AA14-4473-AFD0-4036DE36D9DA}" srcOrd="0" destOrd="0" presId="urn:microsoft.com/office/officeart/2018/5/layout/IconCircleLabelList"/>
    <dgm:cxn modelId="{6E9A6FED-0B01-49DD-9CB5-260BB9044C63}" type="presOf" srcId="{002BDBB5-4A28-40AF-9099-B7AE4A84DB8D}" destId="{0460B80A-6CB3-4F6B-A02F-95BDEB8F519B}" srcOrd="0" destOrd="0" presId="urn:microsoft.com/office/officeart/2018/5/layout/IconCircleLabelList"/>
    <dgm:cxn modelId="{5B8C1D6B-A9D1-4A12-8F93-267E372755DE}" type="presParOf" srcId="{681AAA17-82AA-426F-8258-1F11D10CCD02}" destId="{139D367A-F9F1-4EC2-AED9-6FEAA7C4CBE6}" srcOrd="0" destOrd="0" presId="urn:microsoft.com/office/officeart/2018/5/layout/IconCircleLabelList"/>
    <dgm:cxn modelId="{E33E9C9A-F2B8-43C6-9C28-CF9ECCB2E31D}" type="presParOf" srcId="{139D367A-F9F1-4EC2-AED9-6FEAA7C4CBE6}" destId="{DE7EF760-218B-4751-9130-B2EC07240F0C}" srcOrd="0" destOrd="0" presId="urn:microsoft.com/office/officeart/2018/5/layout/IconCircleLabelList"/>
    <dgm:cxn modelId="{FDC1349D-7042-48D7-86DD-7F88D73C73A7}" type="presParOf" srcId="{139D367A-F9F1-4EC2-AED9-6FEAA7C4CBE6}" destId="{9018D39E-0FDB-4A4E-86BE-AD86D9C68059}" srcOrd="1" destOrd="0" presId="urn:microsoft.com/office/officeart/2018/5/layout/IconCircleLabelList"/>
    <dgm:cxn modelId="{5AFFA14E-FAE0-4B65-9D49-A9B793D6FD03}" type="presParOf" srcId="{139D367A-F9F1-4EC2-AED9-6FEAA7C4CBE6}" destId="{AAEB1507-0069-4DDC-B898-8F2D2040775E}" srcOrd="2" destOrd="0" presId="urn:microsoft.com/office/officeart/2018/5/layout/IconCircleLabelList"/>
    <dgm:cxn modelId="{61D6094C-19B4-4493-B310-F043D5BC2803}" type="presParOf" srcId="{139D367A-F9F1-4EC2-AED9-6FEAA7C4CBE6}" destId="{0EE28BBE-DCE2-46A8-911B-CF274EEBFBB3}" srcOrd="3" destOrd="0" presId="urn:microsoft.com/office/officeart/2018/5/layout/IconCircleLabelList"/>
    <dgm:cxn modelId="{0A8668E4-A447-446A-86D9-05067EE8C5C2}" type="presParOf" srcId="{681AAA17-82AA-426F-8258-1F11D10CCD02}" destId="{8C041F6E-F8BC-4AA4-920F-28FAE1244647}" srcOrd="1" destOrd="0" presId="urn:microsoft.com/office/officeart/2018/5/layout/IconCircleLabelList"/>
    <dgm:cxn modelId="{6D9AAD23-BF5F-4CCE-87C8-9A15B5B61A1B}" type="presParOf" srcId="{681AAA17-82AA-426F-8258-1F11D10CCD02}" destId="{EDCE0364-C2CA-438C-8009-2379AA5CDA83}" srcOrd="2" destOrd="0" presId="urn:microsoft.com/office/officeart/2018/5/layout/IconCircleLabelList"/>
    <dgm:cxn modelId="{DBB72198-4C21-4055-A380-955AB8E714CF}" type="presParOf" srcId="{EDCE0364-C2CA-438C-8009-2379AA5CDA83}" destId="{3A33853B-34A5-48FD-934B-E7909A2533B8}" srcOrd="0" destOrd="0" presId="urn:microsoft.com/office/officeart/2018/5/layout/IconCircleLabelList"/>
    <dgm:cxn modelId="{C9DC213C-4C93-4D23-963B-1176410FD793}" type="presParOf" srcId="{EDCE0364-C2CA-438C-8009-2379AA5CDA83}" destId="{31C4C540-79DF-4C9E-8D7A-05298E65591D}" srcOrd="1" destOrd="0" presId="urn:microsoft.com/office/officeart/2018/5/layout/IconCircleLabelList"/>
    <dgm:cxn modelId="{57963CA5-5EF1-45FE-AE6D-5B14F71EFD91}" type="presParOf" srcId="{EDCE0364-C2CA-438C-8009-2379AA5CDA83}" destId="{27ED1351-DE1F-4D68-98A0-07C2D152ABAD}" srcOrd="2" destOrd="0" presId="urn:microsoft.com/office/officeart/2018/5/layout/IconCircleLabelList"/>
    <dgm:cxn modelId="{CFFAC82F-4BF9-45AC-860A-F3298C9AC0D9}" type="presParOf" srcId="{EDCE0364-C2CA-438C-8009-2379AA5CDA83}" destId="{0460B80A-6CB3-4F6B-A02F-95BDEB8F519B}" srcOrd="3" destOrd="0" presId="urn:microsoft.com/office/officeart/2018/5/layout/IconCircleLabelList"/>
    <dgm:cxn modelId="{9FC78861-955A-4839-973B-379EA609904A}" type="presParOf" srcId="{681AAA17-82AA-426F-8258-1F11D10CCD02}" destId="{74AEB575-D4C6-4FB1-9D97-5DBC8A666B43}" srcOrd="3" destOrd="0" presId="urn:microsoft.com/office/officeart/2018/5/layout/IconCircleLabelList"/>
    <dgm:cxn modelId="{A17F62FA-45A7-4115-8087-7F0AD589D994}" type="presParOf" srcId="{681AAA17-82AA-426F-8258-1F11D10CCD02}" destId="{78B0A286-963C-4048-9E75-414D5B3D2A42}" srcOrd="4" destOrd="0" presId="urn:microsoft.com/office/officeart/2018/5/layout/IconCircleLabelList"/>
    <dgm:cxn modelId="{EA4EF4C6-5B12-4D38-B030-1FF4B182706B}" type="presParOf" srcId="{78B0A286-963C-4048-9E75-414D5B3D2A42}" destId="{C297EBDD-992F-413A-8DBE-67081DCA987C}" srcOrd="0" destOrd="0" presId="urn:microsoft.com/office/officeart/2018/5/layout/IconCircleLabelList"/>
    <dgm:cxn modelId="{90CF9735-CC56-4B1C-88E1-16F22736D53B}" type="presParOf" srcId="{78B0A286-963C-4048-9E75-414D5B3D2A42}" destId="{57499815-EE19-4ABA-83CC-D5BB323701DA}" srcOrd="1" destOrd="0" presId="urn:microsoft.com/office/officeart/2018/5/layout/IconCircleLabelList"/>
    <dgm:cxn modelId="{1BA6F205-A8FA-42F0-8B90-50B87D70A721}" type="presParOf" srcId="{78B0A286-963C-4048-9E75-414D5B3D2A42}" destId="{96ABDEC3-08F5-477B-A87C-92EDFB99469E}" srcOrd="2" destOrd="0" presId="urn:microsoft.com/office/officeart/2018/5/layout/IconCircleLabelList"/>
    <dgm:cxn modelId="{C27FE3FD-2F76-49D2-9150-E86B92D7BB68}" type="presParOf" srcId="{78B0A286-963C-4048-9E75-414D5B3D2A42}" destId="{3D0650D6-24E6-4703-BCF5-79A7E8D81E01}" srcOrd="3" destOrd="0" presId="urn:microsoft.com/office/officeart/2018/5/layout/IconCircleLabelList"/>
    <dgm:cxn modelId="{62413053-7ED5-4D09-A4D3-B57DBACC980C}" type="presParOf" srcId="{681AAA17-82AA-426F-8258-1F11D10CCD02}" destId="{A9E4109B-8415-43A8-A387-9C8DC926A7F3}" srcOrd="5" destOrd="0" presId="urn:microsoft.com/office/officeart/2018/5/layout/IconCircleLabelList"/>
    <dgm:cxn modelId="{BF9C481E-7E18-43A1-B1D7-D2CD2CBC4522}" type="presParOf" srcId="{681AAA17-82AA-426F-8258-1F11D10CCD02}" destId="{8E93F868-4DDC-43ED-A1BD-FF79B31D94B4}" srcOrd="6" destOrd="0" presId="urn:microsoft.com/office/officeart/2018/5/layout/IconCircleLabelList"/>
    <dgm:cxn modelId="{D49DEAAE-9B92-4FD5-A160-9EA3C4401ABE}" type="presParOf" srcId="{8E93F868-4DDC-43ED-A1BD-FF79B31D94B4}" destId="{03312997-C9C5-46EE-AA30-4E2691B264DE}" srcOrd="0" destOrd="0" presId="urn:microsoft.com/office/officeart/2018/5/layout/IconCircleLabelList"/>
    <dgm:cxn modelId="{C6DF57B5-3F5B-4583-AFEC-22BAA33B5BAD}" type="presParOf" srcId="{8E93F868-4DDC-43ED-A1BD-FF79B31D94B4}" destId="{F73ECC0A-1FF1-4201-A07D-CB15D0C1957D}" srcOrd="1" destOrd="0" presId="urn:microsoft.com/office/officeart/2018/5/layout/IconCircleLabelList"/>
    <dgm:cxn modelId="{8AD9E82C-520E-4CA7-9C6B-1EDBF7EDCC1F}" type="presParOf" srcId="{8E93F868-4DDC-43ED-A1BD-FF79B31D94B4}" destId="{42377146-E656-492A-9005-68D8E0417232}" srcOrd="2" destOrd="0" presId="urn:microsoft.com/office/officeart/2018/5/layout/IconCircleLabelList"/>
    <dgm:cxn modelId="{4B4E086E-4056-4A0C-B645-88EF36726FBB}" type="presParOf" srcId="{8E93F868-4DDC-43ED-A1BD-FF79B31D94B4}" destId="{7C5D55D3-AA14-4473-AFD0-4036DE36D9D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F5E74EF-15FF-4F4D-8F81-00D91639984A}" type="doc">
      <dgm:prSet loTypeId="urn:microsoft.com/office/officeart/2018/5/layout/IconCircleLabelList" loCatId="icon" qsTypeId="urn:microsoft.com/office/officeart/2005/8/quickstyle/simple1" qsCatId="simple" csTypeId="urn:microsoft.com/office/officeart/2005/8/colors/accent2_2" csCatId="accent2" phldr="1"/>
      <dgm:spPr/>
      <dgm:t>
        <a:bodyPr/>
        <a:lstStyle/>
        <a:p>
          <a:endParaRPr lang="en-US"/>
        </a:p>
      </dgm:t>
    </dgm:pt>
    <dgm:pt modelId="{0D794E6E-C6FC-42C8-ADA6-5500FD60EFD3}">
      <dgm:prSet custT="1"/>
      <dgm:spPr/>
      <dgm:t>
        <a:bodyPr/>
        <a:lstStyle/>
        <a:p>
          <a:pPr>
            <a:defRPr cap="all"/>
          </a:pPr>
          <a:r>
            <a:rPr lang="en-GB" sz="1800" dirty="0"/>
            <a:t>End of thirst and attachment.</a:t>
          </a:r>
          <a:endParaRPr lang="en-US" sz="1800" dirty="0"/>
        </a:p>
      </dgm:t>
    </dgm:pt>
    <dgm:pt modelId="{3C87A73C-AC72-485A-AA3C-E65E2E718186}" type="parTrans" cxnId="{637B552F-0E01-45AE-8A31-05534D477800}">
      <dgm:prSet/>
      <dgm:spPr/>
      <dgm:t>
        <a:bodyPr/>
        <a:lstStyle/>
        <a:p>
          <a:endParaRPr lang="en-US"/>
        </a:p>
      </dgm:t>
    </dgm:pt>
    <dgm:pt modelId="{49BDA63C-414E-4EC3-BB5B-E82AC20D5958}" type="sibTrans" cxnId="{637B552F-0E01-45AE-8A31-05534D477800}">
      <dgm:prSet/>
      <dgm:spPr/>
      <dgm:t>
        <a:bodyPr/>
        <a:lstStyle/>
        <a:p>
          <a:endParaRPr lang="en-US"/>
        </a:p>
      </dgm:t>
    </dgm:pt>
    <dgm:pt modelId="{A1B7C732-D8E6-4453-B38F-D84C22C13DAE}">
      <dgm:prSet custT="1"/>
      <dgm:spPr/>
      <dgm:t>
        <a:bodyPr/>
        <a:lstStyle/>
        <a:p>
          <a:pPr>
            <a:defRPr cap="all"/>
          </a:pPr>
          <a:r>
            <a:rPr lang="en-GB" sz="1800" i="1" dirty="0"/>
            <a:t>Nirvana</a:t>
          </a:r>
          <a:r>
            <a:rPr lang="en-GB" sz="1800" dirty="0"/>
            <a:t>, the ultimate goal of Buddhism.</a:t>
          </a:r>
          <a:endParaRPr lang="en-US" sz="1800" dirty="0"/>
        </a:p>
      </dgm:t>
    </dgm:pt>
    <dgm:pt modelId="{68330335-90C0-4DA1-A72E-2A079018A9BF}" type="parTrans" cxnId="{530153B3-09E5-4FB9-82BC-DB3F0C94D2FB}">
      <dgm:prSet/>
      <dgm:spPr/>
      <dgm:t>
        <a:bodyPr/>
        <a:lstStyle/>
        <a:p>
          <a:endParaRPr lang="en-US"/>
        </a:p>
      </dgm:t>
    </dgm:pt>
    <dgm:pt modelId="{1EBC213F-C7D0-4E30-910E-DD41D861654D}" type="sibTrans" cxnId="{530153B3-09E5-4FB9-82BC-DB3F0C94D2FB}">
      <dgm:prSet/>
      <dgm:spPr/>
      <dgm:t>
        <a:bodyPr/>
        <a:lstStyle/>
        <a:p>
          <a:endParaRPr lang="en-US"/>
        </a:p>
      </dgm:t>
    </dgm:pt>
    <dgm:pt modelId="{EEC53F31-CF50-4ECA-A908-750D824442D7}">
      <dgm:prSet custT="1"/>
      <dgm:spPr/>
      <dgm:t>
        <a:bodyPr/>
        <a:lstStyle/>
        <a:p>
          <a:pPr>
            <a:defRPr cap="all"/>
          </a:pPr>
          <a:r>
            <a:rPr lang="en-GB" sz="1800" dirty="0"/>
            <a:t>Released from </a:t>
          </a:r>
          <a:r>
            <a:rPr lang="en-GB" sz="1800" i="1" dirty="0"/>
            <a:t>samsara </a:t>
          </a:r>
          <a:endParaRPr lang="en-US" sz="1800" i="1" dirty="0"/>
        </a:p>
      </dgm:t>
    </dgm:pt>
    <dgm:pt modelId="{7A175C9D-37E6-41FD-9E6B-369182F4C33F}" type="parTrans" cxnId="{6BD8FBDF-B328-4E3F-A00F-B1EC6083ED45}">
      <dgm:prSet/>
      <dgm:spPr/>
      <dgm:t>
        <a:bodyPr/>
        <a:lstStyle/>
        <a:p>
          <a:endParaRPr lang="en-US"/>
        </a:p>
      </dgm:t>
    </dgm:pt>
    <dgm:pt modelId="{77C93206-FD16-448C-96F1-69E873423DB4}" type="sibTrans" cxnId="{6BD8FBDF-B328-4E3F-A00F-B1EC6083ED45}">
      <dgm:prSet/>
      <dgm:spPr/>
      <dgm:t>
        <a:bodyPr/>
        <a:lstStyle/>
        <a:p>
          <a:endParaRPr lang="en-US"/>
        </a:p>
      </dgm:t>
    </dgm:pt>
    <dgm:pt modelId="{50356A48-6A3F-43EA-BC41-CE161A1E30B2}">
      <dgm:prSet custT="1"/>
      <dgm:spPr/>
      <dgm:t>
        <a:bodyPr/>
        <a:lstStyle/>
        <a:p>
          <a:pPr>
            <a:defRPr cap="all"/>
          </a:pPr>
          <a:r>
            <a:rPr lang="en-GB" sz="1800" dirty="0"/>
            <a:t>Can only be understood first- hand.</a:t>
          </a:r>
          <a:endParaRPr lang="en-US" sz="1800" dirty="0"/>
        </a:p>
      </dgm:t>
    </dgm:pt>
    <dgm:pt modelId="{118D68B8-A4A4-46F6-A7B1-3A674A8055DB}" type="parTrans" cxnId="{FCFCC2AD-5F70-4CD3-8ED6-DC564439E0A3}">
      <dgm:prSet/>
      <dgm:spPr/>
      <dgm:t>
        <a:bodyPr/>
        <a:lstStyle/>
        <a:p>
          <a:endParaRPr lang="en-US"/>
        </a:p>
      </dgm:t>
    </dgm:pt>
    <dgm:pt modelId="{29D4FAAC-4D39-41CC-A7C1-414B67013906}" type="sibTrans" cxnId="{FCFCC2AD-5F70-4CD3-8ED6-DC564439E0A3}">
      <dgm:prSet/>
      <dgm:spPr/>
      <dgm:t>
        <a:bodyPr/>
        <a:lstStyle/>
        <a:p>
          <a:endParaRPr lang="en-US"/>
        </a:p>
      </dgm:t>
    </dgm:pt>
    <dgm:pt modelId="{A94107CE-8CDE-4646-98D1-81CF5E8961F7}" type="pres">
      <dgm:prSet presAssocID="{9F5E74EF-15FF-4F4D-8F81-00D91639984A}" presName="root" presStyleCnt="0">
        <dgm:presLayoutVars>
          <dgm:dir/>
          <dgm:resizeHandles val="exact"/>
        </dgm:presLayoutVars>
      </dgm:prSet>
      <dgm:spPr/>
    </dgm:pt>
    <dgm:pt modelId="{1874C475-EFDA-4601-98B4-C4BEC363A657}" type="pres">
      <dgm:prSet presAssocID="{0D794E6E-C6FC-42C8-ADA6-5500FD60EFD3}" presName="compNode" presStyleCnt="0"/>
      <dgm:spPr/>
    </dgm:pt>
    <dgm:pt modelId="{D2DDC824-132B-42E7-8A89-9485EB2A5739}" type="pres">
      <dgm:prSet presAssocID="{0D794E6E-C6FC-42C8-ADA6-5500FD60EFD3}" presName="iconBgRect" presStyleLbl="bgShp" presStyleIdx="0" presStyleCnt="4"/>
      <dgm:spPr/>
    </dgm:pt>
    <dgm:pt modelId="{BB5A4785-C5FE-49F9-B026-30893042558C}" type="pres">
      <dgm:prSet presAssocID="{0D794E6E-C6FC-42C8-ADA6-5500FD60EFD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sconnected"/>
        </a:ext>
      </dgm:extLst>
    </dgm:pt>
    <dgm:pt modelId="{07FAB303-1C0B-41EF-8C36-A37A5434E872}" type="pres">
      <dgm:prSet presAssocID="{0D794E6E-C6FC-42C8-ADA6-5500FD60EFD3}" presName="spaceRect" presStyleCnt="0"/>
      <dgm:spPr/>
    </dgm:pt>
    <dgm:pt modelId="{89471A74-01BC-47FC-9DF9-9EFFC5FC0F6E}" type="pres">
      <dgm:prSet presAssocID="{0D794E6E-C6FC-42C8-ADA6-5500FD60EFD3}" presName="textRect" presStyleLbl="revTx" presStyleIdx="0" presStyleCnt="4">
        <dgm:presLayoutVars>
          <dgm:chMax val="1"/>
          <dgm:chPref val="1"/>
        </dgm:presLayoutVars>
      </dgm:prSet>
      <dgm:spPr/>
    </dgm:pt>
    <dgm:pt modelId="{0324EA97-AA6E-4F36-86B4-5822C96E06DB}" type="pres">
      <dgm:prSet presAssocID="{49BDA63C-414E-4EC3-BB5B-E82AC20D5958}" presName="sibTrans" presStyleCnt="0"/>
      <dgm:spPr/>
    </dgm:pt>
    <dgm:pt modelId="{8F476FAA-9D61-43B4-A7E8-0E0D1A9A3721}" type="pres">
      <dgm:prSet presAssocID="{A1B7C732-D8E6-4453-B38F-D84C22C13DAE}" presName="compNode" presStyleCnt="0"/>
      <dgm:spPr/>
    </dgm:pt>
    <dgm:pt modelId="{743B5504-DE52-4E0B-BA0F-04BC176217BE}" type="pres">
      <dgm:prSet presAssocID="{A1B7C732-D8E6-4453-B38F-D84C22C13DAE}" presName="iconBgRect" presStyleLbl="bgShp" presStyleIdx="1" presStyleCnt="4"/>
      <dgm:spPr/>
    </dgm:pt>
    <dgm:pt modelId="{7188A41A-D48C-4653-B333-65705C4D815D}" type="pres">
      <dgm:prSet presAssocID="{A1B7C732-D8E6-4453-B38F-D84C22C13DA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 Chime"/>
        </a:ext>
      </dgm:extLst>
    </dgm:pt>
    <dgm:pt modelId="{CA1F5E50-2458-4BA3-B545-7D1B6C8A237F}" type="pres">
      <dgm:prSet presAssocID="{A1B7C732-D8E6-4453-B38F-D84C22C13DAE}" presName="spaceRect" presStyleCnt="0"/>
      <dgm:spPr/>
    </dgm:pt>
    <dgm:pt modelId="{B8A4FC17-326B-4A17-84A3-89940B56EA46}" type="pres">
      <dgm:prSet presAssocID="{A1B7C732-D8E6-4453-B38F-D84C22C13DAE}" presName="textRect" presStyleLbl="revTx" presStyleIdx="1" presStyleCnt="4">
        <dgm:presLayoutVars>
          <dgm:chMax val="1"/>
          <dgm:chPref val="1"/>
        </dgm:presLayoutVars>
      </dgm:prSet>
      <dgm:spPr/>
    </dgm:pt>
    <dgm:pt modelId="{4386D8DF-B2B3-443A-967F-232DC665F427}" type="pres">
      <dgm:prSet presAssocID="{1EBC213F-C7D0-4E30-910E-DD41D861654D}" presName="sibTrans" presStyleCnt="0"/>
      <dgm:spPr/>
    </dgm:pt>
    <dgm:pt modelId="{225A8B88-2B6E-4D4F-A702-939F3A1973E7}" type="pres">
      <dgm:prSet presAssocID="{EEC53F31-CF50-4ECA-A908-750D824442D7}" presName="compNode" presStyleCnt="0"/>
      <dgm:spPr/>
    </dgm:pt>
    <dgm:pt modelId="{16B36753-F0D5-42BD-8359-D508444E25D1}" type="pres">
      <dgm:prSet presAssocID="{EEC53F31-CF50-4ECA-A908-750D824442D7}" presName="iconBgRect" presStyleLbl="bgShp" presStyleIdx="2" presStyleCnt="4"/>
      <dgm:spPr/>
    </dgm:pt>
    <dgm:pt modelId="{37767A17-86FE-495A-812C-5D8E9EFF1CE0}" type="pres">
      <dgm:prSet presAssocID="{EEC53F31-CF50-4ECA-A908-750D824442D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xclamation Mark"/>
        </a:ext>
      </dgm:extLst>
    </dgm:pt>
    <dgm:pt modelId="{E2CCC05C-8600-454C-935F-E44999B808FA}" type="pres">
      <dgm:prSet presAssocID="{EEC53F31-CF50-4ECA-A908-750D824442D7}" presName="spaceRect" presStyleCnt="0"/>
      <dgm:spPr/>
    </dgm:pt>
    <dgm:pt modelId="{D1AB1790-73BA-4BC4-8798-581C3DAF4176}" type="pres">
      <dgm:prSet presAssocID="{EEC53F31-CF50-4ECA-A908-750D824442D7}" presName="textRect" presStyleLbl="revTx" presStyleIdx="2" presStyleCnt="4">
        <dgm:presLayoutVars>
          <dgm:chMax val="1"/>
          <dgm:chPref val="1"/>
        </dgm:presLayoutVars>
      </dgm:prSet>
      <dgm:spPr/>
    </dgm:pt>
    <dgm:pt modelId="{1BAD78EC-2098-474A-A0FF-5324AD796D31}" type="pres">
      <dgm:prSet presAssocID="{77C93206-FD16-448C-96F1-69E873423DB4}" presName="sibTrans" presStyleCnt="0"/>
      <dgm:spPr/>
    </dgm:pt>
    <dgm:pt modelId="{C0099A8C-091E-4B91-807F-57C61EAF5EC2}" type="pres">
      <dgm:prSet presAssocID="{50356A48-6A3F-43EA-BC41-CE161A1E30B2}" presName="compNode" presStyleCnt="0"/>
      <dgm:spPr/>
    </dgm:pt>
    <dgm:pt modelId="{0EA15D30-4050-43FA-98EC-E1291AA8EA82}" type="pres">
      <dgm:prSet presAssocID="{50356A48-6A3F-43EA-BC41-CE161A1E30B2}" presName="iconBgRect" presStyleLbl="bgShp" presStyleIdx="3" presStyleCnt="4"/>
      <dgm:spPr/>
    </dgm:pt>
    <dgm:pt modelId="{B628E55D-DEB3-4442-A1F3-B2B9E44AF7A6}" type="pres">
      <dgm:prSet presAssocID="{50356A48-6A3F-43EA-BC41-CE161A1E30B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49012A09-2315-42BA-8E41-58EEF7B6956F}" type="pres">
      <dgm:prSet presAssocID="{50356A48-6A3F-43EA-BC41-CE161A1E30B2}" presName="spaceRect" presStyleCnt="0"/>
      <dgm:spPr/>
    </dgm:pt>
    <dgm:pt modelId="{88602DE6-2B96-45E7-81FE-986857DD9B7B}" type="pres">
      <dgm:prSet presAssocID="{50356A48-6A3F-43EA-BC41-CE161A1E30B2}" presName="textRect" presStyleLbl="revTx" presStyleIdx="3" presStyleCnt="4">
        <dgm:presLayoutVars>
          <dgm:chMax val="1"/>
          <dgm:chPref val="1"/>
        </dgm:presLayoutVars>
      </dgm:prSet>
      <dgm:spPr/>
    </dgm:pt>
  </dgm:ptLst>
  <dgm:cxnLst>
    <dgm:cxn modelId="{EC89D22B-6878-4F81-8EE2-5CC1DD34F681}" type="presOf" srcId="{A1B7C732-D8E6-4453-B38F-D84C22C13DAE}" destId="{B8A4FC17-326B-4A17-84A3-89940B56EA46}" srcOrd="0" destOrd="0" presId="urn:microsoft.com/office/officeart/2018/5/layout/IconCircleLabelList"/>
    <dgm:cxn modelId="{637B552F-0E01-45AE-8A31-05534D477800}" srcId="{9F5E74EF-15FF-4F4D-8F81-00D91639984A}" destId="{0D794E6E-C6FC-42C8-ADA6-5500FD60EFD3}" srcOrd="0" destOrd="0" parTransId="{3C87A73C-AC72-485A-AA3C-E65E2E718186}" sibTransId="{49BDA63C-414E-4EC3-BB5B-E82AC20D5958}"/>
    <dgm:cxn modelId="{F01D7C3B-DB5C-43A3-9297-DC28EC2A1081}" type="presOf" srcId="{9F5E74EF-15FF-4F4D-8F81-00D91639984A}" destId="{A94107CE-8CDE-4646-98D1-81CF5E8961F7}" srcOrd="0" destOrd="0" presId="urn:microsoft.com/office/officeart/2018/5/layout/IconCircleLabelList"/>
    <dgm:cxn modelId="{A721E544-4CAD-4007-BB55-548DE496C4BF}" type="presOf" srcId="{0D794E6E-C6FC-42C8-ADA6-5500FD60EFD3}" destId="{89471A74-01BC-47FC-9DF9-9EFFC5FC0F6E}" srcOrd="0" destOrd="0" presId="urn:microsoft.com/office/officeart/2018/5/layout/IconCircleLabelList"/>
    <dgm:cxn modelId="{F432F764-0D92-4055-BED4-EA72C864A5D6}" type="presOf" srcId="{EEC53F31-CF50-4ECA-A908-750D824442D7}" destId="{D1AB1790-73BA-4BC4-8798-581C3DAF4176}" srcOrd="0" destOrd="0" presId="urn:microsoft.com/office/officeart/2018/5/layout/IconCircleLabelList"/>
    <dgm:cxn modelId="{862C856F-62E0-4F41-B31D-E4E2362CF3DD}" type="presOf" srcId="{50356A48-6A3F-43EA-BC41-CE161A1E30B2}" destId="{88602DE6-2B96-45E7-81FE-986857DD9B7B}" srcOrd="0" destOrd="0" presId="urn:microsoft.com/office/officeart/2018/5/layout/IconCircleLabelList"/>
    <dgm:cxn modelId="{FCFCC2AD-5F70-4CD3-8ED6-DC564439E0A3}" srcId="{9F5E74EF-15FF-4F4D-8F81-00D91639984A}" destId="{50356A48-6A3F-43EA-BC41-CE161A1E30B2}" srcOrd="3" destOrd="0" parTransId="{118D68B8-A4A4-46F6-A7B1-3A674A8055DB}" sibTransId="{29D4FAAC-4D39-41CC-A7C1-414B67013906}"/>
    <dgm:cxn modelId="{530153B3-09E5-4FB9-82BC-DB3F0C94D2FB}" srcId="{9F5E74EF-15FF-4F4D-8F81-00D91639984A}" destId="{A1B7C732-D8E6-4453-B38F-D84C22C13DAE}" srcOrd="1" destOrd="0" parTransId="{68330335-90C0-4DA1-A72E-2A079018A9BF}" sibTransId="{1EBC213F-C7D0-4E30-910E-DD41D861654D}"/>
    <dgm:cxn modelId="{6BD8FBDF-B328-4E3F-A00F-B1EC6083ED45}" srcId="{9F5E74EF-15FF-4F4D-8F81-00D91639984A}" destId="{EEC53F31-CF50-4ECA-A908-750D824442D7}" srcOrd="2" destOrd="0" parTransId="{7A175C9D-37E6-41FD-9E6B-369182F4C33F}" sibTransId="{77C93206-FD16-448C-96F1-69E873423DB4}"/>
    <dgm:cxn modelId="{6860B279-2ECD-466A-8107-67A7FC88817C}" type="presParOf" srcId="{A94107CE-8CDE-4646-98D1-81CF5E8961F7}" destId="{1874C475-EFDA-4601-98B4-C4BEC363A657}" srcOrd="0" destOrd="0" presId="urn:microsoft.com/office/officeart/2018/5/layout/IconCircleLabelList"/>
    <dgm:cxn modelId="{A91D6F6D-AA20-4F13-833F-00BCDD77CDFA}" type="presParOf" srcId="{1874C475-EFDA-4601-98B4-C4BEC363A657}" destId="{D2DDC824-132B-42E7-8A89-9485EB2A5739}" srcOrd="0" destOrd="0" presId="urn:microsoft.com/office/officeart/2018/5/layout/IconCircleLabelList"/>
    <dgm:cxn modelId="{06B894D3-0785-416D-8838-56A04B687DC7}" type="presParOf" srcId="{1874C475-EFDA-4601-98B4-C4BEC363A657}" destId="{BB5A4785-C5FE-49F9-B026-30893042558C}" srcOrd="1" destOrd="0" presId="urn:microsoft.com/office/officeart/2018/5/layout/IconCircleLabelList"/>
    <dgm:cxn modelId="{9AB45F5B-AF4A-4879-B928-9B573197510A}" type="presParOf" srcId="{1874C475-EFDA-4601-98B4-C4BEC363A657}" destId="{07FAB303-1C0B-41EF-8C36-A37A5434E872}" srcOrd="2" destOrd="0" presId="urn:microsoft.com/office/officeart/2018/5/layout/IconCircleLabelList"/>
    <dgm:cxn modelId="{B07870E3-CC54-4EA2-8E6B-C1C033E2AF2D}" type="presParOf" srcId="{1874C475-EFDA-4601-98B4-C4BEC363A657}" destId="{89471A74-01BC-47FC-9DF9-9EFFC5FC0F6E}" srcOrd="3" destOrd="0" presId="urn:microsoft.com/office/officeart/2018/5/layout/IconCircleLabelList"/>
    <dgm:cxn modelId="{1321817E-59D8-4E66-B0B4-DFD53B7C1B8E}" type="presParOf" srcId="{A94107CE-8CDE-4646-98D1-81CF5E8961F7}" destId="{0324EA97-AA6E-4F36-86B4-5822C96E06DB}" srcOrd="1" destOrd="0" presId="urn:microsoft.com/office/officeart/2018/5/layout/IconCircleLabelList"/>
    <dgm:cxn modelId="{6CA4A3D0-9E24-4208-ADA4-88420C5A54BD}" type="presParOf" srcId="{A94107CE-8CDE-4646-98D1-81CF5E8961F7}" destId="{8F476FAA-9D61-43B4-A7E8-0E0D1A9A3721}" srcOrd="2" destOrd="0" presId="urn:microsoft.com/office/officeart/2018/5/layout/IconCircleLabelList"/>
    <dgm:cxn modelId="{ED7E158C-4B77-4EF9-898B-8CAB12BBD37A}" type="presParOf" srcId="{8F476FAA-9D61-43B4-A7E8-0E0D1A9A3721}" destId="{743B5504-DE52-4E0B-BA0F-04BC176217BE}" srcOrd="0" destOrd="0" presId="urn:microsoft.com/office/officeart/2018/5/layout/IconCircleLabelList"/>
    <dgm:cxn modelId="{A7335C2B-CD86-46A3-98EA-443F32D2F5D3}" type="presParOf" srcId="{8F476FAA-9D61-43B4-A7E8-0E0D1A9A3721}" destId="{7188A41A-D48C-4653-B333-65705C4D815D}" srcOrd="1" destOrd="0" presId="urn:microsoft.com/office/officeart/2018/5/layout/IconCircleLabelList"/>
    <dgm:cxn modelId="{D7C59D57-BB1C-4752-A9FA-87108BD1A743}" type="presParOf" srcId="{8F476FAA-9D61-43B4-A7E8-0E0D1A9A3721}" destId="{CA1F5E50-2458-4BA3-B545-7D1B6C8A237F}" srcOrd="2" destOrd="0" presId="urn:microsoft.com/office/officeart/2018/5/layout/IconCircleLabelList"/>
    <dgm:cxn modelId="{36AEF4E0-641C-42C7-AD2D-24456E6CCBA6}" type="presParOf" srcId="{8F476FAA-9D61-43B4-A7E8-0E0D1A9A3721}" destId="{B8A4FC17-326B-4A17-84A3-89940B56EA46}" srcOrd="3" destOrd="0" presId="urn:microsoft.com/office/officeart/2018/5/layout/IconCircleLabelList"/>
    <dgm:cxn modelId="{1058CCF8-F49B-4886-85CF-0E5C0603A9E1}" type="presParOf" srcId="{A94107CE-8CDE-4646-98D1-81CF5E8961F7}" destId="{4386D8DF-B2B3-443A-967F-232DC665F427}" srcOrd="3" destOrd="0" presId="urn:microsoft.com/office/officeart/2018/5/layout/IconCircleLabelList"/>
    <dgm:cxn modelId="{E8CE7791-A8AA-40DB-A48F-D4108F02EED8}" type="presParOf" srcId="{A94107CE-8CDE-4646-98D1-81CF5E8961F7}" destId="{225A8B88-2B6E-4D4F-A702-939F3A1973E7}" srcOrd="4" destOrd="0" presId="urn:microsoft.com/office/officeart/2018/5/layout/IconCircleLabelList"/>
    <dgm:cxn modelId="{122F276C-2250-4C18-9A9A-8599DD9C3AC7}" type="presParOf" srcId="{225A8B88-2B6E-4D4F-A702-939F3A1973E7}" destId="{16B36753-F0D5-42BD-8359-D508444E25D1}" srcOrd="0" destOrd="0" presId="urn:microsoft.com/office/officeart/2018/5/layout/IconCircleLabelList"/>
    <dgm:cxn modelId="{5FF8F7A4-CDBC-4D9B-B9BE-8D4C275977A0}" type="presParOf" srcId="{225A8B88-2B6E-4D4F-A702-939F3A1973E7}" destId="{37767A17-86FE-495A-812C-5D8E9EFF1CE0}" srcOrd="1" destOrd="0" presId="urn:microsoft.com/office/officeart/2018/5/layout/IconCircleLabelList"/>
    <dgm:cxn modelId="{6EB3DE12-5D61-4761-9F3B-2325600B6EB8}" type="presParOf" srcId="{225A8B88-2B6E-4D4F-A702-939F3A1973E7}" destId="{E2CCC05C-8600-454C-935F-E44999B808FA}" srcOrd="2" destOrd="0" presId="urn:microsoft.com/office/officeart/2018/5/layout/IconCircleLabelList"/>
    <dgm:cxn modelId="{1D535818-D412-4BBD-ADFE-22FE0C27BC64}" type="presParOf" srcId="{225A8B88-2B6E-4D4F-A702-939F3A1973E7}" destId="{D1AB1790-73BA-4BC4-8798-581C3DAF4176}" srcOrd="3" destOrd="0" presId="urn:microsoft.com/office/officeart/2018/5/layout/IconCircleLabelList"/>
    <dgm:cxn modelId="{EBCBCC8D-C8AE-4588-8E88-52A187151885}" type="presParOf" srcId="{A94107CE-8CDE-4646-98D1-81CF5E8961F7}" destId="{1BAD78EC-2098-474A-A0FF-5324AD796D31}" srcOrd="5" destOrd="0" presId="urn:microsoft.com/office/officeart/2018/5/layout/IconCircleLabelList"/>
    <dgm:cxn modelId="{F7640817-A07C-4C61-9462-E5072C705FB2}" type="presParOf" srcId="{A94107CE-8CDE-4646-98D1-81CF5E8961F7}" destId="{C0099A8C-091E-4B91-807F-57C61EAF5EC2}" srcOrd="6" destOrd="0" presId="urn:microsoft.com/office/officeart/2018/5/layout/IconCircleLabelList"/>
    <dgm:cxn modelId="{95DE64BD-F36D-4A07-A7F3-59AF5E5F8F6B}" type="presParOf" srcId="{C0099A8C-091E-4B91-807F-57C61EAF5EC2}" destId="{0EA15D30-4050-43FA-98EC-E1291AA8EA82}" srcOrd="0" destOrd="0" presId="urn:microsoft.com/office/officeart/2018/5/layout/IconCircleLabelList"/>
    <dgm:cxn modelId="{E33101F8-2751-4AE3-B6F5-F7821C61D50D}" type="presParOf" srcId="{C0099A8C-091E-4B91-807F-57C61EAF5EC2}" destId="{B628E55D-DEB3-4442-A1F3-B2B9E44AF7A6}" srcOrd="1" destOrd="0" presId="urn:microsoft.com/office/officeart/2018/5/layout/IconCircleLabelList"/>
    <dgm:cxn modelId="{F6B7201E-E7EA-4681-A2B5-54008AB39624}" type="presParOf" srcId="{C0099A8C-091E-4B91-807F-57C61EAF5EC2}" destId="{49012A09-2315-42BA-8E41-58EEF7B6956F}" srcOrd="2" destOrd="0" presId="urn:microsoft.com/office/officeart/2018/5/layout/IconCircleLabelList"/>
    <dgm:cxn modelId="{2508FA8E-7C65-42CE-80DC-F06E77FC43E2}" type="presParOf" srcId="{C0099A8C-091E-4B91-807F-57C61EAF5EC2}" destId="{88602DE6-2B96-45E7-81FE-986857DD9B7B}"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1FE374-B874-4293-A318-D47A78E3701A}">
      <dsp:nvSpPr>
        <dsp:cNvPr id="0" name=""/>
        <dsp:cNvSpPr/>
      </dsp:nvSpPr>
      <dsp:spPr>
        <a:xfrm>
          <a:off x="134825" y="301683"/>
          <a:ext cx="1295909" cy="129590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C06FAD-11B2-4CF9-A72B-3F17FB43D2BB}">
      <dsp:nvSpPr>
        <dsp:cNvPr id="0" name=""/>
        <dsp:cNvSpPr/>
      </dsp:nvSpPr>
      <dsp:spPr>
        <a:xfrm>
          <a:off x="406966" y="573825"/>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500CD8-2D5C-40F6-908C-6DD6A99F6A9D}">
      <dsp:nvSpPr>
        <dsp:cNvPr id="0" name=""/>
        <dsp:cNvSpPr/>
      </dsp:nvSpPr>
      <dsp:spPr>
        <a:xfrm>
          <a:off x="1708430" y="3016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The disease (</a:t>
          </a:r>
          <a:r>
            <a:rPr lang="en-GB" sz="2000" i="1" kern="1200" dirty="0"/>
            <a:t>dukkha</a:t>
          </a:r>
          <a:r>
            <a:rPr lang="en-GB" sz="2000" kern="1200" dirty="0"/>
            <a:t>/suffering)</a:t>
          </a:r>
          <a:endParaRPr lang="en-US" sz="2000" kern="1200" dirty="0"/>
        </a:p>
      </dsp:txBody>
      <dsp:txXfrm>
        <a:off x="1708430" y="301683"/>
        <a:ext cx="3054644" cy="1295909"/>
      </dsp:txXfrm>
    </dsp:sp>
    <dsp:sp modelId="{B8B820C0-34E9-4FE5-8522-44EA9C9EEC3C}">
      <dsp:nvSpPr>
        <dsp:cNvPr id="0" name=""/>
        <dsp:cNvSpPr/>
      </dsp:nvSpPr>
      <dsp:spPr>
        <a:xfrm>
          <a:off x="5295324" y="301683"/>
          <a:ext cx="1295909" cy="129590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5C6042-531F-4AB6-8B00-7BEAE45A6C9E}">
      <dsp:nvSpPr>
        <dsp:cNvPr id="0" name=""/>
        <dsp:cNvSpPr/>
      </dsp:nvSpPr>
      <dsp:spPr>
        <a:xfrm>
          <a:off x="5567465" y="573825"/>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C3ABB61-F53C-44FE-A6A3-8189B510CE6C}">
      <dsp:nvSpPr>
        <dsp:cNvPr id="0" name=""/>
        <dsp:cNvSpPr/>
      </dsp:nvSpPr>
      <dsp:spPr>
        <a:xfrm>
          <a:off x="6868929" y="3016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The cause of the disease</a:t>
          </a:r>
          <a:endParaRPr lang="en-US" sz="2000" kern="1200" dirty="0"/>
        </a:p>
      </dsp:txBody>
      <dsp:txXfrm>
        <a:off x="6868929" y="301683"/>
        <a:ext cx="3054644" cy="1295909"/>
      </dsp:txXfrm>
    </dsp:sp>
    <dsp:sp modelId="{58415476-EEC5-4005-B26D-9944D580136D}">
      <dsp:nvSpPr>
        <dsp:cNvPr id="0" name=""/>
        <dsp:cNvSpPr/>
      </dsp:nvSpPr>
      <dsp:spPr>
        <a:xfrm>
          <a:off x="134825" y="2252030"/>
          <a:ext cx="1295909" cy="129590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4118B8-F4B1-4BF4-9D66-152311B9DE9C}">
      <dsp:nvSpPr>
        <dsp:cNvPr id="0" name=""/>
        <dsp:cNvSpPr/>
      </dsp:nvSpPr>
      <dsp:spPr>
        <a:xfrm>
          <a:off x="406966" y="2524171"/>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C74D264-FBA2-4F8F-89EE-1853A79ED714}">
      <dsp:nvSpPr>
        <dsp:cNvPr id="0" name=""/>
        <dsp:cNvSpPr/>
      </dsp:nvSpPr>
      <dsp:spPr>
        <a:xfrm>
          <a:off x="1708430" y="2252030"/>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The cure </a:t>
          </a:r>
          <a:endParaRPr lang="en-US" sz="2000" kern="1200" dirty="0"/>
        </a:p>
      </dsp:txBody>
      <dsp:txXfrm>
        <a:off x="1708430" y="2252030"/>
        <a:ext cx="3054644" cy="1295909"/>
      </dsp:txXfrm>
    </dsp:sp>
    <dsp:sp modelId="{7E0C2F06-2244-49F8-ACC4-2F69D81C0964}">
      <dsp:nvSpPr>
        <dsp:cNvPr id="0" name=""/>
        <dsp:cNvSpPr/>
      </dsp:nvSpPr>
      <dsp:spPr>
        <a:xfrm>
          <a:off x="5295324" y="2252030"/>
          <a:ext cx="1295909" cy="129590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65D20D-63F3-4B4D-B08D-48430615EC5D}">
      <dsp:nvSpPr>
        <dsp:cNvPr id="0" name=""/>
        <dsp:cNvSpPr/>
      </dsp:nvSpPr>
      <dsp:spPr>
        <a:xfrm>
          <a:off x="5567465" y="2524171"/>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90D3B8-4D80-4214-ABBE-CD65D8BAF8CC}">
      <dsp:nvSpPr>
        <dsp:cNvPr id="0" name=""/>
        <dsp:cNvSpPr/>
      </dsp:nvSpPr>
      <dsp:spPr>
        <a:xfrm>
          <a:off x="6868929" y="2252030"/>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The medicine </a:t>
          </a:r>
          <a:endParaRPr lang="en-US" sz="2000" kern="1200" dirty="0"/>
        </a:p>
      </dsp:txBody>
      <dsp:txXfrm>
        <a:off x="6868929" y="2252030"/>
        <a:ext cx="3054644" cy="1295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339A95-5B74-4053-A801-E4E53299637B}">
      <dsp:nvSpPr>
        <dsp:cNvPr id="0" name=""/>
        <dsp:cNvSpPr/>
      </dsp:nvSpPr>
      <dsp:spPr>
        <a:xfrm>
          <a:off x="134825" y="301683"/>
          <a:ext cx="1295909" cy="1295909"/>
        </a:xfrm>
        <a:prstGeom prst="ellipse">
          <a:avLst/>
        </a:prstGeom>
        <a:solidFill>
          <a:schemeClr val="accent1">
            <a:tint val="40000"/>
            <a:hueOff val="0"/>
            <a:satOff val="0"/>
            <a:lumOff val="0"/>
            <a:alphaOff val="0"/>
          </a:schemeClr>
        </a:solidFill>
        <a:ln>
          <a:solidFill>
            <a:schemeClr val="tx2">
              <a:lumMod val="20000"/>
              <a:lumOff val="80000"/>
            </a:schemeClr>
          </a:solidFill>
        </a:ln>
        <a:effectLst/>
      </dsp:spPr>
      <dsp:style>
        <a:lnRef idx="0">
          <a:scrgbClr r="0" g="0" b="0"/>
        </a:lnRef>
        <a:fillRef idx="1">
          <a:scrgbClr r="0" g="0" b="0"/>
        </a:fillRef>
        <a:effectRef idx="0">
          <a:scrgbClr r="0" g="0" b="0"/>
        </a:effectRef>
        <a:fontRef idx="minor"/>
      </dsp:style>
    </dsp:sp>
    <dsp:sp modelId="{305707A6-BE63-4ADD-BC95-22F1C411898D}">
      <dsp:nvSpPr>
        <dsp:cNvPr id="0" name=""/>
        <dsp:cNvSpPr/>
      </dsp:nvSpPr>
      <dsp:spPr>
        <a:xfrm>
          <a:off x="438444" y="527539"/>
          <a:ext cx="688671" cy="84419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559ED68-539D-43CC-9311-BBCDEC547947}">
      <dsp:nvSpPr>
        <dsp:cNvPr id="0" name=""/>
        <dsp:cNvSpPr/>
      </dsp:nvSpPr>
      <dsp:spPr>
        <a:xfrm>
          <a:off x="1708430" y="3016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i="1" kern="1200" dirty="0"/>
            <a:t>Dukkha</a:t>
          </a:r>
          <a:r>
            <a:rPr lang="en-GB" sz="2000" kern="1200" dirty="0"/>
            <a:t> – All things in life are categorised by suffering.</a:t>
          </a:r>
          <a:endParaRPr lang="en-US" sz="2000" kern="1200" dirty="0"/>
        </a:p>
      </dsp:txBody>
      <dsp:txXfrm>
        <a:off x="1708430" y="301683"/>
        <a:ext cx="3054644" cy="1295909"/>
      </dsp:txXfrm>
    </dsp:sp>
    <dsp:sp modelId="{865B91FD-BF97-4D14-A289-BF41E98277AF}">
      <dsp:nvSpPr>
        <dsp:cNvPr id="0" name=""/>
        <dsp:cNvSpPr/>
      </dsp:nvSpPr>
      <dsp:spPr>
        <a:xfrm>
          <a:off x="5295324" y="301683"/>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699740-56B9-4D29-867F-BA05816F8EE8}">
      <dsp:nvSpPr>
        <dsp:cNvPr id="0" name=""/>
        <dsp:cNvSpPr/>
      </dsp:nvSpPr>
      <dsp:spPr>
        <a:xfrm>
          <a:off x="5567465" y="573825"/>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0F8D707-1634-4DA6-8B7A-BDB9C1AD9C18}">
      <dsp:nvSpPr>
        <dsp:cNvPr id="0" name=""/>
        <dsp:cNvSpPr/>
      </dsp:nvSpPr>
      <dsp:spPr>
        <a:xfrm>
          <a:off x="6868929" y="301683"/>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Not even death ends suffering as the cycle of </a:t>
          </a:r>
          <a:r>
            <a:rPr lang="en-GB" sz="2000" i="1" kern="1200" dirty="0"/>
            <a:t>samsara</a:t>
          </a:r>
          <a:r>
            <a:rPr lang="en-GB" sz="2000" kern="1200" dirty="0"/>
            <a:t>.</a:t>
          </a:r>
          <a:endParaRPr lang="en-US" sz="2000" kern="1200" dirty="0"/>
        </a:p>
      </dsp:txBody>
      <dsp:txXfrm>
        <a:off x="6868929" y="301683"/>
        <a:ext cx="3054644" cy="1295909"/>
      </dsp:txXfrm>
    </dsp:sp>
    <dsp:sp modelId="{7A864BBF-71E9-40FC-B546-2A501F54F1B9}">
      <dsp:nvSpPr>
        <dsp:cNvPr id="0" name=""/>
        <dsp:cNvSpPr/>
      </dsp:nvSpPr>
      <dsp:spPr>
        <a:xfrm>
          <a:off x="134825" y="2252030"/>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F46F09-C415-465A-89E6-F15070CC003E}">
      <dsp:nvSpPr>
        <dsp:cNvPr id="0" name=""/>
        <dsp:cNvSpPr/>
      </dsp:nvSpPr>
      <dsp:spPr>
        <a:xfrm>
          <a:off x="406966" y="2524171"/>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FD24CF5-FEF8-4876-930B-BF5F2DA151B9}">
      <dsp:nvSpPr>
        <dsp:cNvPr id="0" name=""/>
        <dsp:cNvSpPr/>
      </dsp:nvSpPr>
      <dsp:spPr>
        <a:xfrm>
          <a:off x="1708430" y="2252030"/>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90000"/>
            </a:lnSpc>
            <a:spcBef>
              <a:spcPct val="0"/>
            </a:spcBef>
            <a:spcAft>
              <a:spcPct val="35000"/>
            </a:spcAft>
            <a:buNone/>
          </a:pPr>
          <a:r>
            <a:rPr lang="en-GB" sz="2000" kern="1200" dirty="0"/>
            <a:t>The cycle of </a:t>
          </a:r>
          <a:r>
            <a:rPr lang="en-GB" sz="2000" i="1" kern="1200" dirty="0"/>
            <a:t>samsara</a:t>
          </a:r>
          <a:r>
            <a:rPr lang="en-GB" sz="2000" kern="1200" dirty="0"/>
            <a:t> is governed by </a:t>
          </a:r>
          <a:r>
            <a:rPr lang="en-GB" sz="2000" i="1" kern="1200" dirty="0"/>
            <a:t>Karma</a:t>
          </a:r>
          <a:r>
            <a:rPr lang="en-GB" sz="2000" kern="1200" dirty="0"/>
            <a:t> (cause and effect). </a:t>
          </a:r>
          <a:endParaRPr lang="en-US" sz="2000" kern="1200" dirty="0"/>
        </a:p>
      </dsp:txBody>
      <dsp:txXfrm>
        <a:off x="1708430" y="2252030"/>
        <a:ext cx="3054644" cy="1295909"/>
      </dsp:txXfrm>
    </dsp:sp>
    <dsp:sp modelId="{6297E9AA-4E0E-498D-8E34-0B080711C353}">
      <dsp:nvSpPr>
        <dsp:cNvPr id="0" name=""/>
        <dsp:cNvSpPr/>
      </dsp:nvSpPr>
      <dsp:spPr>
        <a:xfrm>
          <a:off x="5295324" y="2252030"/>
          <a:ext cx="1295909" cy="1295909"/>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0C2F42-B95D-43B9-B61B-FDACD3835362}">
      <dsp:nvSpPr>
        <dsp:cNvPr id="0" name=""/>
        <dsp:cNvSpPr/>
      </dsp:nvSpPr>
      <dsp:spPr>
        <a:xfrm>
          <a:off x="5567465" y="2524171"/>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0B82AC-23BD-4DE9-BD76-25C4E1B4A2C8}">
      <dsp:nvSpPr>
        <dsp:cNvPr id="0" name=""/>
        <dsp:cNvSpPr/>
      </dsp:nvSpPr>
      <dsp:spPr>
        <a:xfrm>
          <a:off x="6868929" y="2252030"/>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kern="1200" dirty="0"/>
            <a:t>Human rebirth is the most valuable.</a:t>
          </a:r>
          <a:endParaRPr lang="en-US" sz="1800" kern="1200" dirty="0"/>
        </a:p>
      </dsp:txBody>
      <dsp:txXfrm>
        <a:off x="6868929" y="2252030"/>
        <a:ext cx="3054644" cy="12959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7EF760-218B-4751-9130-B2EC07240F0C}">
      <dsp:nvSpPr>
        <dsp:cNvPr id="0" name=""/>
        <dsp:cNvSpPr/>
      </dsp:nvSpPr>
      <dsp:spPr>
        <a:xfrm>
          <a:off x="324905" y="565408"/>
          <a:ext cx="1013291" cy="101329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18D39E-0FDB-4A4E-86BE-AD86D9C68059}">
      <dsp:nvSpPr>
        <dsp:cNvPr id="0" name=""/>
        <dsp:cNvSpPr/>
      </dsp:nvSpPr>
      <dsp:spPr>
        <a:xfrm>
          <a:off x="540852" y="781355"/>
          <a:ext cx="581396" cy="5813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E28BBE-DCE2-46A8-911B-CF274EEBFBB3}">
      <dsp:nvSpPr>
        <dsp:cNvPr id="0" name=""/>
        <dsp:cNvSpPr/>
      </dsp:nvSpPr>
      <dsp:spPr>
        <a:xfrm>
          <a:off x="984" y="1894314"/>
          <a:ext cx="1661132" cy="1389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i="1" kern="1200" dirty="0"/>
            <a:t>Tanha </a:t>
          </a:r>
          <a:r>
            <a:rPr lang="en-GB" sz="1800" kern="1200" dirty="0"/>
            <a:t>- craving or thirst. </a:t>
          </a:r>
          <a:endParaRPr lang="en-US" sz="1800" kern="1200" dirty="0"/>
        </a:p>
      </dsp:txBody>
      <dsp:txXfrm>
        <a:off x="984" y="1894314"/>
        <a:ext cx="1661132" cy="1389900"/>
      </dsp:txXfrm>
    </dsp:sp>
    <dsp:sp modelId="{3A33853B-34A5-48FD-934B-E7909A2533B8}">
      <dsp:nvSpPr>
        <dsp:cNvPr id="0" name=""/>
        <dsp:cNvSpPr/>
      </dsp:nvSpPr>
      <dsp:spPr>
        <a:xfrm>
          <a:off x="2647409" y="565408"/>
          <a:ext cx="1013291" cy="101329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C4C540-79DF-4C9E-8D7A-05298E65591D}">
      <dsp:nvSpPr>
        <dsp:cNvPr id="0" name=""/>
        <dsp:cNvSpPr/>
      </dsp:nvSpPr>
      <dsp:spPr>
        <a:xfrm>
          <a:off x="2863356" y="781355"/>
          <a:ext cx="581396" cy="5813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60B80A-6CB3-4F6B-A02F-95BDEB8F519B}">
      <dsp:nvSpPr>
        <dsp:cNvPr id="0" name=""/>
        <dsp:cNvSpPr/>
      </dsp:nvSpPr>
      <dsp:spPr>
        <a:xfrm>
          <a:off x="1952815" y="1894314"/>
          <a:ext cx="2402479" cy="1389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i="0" kern="1200" dirty="0"/>
            <a:t> impermanence </a:t>
          </a:r>
          <a:r>
            <a:rPr lang="en-GB" sz="1800" i="1" kern="1200" dirty="0"/>
            <a:t>(</a:t>
          </a:r>
          <a:r>
            <a:rPr lang="en-GB" sz="1800" i="1" kern="1200" dirty="0" err="1"/>
            <a:t>Anicca</a:t>
          </a:r>
          <a:r>
            <a:rPr lang="en-GB" sz="1800" i="1" kern="1200" dirty="0"/>
            <a:t>).</a:t>
          </a:r>
          <a:endParaRPr lang="en-US" sz="1800" i="1" kern="1200" dirty="0"/>
        </a:p>
      </dsp:txBody>
      <dsp:txXfrm>
        <a:off x="1952815" y="1894314"/>
        <a:ext cx="2402479" cy="1389900"/>
      </dsp:txXfrm>
    </dsp:sp>
    <dsp:sp modelId="{C297EBDD-992F-413A-8DBE-67081DCA987C}">
      <dsp:nvSpPr>
        <dsp:cNvPr id="0" name=""/>
        <dsp:cNvSpPr/>
      </dsp:nvSpPr>
      <dsp:spPr>
        <a:xfrm>
          <a:off x="4969914" y="565408"/>
          <a:ext cx="1013291" cy="101329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7499815-EE19-4ABA-83CC-D5BB323701DA}">
      <dsp:nvSpPr>
        <dsp:cNvPr id="0" name=""/>
        <dsp:cNvSpPr/>
      </dsp:nvSpPr>
      <dsp:spPr>
        <a:xfrm>
          <a:off x="5185861" y="781355"/>
          <a:ext cx="581396" cy="5813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D0650D6-24E6-4703-BCF5-79A7E8D81E01}">
      <dsp:nvSpPr>
        <dsp:cNvPr id="0" name=""/>
        <dsp:cNvSpPr/>
      </dsp:nvSpPr>
      <dsp:spPr>
        <a:xfrm>
          <a:off x="4645993" y="1894314"/>
          <a:ext cx="1661132" cy="1389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Dependent origination (</a:t>
          </a:r>
          <a:r>
            <a:rPr lang="en-GB" sz="1800" i="1" kern="1200" dirty="0" err="1"/>
            <a:t>patticcasamuppada</a:t>
          </a:r>
          <a:r>
            <a:rPr lang="en-GB" sz="1800" kern="1200" dirty="0"/>
            <a:t>). </a:t>
          </a:r>
          <a:endParaRPr lang="en-US" sz="1800" kern="1200" dirty="0"/>
        </a:p>
      </dsp:txBody>
      <dsp:txXfrm>
        <a:off x="4645993" y="1894314"/>
        <a:ext cx="1661132" cy="1389900"/>
      </dsp:txXfrm>
    </dsp:sp>
    <dsp:sp modelId="{03312997-C9C5-46EE-AA30-4E2691B264DE}">
      <dsp:nvSpPr>
        <dsp:cNvPr id="0" name=""/>
        <dsp:cNvSpPr/>
      </dsp:nvSpPr>
      <dsp:spPr>
        <a:xfrm>
          <a:off x="7820974" y="565408"/>
          <a:ext cx="1013291" cy="1013291"/>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3ECC0A-1FF1-4201-A07D-CB15D0C1957D}">
      <dsp:nvSpPr>
        <dsp:cNvPr id="0" name=""/>
        <dsp:cNvSpPr/>
      </dsp:nvSpPr>
      <dsp:spPr>
        <a:xfrm>
          <a:off x="8036921" y="781355"/>
          <a:ext cx="581396" cy="58139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5D55D3-AA14-4473-AFD0-4036DE36D9DA}">
      <dsp:nvSpPr>
        <dsp:cNvPr id="0" name=""/>
        <dsp:cNvSpPr/>
      </dsp:nvSpPr>
      <dsp:spPr>
        <a:xfrm>
          <a:off x="6597824" y="1894314"/>
          <a:ext cx="3459591" cy="13899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To crave, a being has to feel and have the capacity for sensory perception. This can only occur in sentient beings consisting of ‘mind-and-body’ (</a:t>
          </a:r>
          <a:r>
            <a:rPr lang="en-GB" sz="1800" i="1" kern="1200" dirty="0" err="1"/>
            <a:t>nama-rupa</a:t>
          </a:r>
          <a:r>
            <a:rPr lang="en-GB" sz="1800" i="1" kern="1200" dirty="0"/>
            <a:t>)</a:t>
          </a:r>
          <a:r>
            <a:rPr lang="en-GB" sz="1300" i="1" kern="1200" dirty="0"/>
            <a:t>. </a:t>
          </a:r>
          <a:endParaRPr lang="en-US" sz="1300" i="1" kern="1200" dirty="0"/>
        </a:p>
      </dsp:txBody>
      <dsp:txXfrm>
        <a:off x="6597824" y="1894314"/>
        <a:ext cx="3459591" cy="13899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DDC824-132B-42E7-8A89-9485EB2A5739}">
      <dsp:nvSpPr>
        <dsp:cNvPr id="0" name=""/>
        <dsp:cNvSpPr/>
      </dsp:nvSpPr>
      <dsp:spPr>
        <a:xfrm>
          <a:off x="774129" y="719081"/>
          <a:ext cx="1255425" cy="125542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5A4785-C5FE-49F9-B026-30893042558C}">
      <dsp:nvSpPr>
        <dsp:cNvPr id="0" name=""/>
        <dsp:cNvSpPr/>
      </dsp:nvSpPr>
      <dsp:spPr>
        <a:xfrm>
          <a:off x="1041679" y="986631"/>
          <a:ext cx="720326" cy="720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471A74-01BC-47FC-9DF9-9EFFC5FC0F6E}">
      <dsp:nvSpPr>
        <dsp:cNvPr id="0" name=""/>
        <dsp:cNvSpPr/>
      </dsp:nvSpPr>
      <dsp:spPr>
        <a:xfrm>
          <a:off x="372805" y="2365541"/>
          <a:ext cx="2058075"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End of thirst and attachment.</a:t>
          </a:r>
          <a:endParaRPr lang="en-US" sz="1800" kern="1200" dirty="0"/>
        </a:p>
      </dsp:txBody>
      <dsp:txXfrm>
        <a:off x="372805" y="2365541"/>
        <a:ext cx="2058075" cy="765000"/>
      </dsp:txXfrm>
    </dsp:sp>
    <dsp:sp modelId="{743B5504-DE52-4E0B-BA0F-04BC176217BE}">
      <dsp:nvSpPr>
        <dsp:cNvPr id="0" name=""/>
        <dsp:cNvSpPr/>
      </dsp:nvSpPr>
      <dsp:spPr>
        <a:xfrm>
          <a:off x="3192368" y="719081"/>
          <a:ext cx="1255425" cy="125542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88A41A-D48C-4653-B333-65705C4D815D}">
      <dsp:nvSpPr>
        <dsp:cNvPr id="0" name=""/>
        <dsp:cNvSpPr/>
      </dsp:nvSpPr>
      <dsp:spPr>
        <a:xfrm>
          <a:off x="3459917" y="986631"/>
          <a:ext cx="720326" cy="720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8A4FC17-326B-4A17-84A3-89940B56EA46}">
      <dsp:nvSpPr>
        <dsp:cNvPr id="0" name=""/>
        <dsp:cNvSpPr/>
      </dsp:nvSpPr>
      <dsp:spPr>
        <a:xfrm>
          <a:off x="2791043" y="2365541"/>
          <a:ext cx="2058075"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i="1" kern="1200" dirty="0"/>
            <a:t>Nirvana</a:t>
          </a:r>
          <a:r>
            <a:rPr lang="en-GB" sz="1800" kern="1200" dirty="0"/>
            <a:t>, the ultimate goal of Buddhism.</a:t>
          </a:r>
          <a:endParaRPr lang="en-US" sz="1800" kern="1200" dirty="0"/>
        </a:p>
      </dsp:txBody>
      <dsp:txXfrm>
        <a:off x="2791043" y="2365541"/>
        <a:ext cx="2058075" cy="765000"/>
      </dsp:txXfrm>
    </dsp:sp>
    <dsp:sp modelId="{16B36753-F0D5-42BD-8359-D508444E25D1}">
      <dsp:nvSpPr>
        <dsp:cNvPr id="0" name=""/>
        <dsp:cNvSpPr/>
      </dsp:nvSpPr>
      <dsp:spPr>
        <a:xfrm>
          <a:off x="5610606" y="719081"/>
          <a:ext cx="1255425" cy="125542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767A17-86FE-495A-812C-5D8E9EFF1CE0}">
      <dsp:nvSpPr>
        <dsp:cNvPr id="0" name=""/>
        <dsp:cNvSpPr/>
      </dsp:nvSpPr>
      <dsp:spPr>
        <a:xfrm>
          <a:off x="5878155" y="986631"/>
          <a:ext cx="720326" cy="720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AB1790-73BA-4BC4-8798-581C3DAF4176}">
      <dsp:nvSpPr>
        <dsp:cNvPr id="0" name=""/>
        <dsp:cNvSpPr/>
      </dsp:nvSpPr>
      <dsp:spPr>
        <a:xfrm>
          <a:off x="5209281" y="2365541"/>
          <a:ext cx="2058075"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Released from </a:t>
          </a:r>
          <a:r>
            <a:rPr lang="en-GB" sz="1800" i="1" kern="1200" dirty="0"/>
            <a:t>samsara </a:t>
          </a:r>
          <a:endParaRPr lang="en-US" sz="1800" i="1" kern="1200" dirty="0"/>
        </a:p>
      </dsp:txBody>
      <dsp:txXfrm>
        <a:off x="5209281" y="2365541"/>
        <a:ext cx="2058075" cy="765000"/>
      </dsp:txXfrm>
    </dsp:sp>
    <dsp:sp modelId="{0EA15D30-4050-43FA-98EC-E1291AA8EA82}">
      <dsp:nvSpPr>
        <dsp:cNvPr id="0" name=""/>
        <dsp:cNvSpPr/>
      </dsp:nvSpPr>
      <dsp:spPr>
        <a:xfrm>
          <a:off x="8028844" y="719081"/>
          <a:ext cx="1255425" cy="1255425"/>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28E55D-DEB3-4442-A1F3-B2B9E44AF7A6}">
      <dsp:nvSpPr>
        <dsp:cNvPr id="0" name=""/>
        <dsp:cNvSpPr/>
      </dsp:nvSpPr>
      <dsp:spPr>
        <a:xfrm>
          <a:off x="8296394" y="986631"/>
          <a:ext cx="720326" cy="720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8602DE6-2B96-45E7-81FE-986857DD9B7B}">
      <dsp:nvSpPr>
        <dsp:cNvPr id="0" name=""/>
        <dsp:cNvSpPr/>
      </dsp:nvSpPr>
      <dsp:spPr>
        <a:xfrm>
          <a:off x="7627519" y="2365541"/>
          <a:ext cx="2058075" cy="76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cap="all"/>
          </a:pPr>
          <a:r>
            <a:rPr lang="en-GB" sz="1800" kern="1200" dirty="0"/>
            <a:t>Can only be understood first- hand.</a:t>
          </a:r>
          <a:endParaRPr lang="en-US" sz="1800" kern="1200" dirty="0"/>
        </a:p>
      </dsp:txBody>
      <dsp:txXfrm>
        <a:off x="7627519" y="2365541"/>
        <a:ext cx="2058075" cy="76500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1/31/2020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1/31/2020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1/31/2020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1/31/2020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1/31/2020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1/31/2020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1/31/2020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1/31/2020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1/31/2020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1/31/2020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hyperlink" Target="https://doi.org/10.1080/14639940701636091"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icture containing fabric, table, red, covered&#10;&#10;Description automatically generated">
            <a:extLst>
              <a:ext uri="{FF2B5EF4-FFF2-40B4-BE49-F238E27FC236}">
                <a16:creationId xmlns:a16="http://schemas.microsoft.com/office/drawing/2014/main" id="{6D3BA21E-E6C8-4E14-8E53-C5DF567E9D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0" y="-26494"/>
            <a:ext cx="12191979" cy="6857990"/>
          </a:xfrm>
          <a:prstGeom prst="rect">
            <a:avLst/>
          </a:prstGeom>
        </p:spPr>
      </p:pic>
      <p:sp>
        <p:nvSpPr>
          <p:cNvPr id="64" name="Rectangle 59">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329"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65" name="Rectangle 61">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3272"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1276055" y="2350017"/>
            <a:ext cx="4775075" cy="1630906"/>
          </a:xfrm>
        </p:spPr>
        <p:txBody>
          <a:bodyPr>
            <a:normAutofit fontScale="90000"/>
          </a:bodyPr>
          <a:lstStyle/>
          <a:p>
            <a:r>
              <a:rPr lang="en-US" sz="4400" u="sng">
                <a:solidFill>
                  <a:schemeClr val="tx1"/>
                </a:solidFill>
              </a:rPr>
              <a:t>The Environmental Legacy of Buddhism</a:t>
            </a:r>
            <a:endParaRPr lang="en-US" sz="4400" u="sng"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2658107" y="4489812"/>
            <a:ext cx="4775075" cy="559656"/>
          </a:xfrm>
        </p:spPr>
        <p:txBody>
          <a:bodyPr>
            <a:normAutofit/>
          </a:bodyPr>
          <a:lstStyle/>
          <a:p>
            <a:pPr algn="l"/>
            <a:r>
              <a:rPr lang="en-US" sz="1400">
                <a:solidFill>
                  <a:schemeClr val="tx1"/>
                </a:solidFill>
              </a:rPr>
              <a:t>Lizzie Langshaw</a:t>
            </a:r>
            <a:endParaRPr lang="en-US" sz="1400" dirty="0">
              <a:solidFill>
                <a:schemeClr val="tx1"/>
              </a:solidFill>
            </a:endParaRPr>
          </a:p>
        </p:txBody>
      </p:sp>
    </p:spTree>
    <p:extLst>
      <p:ext uri="{BB962C8B-B14F-4D97-AF65-F5344CB8AC3E}">
        <p14:creationId xmlns:p14="http://schemas.microsoft.com/office/powerpoint/2010/main" val="1736693185"/>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fabric, table, red, covered&#10;&#10;Description automatically generated">
            <a:extLst>
              <a:ext uri="{FF2B5EF4-FFF2-40B4-BE49-F238E27FC236}">
                <a16:creationId xmlns:a16="http://schemas.microsoft.com/office/drawing/2014/main" id="{5C002EE5-E4FF-463C-8DAA-9AC0B6D407F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79" cy="6857990"/>
          </a:xfrm>
          <a:prstGeom prst="rect">
            <a:avLst/>
          </a:prstGeom>
        </p:spPr>
      </p:pic>
      <p:sp>
        <p:nvSpPr>
          <p:cNvPr id="29" name="Rectangle 22">
            <a:extLst>
              <a:ext uri="{FF2B5EF4-FFF2-40B4-BE49-F238E27FC236}">
                <a16:creationId xmlns:a16="http://schemas.microsoft.com/office/drawing/2014/main" id="{F5380E9A-163E-4576-BCDD-0A450B7E90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9943" y="237744"/>
            <a:ext cx="7652977" cy="6382512"/>
          </a:xfrm>
          <a:prstGeom prst="rect">
            <a:avLst/>
          </a:prstGeom>
          <a:solidFill>
            <a:schemeClr val="bg1">
              <a:alpha val="94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4">
            <a:extLst>
              <a:ext uri="{FF2B5EF4-FFF2-40B4-BE49-F238E27FC236}">
                <a16:creationId xmlns:a16="http://schemas.microsoft.com/office/drawing/2014/main" id="{88DDEF77-9746-4D83-91F9-442A2487E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17103" y="374904"/>
            <a:ext cx="7340156" cy="6108192"/>
          </a:xfrm>
          <a:prstGeom prst="rect">
            <a:avLst/>
          </a:prstGeom>
          <a:noFill/>
          <a:ln w="6350" cap="sq">
            <a:solidFill>
              <a:schemeClr val="tx1">
                <a:lumMod val="65000"/>
                <a:lumOff val="3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2C9295F-E638-4F61-AFE2-CF3E40556031}"/>
              </a:ext>
            </a:extLst>
          </p:cNvPr>
          <p:cNvSpPr>
            <a:spLocks noGrp="1"/>
          </p:cNvSpPr>
          <p:nvPr>
            <p:ph type="title"/>
          </p:nvPr>
        </p:nvSpPr>
        <p:spPr>
          <a:xfrm>
            <a:off x="4740751" y="642594"/>
            <a:ext cx="6718433" cy="1746504"/>
          </a:xfrm>
        </p:spPr>
        <p:txBody>
          <a:bodyPr>
            <a:normAutofit/>
          </a:bodyPr>
          <a:lstStyle/>
          <a:p>
            <a:r>
              <a:rPr lang="en-US">
                <a:solidFill>
                  <a:schemeClr val="tx1">
                    <a:lumMod val="75000"/>
                    <a:lumOff val="25000"/>
                  </a:schemeClr>
                </a:solidFill>
              </a:rPr>
              <a:t>Is Buddhism ‘green’?</a:t>
            </a:r>
            <a:endParaRPr lang="en-US" dirty="0">
              <a:solidFill>
                <a:schemeClr val="tx1">
                  <a:lumMod val="75000"/>
                  <a:lumOff val="25000"/>
                </a:schemeClr>
              </a:solidFill>
            </a:endParaRPr>
          </a:p>
        </p:txBody>
      </p:sp>
      <p:sp>
        <p:nvSpPr>
          <p:cNvPr id="3" name="TextBox 2">
            <a:extLst>
              <a:ext uri="{FF2B5EF4-FFF2-40B4-BE49-F238E27FC236}">
                <a16:creationId xmlns:a16="http://schemas.microsoft.com/office/drawing/2014/main" id="{4DD56A24-E34C-4DA5-AEB3-C59FB6A5DF3E}"/>
              </a:ext>
            </a:extLst>
          </p:cNvPr>
          <p:cNvSpPr txBox="1"/>
          <p:nvPr/>
        </p:nvSpPr>
        <p:spPr>
          <a:xfrm>
            <a:off x="4916557" y="2389098"/>
            <a:ext cx="6294782" cy="1477328"/>
          </a:xfrm>
          <a:prstGeom prst="rect">
            <a:avLst/>
          </a:prstGeom>
          <a:noFill/>
        </p:spPr>
        <p:txBody>
          <a:bodyPr wrap="square" rtlCol="0">
            <a:spAutoFit/>
          </a:bodyPr>
          <a:lstStyle/>
          <a:p>
            <a:pPr marL="285750" indent="-285750">
              <a:buFont typeface="Arial" panose="020B0604020202020204" pitchFamily="34" charset="0"/>
              <a:buChar char="•"/>
            </a:pPr>
            <a:r>
              <a:rPr lang="en-GB" dirty="0"/>
              <a:t>Buddhist environmental assumption</a:t>
            </a:r>
          </a:p>
          <a:p>
            <a:pPr marL="285750" indent="-285750">
              <a:buFont typeface="Arial" panose="020B0604020202020204" pitchFamily="34" charset="0"/>
              <a:buChar char="•"/>
            </a:pPr>
            <a:r>
              <a:rPr lang="en-GB" dirty="0"/>
              <a:t>Core Buddhist teachings </a:t>
            </a:r>
          </a:p>
          <a:p>
            <a:pPr marL="285750" indent="-285750">
              <a:buFont typeface="Arial" panose="020B0604020202020204" pitchFamily="34" charset="0"/>
              <a:buChar char="•"/>
            </a:pPr>
            <a:r>
              <a:rPr lang="en-GB" dirty="0"/>
              <a:t>Vegetarianism and </a:t>
            </a:r>
            <a:r>
              <a:rPr lang="en-GB" i="1" dirty="0" err="1"/>
              <a:t>Wasek</a:t>
            </a:r>
            <a:r>
              <a:rPr lang="en-GB" dirty="0"/>
              <a:t> festival</a:t>
            </a:r>
          </a:p>
          <a:p>
            <a:pPr marL="285750" indent="-285750">
              <a:buFont typeface="Arial" panose="020B0604020202020204" pitchFamily="34" charset="0"/>
              <a:buChar char="•"/>
            </a:pPr>
            <a:r>
              <a:rPr lang="en-GB" dirty="0"/>
              <a:t>Recent Buddhist environmental thought</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121601030"/>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E019B-53A3-4ED9-B9C4-54C04B89A8DB}"/>
              </a:ext>
            </a:extLst>
          </p:cNvPr>
          <p:cNvSpPr>
            <a:spLocks noGrp="1"/>
          </p:cNvSpPr>
          <p:nvPr>
            <p:ph type="title"/>
          </p:nvPr>
        </p:nvSpPr>
        <p:spPr/>
        <p:txBody>
          <a:bodyPr/>
          <a:lstStyle/>
          <a:p>
            <a:r>
              <a:rPr lang="en-GB" b="1" u="sng" dirty="0"/>
              <a:t>Assumptions</a:t>
            </a:r>
          </a:p>
        </p:txBody>
      </p:sp>
      <p:sp>
        <p:nvSpPr>
          <p:cNvPr id="3" name="Content Placeholder 2">
            <a:extLst>
              <a:ext uri="{FF2B5EF4-FFF2-40B4-BE49-F238E27FC236}">
                <a16:creationId xmlns:a16="http://schemas.microsoft.com/office/drawing/2014/main" id="{3C008015-DCB7-40C7-8BF4-A6CE5C133D1B}"/>
              </a:ext>
            </a:extLst>
          </p:cNvPr>
          <p:cNvSpPr>
            <a:spLocks noGrp="1"/>
          </p:cNvSpPr>
          <p:nvPr>
            <p:ph idx="1"/>
          </p:nvPr>
        </p:nvSpPr>
        <p:spPr/>
        <p:txBody>
          <a:bodyPr>
            <a:normAutofit/>
          </a:bodyPr>
          <a:lstStyle/>
          <a:p>
            <a:pPr marL="0" indent="0">
              <a:buNone/>
            </a:pPr>
            <a:r>
              <a:rPr lang="en-GB" sz="2000" dirty="0"/>
              <a:t>Buddhism Is often associated with being environmentally positive </a:t>
            </a:r>
          </a:p>
          <a:p>
            <a:pPr marL="0" indent="0">
              <a:buNone/>
            </a:pPr>
            <a:r>
              <a:rPr lang="en-GB" sz="2000" dirty="0"/>
              <a:t>“The Buddhist tradition offers an image of humanity that is in a symbiotic or integrative relationship with the wider environment, suggesting a less exploitative approach to nature than those found in other religious traditions. Others consider the Buddhist ethical principle of ‘non-hurting’ (ahimsa¯) and the naturalist aesthetics of Zen Buddhism as evidence that Buddhism has an inherent environmental ethic”.</a:t>
            </a:r>
          </a:p>
        </p:txBody>
      </p:sp>
      <p:sp>
        <p:nvSpPr>
          <p:cNvPr id="4" name="TextBox 3">
            <a:extLst>
              <a:ext uri="{FF2B5EF4-FFF2-40B4-BE49-F238E27FC236}">
                <a16:creationId xmlns:a16="http://schemas.microsoft.com/office/drawing/2014/main" id="{809F1720-5D02-4B56-AC89-893458A5848B}"/>
              </a:ext>
            </a:extLst>
          </p:cNvPr>
          <p:cNvSpPr txBox="1"/>
          <p:nvPr/>
        </p:nvSpPr>
        <p:spPr>
          <a:xfrm>
            <a:off x="834887" y="5952744"/>
            <a:ext cx="9157252" cy="461665"/>
          </a:xfrm>
          <a:prstGeom prst="rect">
            <a:avLst/>
          </a:prstGeom>
          <a:noFill/>
        </p:spPr>
        <p:txBody>
          <a:bodyPr wrap="square" rtlCol="0">
            <a:spAutoFit/>
          </a:bodyPr>
          <a:lstStyle/>
          <a:p>
            <a:r>
              <a:rPr lang="en-GB" sz="1200" dirty="0"/>
              <a:t>John J. Holder, </a:t>
            </a:r>
            <a:r>
              <a:rPr lang="en-GB" sz="1200" i="1" dirty="0"/>
              <a:t>"A Suffering (But Not Irreparable) Nature: Environmental Ethics From The Perspective Of Early Buddhism</a:t>
            </a:r>
            <a:r>
              <a:rPr lang="en-GB" sz="1200" dirty="0"/>
              <a:t>", Contemporary Buddhism, 8.2 (2007), 113 &lt;https://doi.org/10.1080/14639940701636091&gt;.</a:t>
            </a:r>
          </a:p>
        </p:txBody>
      </p:sp>
    </p:spTree>
    <p:extLst>
      <p:ext uri="{BB962C8B-B14F-4D97-AF65-F5344CB8AC3E}">
        <p14:creationId xmlns:p14="http://schemas.microsoft.com/office/powerpoint/2010/main" val="2595086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31697-09B5-4AFF-9ABE-25EF549D3D99}"/>
              </a:ext>
            </a:extLst>
          </p:cNvPr>
          <p:cNvSpPr>
            <a:spLocks noGrp="1"/>
          </p:cNvSpPr>
          <p:nvPr>
            <p:ph type="title"/>
          </p:nvPr>
        </p:nvSpPr>
        <p:spPr>
          <a:xfrm>
            <a:off x="1066800" y="642594"/>
            <a:ext cx="10058400" cy="1371600"/>
          </a:xfrm>
          <a:prstGeom prst="rect">
            <a:avLst/>
          </a:prstGeom>
        </p:spPr>
        <p:txBody>
          <a:bodyPr anchor="ctr">
            <a:normAutofit/>
          </a:bodyPr>
          <a:lstStyle/>
          <a:p>
            <a:r>
              <a:rPr lang="en-GB" b="1" u="sng" dirty="0"/>
              <a:t>The 4 Nobel Truths</a:t>
            </a:r>
          </a:p>
        </p:txBody>
      </p:sp>
      <p:graphicFrame>
        <p:nvGraphicFramePr>
          <p:cNvPr id="5" name="Content Placeholder 2">
            <a:extLst>
              <a:ext uri="{FF2B5EF4-FFF2-40B4-BE49-F238E27FC236}">
                <a16:creationId xmlns:a16="http://schemas.microsoft.com/office/drawing/2014/main" id="{FD4760B3-6812-406D-AFC5-842445FAFF21}"/>
              </a:ext>
            </a:extLst>
          </p:cNvPr>
          <p:cNvGraphicFramePr>
            <a:graphicFrameLocks noGrp="1"/>
          </p:cNvGraphicFramePr>
          <p:nvPr>
            <p:ph idx="1"/>
            <p:extLst>
              <p:ext uri="{D42A27DB-BD31-4B8C-83A1-F6EECF244321}">
                <p14:modId xmlns:p14="http://schemas.microsoft.com/office/powerpoint/2010/main" val="3389892450"/>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59096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DDFB1-078A-4DE5-B983-16A906B79FA1}"/>
              </a:ext>
            </a:extLst>
          </p:cNvPr>
          <p:cNvSpPr>
            <a:spLocks noGrp="1"/>
          </p:cNvSpPr>
          <p:nvPr>
            <p:ph type="title"/>
          </p:nvPr>
        </p:nvSpPr>
        <p:spPr>
          <a:xfrm>
            <a:off x="1066800" y="642594"/>
            <a:ext cx="10058400" cy="1371600"/>
          </a:xfrm>
          <a:prstGeom prst="rect">
            <a:avLst/>
          </a:prstGeom>
        </p:spPr>
        <p:txBody>
          <a:bodyPr anchor="ctr">
            <a:normAutofit/>
          </a:bodyPr>
          <a:lstStyle/>
          <a:p>
            <a:r>
              <a:rPr lang="en-GB" b="1" u="sng" dirty="0"/>
              <a:t>The Disease</a:t>
            </a:r>
          </a:p>
        </p:txBody>
      </p:sp>
      <p:graphicFrame>
        <p:nvGraphicFramePr>
          <p:cNvPr id="12" name="Content Placeholder 2">
            <a:extLst>
              <a:ext uri="{FF2B5EF4-FFF2-40B4-BE49-F238E27FC236}">
                <a16:creationId xmlns:a16="http://schemas.microsoft.com/office/drawing/2014/main" id="{B9D3F5FF-5C2B-4836-ADA0-1E6FBF64C655}"/>
              </a:ext>
            </a:extLst>
          </p:cNvPr>
          <p:cNvGraphicFramePr>
            <a:graphicFrameLocks noGrp="1"/>
          </p:cNvGraphicFramePr>
          <p:nvPr>
            <p:ph idx="1"/>
            <p:extLst>
              <p:ext uri="{D42A27DB-BD31-4B8C-83A1-F6EECF244321}">
                <p14:modId xmlns:p14="http://schemas.microsoft.com/office/powerpoint/2010/main" val="2582214263"/>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65396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24CC8-575E-4B7C-A7FA-F5B891DE571D}"/>
              </a:ext>
            </a:extLst>
          </p:cNvPr>
          <p:cNvSpPr>
            <a:spLocks noGrp="1"/>
          </p:cNvSpPr>
          <p:nvPr>
            <p:ph type="title"/>
          </p:nvPr>
        </p:nvSpPr>
        <p:spPr>
          <a:xfrm>
            <a:off x="1066800" y="642594"/>
            <a:ext cx="10058400" cy="1371600"/>
          </a:xfrm>
          <a:prstGeom prst="rect">
            <a:avLst/>
          </a:prstGeom>
        </p:spPr>
        <p:txBody>
          <a:bodyPr anchor="ctr">
            <a:normAutofit/>
          </a:bodyPr>
          <a:lstStyle/>
          <a:p>
            <a:r>
              <a:rPr lang="en-GB" b="1" u="sng" dirty="0"/>
              <a:t>The cause of the disease </a:t>
            </a:r>
          </a:p>
        </p:txBody>
      </p:sp>
      <p:graphicFrame>
        <p:nvGraphicFramePr>
          <p:cNvPr id="11" name="Content Placeholder 2">
            <a:extLst>
              <a:ext uri="{FF2B5EF4-FFF2-40B4-BE49-F238E27FC236}">
                <a16:creationId xmlns:a16="http://schemas.microsoft.com/office/drawing/2014/main" id="{EC5A542F-6019-4923-A193-64E36F6F0E55}"/>
              </a:ext>
            </a:extLst>
          </p:cNvPr>
          <p:cNvGraphicFramePr>
            <a:graphicFrameLocks noGrp="1"/>
          </p:cNvGraphicFramePr>
          <p:nvPr>
            <p:ph idx="1"/>
            <p:extLst>
              <p:ext uri="{D42A27DB-BD31-4B8C-83A1-F6EECF244321}">
                <p14:modId xmlns:p14="http://schemas.microsoft.com/office/powerpoint/2010/main" val="2803851021"/>
              </p:ext>
            </p:extLst>
          </p:nvPr>
        </p:nvGraphicFramePr>
        <p:xfrm>
          <a:off x="1066800" y="1328394"/>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1987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B068B468-60E0-4D30-B642-9EE6792DA66E}"/>
              </a:ext>
            </a:extLst>
          </p:cNvPr>
          <p:cNvPicPr>
            <a:picLocks noGrp="1" noChangeAspect="1"/>
          </p:cNvPicPr>
          <p:nvPr>
            <p:ph type="pic" idx="1"/>
          </p:nvPr>
        </p:nvPicPr>
        <p:blipFill rotWithShape="1">
          <a:blip r:embed="rId2"/>
          <a:stretch/>
        </p:blipFill>
        <p:spPr>
          <a:xfrm>
            <a:off x="885443" y="237744"/>
            <a:ext cx="6382512" cy="6382512"/>
          </a:xfrm>
          <a:prstGeom prst="rect">
            <a:avLst/>
          </a:prstGeom>
          <a:noFill/>
          <a:ln>
            <a:noFill/>
          </a:ln>
        </p:spPr>
      </p:pic>
      <p:sp>
        <p:nvSpPr>
          <p:cNvPr id="9" name="Title 2">
            <a:extLst>
              <a:ext uri="{FF2B5EF4-FFF2-40B4-BE49-F238E27FC236}">
                <a16:creationId xmlns:a16="http://schemas.microsoft.com/office/drawing/2014/main" id="{95CAA3B6-1248-4C0D-BF4F-47D9A679BA2C}"/>
              </a:ext>
            </a:extLst>
          </p:cNvPr>
          <p:cNvSpPr>
            <a:spLocks noGrp="1"/>
          </p:cNvSpPr>
          <p:nvPr>
            <p:ph type="title"/>
          </p:nvPr>
        </p:nvSpPr>
        <p:spPr>
          <a:xfrm>
            <a:off x="8477250" y="436098"/>
            <a:ext cx="3144774" cy="1168674"/>
          </a:xfrm>
        </p:spPr>
        <p:txBody>
          <a:bodyPr/>
          <a:lstStyle/>
          <a:p>
            <a:r>
              <a:rPr lang="en-US" sz="4000" b="1" u="sng" dirty="0"/>
              <a:t>Dependent Origination  </a:t>
            </a:r>
          </a:p>
        </p:txBody>
      </p:sp>
      <p:sp>
        <p:nvSpPr>
          <p:cNvPr id="11" name="Text Placeholder 3">
            <a:extLst>
              <a:ext uri="{FF2B5EF4-FFF2-40B4-BE49-F238E27FC236}">
                <a16:creationId xmlns:a16="http://schemas.microsoft.com/office/drawing/2014/main" id="{8C5DEF2D-3496-4C24-A7C1-246859D7B94C}"/>
              </a:ext>
            </a:extLst>
          </p:cNvPr>
          <p:cNvSpPr>
            <a:spLocks noGrp="1"/>
          </p:cNvSpPr>
          <p:nvPr>
            <p:ph type="body" sz="half" idx="2"/>
          </p:nvPr>
        </p:nvSpPr>
        <p:spPr>
          <a:xfrm>
            <a:off x="8477249" y="2305877"/>
            <a:ext cx="3303933" cy="4015409"/>
          </a:xfrm>
        </p:spPr>
        <p:txBody>
          <a:bodyPr>
            <a:normAutofit fontScale="70000" lnSpcReduction="20000"/>
          </a:bodyPr>
          <a:lstStyle/>
          <a:p>
            <a:pPr marL="285750" indent="-285750">
              <a:buFont typeface="Arial" panose="020B0604020202020204" pitchFamily="34" charset="0"/>
              <a:buChar char="•"/>
            </a:pPr>
            <a:r>
              <a:rPr lang="en-US" sz="2900" dirty="0"/>
              <a:t>Principle of causality</a:t>
            </a:r>
          </a:p>
          <a:p>
            <a:pPr marL="285750" indent="-285750">
              <a:buFont typeface="Arial" panose="020B0604020202020204" pitchFamily="34" charset="0"/>
              <a:buChar char="•"/>
            </a:pPr>
            <a:r>
              <a:rPr lang="en-US" sz="2900" dirty="0"/>
              <a:t>All things physical and mental arise due to the presence of certain conditions and cease once these conditions are removed. </a:t>
            </a:r>
          </a:p>
          <a:p>
            <a:pPr marL="285750" indent="-285750">
              <a:buFont typeface="Arial" panose="020B0604020202020204" pitchFamily="34" charset="0"/>
              <a:buChar char="•"/>
            </a:pPr>
            <a:r>
              <a:rPr lang="en-US" sz="2900" dirty="0"/>
              <a:t>Not-self (</a:t>
            </a:r>
            <a:r>
              <a:rPr lang="en-US" sz="2900" i="1" dirty="0"/>
              <a:t>Anatta</a:t>
            </a:r>
            <a:r>
              <a:rPr lang="en-US" sz="2900" dirty="0"/>
              <a:t>)</a:t>
            </a:r>
          </a:p>
          <a:p>
            <a:pPr marL="285750" indent="-285750">
              <a:buFont typeface="Arial" panose="020B0604020202020204" pitchFamily="34" charset="0"/>
              <a:buChar char="•"/>
            </a:pPr>
            <a:endParaRPr lang="en-US" sz="2900" dirty="0"/>
          </a:p>
          <a:p>
            <a:pPr marL="285750" indent="-285750">
              <a:buFont typeface="Arial" panose="020B0604020202020204" pitchFamily="34" charset="0"/>
              <a:buChar char="•"/>
            </a:pPr>
            <a:endParaRPr lang="en-US" dirty="0"/>
          </a:p>
          <a:p>
            <a:endParaRPr lang="en-US" sz="1700" dirty="0"/>
          </a:p>
          <a:p>
            <a:r>
              <a:rPr lang="en-US" sz="1700" dirty="0"/>
              <a:t>Img1-https://www.khunreinhard.com/khunreinhard-buddhismen.html</a:t>
            </a:r>
          </a:p>
        </p:txBody>
      </p:sp>
      <p:sp>
        <p:nvSpPr>
          <p:cNvPr id="2" name="TextBox 1">
            <a:extLst>
              <a:ext uri="{FF2B5EF4-FFF2-40B4-BE49-F238E27FC236}">
                <a16:creationId xmlns:a16="http://schemas.microsoft.com/office/drawing/2014/main" id="{5BDCE91B-E8BD-4508-8D9A-507C8495A462}"/>
              </a:ext>
            </a:extLst>
          </p:cNvPr>
          <p:cNvSpPr txBox="1"/>
          <p:nvPr/>
        </p:nvSpPr>
        <p:spPr>
          <a:xfrm>
            <a:off x="0" y="6598285"/>
            <a:ext cx="2226365" cy="276999"/>
          </a:xfrm>
          <a:prstGeom prst="rect">
            <a:avLst/>
          </a:prstGeom>
          <a:noFill/>
        </p:spPr>
        <p:txBody>
          <a:bodyPr wrap="square" rtlCol="0">
            <a:spAutoFit/>
          </a:bodyPr>
          <a:lstStyle/>
          <a:p>
            <a:r>
              <a:rPr lang="en-GB" sz="1200" dirty="0"/>
              <a:t>img1</a:t>
            </a:r>
          </a:p>
        </p:txBody>
      </p:sp>
    </p:spTree>
    <p:extLst>
      <p:ext uri="{BB962C8B-B14F-4D97-AF65-F5344CB8AC3E}">
        <p14:creationId xmlns:p14="http://schemas.microsoft.com/office/powerpoint/2010/main" val="1543876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C028B-1641-4C69-B61B-2E0378F1C764}"/>
              </a:ext>
            </a:extLst>
          </p:cNvPr>
          <p:cNvSpPr>
            <a:spLocks noGrp="1"/>
          </p:cNvSpPr>
          <p:nvPr>
            <p:ph type="title"/>
          </p:nvPr>
        </p:nvSpPr>
        <p:spPr>
          <a:xfrm>
            <a:off x="1066800" y="642594"/>
            <a:ext cx="10058400" cy="1371600"/>
          </a:xfrm>
          <a:prstGeom prst="rect">
            <a:avLst/>
          </a:prstGeom>
        </p:spPr>
        <p:txBody>
          <a:bodyPr anchor="ctr">
            <a:normAutofit/>
          </a:bodyPr>
          <a:lstStyle/>
          <a:p>
            <a:r>
              <a:rPr lang="en-GB" b="1" u="sng" dirty="0"/>
              <a:t>The cure</a:t>
            </a:r>
          </a:p>
        </p:txBody>
      </p:sp>
      <p:graphicFrame>
        <p:nvGraphicFramePr>
          <p:cNvPr id="5" name="Content Placeholder 2">
            <a:extLst>
              <a:ext uri="{FF2B5EF4-FFF2-40B4-BE49-F238E27FC236}">
                <a16:creationId xmlns:a16="http://schemas.microsoft.com/office/drawing/2014/main" id="{7CFDE427-95E9-418E-AA7E-19C490156C3C}"/>
              </a:ext>
            </a:extLst>
          </p:cNvPr>
          <p:cNvGraphicFramePr>
            <a:graphicFrameLocks noGrp="1"/>
          </p:cNvGraphicFramePr>
          <p:nvPr>
            <p:ph idx="1"/>
            <p:extLst>
              <p:ext uri="{D42A27DB-BD31-4B8C-83A1-F6EECF244321}">
                <p14:modId xmlns:p14="http://schemas.microsoft.com/office/powerpoint/2010/main" val="1491242122"/>
              </p:ext>
            </p:extLst>
          </p:nvPr>
        </p:nvGraphicFramePr>
        <p:xfrm>
          <a:off x="1066800" y="2103120"/>
          <a:ext cx="10058400" cy="3849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45728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FDB6691-CF8F-4D46-8573-5C364A513C9B}"/>
              </a:ext>
            </a:extLst>
          </p:cNvPr>
          <p:cNvPicPr>
            <a:picLocks noChangeAspect="1"/>
          </p:cNvPicPr>
          <p:nvPr/>
        </p:nvPicPr>
        <p:blipFill>
          <a:blip r:embed="rId2"/>
          <a:stretch>
            <a:fillRect/>
          </a:stretch>
        </p:blipFill>
        <p:spPr>
          <a:xfrm>
            <a:off x="228599" y="1120140"/>
            <a:ext cx="7696201" cy="4617720"/>
          </a:xfrm>
          <a:prstGeom prst="rect">
            <a:avLst/>
          </a:prstGeom>
          <a:noFill/>
          <a:ln>
            <a:noFill/>
          </a:ln>
        </p:spPr>
      </p:pic>
      <p:sp>
        <p:nvSpPr>
          <p:cNvPr id="2" name="Title 1">
            <a:extLst>
              <a:ext uri="{FF2B5EF4-FFF2-40B4-BE49-F238E27FC236}">
                <a16:creationId xmlns:a16="http://schemas.microsoft.com/office/drawing/2014/main" id="{E4EA242D-F868-45AF-8033-E2CA0CD52C0E}"/>
              </a:ext>
            </a:extLst>
          </p:cNvPr>
          <p:cNvSpPr>
            <a:spLocks noGrp="1"/>
          </p:cNvSpPr>
          <p:nvPr>
            <p:ph type="title"/>
          </p:nvPr>
        </p:nvSpPr>
        <p:spPr>
          <a:xfrm>
            <a:off x="8371232" y="407968"/>
            <a:ext cx="3383446" cy="712172"/>
          </a:xfrm>
          <a:prstGeom prst="rect">
            <a:avLst/>
          </a:prstGeom>
        </p:spPr>
        <p:txBody>
          <a:bodyPr anchor="b">
            <a:normAutofit/>
          </a:bodyPr>
          <a:lstStyle/>
          <a:p>
            <a:r>
              <a:rPr lang="en-GB" sz="4000" b="1" u="sng" dirty="0"/>
              <a:t>The medicine</a:t>
            </a:r>
          </a:p>
        </p:txBody>
      </p:sp>
      <p:sp>
        <p:nvSpPr>
          <p:cNvPr id="3" name="Content Placeholder 2">
            <a:extLst>
              <a:ext uri="{FF2B5EF4-FFF2-40B4-BE49-F238E27FC236}">
                <a16:creationId xmlns:a16="http://schemas.microsoft.com/office/drawing/2014/main" id="{3213DE19-08A2-4BFA-AC71-7A79F6084803}"/>
              </a:ext>
            </a:extLst>
          </p:cNvPr>
          <p:cNvSpPr>
            <a:spLocks noGrp="1"/>
          </p:cNvSpPr>
          <p:nvPr>
            <p:ph type="body" sz="half" idx="2"/>
          </p:nvPr>
        </p:nvSpPr>
        <p:spPr>
          <a:xfrm>
            <a:off x="8371232" y="1673351"/>
            <a:ext cx="3144774" cy="4992491"/>
          </a:xfrm>
          <a:prstGeom prst="rect">
            <a:avLst/>
          </a:prstGeom>
        </p:spPr>
        <p:txBody>
          <a:bodyPr>
            <a:normAutofit/>
          </a:bodyPr>
          <a:lstStyle/>
          <a:p>
            <a:r>
              <a:rPr lang="en-GB" sz="2000" dirty="0"/>
              <a:t>The Eightfold path</a:t>
            </a:r>
          </a:p>
          <a:p>
            <a:pPr marL="285750" indent="-285750">
              <a:buFont typeface="Arial" panose="020B0604020202020204" pitchFamily="34" charset="0"/>
              <a:buChar char="•"/>
            </a:pPr>
            <a:r>
              <a:rPr lang="en-GB" sz="2000" dirty="0"/>
              <a:t>Middle way</a:t>
            </a:r>
          </a:p>
          <a:p>
            <a:pPr marL="285750" indent="-285750">
              <a:buFont typeface="Arial" panose="020B0604020202020204" pitchFamily="34" charset="0"/>
              <a:buChar char="•"/>
            </a:pPr>
            <a:r>
              <a:rPr lang="en-GB" sz="2000" dirty="0"/>
              <a:t>Leads to the cessation of </a:t>
            </a:r>
            <a:r>
              <a:rPr lang="en-GB" sz="2000" i="1" dirty="0"/>
              <a:t>dukkha</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endParaRPr lang="en-GB" sz="1300" dirty="0"/>
          </a:p>
          <a:p>
            <a:endParaRPr lang="en-GB" sz="1300" dirty="0"/>
          </a:p>
          <a:p>
            <a:r>
              <a:rPr lang="en-GB" sz="1200" dirty="0"/>
              <a:t>Img2-https://tricycle.org/trikedaily/the-mindfulness-of-the-buddha/</a:t>
            </a:r>
          </a:p>
        </p:txBody>
      </p:sp>
      <p:sp>
        <p:nvSpPr>
          <p:cNvPr id="5" name="TextBox 4">
            <a:extLst>
              <a:ext uri="{FF2B5EF4-FFF2-40B4-BE49-F238E27FC236}">
                <a16:creationId xmlns:a16="http://schemas.microsoft.com/office/drawing/2014/main" id="{1DF9C4A9-7ECA-46CF-B4BB-34A467480E03}"/>
              </a:ext>
            </a:extLst>
          </p:cNvPr>
          <p:cNvSpPr txBox="1"/>
          <p:nvPr/>
        </p:nvSpPr>
        <p:spPr>
          <a:xfrm>
            <a:off x="122582" y="6533321"/>
            <a:ext cx="1653210" cy="276999"/>
          </a:xfrm>
          <a:prstGeom prst="rect">
            <a:avLst/>
          </a:prstGeom>
          <a:noFill/>
        </p:spPr>
        <p:txBody>
          <a:bodyPr wrap="square" rtlCol="0">
            <a:spAutoFit/>
          </a:bodyPr>
          <a:lstStyle/>
          <a:p>
            <a:r>
              <a:rPr lang="en-GB" sz="1200" dirty="0"/>
              <a:t>img2</a:t>
            </a:r>
          </a:p>
        </p:txBody>
      </p:sp>
    </p:spTree>
    <p:extLst>
      <p:ext uri="{BB962C8B-B14F-4D97-AF65-F5344CB8AC3E}">
        <p14:creationId xmlns:p14="http://schemas.microsoft.com/office/powerpoint/2010/main" val="36899198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96D79-B9D0-43F9-9878-AC1F3A203506}"/>
              </a:ext>
            </a:extLst>
          </p:cNvPr>
          <p:cNvSpPr>
            <a:spLocks noGrp="1"/>
          </p:cNvSpPr>
          <p:nvPr>
            <p:ph type="title"/>
          </p:nvPr>
        </p:nvSpPr>
        <p:spPr/>
        <p:txBody>
          <a:bodyPr/>
          <a:lstStyle/>
          <a:p>
            <a:r>
              <a:rPr lang="en-GB" b="1" u="sng" dirty="0"/>
              <a:t>The 4 Nobel Truths and the Environment</a:t>
            </a:r>
          </a:p>
        </p:txBody>
      </p:sp>
      <p:sp>
        <p:nvSpPr>
          <p:cNvPr id="3" name="Content Placeholder 2">
            <a:extLst>
              <a:ext uri="{FF2B5EF4-FFF2-40B4-BE49-F238E27FC236}">
                <a16:creationId xmlns:a16="http://schemas.microsoft.com/office/drawing/2014/main" id="{D0DC5BF0-6AF5-4813-99CB-6CB25AED5C44}"/>
              </a:ext>
            </a:extLst>
          </p:cNvPr>
          <p:cNvSpPr>
            <a:spLocks noGrp="1"/>
          </p:cNvSpPr>
          <p:nvPr>
            <p:ph idx="1"/>
          </p:nvPr>
        </p:nvSpPr>
        <p:spPr/>
        <p:txBody>
          <a:bodyPr>
            <a:normAutofit/>
          </a:bodyPr>
          <a:lstStyle/>
          <a:p>
            <a:pPr marL="0" indent="0">
              <a:buNone/>
            </a:pPr>
            <a:r>
              <a:rPr lang="en-GB" sz="2200" dirty="0"/>
              <a:t>Positives</a:t>
            </a:r>
          </a:p>
          <a:p>
            <a:r>
              <a:rPr lang="en-GB" sz="2000" dirty="0"/>
              <a:t>The eight fold path; </a:t>
            </a:r>
          </a:p>
          <a:p>
            <a:pPr marL="0" indent="0">
              <a:buNone/>
            </a:pPr>
            <a:r>
              <a:rPr lang="en-GB" sz="2200" dirty="0"/>
              <a:t>             </a:t>
            </a:r>
            <a:r>
              <a:rPr lang="en-GB" sz="2000" dirty="0"/>
              <a:t>Right action – to refrain from killing or injuring sentient beings (</a:t>
            </a:r>
            <a:r>
              <a:rPr lang="en-GB" sz="2000" i="1" dirty="0"/>
              <a:t>Ahimsa</a:t>
            </a:r>
            <a:r>
              <a:rPr lang="en-GB" sz="2000" dirty="0"/>
              <a:t>).</a:t>
            </a:r>
          </a:p>
          <a:p>
            <a:pPr marL="0" indent="0">
              <a:buNone/>
            </a:pPr>
            <a:r>
              <a:rPr lang="en-GB" sz="2000" dirty="0"/>
              <a:t>              Right livelihood – To make an honest living not in the trade of living beings.</a:t>
            </a:r>
          </a:p>
          <a:p>
            <a:pPr marL="0" indent="0">
              <a:buNone/>
            </a:pPr>
            <a:r>
              <a:rPr lang="en-GB" sz="2000" dirty="0"/>
              <a:t>              Right understanding – to live a good Buddhist life is to understand how the          world works.</a:t>
            </a:r>
          </a:p>
          <a:p>
            <a:pPr marL="0" indent="0">
              <a:buNone/>
            </a:pPr>
            <a:endParaRPr lang="en-GB" sz="2600" dirty="0"/>
          </a:p>
          <a:p>
            <a:pPr marL="0" indent="0">
              <a:buNone/>
            </a:pPr>
            <a:r>
              <a:rPr lang="en-GB" dirty="0"/>
              <a:t>          </a:t>
            </a:r>
          </a:p>
          <a:p>
            <a:endParaRPr lang="en-GB" dirty="0"/>
          </a:p>
        </p:txBody>
      </p:sp>
      <p:sp>
        <p:nvSpPr>
          <p:cNvPr id="4" name="TextBox 3">
            <a:extLst>
              <a:ext uri="{FF2B5EF4-FFF2-40B4-BE49-F238E27FC236}">
                <a16:creationId xmlns:a16="http://schemas.microsoft.com/office/drawing/2014/main" id="{8AE32B3A-DDB5-4433-81B8-626AFCEF5003}"/>
              </a:ext>
            </a:extLst>
          </p:cNvPr>
          <p:cNvSpPr txBox="1"/>
          <p:nvPr/>
        </p:nvSpPr>
        <p:spPr>
          <a:xfrm>
            <a:off x="689113" y="5952744"/>
            <a:ext cx="5035826" cy="461665"/>
          </a:xfrm>
          <a:prstGeom prst="rect">
            <a:avLst/>
          </a:prstGeom>
          <a:noFill/>
        </p:spPr>
        <p:txBody>
          <a:bodyPr wrap="square" rtlCol="0">
            <a:spAutoFit/>
          </a:bodyPr>
          <a:lstStyle/>
          <a:p>
            <a:r>
              <a:rPr lang="en-GB" sz="1200" dirty="0"/>
              <a:t>David E. Cooper, </a:t>
            </a:r>
            <a:r>
              <a:rPr lang="en-GB" sz="1200" i="1" dirty="0"/>
              <a:t>Buddhism, Virtue And Environment</a:t>
            </a:r>
            <a:r>
              <a:rPr lang="en-GB" sz="1200" dirty="0"/>
              <a:t> (Hants: Ashgate Publishing Limited, 2005), pp. 42-57.</a:t>
            </a:r>
          </a:p>
        </p:txBody>
      </p:sp>
    </p:spTree>
    <p:extLst>
      <p:ext uri="{BB962C8B-B14F-4D97-AF65-F5344CB8AC3E}">
        <p14:creationId xmlns:p14="http://schemas.microsoft.com/office/powerpoint/2010/main" val="210100494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AEADE-7F7A-4144-967D-A0AD746E9090}"/>
              </a:ext>
            </a:extLst>
          </p:cNvPr>
          <p:cNvSpPr>
            <a:spLocks noGrp="1"/>
          </p:cNvSpPr>
          <p:nvPr>
            <p:ph type="title"/>
          </p:nvPr>
        </p:nvSpPr>
        <p:spPr/>
        <p:txBody>
          <a:bodyPr/>
          <a:lstStyle/>
          <a:p>
            <a:r>
              <a:rPr lang="en-GB" b="1" u="sng" dirty="0"/>
              <a:t>The 4 Nobel Truths and the Environment</a:t>
            </a:r>
          </a:p>
        </p:txBody>
      </p:sp>
      <p:sp>
        <p:nvSpPr>
          <p:cNvPr id="3" name="Content Placeholder 2">
            <a:extLst>
              <a:ext uri="{FF2B5EF4-FFF2-40B4-BE49-F238E27FC236}">
                <a16:creationId xmlns:a16="http://schemas.microsoft.com/office/drawing/2014/main" id="{2345D1AD-74BF-4BE4-AD5E-7019E6523110}"/>
              </a:ext>
            </a:extLst>
          </p:cNvPr>
          <p:cNvSpPr>
            <a:spLocks noGrp="1"/>
          </p:cNvSpPr>
          <p:nvPr>
            <p:ph idx="1"/>
          </p:nvPr>
        </p:nvSpPr>
        <p:spPr/>
        <p:txBody>
          <a:bodyPr>
            <a:normAutofit/>
          </a:bodyPr>
          <a:lstStyle/>
          <a:p>
            <a:pPr marL="0" indent="0">
              <a:buNone/>
            </a:pPr>
            <a:r>
              <a:rPr lang="en-GB" sz="2200" dirty="0"/>
              <a:t>Negatives</a:t>
            </a:r>
          </a:p>
          <a:p>
            <a:r>
              <a:rPr lang="en-GB" sz="2000" dirty="0"/>
              <a:t> not-self – all things are considered to be empty(</a:t>
            </a:r>
            <a:r>
              <a:rPr lang="en-GB" sz="2000" i="1" dirty="0" err="1"/>
              <a:t>sunna</a:t>
            </a:r>
            <a:r>
              <a:rPr lang="en-GB" sz="2000" dirty="0"/>
              <a:t>).</a:t>
            </a:r>
          </a:p>
          <a:p>
            <a:r>
              <a:rPr lang="en-GB" sz="2000" dirty="0"/>
              <a:t>Everything is impermanent.</a:t>
            </a:r>
          </a:p>
          <a:p>
            <a:r>
              <a:rPr lang="en-GB" sz="2000" dirty="0"/>
              <a:t>The ultimate goal for Buddhists is </a:t>
            </a:r>
            <a:r>
              <a:rPr lang="en-GB" sz="2000" i="1" dirty="0"/>
              <a:t>Nirvana.</a:t>
            </a:r>
          </a:p>
          <a:p>
            <a:r>
              <a:rPr lang="en-GB" sz="2000" dirty="0"/>
              <a:t>The Buddha did not teach a nature religion but rather on human liberation from </a:t>
            </a:r>
            <a:r>
              <a:rPr lang="en-GB" sz="2000" i="1" dirty="0"/>
              <a:t>dukkha</a:t>
            </a:r>
            <a:r>
              <a:rPr lang="en-GB" sz="2000" dirty="0"/>
              <a:t>.</a:t>
            </a:r>
          </a:p>
          <a:p>
            <a:r>
              <a:rPr lang="en-GB" sz="2000" dirty="0"/>
              <a:t>“Since Buddhist practice consists of a process of self-development, all the virtues incorporated in it, must, in the final analysis, be self-regarding, cultivated for the practitioner’s personal benefit, rather than for the benefit of others”</a:t>
            </a:r>
          </a:p>
        </p:txBody>
      </p:sp>
      <p:sp>
        <p:nvSpPr>
          <p:cNvPr id="4" name="TextBox 3">
            <a:extLst>
              <a:ext uri="{FF2B5EF4-FFF2-40B4-BE49-F238E27FC236}">
                <a16:creationId xmlns:a16="http://schemas.microsoft.com/office/drawing/2014/main" id="{95297DE1-B40F-4F7E-B35F-5FAE0B6D2724}"/>
              </a:ext>
            </a:extLst>
          </p:cNvPr>
          <p:cNvSpPr txBox="1"/>
          <p:nvPr/>
        </p:nvSpPr>
        <p:spPr>
          <a:xfrm>
            <a:off x="636104" y="6069496"/>
            <a:ext cx="5777948" cy="461665"/>
          </a:xfrm>
          <a:prstGeom prst="rect">
            <a:avLst/>
          </a:prstGeom>
          <a:noFill/>
        </p:spPr>
        <p:txBody>
          <a:bodyPr wrap="square" rtlCol="0">
            <a:spAutoFit/>
          </a:bodyPr>
          <a:lstStyle/>
          <a:p>
            <a:r>
              <a:rPr lang="en-GB" sz="1200" dirty="0"/>
              <a:t>David E. Cooper, </a:t>
            </a:r>
            <a:r>
              <a:rPr lang="en-GB" sz="1200" i="1" dirty="0"/>
              <a:t>Buddhism, Virtue And Environment </a:t>
            </a:r>
            <a:r>
              <a:rPr lang="en-GB" sz="1200" dirty="0"/>
              <a:t>(Hants: Ashgate Publishing Limited, 2005), p.97.</a:t>
            </a:r>
          </a:p>
        </p:txBody>
      </p:sp>
    </p:spTree>
    <p:extLst>
      <p:ext uri="{BB962C8B-B14F-4D97-AF65-F5344CB8AC3E}">
        <p14:creationId xmlns:p14="http://schemas.microsoft.com/office/powerpoint/2010/main" val="27507608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CF929-884E-4ED3-9C21-056EE597B41A}"/>
              </a:ext>
            </a:extLst>
          </p:cNvPr>
          <p:cNvSpPr>
            <a:spLocks noGrp="1"/>
          </p:cNvSpPr>
          <p:nvPr>
            <p:ph type="title"/>
          </p:nvPr>
        </p:nvSpPr>
        <p:spPr>
          <a:xfrm>
            <a:off x="1066800" y="642594"/>
            <a:ext cx="10058400" cy="1371600"/>
          </a:xfrm>
          <a:prstGeom prst="rect">
            <a:avLst/>
          </a:prstGeom>
        </p:spPr>
        <p:txBody>
          <a:bodyPr anchor="ctr">
            <a:normAutofit/>
          </a:bodyPr>
          <a:lstStyle/>
          <a:p>
            <a:r>
              <a:rPr lang="en-GB" b="1" u="sng" dirty="0"/>
              <a:t>Mahayana Buddhism – ‘Greater vehicle’</a:t>
            </a:r>
          </a:p>
        </p:txBody>
      </p:sp>
      <p:sp>
        <p:nvSpPr>
          <p:cNvPr id="3" name="Content Placeholder 2">
            <a:extLst>
              <a:ext uri="{FF2B5EF4-FFF2-40B4-BE49-F238E27FC236}">
                <a16:creationId xmlns:a16="http://schemas.microsoft.com/office/drawing/2014/main" id="{C64569A9-B52D-45EA-BCC9-54518F0923CF}"/>
              </a:ext>
            </a:extLst>
          </p:cNvPr>
          <p:cNvSpPr>
            <a:spLocks noGrp="1"/>
          </p:cNvSpPr>
          <p:nvPr>
            <p:ph sz="half" idx="1"/>
          </p:nvPr>
        </p:nvSpPr>
        <p:spPr>
          <a:xfrm>
            <a:off x="1066800" y="1851328"/>
            <a:ext cx="9349409" cy="3749040"/>
          </a:xfrm>
          <a:prstGeom prst="rect">
            <a:avLst/>
          </a:prstGeom>
        </p:spPr>
        <p:txBody>
          <a:bodyPr>
            <a:noAutofit/>
          </a:bodyPr>
          <a:lstStyle/>
          <a:p>
            <a:pPr>
              <a:lnSpc>
                <a:spcPct val="100000"/>
              </a:lnSpc>
            </a:pPr>
            <a:r>
              <a:rPr lang="en-GB" sz="2000" dirty="0"/>
              <a:t>The Bodhisattva path </a:t>
            </a:r>
          </a:p>
          <a:p>
            <a:pPr>
              <a:lnSpc>
                <a:spcPct val="100000"/>
              </a:lnSpc>
            </a:pPr>
            <a:r>
              <a:rPr lang="en-GB" sz="2000" i="1" dirty="0"/>
              <a:t>Bodhicitta</a:t>
            </a:r>
            <a:r>
              <a:rPr lang="en-GB" sz="2000" dirty="0"/>
              <a:t> – “awakening mind”</a:t>
            </a:r>
          </a:p>
          <a:p>
            <a:pPr>
              <a:lnSpc>
                <a:spcPct val="100000"/>
              </a:lnSpc>
            </a:pPr>
            <a:r>
              <a:rPr lang="en-GB" sz="2000" dirty="0"/>
              <a:t>“May I obtain supreme and perfect enlightenment, promote the good of all beings and establish them in the final and complete nirvana” Denise Cush, Buddhism (London: Athenaeum Press Ltd, 1993), p. 101.</a:t>
            </a:r>
          </a:p>
          <a:p>
            <a:pPr>
              <a:lnSpc>
                <a:spcPct val="100000"/>
              </a:lnSpc>
            </a:pPr>
            <a:r>
              <a:rPr lang="en-GB" sz="2000" dirty="0"/>
              <a:t>After the arising of </a:t>
            </a:r>
            <a:r>
              <a:rPr lang="en-GB" sz="2000" i="1" dirty="0"/>
              <a:t>Bodhicitta,</a:t>
            </a:r>
            <a:r>
              <a:rPr lang="en-GB" sz="2000" dirty="0"/>
              <a:t> one focuses on developing the six perfections(</a:t>
            </a:r>
            <a:r>
              <a:rPr lang="en-GB" sz="2000" i="1" dirty="0"/>
              <a:t>paramitas</a:t>
            </a:r>
            <a:r>
              <a:rPr lang="en-GB" sz="2000" dirty="0"/>
              <a:t>)</a:t>
            </a:r>
          </a:p>
          <a:p>
            <a:pPr marL="342900" indent="-342900">
              <a:lnSpc>
                <a:spcPct val="100000"/>
              </a:lnSpc>
              <a:buAutoNum type="arabicPeriod"/>
            </a:pPr>
            <a:r>
              <a:rPr lang="en-GB" sz="2000" dirty="0"/>
              <a:t>Giving/</a:t>
            </a:r>
            <a:r>
              <a:rPr lang="en-GB" sz="2000" i="1" dirty="0"/>
              <a:t>Dana </a:t>
            </a:r>
            <a:r>
              <a:rPr lang="en-GB" sz="2000" dirty="0"/>
              <a:t>                 </a:t>
            </a:r>
          </a:p>
          <a:p>
            <a:pPr marL="342900" indent="-342900">
              <a:lnSpc>
                <a:spcPct val="100000"/>
              </a:lnSpc>
              <a:buAutoNum type="arabicPeriod"/>
            </a:pPr>
            <a:r>
              <a:rPr lang="en-GB" sz="2000" dirty="0"/>
              <a:t>Morality/</a:t>
            </a:r>
            <a:r>
              <a:rPr lang="en-GB" sz="2000" i="1" dirty="0" err="1"/>
              <a:t>Sila</a:t>
            </a:r>
            <a:endParaRPr lang="en-GB" sz="2000" i="1" dirty="0"/>
          </a:p>
          <a:p>
            <a:pPr marL="342900" indent="-342900">
              <a:lnSpc>
                <a:spcPct val="100000"/>
              </a:lnSpc>
              <a:buAutoNum type="arabicPeriod"/>
            </a:pPr>
            <a:r>
              <a:rPr lang="en-GB" sz="2000" dirty="0"/>
              <a:t>Patience/</a:t>
            </a:r>
            <a:r>
              <a:rPr lang="en-GB" sz="2000" i="1" dirty="0" err="1"/>
              <a:t>Kashanti</a:t>
            </a:r>
            <a:r>
              <a:rPr lang="en-GB" sz="2000" i="1" dirty="0"/>
              <a:t> </a:t>
            </a:r>
          </a:p>
        </p:txBody>
      </p:sp>
      <p:sp>
        <p:nvSpPr>
          <p:cNvPr id="4" name="TextBox 3">
            <a:extLst>
              <a:ext uri="{FF2B5EF4-FFF2-40B4-BE49-F238E27FC236}">
                <a16:creationId xmlns:a16="http://schemas.microsoft.com/office/drawing/2014/main" id="{F0C714B8-E1DD-4CB9-A0A3-1FC74735B9B8}"/>
              </a:ext>
            </a:extLst>
          </p:cNvPr>
          <p:cNvSpPr txBox="1"/>
          <p:nvPr/>
        </p:nvSpPr>
        <p:spPr>
          <a:xfrm flipH="1">
            <a:off x="4650711" y="4558748"/>
            <a:ext cx="3817427" cy="1015663"/>
          </a:xfrm>
          <a:prstGeom prst="rect">
            <a:avLst/>
          </a:prstGeom>
          <a:noFill/>
        </p:spPr>
        <p:txBody>
          <a:bodyPr wrap="square" rtlCol="0">
            <a:spAutoFit/>
          </a:bodyPr>
          <a:lstStyle/>
          <a:p>
            <a:pPr marL="342900" indent="-342900">
              <a:buAutoNum type="arabicPeriod" startAt="4"/>
            </a:pPr>
            <a:r>
              <a:rPr lang="en-GB" sz="2000" dirty="0"/>
              <a:t>Effort/</a:t>
            </a:r>
            <a:r>
              <a:rPr lang="en-GB" sz="2000" i="1" dirty="0" err="1"/>
              <a:t>Virya</a:t>
            </a:r>
            <a:endParaRPr lang="en-GB" sz="2000" i="1" dirty="0"/>
          </a:p>
          <a:p>
            <a:pPr marL="342900" indent="-342900">
              <a:buAutoNum type="arabicPeriod" startAt="4"/>
            </a:pPr>
            <a:r>
              <a:rPr lang="en-GB" sz="2000" dirty="0"/>
              <a:t> Meditation/</a:t>
            </a:r>
            <a:r>
              <a:rPr lang="en-GB" sz="2000" i="1" dirty="0"/>
              <a:t>Dhyana</a:t>
            </a:r>
          </a:p>
          <a:p>
            <a:pPr marL="342900" indent="-342900">
              <a:buAutoNum type="arabicPeriod" startAt="4"/>
            </a:pPr>
            <a:r>
              <a:rPr lang="en-GB" sz="2000" dirty="0"/>
              <a:t> Wisdom/</a:t>
            </a:r>
            <a:r>
              <a:rPr lang="en-GB" sz="2000" i="1" dirty="0" err="1"/>
              <a:t>Prajna</a:t>
            </a:r>
            <a:endParaRPr lang="en-GB" sz="2000" i="1" dirty="0"/>
          </a:p>
        </p:txBody>
      </p:sp>
    </p:spTree>
    <p:extLst>
      <p:ext uri="{BB962C8B-B14F-4D97-AF65-F5344CB8AC3E}">
        <p14:creationId xmlns:p14="http://schemas.microsoft.com/office/powerpoint/2010/main" val="23137266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8D920-FB56-4736-817C-EAEEC8D5C2BB}"/>
              </a:ext>
            </a:extLst>
          </p:cNvPr>
          <p:cNvSpPr>
            <a:spLocks noGrp="1"/>
          </p:cNvSpPr>
          <p:nvPr>
            <p:ph type="title"/>
          </p:nvPr>
        </p:nvSpPr>
        <p:spPr/>
        <p:txBody>
          <a:bodyPr/>
          <a:lstStyle/>
          <a:p>
            <a:r>
              <a:rPr lang="en-GB" b="1" u="sng" dirty="0"/>
              <a:t>Mahayana Buddhism – ‘Greater vehicle’</a:t>
            </a:r>
          </a:p>
        </p:txBody>
      </p:sp>
      <p:sp>
        <p:nvSpPr>
          <p:cNvPr id="3" name="Content Placeholder 2">
            <a:extLst>
              <a:ext uri="{FF2B5EF4-FFF2-40B4-BE49-F238E27FC236}">
                <a16:creationId xmlns:a16="http://schemas.microsoft.com/office/drawing/2014/main" id="{5C9F4C30-A7B8-4437-A0E7-926DFA2639B3}"/>
              </a:ext>
            </a:extLst>
          </p:cNvPr>
          <p:cNvSpPr>
            <a:spLocks noGrp="1"/>
          </p:cNvSpPr>
          <p:nvPr>
            <p:ph sz="half" idx="1"/>
          </p:nvPr>
        </p:nvSpPr>
        <p:spPr>
          <a:xfrm>
            <a:off x="1066800" y="2103120"/>
            <a:ext cx="8872330" cy="3749040"/>
          </a:xfrm>
        </p:spPr>
        <p:txBody>
          <a:bodyPr>
            <a:normAutofit/>
          </a:bodyPr>
          <a:lstStyle/>
          <a:p>
            <a:r>
              <a:rPr lang="en-GB" sz="2000" dirty="0"/>
              <a:t>All involve compassion, kindness, incorporate the earlier ethical precepts, realization that nothing is separate, selflessness.</a:t>
            </a:r>
          </a:p>
          <a:p>
            <a:r>
              <a:rPr lang="en-GB" sz="2000" dirty="0"/>
              <a:t>Any merit (</a:t>
            </a:r>
            <a:r>
              <a:rPr lang="en-GB" sz="2000" i="1" dirty="0"/>
              <a:t>punya</a:t>
            </a:r>
            <a:r>
              <a:rPr lang="en-GB" sz="2000" dirty="0"/>
              <a:t>) earned from good works is given to others so that they may benefit.</a:t>
            </a:r>
          </a:p>
          <a:p>
            <a:r>
              <a:rPr lang="en-GB" sz="2000" dirty="0"/>
              <a:t>At the 6th stage in the Bodhisattva path, after gaining perfect wisdom, the bodhisattva is enlightened. </a:t>
            </a:r>
          </a:p>
          <a:p>
            <a:r>
              <a:rPr lang="en-GB" sz="2000" dirty="0"/>
              <a:t>In the 7th stage the bodhisattva concentrates on </a:t>
            </a:r>
            <a:r>
              <a:rPr lang="en-GB" sz="2000" dirty="0" err="1"/>
              <a:t>skillful</a:t>
            </a:r>
            <a:r>
              <a:rPr lang="en-GB" sz="2000" dirty="0"/>
              <a:t> means(</a:t>
            </a:r>
            <a:r>
              <a:rPr lang="en-GB" sz="2000" i="1" dirty="0" err="1"/>
              <a:t>upaya</a:t>
            </a:r>
            <a:r>
              <a:rPr lang="en-GB" sz="2000" dirty="0"/>
              <a:t>), finding endless ways and means of helping others to progress spiritually.</a:t>
            </a:r>
          </a:p>
          <a:p>
            <a:endParaRPr lang="en-GB" sz="2000"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751448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33E1ACE8-CD21-4AB0-8481-0E4446119821}"/>
              </a:ext>
            </a:extLst>
          </p:cNvPr>
          <p:cNvPicPr>
            <a:picLocks noGrp="1" noChangeAspect="1"/>
          </p:cNvPicPr>
          <p:nvPr>
            <p:ph type="pic" idx="1"/>
          </p:nvPr>
        </p:nvPicPr>
        <p:blipFill rotWithShape="1">
          <a:blip r:embed="rId2"/>
          <a:srcRect l="5990" r="9603" b="1"/>
          <a:stretch/>
        </p:blipFill>
        <p:spPr>
          <a:xfrm>
            <a:off x="228599" y="237744"/>
            <a:ext cx="7696201" cy="6382512"/>
          </a:xfrm>
          <a:prstGeom prst="rect">
            <a:avLst/>
          </a:prstGeom>
          <a:noFill/>
          <a:ln>
            <a:noFill/>
          </a:ln>
        </p:spPr>
      </p:pic>
      <p:sp>
        <p:nvSpPr>
          <p:cNvPr id="2" name="Title 1">
            <a:extLst>
              <a:ext uri="{FF2B5EF4-FFF2-40B4-BE49-F238E27FC236}">
                <a16:creationId xmlns:a16="http://schemas.microsoft.com/office/drawing/2014/main" id="{8B525847-383B-43AB-BDEA-D23835355ED5}"/>
              </a:ext>
            </a:extLst>
          </p:cNvPr>
          <p:cNvSpPr>
            <a:spLocks noGrp="1"/>
          </p:cNvSpPr>
          <p:nvPr>
            <p:ph type="title"/>
          </p:nvPr>
        </p:nvSpPr>
        <p:spPr>
          <a:xfrm>
            <a:off x="8280302" y="602097"/>
            <a:ext cx="3536560" cy="716046"/>
          </a:xfrm>
          <a:prstGeom prst="rect">
            <a:avLst/>
          </a:prstGeom>
        </p:spPr>
        <p:txBody>
          <a:bodyPr anchor="b">
            <a:normAutofit/>
          </a:bodyPr>
          <a:lstStyle/>
          <a:p>
            <a:r>
              <a:rPr lang="en-GB" sz="4000" b="1" u="sng" dirty="0" err="1"/>
              <a:t>Ecosattva</a:t>
            </a:r>
            <a:r>
              <a:rPr lang="en-GB" sz="4000" b="1" u="sng" dirty="0"/>
              <a:t> Path</a:t>
            </a:r>
          </a:p>
        </p:txBody>
      </p:sp>
      <p:sp>
        <p:nvSpPr>
          <p:cNvPr id="3" name="Content Placeholder 2">
            <a:extLst>
              <a:ext uri="{FF2B5EF4-FFF2-40B4-BE49-F238E27FC236}">
                <a16:creationId xmlns:a16="http://schemas.microsoft.com/office/drawing/2014/main" id="{F4FF2461-63E7-462E-9D89-31CADD658CC4}"/>
              </a:ext>
            </a:extLst>
          </p:cNvPr>
          <p:cNvSpPr>
            <a:spLocks noGrp="1"/>
          </p:cNvSpPr>
          <p:nvPr>
            <p:ph type="body" sz="half" idx="2"/>
          </p:nvPr>
        </p:nvSpPr>
        <p:spPr>
          <a:xfrm>
            <a:off x="8280302" y="1543226"/>
            <a:ext cx="3341722" cy="5077030"/>
          </a:xfrm>
          <a:prstGeom prst="rect">
            <a:avLst/>
          </a:prstGeom>
        </p:spPr>
        <p:txBody>
          <a:bodyPr>
            <a:normAutofit/>
          </a:bodyPr>
          <a:lstStyle/>
          <a:p>
            <a:pPr marL="342900" indent="-342900">
              <a:buFont typeface="Arial" panose="020B0604020202020204" pitchFamily="34" charset="0"/>
              <a:buChar char="•"/>
            </a:pPr>
            <a:r>
              <a:rPr lang="en-GB" sz="2000" dirty="0"/>
              <a:t>Emphasis on interdependence.</a:t>
            </a:r>
          </a:p>
          <a:p>
            <a:pPr marL="342900" indent="-342900">
              <a:buFont typeface="Arial" panose="020B0604020202020204" pitchFamily="34" charset="0"/>
              <a:buChar char="•"/>
            </a:pPr>
            <a:r>
              <a:rPr lang="en-GB" sz="2000" dirty="0"/>
              <a:t>Mahayana emphasis on skilful means.</a:t>
            </a:r>
          </a:p>
          <a:p>
            <a:pPr marL="342900" indent="-342900">
              <a:buFont typeface="Arial" panose="020B0604020202020204" pitchFamily="34" charset="0"/>
              <a:buChar char="•"/>
            </a:pPr>
            <a:r>
              <a:rPr lang="en-GB" sz="2000" dirty="0"/>
              <a:t>Engagement with world problems to be understood as essential to one’s own transformation.</a:t>
            </a:r>
          </a:p>
          <a:p>
            <a:pPr marL="342900" indent="-342900">
              <a:buFont typeface="Arial" panose="020B0604020202020204" pitchFamily="34" charset="0"/>
              <a:buChar char="•"/>
            </a:pPr>
            <a:r>
              <a:rPr lang="en-GB" sz="2000" dirty="0"/>
              <a:t>Buddha nature in all being.</a:t>
            </a:r>
          </a:p>
          <a:p>
            <a:endParaRPr lang="en-GB" sz="2000" dirty="0"/>
          </a:p>
          <a:p>
            <a:r>
              <a:rPr lang="en-GB" sz="1200" dirty="0"/>
              <a:t>Img3-https://www.britannica.com/plant/pine</a:t>
            </a:r>
          </a:p>
        </p:txBody>
      </p:sp>
      <p:sp>
        <p:nvSpPr>
          <p:cNvPr id="4" name="TextBox 3">
            <a:extLst>
              <a:ext uri="{FF2B5EF4-FFF2-40B4-BE49-F238E27FC236}">
                <a16:creationId xmlns:a16="http://schemas.microsoft.com/office/drawing/2014/main" id="{1FBC8BC9-A6A7-4A4B-BD03-57343DA18983}"/>
              </a:ext>
            </a:extLst>
          </p:cNvPr>
          <p:cNvSpPr txBox="1"/>
          <p:nvPr/>
        </p:nvSpPr>
        <p:spPr>
          <a:xfrm>
            <a:off x="0" y="6620256"/>
            <a:ext cx="2156792" cy="276999"/>
          </a:xfrm>
          <a:prstGeom prst="rect">
            <a:avLst/>
          </a:prstGeom>
          <a:noFill/>
        </p:spPr>
        <p:txBody>
          <a:bodyPr wrap="square" rtlCol="0">
            <a:spAutoFit/>
          </a:bodyPr>
          <a:lstStyle/>
          <a:p>
            <a:r>
              <a:rPr lang="en-GB" sz="1200" dirty="0"/>
              <a:t>img3</a:t>
            </a:r>
          </a:p>
        </p:txBody>
      </p:sp>
    </p:spTree>
    <p:extLst>
      <p:ext uri="{BB962C8B-B14F-4D97-AF65-F5344CB8AC3E}">
        <p14:creationId xmlns:p14="http://schemas.microsoft.com/office/powerpoint/2010/main" val="32076551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B1B07-05C0-4ED1-9265-61AAB504C5E3}"/>
              </a:ext>
            </a:extLst>
          </p:cNvPr>
          <p:cNvSpPr>
            <a:spLocks noGrp="1"/>
          </p:cNvSpPr>
          <p:nvPr>
            <p:ph type="title"/>
          </p:nvPr>
        </p:nvSpPr>
        <p:spPr/>
        <p:txBody>
          <a:bodyPr/>
          <a:lstStyle/>
          <a:p>
            <a:r>
              <a:rPr lang="en-GB" b="1" u="sng" dirty="0"/>
              <a:t>Vegetarianism</a:t>
            </a:r>
          </a:p>
        </p:txBody>
      </p:sp>
      <p:sp>
        <p:nvSpPr>
          <p:cNvPr id="3" name="Content Placeholder 2">
            <a:extLst>
              <a:ext uri="{FF2B5EF4-FFF2-40B4-BE49-F238E27FC236}">
                <a16:creationId xmlns:a16="http://schemas.microsoft.com/office/drawing/2014/main" id="{7BD7970B-C94F-4732-B127-BCAE13A046AD}"/>
              </a:ext>
            </a:extLst>
          </p:cNvPr>
          <p:cNvSpPr>
            <a:spLocks noGrp="1"/>
          </p:cNvSpPr>
          <p:nvPr>
            <p:ph sz="half" idx="1"/>
          </p:nvPr>
        </p:nvSpPr>
        <p:spPr>
          <a:xfrm>
            <a:off x="675861" y="1789043"/>
            <a:ext cx="5246535" cy="4426363"/>
          </a:xfrm>
        </p:spPr>
        <p:txBody>
          <a:bodyPr>
            <a:normAutofit fontScale="62500" lnSpcReduction="20000"/>
          </a:bodyPr>
          <a:lstStyle/>
          <a:p>
            <a:r>
              <a:rPr lang="en-GB" sz="3200" dirty="0"/>
              <a:t>Vegetarianism is a debated subject.</a:t>
            </a:r>
          </a:p>
          <a:p>
            <a:r>
              <a:rPr lang="en-GB" sz="3200" dirty="0"/>
              <a:t>Eating meat was not forbidden in the Buddha’s time.</a:t>
            </a:r>
          </a:p>
          <a:p>
            <a:r>
              <a:rPr lang="en-GB" sz="3200" dirty="0"/>
              <a:t>Members of the </a:t>
            </a:r>
            <a:r>
              <a:rPr lang="en-GB" sz="3200" i="1" dirty="0"/>
              <a:t>sangha</a:t>
            </a:r>
            <a:r>
              <a:rPr lang="en-GB" sz="3200" dirty="0"/>
              <a:t> are not allowed to kill animals, however allowed to eat meat given to them.</a:t>
            </a:r>
          </a:p>
          <a:p>
            <a:r>
              <a:rPr lang="en-GB" sz="3200" dirty="0"/>
              <a:t>It is admired but little practiced.</a:t>
            </a:r>
          </a:p>
          <a:p>
            <a:r>
              <a:rPr lang="en-GB" sz="3200" dirty="0"/>
              <a:t>“Buddhists often see clinging to views as if they were absolutes as unhelpful for spiritual development</a:t>
            </a:r>
            <a:r>
              <a:rPr lang="en-GB" sz="3600" dirty="0"/>
              <a:t>”</a:t>
            </a:r>
          </a:p>
          <a:p>
            <a:endParaRPr lang="en-GB" sz="1900" dirty="0"/>
          </a:p>
          <a:p>
            <a:pPr marL="0" indent="0">
              <a:buNone/>
            </a:pPr>
            <a:endParaRPr lang="en-GB" dirty="0"/>
          </a:p>
          <a:p>
            <a:pPr marL="0" indent="0">
              <a:buNone/>
            </a:pPr>
            <a:r>
              <a:rPr lang="en-GB" dirty="0"/>
              <a:t> </a:t>
            </a:r>
            <a:r>
              <a:rPr lang="en-GB" sz="1300" dirty="0"/>
              <a:t>Peggy Morgan and Clive Lawton</a:t>
            </a:r>
            <a:r>
              <a:rPr lang="en-GB" sz="1300" i="1" dirty="0"/>
              <a:t>, Ethical Issues In Six Religious Traditions, </a:t>
            </a:r>
            <a:r>
              <a:rPr lang="en-GB" sz="1300" dirty="0"/>
              <a:t>2nd </a:t>
            </a:r>
            <a:r>
              <a:rPr lang="en-GB" sz="1300" dirty="0" err="1"/>
              <a:t>edn</a:t>
            </a:r>
            <a:r>
              <a:rPr lang="en-GB" sz="1300" dirty="0"/>
              <a:t> (Edinburgh [Scotland]: Edinburgh University Press, 2007), p. 91.</a:t>
            </a:r>
            <a:endParaRPr lang="en-GB" dirty="0"/>
          </a:p>
        </p:txBody>
      </p:sp>
      <p:sp>
        <p:nvSpPr>
          <p:cNvPr id="4" name="Content Placeholder 3">
            <a:extLst>
              <a:ext uri="{FF2B5EF4-FFF2-40B4-BE49-F238E27FC236}">
                <a16:creationId xmlns:a16="http://schemas.microsoft.com/office/drawing/2014/main" id="{5BB276D3-AE7C-469A-A961-3A3E16D82E2F}"/>
              </a:ext>
            </a:extLst>
          </p:cNvPr>
          <p:cNvSpPr>
            <a:spLocks noGrp="1"/>
          </p:cNvSpPr>
          <p:nvPr>
            <p:ph sz="half" idx="2"/>
          </p:nvPr>
        </p:nvSpPr>
        <p:spPr>
          <a:xfrm>
            <a:off x="6461759" y="2103120"/>
            <a:ext cx="4855597" cy="3749040"/>
          </a:xfrm>
        </p:spPr>
        <p:txBody>
          <a:bodyPr>
            <a:normAutofit fontScale="62500" lnSpcReduction="20000"/>
          </a:bodyPr>
          <a:lstStyle/>
          <a:p>
            <a:r>
              <a:rPr lang="en-GB" sz="3200" dirty="0" err="1"/>
              <a:t>Lankavatara</a:t>
            </a:r>
            <a:r>
              <a:rPr lang="en-GB" sz="3200" dirty="0"/>
              <a:t> sutra</a:t>
            </a:r>
          </a:p>
          <a:p>
            <a:pPr marL="0" indent="0">
              <a:buNone/>
            </a:pPr>
            <a:r>
              <a:rPr lang="en-GB" sz="2000" dirty="0"/>
              <a:t>“</a:t>
            </a:r>
            <a:r>
              <a:rPr lang="en-GB" sz="3200" dirty="0"/>
              <a:t>The Bodhisattva who regards all beings as if they were his only child cannot indulge in flesh eating” (Suzuki 1930:369)</a:t>
            </a:r>
          </a:p>
        </p:txBody>
      </p:sp>
    </p:spTree>
    <p:extLst>
      <p:ext uri="{BB962C8B-B14F-4D97-AF65-F5344CB8AC3E}">
        <p14:creationId xmlns:p14="http://schemas.microsoft.com/office/powerpoint/2010/main" val="13953263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233A0-7E79-4A6E-8A14-DCFA05AF023E}"/>
              </a:ext>
            </a:extLst>
          </p:cNvPr>
          <p:cNvSpPr>
            <a:spLocks noGrp="1"/>
          </p:cNvSpPr>
          <p:nvPr>
            <p:ph type="title"/>
          </p:nvPr>
        </p:nvSpPr>
        <p:spPr>
          <a:xfrm>
            <a:off x="1066800" y="642594"/>
            <a:ext cx="10058400" cy="1371600"/>
          </a:xfrm>
          <a:prstGeom prst="rect">
            <a:avLst/>
          </a:prstGeom>
        </p:spPr>
        <p:txBody>
          <a:bodyPr anchor="ctr">
            <a:normAutofit/>
          </a:bodyPr>
          <a:lstStyle/>
          <a:p>
            <a:r>
              <a:rPr lang="en-GB" b="1" u="sng" dirty="0"/>
              <a:t>Festival of Wesak</a:t>
            </a:r>
          </a:p>
        </p:txBody>
      </p:sp>
      <p:pic>
        <p:nvPicPr>
          <p:cNvPr id="5" name="Picture 4">
            <a:extLst>
              <a:ext uri="{FF2B5EF4-FFF2-40B4-BE49-F238E27FC236}">
                <a16:creationId xmlns:a16="http://schemas.microsoft.com/office/drawing/2014/main" id="{E4755D61-D132-413D-91C3-2B24DC098A30}"/>
              </a:ext>
            </a:extLst>
          </p:cNvPr>
          <p:cNvPicPr>
            <a:picLocks noChangeAspect="1"/>
          </p:cNvPicPr>
          <p:nvPr/>
        </p:nvPicPr>
        <p:blipFill rotWithShape="1">
          <a:blip r:embed="rId2"/>
          <a:srcRect r="16967" b="-2"/>
          <a:stretch/>
        </p:blipFill>
        <p:spPr>
          <a:xfrm>
            <a:off x="1066800" y="2103120"/>
            <a:ext cx="4663440" cy="3749040"/>
          </a:xfrm>
          <a:prstGeom prst="rect">
            <a:avLst/>
          </a:prstGeom>
          <a:noFill/>
        </p:spPr>
      </p:pic>
      <p:sp>
        <p:nvSpPr>
          <p:cNvPr id="3" name="Content Placeholder 2">
            <a:extLst>
              <a:ext uri="{FF2B5EF4-FFF2-40B4-BE49-F238E27FC236}">
                <a16:creationId xmlns:a16="http://schemas.microsoft.com/office/drawing/2014/main" id="{B7880F13-1B5E-4FBE-ADD7-D27A9A1367AD}"/>
              </a:ext>
            </a:extLst>
          </p:cNvPr>
          <p:cNvSpPr>
            <a:spLocks noGrp="1"/>
          </p:cNvSpPr>
          <p:nvPr>
            <p:ph sz="half" idx="2"/>
          </p:nvPr>
        </p:nvSpPr>
        <p:spPr>
          <a:xfrm>
            <a:off x="6461760" y="2103120"/>
            <a:ext cx="4663440" cy="3749040"/>
          </a:xfrm>
          <a:prstGeom prst="rect">
            <a:avLst/>
          </a:prstGeom>
        </p:spPr>
        <p:txBody>
          <a:bodyPr>
            <a:normAutofit lnSpcReduction="10000"/>
          </a:bodyPr>
          <a:lstStyle/>
          <a:p>
            <a:r>
              <a:rPr lang="en-GB" sz="2000" dirty="0"/>
              <a:t>Buying fish and caged birds and setting them free.</a:t>
            </a:r>
          </a:p>
          <a:p>
            <a:r>
              <a:rPr lang="en-GB" sz="2000" dirty="0"/>
              <a:t>Compassionate act</a:t>
            </a:r>
          </a:p>
          <a:p>
            <a:r>
              <a:rPr lang="en-GB" sz="2000" dirty="0"/>
              <a:t>Liberation is a key theme of the festival</a:t>
            </a:r>
          </a:p>
          <a:p>
            <a:endParaRPr lang="en-GB" sz="1200" dirty="0"/>
          </a:p>
          <a:p>
            <a:endParaRPr lang="en-GB" sz="1200" dirty="0"/>
          </a:p>
          <a:p>
            <a:endParaRPr lang="en-GB" sz="1200" dirty="0"/>
          </a:p>
          <a:p>
            <a:endParaRPr lang="en-GB" sz="1200" dirty="0"/>
          </a:p>
          <a:p>
            <a:pPr marL="0" indent="0">
              <a:buNone/>
            </a:pPr>
            <a:r>
              <a:rPr lang="en-GB" sz="1200" dirty="0"/>
              <a:t>Img4-https://theculturetrip.com/asia/china/hong-kong/articles/buddhist-animal-release-basic-fangsheng-facts-you-should-know/</a:t>
            </a:r>
          </a:p>
        </p:txBody>
      </p:sp>
      <p:sp>
        <p:nvSpPr>
          <p:cNvPr id="4" name="TextBox 3">
            <a:extLst>
              <a:ext uri="{FF2B5EF4-FFF2-40B4-BE49-F238E27FC236}">
                <a16:creationId xmlns:a16="http://schemas.microsoft.com/office/drawing/2014/main" id="{CE06B59C-AAE0-4A4F-9E5B-8452CD698906}"/>
              </a:ext>
            </a:extLst>
          </p:cNvPr>
          <p:cNvSpPr txBox="1"/>
          <p:nvPr/>
        </p:nvSpPr>
        <p:spPr>
          <a:xfrm>
            <a:off x="430695" y="6202290"/>
            <a:ext cx="1941443" cy="276999"/>
          </a:xfrm>
          <a:prstGeom prst="rect">
            <a:avLst/>
          </a:prstGeom>
          <a:noFill/>
        </p:spPr>
        <p:txBody>
          <a:bodyPr wrap="square" rtlCol="0">
            <a:spAutoFit/>
          </a:bodyPr>
          <a:lstStyle/>
          <a:p>
            <a:r>
              <a:rPr lang="en-GB" sz="1200" dirty="0"/>
              <a:t>img4</a:t>
            </a:r>
          </a:p>
        </p:txBody>
      </p:sp>
    </p:spTree>
    <p:extLst>
      <p:ext uri="{BB962C8B-B14F-4D97-AF65-F5344CB8AC3E}">
        <p14:creationId xmlns:p14="http://schemas.microsoft.com/office/powerpoint/2010/main" val="27904330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0E7AD-2F27-42BD-8E64-FEBE7515264D}"/>
              </a:ext>
            </a:extLst>
          </p:cNvPr>
          <p:cNvSpPr>
            <a:spLocks noGrp="1"/>
          </p:cNvSpPr>
          <p:nvPr>
            <p:ph type="title"/>
          </p:nvPr>
        </p:nvSpPr>
        <p:spPr>
          <a:xfrm>
            <a:off x="1066800" y="642594"/>
            <a:ext cx="10058400" cy="1371600"/>
          </a:xfrm>
          <a:prstGeom prst="rect">
            <a:avLst/>
          </a:prstGeom>
        </p:spPr>
        <p:txBody>
          <a:bodyPr anchor="ctr">
            <a:normAutofit/>
          </a:bodyPr>
          <a:lstStyle/>
          <a:p>
            <a:r>
              <a:rPr lang="en-GB" b="1" u="sng" dirty="0"/>
              <a:t>Buddhist thought on the environmental crisis today</a:t>
            </a:r>
          </a:p>
        </p:txBody>
      </p:sp>
      <p:sp>
        <p:nvSpPr>
          <p:cNvPr id="3" name="Content Placeholder 2">
            <a:extLst>
              <a:ext uri="{FF2B5EF4-FFF2-40B4-BE49-F238E27FC236}">
                <a16:creationId xmlns:a16="http://schemas.microsoft.com/office/drawing/2014/main" id="{E46654DD-B646-498C-8B1B-E736C88957DA}"/>
              </a:ext>
            </a:extLst>
          </p:cNvPr>
          <p:cNvSpPr>
            <a:spLocks noGrp="1"/>
          </p:cNvSpPr>
          <p:nvPr>
            <p:ph idx="1"/>
          </p:nvPr>
        </p:nvSpPr>
        <p:spPr>
          <a:xfrm>
            <a:off x="1066800" y="2103120"/>
            <a:ext cx="10058400" cy="3849624"/>
          </a:xfrm>
          <a:prstGeom prst="rect">
            <a:avLst/>
          </a:prstGeom>
        </p:spPr>
        <p:txBody>
          <a:bodyPr>
            <a:normAutofit/>
          </a:bodyPr>
          <a:lstStyle/>
          <a:p>
            <a:r>
              <a:rPr lang="en-GB" sz="2000" dirty="0"/>
              <a:t>In the Dalai Lamas Nobel Peace Price lecture in 1989 – “We must develop a sense of universal responsibility not only in the geographic sense but in respect to the different issues that confront our planet”</a:t>
            </a:r>
          </a:p>
          <a:p>
            <a:r>
              <a:rPr lang="en-GB" sz="2000" dirty="0"/>
              <a:t>American scholar and Buddhist practitioner Joanna Macy argues that the final goal of Nirvana represents a world-affirming attitude. </a:t>
            </a:r>
          </a:p>
          <a:p>
            <a:r>
              <a:rPr lang="en-GB" sz="2000" dirty="0"/>
              <a:t>Buddhist teachings have been interpreted to support positive environmental ethic. For example, the Buddha nature doctrine.</a:t>
            </a:r>
          </a:p>
          <a:p>
            <a:pPr marL="0" indent="0">
              <a:buNone/>
            </a:pPr>
            <a:endParaRPr lang="en-GB" dirty="0"/>
          </a:p>
          <a:p>
            <a:pPr marL="0" indent="0">
              <a:buNone/>
            </a:pPr>
            <a:endParaRPr lang="en-GB" sz="1200" dirty="0"/>
          </a:p>
          <a:p>
            <a:pPr marL="0" indent="0">
              <a:buNone/>
            </a:pPr>
            <a:r>
              <a:rPr lang="en-GB" sz="1200" dirty="0"/>
              <a:t>David Herbert</a:t>
            </a:r>
            <a:r>
              <a:rPr lang="en-GB" sz="1200" i="1" dirty="0"/>
              <a:t>, Religion And Social Transformations </a:t>
            </a:r>
            <a:r>
              <a:rPr lang="en-GB" sz="1200" dirty="0"/>
              <a:t>(London: The Open University, 2001), pp. 164-166.</a:t>
            </a:r>
          </a:p>
        </p:txBody>
      </p:sp>
    </p:spTree>
    <p:extLst>
      <p:ext uri="{BB962C8B-B14F-4D97-AF65-F5344CB8AC3E}">
        <p14:creationId xmlns:p14="http://schemas.microsoft.com/office/powerpoint/2010/main" val="3643362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151AA-1AB3-4540-8AEE-6D9E669AE55D}"/>
              </a:ext>
            </a:extLst>
          </p:cNvPr>
          <p:cNvSpPr>
            <a:spLocks noGrp="1"/>
          </p:cNvSpPr>
          <p:nvPr>
            <p:ph type="title"/>
          </p:nvPr>
        </p:nvSpPr>
        <p:spPr/>
        <p:txBody>
          <a:bodyPr/>
          <a:lstStyle/>
          <a:p>
            <a:r>
              <a:rPr lang="en-GB" b="1" u="sng" dirty="0"/>
              <a:t>Buddhist Climate Change Statement to World Leaders 2015</a:t>
            </a:r>
          </a:p>
        </p:txBody>
      </p:sp>
      <p:sp>
        <p:nvSpPr>
          <p:cNvPr id="3" name="Content Placeholder 2">
            <a:extLst>
              <a:ext uri="{FF2B5EF4-FFF2-40B4-BE49-F238E27FC236}">
                <a16:creationId xmlns:a16="http://schemas.microsoft.com/office/drawing/2014/main" id="{3D961162-7CD5-4794-A478-13C623589867}"/>
              </a:ext>
            </a:extLst>
          </p:cNvPr>
          <p:cNvSpPr>
            <a:spLocks noGrp="1"/>
          </p:cNvSpPr>
          <p:nvPr>
            <p:ph sz="half" idx="1"/>
          </p:nvPr>
        </p:nvSpPr>
        <p:spPr>
          <a:xfrm>
            <a:off x="1517374" y="2778980"/>
            <a:ext cx="9495183" cy="3749040"/>
          </a:xfrm>
        </p:spPr>
        <p:txBody>
          <a:bodyPr>
            <a:normAutofit fontScale="92500" lnSpcReduction="20000"/>
          </a:bodyPr>
          <a:lstStyle/>
          <a:p>
            <a:pPr marL="0" indent="0">
              <a:buNone/>
            </a:pPr>
            <a:r>
              <a:rPr lang="en-GB" sz="2200" dirty="0"/>
              <a:t>“Our concern is founded on the Buddha’s realization of dependent co-arising, which interconnects all things in the universe. Understanding this interconnected causality and the consequences of our actions are critical steps in reducing our environmental impact. Cultivating the insight of interbeing and compassion, we will be able to act out of love, not fear, to protect our planet”</a:t>
            </a:r>
          </a:p>
          <a:p>
            <a:endParaRPr lang="en-GB" dirty="0"/>
          </a:p>
          <a:p>
            <a:endParaRPr lang="en-GB" dirty="0"/>
          </a:p>
          <a:p>
            <a:endParaRPr lang="en-GB" sz="1200" dirty="0"/>
          </a:p>
          <a:p>
            <a:pPr marL="0" indent="0">
              <a:buNone/>
            </a:pPr>
            <a:endParaRPr lang="en-GB" sz="1200" i="1" dirty="0"/>
          </a:p>
          <a:p>
            <a:pPr marL="0" indent="0">
              <a:buNone/>
            </a:pPr>
            <a:endParaRPr lang="en-GB" sz="1200" i="1" dirty="0"/>
          </a:p>
          <a:p>
            <a:pPr marL="0" indent="0">
              <a:buNone/>
            </a:pPr>
            <a:endParaRPr lang="en-GB" sz="1200" i="1" dirty="0"/>
          </a:p>
          <a:p>
            <a:pPr marL="0" indent="0">
              <a:buNone/>
            </a:pPr>
            <a:r>
              <a:rPr lang="en-GB" sz="1200" i="1" dirty="0"/>
              <a:t>"Global Buddhist Climate Change Collective (GBCCC)", </a:t>
            </a:r>
            <a:r>
              <a:rPr lang="en-GB" sz="1200" dirty="0" err="1"/>
              <a:t>Gbccc.Org</a:t>
            </a:r>
            <a:r>
              <a:rPr lang="en-GB" sz="1200" dirty="0"/>
              <a:t>, 2015 &lt;http://gbccc.org/&gt; [Accessed 30 January 2020].</a:t>
            </a:r>
          </a:p>
        </p:txBody>
      </p:sp>
    </p:spTree>
    <p:extLst>
      <p:ext uri="{BB962C8B-B14F-4D97-AF65-F5344CB8AC3E}">
        <p14:creationId xmlns:p14="http://schemas.microsoft.com/office/powerpoint/2010/main" val="33698390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247E2-95D6-4230-9C8D-E4A3CFDF4913}"/>
              </a:ext>
            </a:extLst>
          </p:cNvPr>
          <p:cNvSpPr>
            <a:spLocks noGrp="1"/>
          </p:cNvSpPr>
          <p:nvPr>
            <p:ph type="title"/>
          </p:nvPr>
        </p:nvSpPr>
        <p:spPr/>
        <p:txBody>
          <a:bodyPr/>
          <a:lstStyle/>
          <a:p>
            <a:r>
              <a:rPr lang="en-GB" b="1" u="sng" dirty="0"/>
              <a:t>Bibliography</a:t>
            </a:r>
          </a:p>
        </p:txBody>
      </p:sp>
      <p:sp>
        <p:nvSpPr>
          <p:cNvPr id="3" name="Content Placeholder 2">
            <a:extLst>
              <a:ext uri="{FF2B5EF4-FFF2-40B4-BE49-F238E27FC236}">
                <a16:creationId xmlns:a16="http://schemas.microsoft.com/office/drawing/2014/main" id="{175C3948-6EF4-46D8-9F91-77C5325C0B76}"/>
              </a:ext>
            </a:extLst>
          </p:cNvPr>
          <p:cNvSpPr>
            <a:spLocks noGrp="1"/>
          </p:cNvSpPr>
          <p:nvPr>
            <p:ph idx="1"/>
          </p:nvPr>
        </p:nvSpPr>
        <p:spPr/>
        <p:txBody>
          <a:bodyPr>
            <a:normAutofit fontScale="92500" lnSpcReduction="20000"/>
          </a:bodyPr>
          <a:lstStyle/>
          <a:p>
            <a:r>
              <a:rPr lang="en-GB" sz="1900" dirty="0"/>
              <a:t>Cooper, David E., </a:t>
            </a:r>
            <a:r>
              <a:rPr lang="en-GB" sz="1900" i="1" dirty="0"/>
              <a:t>Buddhism, Virtue And Environment</a:t>
            </a:r>
            <a:r>
              <a:rPr lang="en-GB" sz="1900" dirty="0"/>
              <a:t> (Hants: Ashgate Publishing Limited, 2005), pp. 42-57</a:t>
            </a:r>
          </a:p>
          <a:p>
            <a:r>
              <a:rPr lang="en-GB" sz="1900" dirty="0"/>
              <a:t>Cush, Denise, </a:t>
            </a:r>
            <a:r>
              <a:rPr lang="en-GB" sz="1900" i="1" dirty="0"/>
              <a:t>Buddhism</a:t>
            </a:r>
            <a:r>
              <a:rPr lang="en-GB" sz="1900" dirty="0"/>
              <a:t> (London: Athenaeum Press Ltd, 1993), p. 101</a:t>
            </a:r>
          </a:p>
          <a:p>
            <a:r>
              <a:rPr lang="en-GB" sz="1900" dirty="0"/>
              <a:t>Herbert, David, </a:t>
            </a:r>
            <a:r>
              <a:rPr lang="en-GB" sz="1900" i="1" dirty="0"/>
              <a:t>Religion And Social Transformations </a:t>
            </a:r>
            <a:r>
              <a:rPr lang="en-GB" sz="1900" dirty="0"/>
              <a:t>(London: The Open University, 2001), pp. 164-166</a:t>
            </a:r>
          </a:p>
          <a:p>
            <a:r>
              <a:rPr lang="en-GB" dirty="0"/>
              <a:t> </a:t>
            </a:r>
            <a:r>
              <a:rPr lang="en-GB" sz="1900" dirty="0"/>
              <a:t>Holder, John J., </a:t>
            </a:r>
            <a:r>
              <a:rPr lang="en-GB" sz="1900" i="1" dirty="0"/>
              <a:t>"A Suffering (But Not Irreparable) Nature: Environmental Ethics From The Perspective Of Early Buddhism"</a:t>
            </a:r>
            <a:r>
              <a:rPr lang="en-GB" sz="1900" dirty="0"/>
              <a:t>, Contemporary Buddhism, 8 (2007), 113 </a:t>
            </a:r>
            <a:r>
              <a:rPr lang="en-GB" sz="1900" dirty="0">
                <a:hlinkClick r:id="rId2"/>
              </a:rPr>
              <a:t>https://doi.org/10.1080/14639940701636091</a:t>
            </a:r>
            <a:endParaRPr lang="en-GB" sz="1900" dirty="0"/>
          </a:p>
          <a:p>
            <a:r>
              <a:rPr lang="en-GB" sz="1900" dirty="0"/>
              <a:t>Morgan, Peggy, and Clive Lawton, </a:t>
            </a:r>
            <a:r>
              <a:rPr lang="en-GB" sz="1900" i="1" dirty="0"/>
              <a:t>Ethical Issues In Six Religious Traditions</a:t>
            </a:r>
            <a:r>
              <a:rPr lang="en-GB" sz="1900" dirty="0"/>
              <a:t>, 2nd </a:t>
            </a:r>
            <a:r>
              <a:rPr lang="en-GB" sz="1900" dirty="0" err="1"/>
              <a:t>edn</a:t>
            </a:r>
            <a:r>
              <a:rPr lang="en-GB" sz="1900" dirty="0"/>
              <a:t> (Edinburgh [Scotland]: Edinburgh University Press, 2007), p. 91</a:t>
            </a:r>
          </a:p>
          <a:p>
            <a:r>
              <a:rPr lang="en-GB" sz="1900" i="1" dirty="0"/>
              <a:t>"Global Buddhist Climate Change Collective (GBCCC)", </a:t>
            </a:r>
            <a:r>
              <a:rPr lang="en-GB" sz="1900" dirty="0" err="1"/>
              <a:t>Gbccc.Org</a:t>
            </a:r>
            <a:r>
              <a:rPr lang="en-GB" sz="1900" dirty="0"/>
              <a:t>, 2015 &lt;http://gbccc.org/&gt; [Accessed 30 January 2020]</a:t>
            </a:r>
          </a:p>
        </p:txBody>
      </p:sp>
    </p:spTree>
    <p:extLst>
      <p:ext uri="{BB962C8B-B14F-4D97-AF65-F5344CB8AC3E}">
        <p14:creationId xmlns:p14="http://schemas.microsoft.com/office/powerpoint/2010/main" val="2636743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34F65-38F8-4102-A406-43647F234282}"/>
              </a:ext>
            </a:extLst>
          </p:cNvPr>
          <p:cNvSpPr>
            <a:spLocks noGrp="1"/>
          </p:cNvSpPr>
          <p:nvPr>
            <p:ph type="title"/>
          </p:nvPr>
        </p:nvSpPr>
        <p:spPr/>
        <p:txBody>
          <a:bodyPr/>
          <a:lstStyle/>
          <a:p>
            <a:r>
              <a:rPr lang="en-GB" b="1" u="sng" dirty="0"/>
              <a:t>Images</a:t>
            </a:r>
          </a:p>
        </p:txBody>
      </p:sp>
      <p:sp>
        <p:nvSpPr>
          <p:cNvPr id="3" name="Content Placeholder 2">
            <a:extLst>
              <a:ext uri="{FF2B5EF4-FFF2-40B4-BE49-F238E27FC236}">
                <a16:creationId xmlns:a16="http://schemas.microsoft.com/office/drawing/2014/main" id="{765E79AA-195C-41C1-A3C4-4506C3A75A44}"/>
              </a:ext>
            </a:extLst>
          </p:cNvPr>
          <p:cNvSpPr>
            <a:spLocks noGrp="1"/>
          </p:cNvSpPr>
          <p:nvPr>
            <p:ph idx="1"/>
          </p:nvPr>
        </p:nvSpPr>
        <p:spPr/>
        <p:txBody>
          <a:bodyPr/>
          <a:lstStyle/>
          <a:p>
            <a:r>
              <a:rPr lang="en-GB" sz="1800" dirty="0"/>
              <a:t>Img1-https://www.khunreinhard.com/khunreinhard-buddhismen.html</a:t>
            </a:r>
          </a:p>
          <a:p>
            <a:r>
              <a:rPr lang="en-GB" sz="1800" dirty="0"/>
              <a:t>Img2-https://tricycle.org/</a:t>
            </a:r>
            <a:r>
              <a:rPr lang="en-GB" sz="1800" dirty="0" err="1"/>
              <a:t>trikedaily</a:t>
            </a:r>
            <a:r>
              <a:rPr lang="en-GB" sz="1800" dirty="0"/>
              <a:t>/the-mindfulness-of-the-buddha/</a:t>
            </a:r>
          </a:p>
          <a:p>
            <a:r>
              <a:rPr lang="en-GB" sz="1800" dirty="0"/>
              <a:t>Img3-https://www.britannica.com/plant/pine</a:t>
            </a:r>
          </a:p>
          <a:p>
            <a:r>
              <a:rPr lang="en-GB" sz="1800" dirty="0"/>
              <a:t>Img4-https://theculturetrip.com/</a:t>
            </a:r>
            <a:r>
              <a:rPr lang="en-GB" sz="1800" dirty="0" err="1"/>
              <a:t>asia</a:t>
            </a:r>
            <a:r>
              <a:rPr lang="en-GB" sz="1800" dirty="0"/>
              <a:t>/china/</a:t>
            </a:r>
            <a:r>
              <a:rPr lang="en-GB" sz="1800" dirty="0" err="1"/>
              <a:t>hong-kong</a:t>
            </a:r>
            <a:r>
              <a:rPr lang="en-GB" sz="1800" dirty="0"/>
              <a:t>/articles/</a:t>
            </a:r>
            <a:r>
              <a:rPr lang="en-GB" sz="1800" dirty="0" err="1"/>
              <a:t>buddhist</a:t>
            </a:r>
            <a:r>
              <a:rPr lang="en-GB" sz="1800" dirty="0"/>
              <a:t>-animal-release-basic-</a:t>
            </a:r>
            <a:r>
              <a:rPr lang="en-GB" sz="1800" dirty="0" err="1"/>
              <a:t>fangsheng</a:t>
            </a:r>
            <a:r>
              <a:rPr lang="en-GB" sz="1800" dirty="0"/>
              <a:t>-facts-you-should-know/</a:t>
            </a:r>
          </a:p>
          <a:p>
            <a:endParaRPr lang="en-GB" dirty="0"/>
          </a:p>
          <a:p>
            <a:endParaRPr lang="en-GB" dirty="0"/>
          </a:p>
          <a:p>
            <a:endParaRPr lang="en-GB" dirty="0"/>
          </a:p>
        </p:txBody>
      </p:sp>
    </p:spTree>
    <p:extLst>
      <p:ext uri="{BB962C8B-B14F-4D97-AF65-F5344CB8AC3E}">
        <p14:creationId xmlns:p14="http://schemas.microsoft.com/office/powerpoint/2010/main" val="24986979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38">
      <a:dk1>
        <a:sysClr val="windowText" lastClr="000000"/>
      </a:dk1>
      <a:lt1>
        <a:sysClr val="window" lastClr="FFFFFF"/>
      </a:lt1>
      <a:dk2>
        <a:srgbClr val="505046"/>
      </a:dk2>
      <a:lt2>
        <a:srgbClr val="EEECE1"/>
      </a:lt2>
      <a:accent1>
        <a:srgbClr val="EE462D"/>
      </a:accent1>
      <a:accent2>
        <a:srgbClr val="595A85"/>
      </a:accent2>
      <a:accent3>
        <a:srgbClr val="8D6F5B"/>
      </a:accent3>
      <a:accent4>
        <a:srgbClr val="FABD2F"/>
      </a:accent4>
      <a:accent5>
        <a:srgbClr val="AF8073"/>
      </a:accent5>
      <a:accent6>
        <a:srgbClr val="787880"/>
      </a:accent6>
      <a:hlink>
        <a:srgbClr val="CC8D00"/>
      </a:hlink>
      <a:folHlink>
        <a:srgbClr val="82829E"/>
      </a:folHlink>
    </a:clrScheme>
    <a:fontScheme name="Savon">
      <a:majorFont>
        <a:latin typeface="Avenir Next LT Pro Ligh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venir Next LT Pro"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NE.pptx" id="{5330A5D3-B581-4B4A-9313-9275B6EF2E52}" vid="{516C64E9-C0AA-46DA-9991-9C0EC881A8B4}"/>
    </a:ext>
  </a:extLst>
</a:theme>
</file>

<file path=docProps/app.xml><?xml version="1.0" encoding="utf-8"?>
<Properties xmlns="http://schemas.openxmlformats.org/officeDocument/2006/extended-properties" xmlns:vt="http://schemas.openxmlformats.org/officeDocument/2006/docPropsVTypes">
  <TotalTime>0</TotalTime>
  <Words>1351</Words>
  <Application>Microsoft Office PowerPoint</Application>
  <PresentationFormat>Widescreen</PresentationFormat>
  <Paragraphs>148</Paragraphs>
  <Slides>20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Arial</vt:lpstr>
      <vt:lpstr>Avenir Next LT Pro</vt:lpstr>
      <vt:lpstr>Avenir Next LT Pro Light</vt:lpstr>
      <vt:lpstr>Garamond</vt:lpstr>
      <vt:lpstr>SavonVTI</vt:lpstr>
      <vt:lpstr>The Environmental Legacy of Buddhism</vt:lpstr>
      <vt:lpstr>Is Buddhism ‘green’?</vt:lpstr>
      <vt:lpstr>Assumptions</vt:lpstr>
      <vt:lpstr>The 4 Nobel Truths</vt:lpstr>
      <vt:lpstr>The Disease</vt:lpstr>
      <vt:lpstr>The cause of the disease </vt:lpstr>
      <vt:lpstr>Dependent Origination  </vt:lpstr>
      <vt:lpstr>The cure</vt:lpstr>
      <vt:lpstr>The medicine</vt:lpstr>
      <vt:lpstr>The 4 Nobel Truths and the Environment</vt:lpstr>
      <vt:lpstr>The 4 Nobel Truths and the Environment</vt:lpstr>
      <vt:lpstr>Mahayana Buddhism – ‘Greater vehicle’</vt:lpstr>
      <vt:lpstr>Mahayana Buddhism – ‘Greater vehicle’</vt:lpstr>
      <vt:lpstr>Ecosattva Path</vt:lpstr>
      <vt:lpstr>Vegetarianism</vt:lpstr>
      <vt:lpstr>Festival of Wesak</vt:lpstr>
      <vt:lpstr>Buddhist thought on the environmental crisis today</vt:lpstr>
      <vt:lpstr>Buddhist Climate Change Statement to World Leaders 2015</vt:lpstr>
      <vt:lpstr>Bibliography</vt:lpstr>
      <vt:lpstr>Images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2020-01-30T23:13:46Z</dcterms:created>
  <dcterms:modified xsi:type="dcterms:W3CDTF">2020-01-31T17:30:06Z</dcterms:modified>
</cp:coreProperties>
</file>