
<file path=[Content_Types].xml><?xml version="1.0" encoding="utf-8"?>
<Types xmlns="http://schemas.openxmlformats.org/package/2006/content-types">
  <Default Extension="bin" ContentType="application/vnd.openxmlformats-officedocument.oleObject"/>
  <Default Extension="jpeg" ContentType="image/jpeg"/>
  <Default Extension="jpg" ContentType="image/jpeg"/>
  <Default Extension="png" ContentType="image/png"/>
  <Default Extension="rels" ContentType="application/vnd.openxmlformats-package.relationships+xml"/>
  <Default Extension="webp" ContentType="image/webp"/>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4"/>
  </p:notesMasterIdLst>
  <p:handoutMasterIdLst>
    <p:handoutMasterId r:id="rId45"/>
  </p:handoutMasterIdLst>
  <p:sldIdLst>
    <p:sldId id="277" r:id="rId2"/>
    <p:sldId id="315" r:id="rId3"/>
    <p:sldId id="316" r:id="rId4"/>
    <p:sldId id="270" r:id="rId5"/>
    <p:sldId id="271" r:id="rId6"/>
    <p:sldId id="317" r:id="rId7"/>
    <p:sldId id="274" r:id="rId8"/>
    <p:sldId id="297" r:id="rId9"/>
    <p:sldId id="307" r:id="rId10"/>
    <p:sldId id="329" r:id="rId11"/>
    <p:sldId id="308" r:id="rId12"/>
    <p:sldId id="300" r:id="rId13"/>
    <p:sldId id="330" r:id="rId14"/>
    <p:sldId id="313" r:id="rId15"/>
    <p:sldId id="331" r:id="rId16"/>
    <p:sldId id="299" r:id="rId17"/>
    <p:sldId id="309" r:id="rId18"/>
    <p:sldId id="281" r:id="rId19"/>
    <p:sldId id="318" r:id="rId20"/>
    <p:sldId id="310" r:id="rId21"/>
    <p:sldId id="319" r:id="rId22"/>
    <p:sldId id="275" r:id="rId23"/>
    <p:sldId id="301" r:id="rId24"/>
    <p:sldId id="293" r:id="rId25"/>
    <p:sldId id="276" r:id="rId26"/>
    <p:sldId id="314" r:id="rId27"/>
    <p:sldId id="320" r:id="rId28"/>
    <p:sldId id="324" r:id="rId29"/>
    <p:sldId id="322" r:id="rId30"/>
    <p:sldId id="323" r:id="rId31"/>
    <p:sldId id="321" r:id="rId32"/>
    <p:sldId id="302" r:id="rId33"/>
    <p:sldId id="303" r:id="rId34"/>
    <p:sldId id="332" r:id="rId35"/>
    <p:sldId id="326" r:id="rId36"/>
    <p:sldId id="327" r:id="rId37"/>
    <p:sldId id="328" r:id="rId38"/>
    <p:sldId id="325" r:id="rId39"/>
    <p:sldId id="334" r:id="rId40"/>
    <p:sldId id="305" r:id="rId41"/>
    <p:sldId id="333" r:id="rId42"/>
    <p:sldId id="306" r:id="rId43"/>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68" autoAdjust="0"/>
    <p:restoredTop sz="93372" autoAdjust="0"/>
  </p:normalViewPr>
  <p:slideViewPr>
    <p:cSldViewPr>
      <p:cViewPr varScale="1">
        <p:scale>
          <a:sx n="106" d="100"/>
          <a:sy n="106" d="100"/>
        </p:scale>
        <p:origin x="1638" y="11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a:extLst>
              <a:ext uri="{FF2B5EF4-FFF2-40B4-BE49-F238E27FC236}">
                <a16:creationId xmlns:a16="http://schemas.microsoft.com/office/drawing/2014/main" id="{364BDD39-CAAE-40C0-8A12-899986A89D90}"/>
              </a:ext>
            </a:extLst>
          </p:cNvPr>
          <p:cNvSpPr>
            <a:spLocks noGrp="1" noChangeArrowheads="1"/>
          </p:cNvSpPr>
          <p:nvPr>
            <p:ph type="sldNum" sz="quarter" idx="5"/>
          </p:nvPr>
        </p:nvSpPr>
        <p:spPr>
          <a:noFill/>
        </p:spPr>
        <p:txBody>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fld id="{3C489CC3-0959-44BF-B47C-24CD791EB55E}" type="slidenum">
              <a:rPr lang="en-US" altLang="en-US" sz="1200">
                <a:solidFill>
                  <a:schemeClr val="tx1"/>
                </a:solidFill>
              </a:rPr>
              <a:pPr eaLnBrk="1" hangingPunct="1"/>
              <a:t>4</a:t>
            </a:fld>
            <a:endParaRPr lang="en-US" altLang="en-US" sz="1200">
              <a:solidFill>
                <a:schemeClr val="tx1"/>
              </a:solidFill>
            </a:endParaRPr>
          </a:p>
        </p:txBody>
      </p:sp>
      <p:sp>
        <p:nvSpPr>
          <p:cNvPr id="39939" name="Rectangle 2">
            <a:extLst>
              <a:ext uri="{FF2B5EF4-FFF2-40B4-BE49-F238E27FC236}">
                <a16:creationId xmlns:a16="http://schemas.microsoft.com/office/drawing/2014/main" id="{EC8F8D2D-1A76-41D3-BF3D-CF31A54BFFBB}"/>
              </a:ext>
            </a:extLst>
          </p:cNvPr>
          <p:cNvSpPr>
            <a:spLocks noGrp="1" noRot="1" noChangeAspect="1" noChangeArrowheads="1" noTextEdit="1"/>
          </p:cNvSpPr>
          <p:nvPr>
            <p:ph type="sldImg"/>
          </p:nvPr>
        </p:nvSpPr>
        <p:spPr>
          <a:ln/>
        </p:spPr>
      </p:sp>
      <p:sp>
        <p:nvSpPr>
          <p:cNvPr id="39940" name="Rectangle 3">
            <a:extLst>
              <a:ext uri="{FF2B5EF4-FFF2-40B4-BE49-F238E27FC236}">
                <a16:creationId xmlns:a16="http://schemas.microsoft.com/office/drawing/2014/main" id="{55CB267A-B74D-41EA-9FD8-0F4287200B68}"/>
              </a:ext>
            </a:extLst>
          </p:cNvPr>
          <p:cNvSpPr>
            <a:spLocks noGrp="1" noChangeArrowheads="1"/>
          </p:cNvSpPr>
          <p:nvPr>
            <p:ph type="body" idx="1"/>
          </p:nvPr>
        </p:nvSpPr>
        <p:spPr>
          <a:noFill/>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a:extLst>
              <a:ext uri="{FF2B5EF4-FFF2-40B4-BE49-F238E27FC236}">
                <a16:creationId xmlns:a16="http://schemas.microsoft.com/office/drawing/2014/main" id="{5DBB9CD0-D25B-4990-ABB1-F70F33B076E2}"/>
              </a:ext>
            </a:extLst>
          </p:cNvPr>
          <p:cNvSpPr>
            <a:spLocks noGrp="1" noChangeArrowheads="1"/>
          </p:cNvSpPr>
          <p:nvPr>
            <p:ph type="sldNum" sz="quarter" idx="5"/>
          </p:nvPr>
        </p:nvSpPr>
        <p:spPr>
          <a:noFill/>
        </p:spPr>
        <p:txBody>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fld id="{AD50A644-34C0-4A96-BC6B-490F70E6AE1B}" type="slidenum">
              <a:rPr lang="en-US" altLang="en-US" sz="1200">
                <a:solidFill>
                  <a:schemeClr val="tx1"/>
                </a:solidFill>
              </a:rPr>
              <a:pPr eaLnBrk="1" hangingPunct="1"/>
              <a:t>5</a:t>
            </a:fld>
            <a:endParaRPr lang="en-US" altLang="en-US" sz="1200">
              <a:solidFill>
                <a:schemeClr val="tx1"/>
              </a:solidFill>
            </a:endParaRPr>
          </a:p>
        </p:txBody>
      </p:sp>
      <p:sp>
        <p:nvSpPr>
          <p:cNvPr id="40963" name="Rectangle 2">
            <a:extLst>
              <a:ext uri="{FF2B5EF4-FFF2-40B4-BE49-F238E27FC236}">
                <a16:creationId xmlns:a16="http://schemas.microsoft.com/office/drawing/2014/main" id="{7F4C993B-E3F7-454B-B949-833F1A2C18AD}"/>
              </a:ext>
            </a:extLst>
          </p:cNvPr>
          <p:cNvSpPr>
            <a:spLocks noGrp="1" noRot="1" noChangeAspect="1" noChangeArrowheads="1" noTextEdit="1"/>
          </p:cNvSpPr>
          <p:nvPr>
            <p:ph type="sldImg"/>
          </p:nvPr>
        </p:nvSpPr>
        <p:spPr>
          <a:ln/>
        </p:spPr>
      </p:sp>
      <p:sp>
        <p:nvSpPr>
          <p:cNvPr id="40964" name="Rectangle 3">
            <a:extLst>
              <a:ext uri="{FF2B5EF4-FFF2-40B4-BE49-F238E27FC236}">
                <a16:creationId xmlns:a16="http://schemas.microsoft.com/office/drawing/2014/main" id="{E314C572-F7B9-4C70-8779-B2731C498A2A}"/>
              </a:ext>
            </a:extLst>
          </p:cNvPr>
          <p:cNvSpPr>
            <a:spLocks noGrp="1" noChangeArrowheads="1"/>
          </p:cNvSpPr>
          <p:nvPr>
            <p:ph type="body" idx="1"/>
          </p:nvPr>
        </p:nvSpPr>
        <p:spPr>
          <a:noFill/>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a:extLst>
              <a:ext uri="{FF2B5EF4-FFF2-40B4-BE49-F238E27FC236}">
                <a16:creationId xmlns:a16="http://schemas.microsoft.com/office/drawing/2014/main" id="{8F2D1981-123C-4165-860E-A6F359F4F0BC}"/>
              </a:ext>
            </a:extLst>
          </p:cNvPr>
          <p:cNvSpPr>
            <a:spLocks noGrp="1" noChangeArrowheads="1"/>
          </p:cNvSpPr>
          <p:nvPr>
            <p:ph type="sldNum" sz="quarter" idx="5"/>
          </p:nvPr>
        </p:nvSpPr>
        <p:spPr>
          <a:noFill/>
        </p:spPr>
        <p:txBody>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fld id="{42C3D4C2-7479-4259-B029-2B7DC8D75506}" type="slidenum">
              <a:rPr lang="en-US" altLang="en-US" sz="1200">
                <a:solidFill>
                  <a:schemeClr val="tx1"/>
                </a:solidFill>
              </a:rPr>
              <a:pPr eaLnBrk="1" hangingPunct="1"/>
              <a:t>7</a:t>
            </a:fld>
            <a:endParaRPr lang="en-US" altLang="en-US" sz="1200">
              <a:solidFill>
                <a:schemeClr val="tx1"/>
              </a:solidFill>
            </a:endParaRPr>
          </a:p>
        </p:txBody>
      </p:sp>
      <p:sp>
        <p:nvSpPr>
          <p:cNvPr id="41987" name="Rectangle 2">
            <a:extLst>
              <a:ext uri="{FF2B5EF4-FFF2-40B4-BE49-F238E27FC236}">
                <a16:creationId xmlns:a16="http://schemas.microsoft.com/office/drawing/2014/main" id="{5E0EA556-6AD6-4E0C-BB0F-307C9E203CF3}"/>
              </a:ext>
            </a:extLst>
          </p:cNvPr>
          <p:cNvSpPr>
            <a:spLocks noGrp="1" noRot="1" noChangeAspect="1" noChangeArrowheads="1" noTextEdit="1"/>
          </p:cNvSpPr>
          <p:nvPr>
            <p:ph type="sldImg"/>
          </p:nvPr>
        </p:nvSpPr>
        <p:spPr>
          <a:ln/>
        </p:spPr>
      </p:sp>
      <p:sp>
        <p:nvSpPr>
          <p:cNvPr id="41988" name="Rectangle 3">
            <a:extLst>
              <a:ext uri="{FF2B5EF4-FFF2-40B4-BE49-F238E27FC236}">
                <a16:creationId xmlns:a16="http://schemas.microsoft.com/office/drawing/2014/main" id="{FAE83A34-6BEB-444E-8C14-F07E82D84AB0}"/>
              </a:ext>
            </a:extLst>
          </p:cNvPr>
          <p:cNvSpPr>
            <a:spLocks noGrp="1" noChangeArrowheads="1"/>
          </p:cNvSpPr>
          <p:nvPr>
            <p:ph type="body" idx="1"/>
          </p:nvPr>
        </p:nvSpPr>
        <p:spPr>
          <a:noFill/>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id="{17BE18EA-2514-469E-A8AF-2351FAB794A7}"/>
              </a:ext>
            </a:extLst>
          </p:cNvPr>
          <p:cNvSpPr>
            <a:spLocks noGrp="1" noChangeArrowheads="1"/>
          </p:cNvSpPr>
          <p:nvPr>
            <p:ph type="sldNum" sz="quarter" idx="5"/>
          </p:nvPr>
        </p:nvSpPr>
        <p:spPr>
          <a:noFill/>
        </p:spPr>
        <p:txBody>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fld id="{9FCD10EA-E439-445F-93FF-0A5F6B70C694}" type="slidenum">
              <a:rPr lang="en-US" altLang="en-US" sz="1200">
                <a:solidFill>
                  <a:schemeClr val="tx1"/>
                </a:solidFill>
              </a:rPr>
              <a:pPr eaLnBrk="1" hangingPunct="1"/>
              <a:t>18</a:t>
            </a:fld>
            <a:endParaRPr lang="en-US" altLang="en-US" sz="1200">
              <a:solidFill>
                <a:schemeClr val="tx1"/>
              </a:solidFill>
            </a:endParaRPr>
          </a:p>
        </p:txBody>
      </p:sp>
      <p:sp>
        <p:nvSpPr>
          <p:cNvPr id="43011" name="Rectangle 2">
            <a:extLst>
              <a:ext uri="{FF2B5EF4-FFF2-40B4-BE49-F238E27FC236}">
                <a16:creationId xmlns:a16="http://schemas.microsoft.com/office/drawing/2014/main" id="{DF2354C7-C091-49C4-8428-AF6EB8680A3C}"/>
              </a:ext>
            </a:extLst>
          </p:cNvPr>
          <p:cNvSpPr>
            <a:spLocks noGrp="1" noRot="1" noChangeAspect="1" noChangeArrowheads="1" noTextEdit="1"/>
          </p:cNvSpPr>
          <p:nvPr>
            <p:ph type="sldImg"/>
          </p:nvPr>
        </p:nvSpPr>
        <p:spPr>
          <a:ln/>
        </p:spPr>
      </p:sp>
      <p:sp>
        <p:nvSpPr>
          <p:cNvPr id="43012" name="Rectangle 3">
            <a:extLst>
              <a:ext uri="{FF2B5EF4-FFF2-40B4-BE49-F238E27FC236}">
                <a16:creationId xmlns:a16="http://schemas.microsoft.com/office/drawing/2014/main" id="{4613C41D-168E-470E-965E-FD07D457C5A3}"/>
              </a:ext>
            </a:extLst>
          </p:cNvPr>
          <p:cNvSpPr>
            <a:spLocks noGrp="1" noChangeArrowheads="1"/>
          </p:cNvSpPr>
          <p:nvPr>
            <p:ph type="body" idx="1"/>
          </p:nvPr>
        </p:nvSpPr>
        <p:spPr>
          <a:noFill/>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a:extLst>
              <a:ext uri="{FF2B5EF4-FFF2-40B4-BE49-F238E27FC236}">
                <a16:creationId xmlns:a16="http://schemas.microsoft.com/office/drawing/2014/main" id="{845327F4-173E-4B40-B237-6EB709980AE8}"/>
              </a:ext>
            </a:extLst>
          </p:cNvPr>
          <p:cNvSpPr>
            <a:spLocks noGrp="1" noChangeArrowheads="1"/>
          </p:cNvSpPr>
          <p:nvPr>
            <p:ph type="sldNum" sz="quarter" idx="5"/>
          </p:nvPr>
        </p:nvSpPr>
        <p:spPr>
          <a:noFill/>
        </p:spPr>
        <p:txBody>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fld id="{274552D7-155A-45A3-988B-EE415613ED0E}" type="slidenum">
              <a:rPr lang="en-US" altLang="en-US" sz="1200">
                <a:solidFill>
                  <a:schemeClr val="tx1"/>
                </a:solidFill>
              </a:rPr>
              <a:pPr eaLnBrk="1" hangingPunct="1"/>
              <a:t>22</a:t>
            </a:fld>
            <a:endParaRPr lang="en-US" altLang="en-US" sz="1200">
              <a:solidFill>
                <a:schemeClr val="tx1"/>
              </a:solidFill>
            </a:endParaRPr>
          </a:p>
        </p:txBody>
      </p:sp>
      <p:sp>
        <p:nvSpPr>
          <p:cNvPr id="44035" name="Rectangle 2">
            <a:extLst>
              <a:ext uri="{FF2B5EF4-FFF2-40B4-BE49-F238E27FC236}">
                <a16:creationId xmlns:a16="http://schemas.microsoft.com/office/drawing/2014/main" id="{1491FED8-99F5-4C58-8138-24E8BFC1DD11}"/>
              </a:ext>
            </a:extLst>
          </p:cNvPr>
          <p:cNvSpPr>
            <a:spLocks noGrp="1" noRot="1" noChangeAspect="1" noChangeArrowheads="1" noTextEdit="1"/>
          </p:cNvSpPr>
          <p:nvPr>
            <p:ph type="sldImg"/>
          </p:nvPr>
        </p:nvSpPr>
        <p:spPr>
          <a:ln/>
        </p:spPr>
      </p:sp>
      <p:sp>
        <p:nvSpPr>
          <p:cNvPr id="44036" name="Rectangle 3">
            <a:extLst>
              <a:ext uri="{FF2B5EF4-FFF2-40B4-BE49-F238E27FC236}">
                <a16:creationId xmlns:a16="http://schemas.microsoft.com/office/drawing/2014/main" id="{B62D8F4D-108C-4FF5-AFC8-BC0ECB0EC692}"/>
              </a:ext>
            </a:extLst>
          </p:cNvPr>
          <p:cNvSpPr>
            <a:spLocks noGrp="1" noChangeArrowheads="1"/>
          </p:cNvSpPr>
          <p:nvPr>
            <p:ph type="body" idx="1"/>
          </p:nvPr>
        </p:nvSpPr>
        <p:spPr>
          <a:noFill/>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a:extLst>
              <a:ext uri="{FF2B5EF4-FFF2-40B4-BE49-F238E27FC236}">
                <a16:creationId xmlns:a16="http://schemas.microsoft.com/office/drawing/2014/main" id="{97191954-6BDC-4578-BA90-D80830E3FDDA}"/>
              </a:ext>
            </a:extLst>
          </p:cNvPr>
          <p:cNvSpPr>
            <a:spLocks noGrp="1" noChangeArrowheads="1"/>
          </p:cNvSpPr>
          <p:nvPr>
            <p:ph type="sldNum" sz="quarter" idx="5"/>
          </p:nvPr>
        </p:nvSpPr>
        <p:spPr>
          <a:noFill/>
        </p:spPr>
        <p:txBody>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fld id="{92A94C60-213D-4F1F-842B-8998E988A132}" type="slidenum">
              <a:rPr lang="en-US" altLang="en-US" sz="1200">
                <a:solidFill>
                  <a:schemeClr val="tx1"/>
                </a:solidFill>
              </a:rPr>
              <a:pPr eaLnBrk="1" hangingPunct="1"/>
              <a:t>24</a:t>
            </a:fld>
            <a:endParaRPr lang="en-US" altLang="en-US" sz="1200">
              <a:solidFill>
                <a:schemeClr val="tx1"/>
              </a:solidFill>
            </a:endParaRPr>
          </a:p>
        </p:txBody>
      </p:sp>
      <p:sp>
        <p:nvSpPr>
          <p:cNvPr id="45059" name="Rectangle 2">
            <a:extLst>
              <a:ext uri="{FF2B5EF4-FFF2-40B4-BE49-F238E27FC236}">
                <a16:creationId xmlns:a16="http://schemas.microsoft.com/office/drawing/2014/main" id="{8FC61126-BAEB-4052-B864-F4DCA47E8863}"/>
              </a:ext>
            </a:extLst>
          </p:cNvPr>
          <p:cNvSpPr>
            <a:spLocks noGrp="1" noRot="1" noChangeAspect="1" noChangeArrowheads="1" noTextEdit="1"/>
          </p:cNvSpPr>
          <p:nvPr>
            <p:ph type="sldImg"/>
          </p:nvPr>
        </p:nvSpPr>
        <p:spPr>
          <a:ln/>
        </p:spPr>
      </p:sp>
      <p:sp>
        <p:nvSpPr>
          <p:cNvPr id="45060" name="Rectangle 3">
            <a:extLst>
              <a:ext uri="{FF2B5EF4-FFF2-40B4-BE49-F238E27FC236}">
                <a16:creationId xmlns:a16="http://schemas.microsoft.com/office/drawing/2014/main" id="{026560BC-96C9-44D2-AA97-890B2361FFCD}"/>
              </a:ext>
            </a:extLst>
          </p:cNvPr>
          <p:cNvSpPr>
            <a:spLocks noGrp="1" noChangeArrowheads="1"/>
          </p:cNvSpPr>
          <p:nvPr>
            <p:ph type="body" idx="1"/>
          </p:nvPr>
        </p:nvSpPr>
        <p:spPr>
          <a:noFill/>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a:extLst>
              <a:ext uri="{FF2B5EF4-FFF2-40B4-BE49-F238E27FC236}">
                <a16:creationId xmlns:a16="http://schemas.microsoft.com/office/drawing/2014/main" id="{63FC4567-3906-4850-B3F3-1390A03AC87F}"/>
              </a:ext>
            </a:extLst>
          </p:cNvPr>
          <p:cNvSpPr>
            <a:spLocks noGrp="1" noChangeArrowheads="1"/>
          </p:cNvSpPr>
          <p:nvPr>
            <p:ph type="sldNum" sz="quarter" idx="5"/>
          </p:nvPr>
        </p:nvSpPr>
        <p:spPr>
          <a:noFill/>
        </p:spPr>
        <p:txBody>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fld id="{B394FA8E-F23B-4AA3-89E4-14266952CC72}" type="slidenum">
              <a:rPr lang="en-US" altLang="en-US" sz="1200">
                <a:solidFill>
                  <a:schemeClr val="tx1"/>
                </a:solidFill>
              </a:rPr>
              <a:pPr eaLnBrk="1" hangingPunct="1"/>
              <a:t>25</a:t>
            </a:fld>
            <a:endParaRPr lang="en-US" altLang="en-US" sz="1200">
              <a:solidFill>
                <a:schemeClr val="tx1"/>
              </a:solidFill>
            </a:endParaRPr>
          </a:p>
        </p:txBody>
      </p:sp>
      <p:sp>
        <p:nvSpPr>
          <p:cNvPr id="46083" name="Rectangle 2">
            <a:extLst>
              <a:ext uri="{FF2B5EF4-FFF2-40B4-BE49-F238E27FC236}">
                <a16:creationId xmlns:a16="http://schemas.microsoft.com/office/drawing/2014/main" id="{DB290C59-24C4-45EC-AE72-AED6B17FF462}"/>
              </a:ext>
            </a:extLst>
          </p:cNvPr>
          <p:cNvSpPr>
            <a:spLocks noGrp="1" noRot="1" noChangeAspect="1" noChangeArrowheads="1" noTextEdit="1"/>
          </p:cNvSpPr>
          <p:nvPr>
            <p:ph type="sldImg"/>
          </p:nvPr>
        </p:nvSpPr>
        <p:spPr>
          <a:ln/>
        </p:spPr>
      </p:sp>
      <p:sp>
        <p:nvSpPr>
          <p:cNvPr id="46084" name="Rectangle 3">
            <a:extLst>
              <a:ext uri="{FF2B5EF4-FFF2-40B4-BE49-F238E27FC236}">
                <a16:creationId xmlns:a16="http://schemas.microsoft.com/office/drawing/2014/main" id="{C39A4BFD-B2EF-434B-A66F-848CEBF5B938}"/>
              </a:ext>
            </a:extLst>
          </p:cNvPr>
          <p:cNvSpPr>
            <a:spLocks noGrp="1" noChangeArrowheads="1"/>
          </p:cNvSpPr>
          <p:nvPr>
            <p:ph type="body" idx="1"/>
          </p:nvPr>
        </p:nvSpPr>
        <p:spPr>
          <a:noFill/>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a:extLst>
              <a:ext uri="{FF2B5EF4-FFF2-40B4-BE49-F238E27FC236}">
                <a16:creationId xmlns:a16="http://schemas.microsoft.com/office/drawing/2014/main" id="{A119C843-9659-4167-8D5D-58A3FE9CB8A7}"/>
              </a:ext>
            </a:extLst>
          </p:cNvPr>
          <p:cNvSpPr>
            <a:spLocks noGrp="1" noChangeArrowheads="1"/>
          </p:cNvSpPr>
          <p:nvPr>
            <p:ph type="sldNum" sz="quarter" idx="5"/>
          </p:nvPr>
        </p:nvSpPr>
        <p:spPr>
          <a:noFill/>
        </p:spPr>
        <p:txBody>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fld id="{881D81E8-19D6-4E66-A044-A6379ECF4409}" type="slidenum">
              <a:rPr lang="en-US" altLang="en-US" sz="1200">
                <a:solidFill>
                  <a:schemeClr val="tx1"/>
                </a:solidFill>
              </a:rPr>
              <a:pPr eaLnBrk="1" hangingPunct="1"/>
              <a:t>32</a:t>
            </a:fld>
            <a:endParaRPr lang="en-US" altLang="en-US" sz="1200">
              <a:solidFill>
                <a:schemeClr val="tx1"/>
              </a:solidFill>
            </a:endParaRPr>
          </a:p>
        </p:txBody>
      </p:sp>
      <p:sp>
        <p:nvSpPr>
          <p:cNvPr id="49155" name="Rectangle 2">
            <a:extLst>
              <a:ext uri="{FF2B5EF4-FFF2-40B4-BE49-F238E27FC236}">
                <a16:creationId xmlns:a16="http://schemas.microsoft.com/office/drawing/2014/main" id="{E46D7D74-3A3A-42A3-A56B-3D9EEB78385A}"/>
              </a:ext>
            </a:extLst>
          </p:cNvPr>
          <p:cNvSpPr>
            <a:spLocks noGrp="1" noRot="1" noChangeAspect="1" noChangeArrowheads="1" noTextEdit="1"/>
          </p:cNvSpPr>
          <p:nvPr>
            <p:ph type="sldImg"/>
          </p:nvPr>
        </p:nvSpPr>
        <p:spPr>
          <a:ln/>
        </p:spPr>
      </p:sp>
      <p:sp>
        <p:nvSpPr>
          <p:cNvPr id="49156" name="Rectangle 3">
            <a:extLst>
              <a:ext uri="{FF2B5EF4-FFF2-40B4-BE49-F238E27FC236}">
                <a16:creationId xmlns:a16="http://schemas.microsoft.com/office/drawing/2014/main" id="{D8300B01-6BD4-4883-B2D7-59B4399B5136}"/>
              </a:ext>
            </a:extLst>
          </p:cNvPr>
          <p:cNvSpPr>
            <a:spLocks noGrp="1" noChangeArrowheads="1"/>
          </p:cNvSpPr>
          <p:nvPr>
            <p:ph type="body" idx="1"/>
          </p:nvPr>
        </p:nvSpPr>
        <p:spPr>
          <a:noFill/>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a:extLst>
              <a:ext uri="{FF2B5EF4-FFF2-40B4-BE49-F238E27FC236}">
                <a16:creationId xmlns:a16="http://schemas.microsoft.com/office/drawing/2014/main" id="{88A02EBA-C579-4519-9561-27F31899DA5C}"/>
              </a:ext>
            </a:extLst>
          </p:cNvPr>
          <p:cNvSpPr>
            <a:spLocks noGrp="1" noChangeArrowheads="1"/>
          </p:cNvSpPr>
          <p:nvPr>
            <p:ph type="sldNum" sz="quarter" idx="5"/>
          </p:nvPr>
        </p:nvSpPr>
        <p:spPr>
          <a:noFill/>
        </p:spPr>
        <p:txBody>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fld id="{9371F025-6848-48AF-A4CD-CEC22BC7CE56}" type="slidenum">
              <a:rPr lang="en-US" altLang="en-US" sz="1200">
                <a:solidFill>
                  <a:schemeClr val="tx1"/>
                </a:solidFill>
              </a:rPr>
              <a:pPr eaLnBrk="1" hangingPunct="1"/>
              <a:t>33</a:t>
            </a:fld>
            <a:endParaRPr lang="en-US" altLang="en-US" sz="1200">
              <a:solidFill>
                <a:schemeClr val="tx1"/>
              </a:solidFill>
            </a:endParaRPr>
          </a:p>
        </p:txBody>
      </p:sp>
      <p:sp>
        <p:nvSpPr>
          <p:cNvPr id="50179" name="Rectangle 2">
            <a:extLst>
              <a:ext uri="{FF2B5EF4-FFF2-40B4-BE49-F238E27FC236}">
                <a16:creationId xmlns:a16="http://schemas.microsoft.com/office/drawing/2014/main" id="{D78789CC-DC9C-494E-9E5E-ACA8B992C768}"/>
              </a:ext>
            </a:extLst>
          </p:cNvPr>
          <p:cNvSpPr>
            <a:spLocks noGrp="1" noRot="1" noChangeAspect="1" noChangeArrowheads="1" noTextEdit="1"/>
          </p:cNvSpPr>
          <p:nvPr>
            <p:ph type="sldImg"/>
          </p:nvPr>
        </p:nvSpPr>
        <p:spPr>
          <a:ln/>
        </p:spPr>
      </p:sp>
      <p:sp>
        <p:nvSpPr>
          <p:cNvPr id="50180" name="Rectangle 3">
            <a:extLst>
              <a:ext uri="{FF2B5EF4-FFF2-40B4-BE49-F238E27FC236}">
                <a16:creationId xmlns:a16="http://schemas.microsoft.com/office/drawing/2014/main" id="{E4D9A8DB-59FC-4181-9009-397251C498F4}"/>
              </a:ext>
            </a:extLst>
          </p:cNvPr>
          <p:cNvSpPr>
            <a:spLocks noGrp="1" noChangeArrowheads="1"/>
          </p:cNvSpPr>
          <p:nvPr>
            <p:ph type="body" idx="1"/>
          </p:nvPr>
        </p:nvSpPr>
        <p:spPr>
          <a:noFill/>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a:extLst>
              <a:ext uri="{FF2B5EF4-FFF2-40B4-BE49-F238E27FC236}">
                <a16:creationId xmlns:a16="http://schemas.microsoft.com/office/drawing/2014/main" id="{ABC2C544-1B12-460F-B168-CD4F26B0F097}"/>
              </a:ext>
            </a:extLst>
          </p:cNvPr>
          <p:cNvSpPr>
            <a:spLocks noGrp="1" noChangeArrowheads="1"/>
          </p:cNvSpPr>
          <p:nvPr>
            <p:ph type="sldNum" sz="quarter" idx="5"/>
          </p:nvPr>
        </p:nvSpPr>
        <p:spPr>
          <a:noFill/>
        </p:spPr>
        <p:txBody>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fld id="{58C6E9CE-FBF1-4F15-90A5-859738963101}" type="slidenum">
              <a:rPr lang="en-US" altLang="en-US" sz="1200">
                <a:solidFill>
                  <a:schemeClr val="tx1"/>
                </a:solidFill>
              </a:rPr>
              <a:pPr eaLnBrk="1" hangingPunct="1"/>
              <a:t>40</a:t>
            </a:fld>
            <a:endParaRPr lang="en-US" altLang="en-US" sz="1200">
              <a:solidFill>
                <a:schemeClr val="tx1"/>
              </a:solidFill>
            </a:endParaRPr>
          </a:p>
        </p:txBody>
      </p:sp>
      <p:sp>
        <p:nvSpPr>
          <p:cNvPr id="51203" name="Rectangle 2">
            <a:extLst>
              <a:ext uri="{FF2B5EF4-FFF2-40B4-BE49-F238E27FC236}">
                <a16:creationId xmlns:a16="http://schemas.microsoft.com/office/drawing/2014/main" id="{8E48489B-588C-4DA9-8692-822D7262E834}"/>
              </a:ext>
            </a:extLst>
          </p:cNvPr>
          <p:cNvSpPr>
            <a:spLocks noGrp="1" noRot="1" noChangeAspect="1" noChangeArrowheads="1" noTextEdit="1"/>
          </p:cNvSpPr>
          <p:nvPr>
            <p:ph type="sldImg"/>
          </p:nvPr>
        </p:nvSpPr>
        <p:spPr>
          <a:ln/>
        </p:spPr>
      </p:sp>
      <p:sp>
        <p:nvSpPr>
          <p:cNvPr id="51204" name="Rectangle 3">
            <a:extLst>
              <a:ext uri="{FF2B5EF4-FFF2-40B4-BE49-F238E27FC236}">
                <a16:creationId xmlns:a16="http://schemas.microsoft.com/office/drawing/2014/main" id="{FA7DE56A-7611-4EB8-B965-64BBC7957315}"/>
              </a:ext>
            </a:extLst>
          </p:cNvPr>
          <p:cNvSpPr>
            <a:spLocks noGrp="1" noChangeArrowheads="1"/>
          </p:cNvSpPr>
          <p:nvPr>
            <p:ph type="body" idx="1"/>
          </p:nvPr>
        </p:nvSpPr>
        <p:spPr>
          <a:noFill/>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a:extLst>
              <a:ext uri="{FF2B5EF4-FFF2-40B4-BE49-F238E27FC236}">
                <a16:creationId xmlns:a16="http://schemas.microsoft.com/office/drawing/2014/main" id="{99A73AD5-B085-4746-BC03-5DAA91A78C87}"/>
              </a:ext>
            </a:extLst>
          </p:cNvPr>
          <p:cNvSpPr>
            <a:spLocks noGrp="1" noChangeArrowheads="1"/>
          </p:cNvSpPr>
          <p:nvPr>
            <p:ph type="sldNum" sz="quarter" idx="5"/>
          </p:nvPr>
        </p:nvSpPr>
        <p:spPr>
          <a:noFill/>
        </p:spPr>
        <p:txBody>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fld id="{983A174A-FBEC-47A0-9C0B-0745D7DCD5A7}" type="slidenum">
              <a:rPr lang="en-US" altLang="en-US" sz="1200">
                <a:solidFill>
                  <a:schemeClr val="tx1"/>
                </a:solidFill>
              </a:rPr>
              <a:pPr eaLnBrk="1" hangingPunct="1"/>
              <a:t>42</a:t>
            </a:fld>
            <a:endParaRPr lang="en-US" altLang="en-US" sz="1200">
              <a:solidFill>
                <a:schemeClr val="tx1"/>
              </a:solidFill>
            </a:endParaRPr>
          </a:p>
        </p:txBody>
      </p:sp>
      <p:sp>
        <p:nvSpPr>
          <p:cNvPr id="52227" name="Rectangle 2">
            <a:extLst>
              <a:ext uri="{FF2B5EF4-FFF2-40B4-BE49-F238E27FC236}">
                <a16:creationId xmlns:a16="http://schemas.microsoft.com/office/drawing/2014/main" id="{FC5C635D-FF78-44EC-B0B5-AD3BF584E3D1}"/>
              </a:ext>
            </a:extLst>
          </p:cNvPr>
          <p:cNvSpPr>
            <a:spLocks noGrp="1" noRot="1" noChangeAspect="1" noChangeArrowheads="1" noTextEdit="1"/>
          </p:cNvSpPr>
          <p:nvPr>
            <p:ph type="sldImg"/>
          </p:nvPr>
        </p:nvSpPr>
        <p:spPr>
          <a:ln/>
        </p:spPr>
      </p:sp>
      <p:sp>
        <p:nvSpPr>
          <p:cNvPr id="52228" name="Rectangle 3">
            <a:extLst>
              <a:ext uri="{FF2B5EF4-FFF2-40B4-BE49-F238E27FC236}">
                <a16:creationId xmlns:a16="http://schemas.microsoft.com/office/drawing/2014/main" id="{96144326-C4DF-40DD-B16B-F14D58812EFC}"/>
              </a:ext>
            </a:extLst>
          </p:cNvPr>
          <p:cNvSpPr>
            <a:spLocks noGrp="1" noChangeArrowheads="1"/>
          </p:cNvSpPr>
          <p:nvPr>
            <p:ph type="body" idx="1"/>
          </p:nvPr>
        </p:nvSpPr>
        <p:spPr>
          <a:noFill/>
        </p:spPr>
        <p:txBody>
          <a:bodyPr/>
          <a:lstStyle/>
          <a:p>
            <a:pPr eaLnBrk="1" hangingPunct="1"/>
            <a:endParaRPr lang="en-GB" altLang="en-US">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16/06/2021</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16/06/2021</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16/06/2021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16/06/2021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16/06/2021</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16/06/2021</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16/06/2021</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16/06/2021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16/06/2021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16/06/2021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16/06/2021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648200" y="3938588"/>
            <a:ext cx="4038600" cy="2187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4">
            <a:extLst>
              <a:ext uri="{FF2B5EF4-FFF2-40B4-BE49-F238E27FC236}">
                <a16:creationId xmlns:a16="http://schemas.microsoft.com/office/drawing/2014/main" id="{134AEDEE-37F1-4DE2-B1F3-E1F491067601}"/>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7" name="Rectangle 5">
            <a:extLst>
              <a:ext uri="{FF2B5EF4-FFF2-40B4-BE49-F238E27FC236}">
                <a16:creationId xmlns:a16="http://schemas.microsoft.com/office/drawing/2014/main" id="{B124E8F3-52AB-4A1E-9D34-2B57E93C8225}"/>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8" name="Rectangle 6">
            <a:extLst>
              <a:ext uri="{FF2B5EF4-FFF2-40B4-BE49-F238E27FC236}">
                <a16:creationId xmlns:a16="http://schemas.microsoft.com/office/drawing/2014/main" id="{8052D3DB-0A65-433E-A204-2135D1814A2E}"/>
              </a:ext>
            </a:extLst>
          </p:cNvPr>
          <p:cNvSpPr>
            <a:spLocks noGrp="1" noChangeArrowheads="1"/>
          </p:cNvSpPr>
          <p:nvPr>
            <p:ph type="sldNum" sz="quarter" idx="12"/>
          </p:nvPr>
        </p:nvSpPr>
        <p:spPr>
          <a:ln/>
        </p:spPr>
        <p:txBody>
          <a:bodyPr/>
          <a:lstStyle>
            <a:lvl1pPr>
              <a:defRPr/>
            </a:lvl1pPr>
          </a:lstStyle>
          <a:p>
            <a:fld id="{288FF20F-71D1-4DCF-BDE1-1ABF77F8BB09}" type="slidenum">
              <a:rPr lang="en-US" altLang="en-US"/>
              <a:pPr/>
              <a:t>‹#›</a:t>
            </a:fld>
            <a:endParaRPr lang="en-US" altLang="en-US"/>
          </a:p>
        </p:txBody>
      </p:sp>
    </p:spTree>
    <p:extLst>
      <p:ext uri="{BB962C8B-B14F-4D97-AF65-F5344CB8AC3E}">
        <p14:creationId xmlns:p14="http://schemas.microsoft.com/office/powerpoint/2010/main" val="5264938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92A74D83-0FD7-4B40-9B0E-81DCEB17C2E8}"/>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6" name="Rectangle 5">
            <a:extLst>
              <a:ext uri="{FF2B5EF4-FFF2-40B4-BE49-F238E27FC236}">
                <a16:creationId xmlns:a16="http://schemas.microsoft.com/office/drawing/2014/main" id="{DDDE19A3-DEBD-457A-AD74-8308FB712B2C}"/>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7" name="Rectangle 6">
            <a:extLst>
              <a:ext uri="{FF2B5EF4-FFF2-40B4-BE49-F238E27FC236}">
                <a16:creationId xmlns:a16="http://schemas.microsoft.com/office/drawing/2014/main" id="{096A1DE0-390D-4489-B593-39ACBA29E5F5}"/>
              </a:ext>
            </a:extLst>
          </p:cNvPr>
          <p:cNvSpPr>
            <a:spLocks noGrp="1" noChangeArrowheads="1"/>
          </p:cNvSpPr>
          <p:nvPr>
            <p:ph type="sldNum" sz="quarter" idx="12"/>
          </p:nvPr>
        </p:nvSpPr>
        <p:spPr>
          <a:ln/>
        </p:spPr>
        <p:txBody>
          <a:bodyPr/>
          <a:lstStyle>
            <a:lvl1pPr>
              <a:defRPr/>
            </a:lvl1pPr>
          </a:lstStyle>
          <a:p>
            <a:fld id="{7F4AD3CF-F24B-4934-B3A3-EC6C5572CDF3}" type="slidenum">
              <a:rPr lang="en-US" altLang="en-US"/>
              <a:pPr/>
              <a:t>‹#›</a:t>
            </a:fld>
            <a:endParaRPr lang="en-US" altLang="en-US"/>
          </a:p>
        </p:txBody>
      </p:sp>
    </p:spTree>
    <p:extLst>
      <p:ext uri="{BB962C8B-B14F-4D97-AF65-F5344CB8AC3E}">
        <p14:creationId xmlns:p14="http://schemas.microsoft.com/office/powerpoint/2010/main" val="37815264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5"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16/06/2021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 id="2147483789" r:id="rId13"/>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1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images.google.co.uk/imgres?imgurl=http://www.animationmagazine.net/images/articles/happy_meal_150.gif&amp;imgrefurl=http://www.animationmagazine.net/article.php?article_id%3D1013&amp;h=150&amp;w=150&amp;sz=15&amp;hl=en&amp;start=24&amp;tbnid=txPvEXCWov-JaM:&amp;tbnh=96&amp;tbnw=96&amp;prev=/images?q%3Dhappy%2Bmeals%26start%3D20%26ndsp%3D20%26svnum%3D10%26hl%3Den%26lr%3D%26ie%3DUTF-8%26sa%3DN" TargetMode="External"/><Relationship Id="rId2" Type="http://schemas.openxmlformats.org/officeDocument/2006/relationships/image" Target="../media/image11.png"/><Relationship Id="rId1" Type="http://schemas.openxmlformats.org/officeDocument/2006/relationships/slideLayout" Target="../slideLayouts/slideLayout7.xml"/><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image" Target="../media/image12.jpeg"/></Relationships>
</file>

<file path=ppt/slides/_rels/slide1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hyperlink" Target="http://www.diamond.co.uk/" TargetMode="External"/><Relationship Id="rId1" Type="http://schemas.openxmlformats.org/officeDocument/2006/relationships/slideLayout" Target="../slideLayouts/slideLayout7.xml"/><Relationship Id="rId4" Type="http://schemas.openxmlformats.org/officeDocument/2006/relationships/image" Target="../media/image18.jpeg"/></Relationships>
</file>

<file path=ppt/slides/_rels/slide1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hyperlink" Target="http://honeymoon-paradise.com/images/g_wed.gif" TargetMode="External"/><Relationship Id="rId1" Type="http://schemas.openxmlformats.org/officeDocument/2006/relationships/slideLayout" Target="../slideLayouts/slideLayout7.xml"/><Relationship Id="rId5" Type="http://schemas.openxmlformats.org/officeDocument/2006/relationships/image" Target="../media/image24.jpeg"/><Relationship Id="rId4" Type="http://schemas.openxmlformats.org/officeDocument/2006/relationships/hyperlink" Target="http://static.flickr.com/44/116900602_65745a368a_b.jpg"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6.jpeg"/><Relationship Id="rId7" Type="http://schemas.openxmlformats.org/officeDocument/2006/relationships/image" Target="../media/image38.jpeg"/><Relationship Id="rId2" Type="http://schemas.openxmlformats.org/officeDocument/2006/relationships/hyperlink" Target="http://pics.drugstore.com/prodimg/69293/200.jpg" TargetMode="External"/><Relationship Id="rId1" Type="http://schemas.openxmlformats.org/officeDocument/2006/relationships/slideLayout" Target="../slideLayouts/slideLayout7.xml"/><Relationship Id="rId6" Type="http://schemas.openxmlformats.org/officeDocument/2006/relationships/hyperlink" Target="http://images.google.co.uk/imgres?imgurl=http://www.visit4info.com/sitecontent/TN/tnZZZZZZTVB040830011800PIC.jpg&amp;imgrefurl=http://www.visit4info.com/static/advertiser_pages/ArmHammerExtraWhiteningToothpaste.cfm?return_page%3Dcom_a.cfm&amp;h=83&amp;w=111&amp;sz=12&amp;hl=en&amp;start=82&amp;tbnid=abbMcCWEWXfaNM:&amp;tbnh=64&amp;tbnw=86&amp;prev=/images?q%3Darm%2Band%2Bhammer%2Btoothpaste%2B%26start%3D80%26ndsp%3D20%26svnum%3D10%26hl%3Den%26lr%3D%26ie%3DUTF-8%26sa%3DN" TargetMode="External"/><Relationship Id="rId5" Type="http://schemas.openxmlformats.org/officeDocument/2006/relationships/image" Target="../media/image37.jpeg"/><Relationship Id="rId4" Type="http://schemas.openxmlformats.org/officeDocument/2006/relationships/hyperlink" Target="http://www.ciadvertising.org/sa/fall_05/adv380J/Lnr328/armhammer%202.jpg"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42.webp"/><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44.jpg"/><Relationship Id="rId2" Type="http://schemas.openxmlformats.org/officeDocument/2006/relationships/hyperlink" Target="https://en.wikipedia.org/wiki/The_Coca-Cola_Company" TargetMode="External"/><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47.png"/><Relationship Id="rId5" Type="http://schemas.openxmlformats.org/officeDocument/2006/relationships/image" Target="../media/image46.jpeg"/><Relationship Id="rId4" Type="http://schemas.openxmlformats.org/officeDocument/2006/relationships/image" Target="../media/image45.w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a:solidFill>
                  <a:schemeClr val="accent2"/>
                </a:solidFill>
              </a:rPr>
              <a:t>LCMB7006</a:t>
            </a:r>
            <a:endParaRPr lang="en-GB" altLang="en-US" b="1" dirty="0">
              <a:solidFill>
                <a:schemeClr val="accent2"/>
              </a:solidFill>
            </a:endParaRP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International Marketing</a:t>
            </a:r>
          </a:p>
          <a:p>
            <a:pPr eaLnBrk="1" hangingPunct="1"/>
            <a:r>
              <a:rPr lang="en-GB" altLang="en-US" dirty="0">
                <a:solidFill>
                  <a:schemeClr val="accent2"/>
                </a:solidFill>
              </a:rPr>
              <a:t>Week 3</a:t>
            </a:r>
          </a:p>
          <a:p>
            <a:pPr eaLnBrk="1" hangingPunct="1"/>
            <a:r>
              <a:rPr lang="en-GB" altLang="en-US" dirty="0">
                <a:solidFill>
                  <a:schemeClr val="accent2"/>
                </a:solidFill>
              </a:rPr>
              <a:t>Segmentation, Targeting and Positioning</a:t>
            </a:r>
          </a:p>
          <a:p>
            <a:pPr eaLnBrk="1" hangingPunct="1"/>
            <a:r>
              <a:rPr lang="en-GB" altLang="en-US" sz="4800" b="1" dirty="0">
                <a:solidFill>
                  <a:schemeClr val="accent2"/>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a:extLst>
              <a:ext uri="{FF2B5EF4-FFF2-40B4-BE49-F238E27FC236}">
                <a16:creationId xmlns:a16="http://schemas.microsoft.com/office/drawing/2014/main" id="{A99B664E-CC93-45E3-8287-D3A17568E6AB}"/>
              </a:ext>
            </a:extLst>
          </p:cNvPr>
          <p:cNvSpPr>
            <a:spLocks noGrp="1"/>
          </p:cNvSpPr>
          <p:nvPr>
            <p:ph type="title"/>
          </p:nvPr>
        </p:nvSpPr>
        <p:spPr/>
        <p:txBody>
          <a:bodyPr/>
          <a:lstStyle/>
          <a:p>
            <a:pPr eaLnBrk="1" hangingPunct="1"/>
            <a:br>
              <a:rPr lang="en-US" altLang="en-US" b="1" u="sng"/>
            </a:br>
            <a:br>
              <a:rPr lang="en-US" altLang="en-US" b="1" u="sng"/>
            </a:br>
            <a:r>
              <a:rPr lang="en-US" altLang="en-US" sz="2400" b="1" u="sng"/>
              <a:t>Market Segmentation</a:t>
            </a:r>
            <a:br>
              <a:rPr lang="en-GB" altLang="en-US"/>
            </a:br>
            <a:endParaRPr lang="en-GB" altLang="en-US"/>
          </a:p>
        </p:txBody>
      </p:sp>
      <p:sp>
        <p:nvSpPr>
          <p:cNvPr id="3075" name="Content Placeholder 2">
            <a:extLst>
              <a:ext uri="{FF2B5EF4-FFF2-40B4-BE49-F238E27FC236}">
                <a16:creationId xmlns:a16="http://schemas.microsoft.com/office/drawing/2014/main" id="{2FA8A2CB-8DE6-401C-A02F-11AA010733F9}"/>
              </a:ext>
            </a:extLst>
          </p:cNvPr>
          <p:cNvSpPr>
            <a:spLocks noGrp="1"/>
          </p:cNvSpPr>
          <p:nvPr>
            <p:ph idx="1"/>
          </p:nvPr>
        </p:nvSpPr>
        <p:spPr/>
        <p:txBody>
          <a:bodyPr/>
          <a:lstStyle/>
          <a:p>
            <a:pPr eaLnBrk="1" hangingPunct="1"/>
            <a:r>
              <a:rPr lang="en-GB" altLang="en-US"/>
              <a:t>Companies divide the dis-similar market into smaller similar groups.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a:extLst>
              <a:ext uri="{FF2B5EF4-FFF2-40B4-BE49-F238E27FC236}">
                <a16:creationId xmlns:a16="http://schemas.microsoft.com/office/drawing/2014/main" id="{009199E5-F64E-4774-9A7C-4C9F8EF32C73}"/>
              </a:ext>
            </a:extLst>
          </p:cNvPr>
          <p:cNvSpPr>
            <a:spLocks noGrp="1"/>
          </p:cNvSpPr>
          <p:nvPr>
            <p:ph type="title"/>
          </p:nvPr>
        </p:nvSpPr>
        <p:spPr/>
        <p:txBody>
          <a:bodyPr/>
          <a:lstStyle/>
          <a:p>
            <a:pPr eaLnBrk="1" hangingPunct="1"/>
            <a:br>
              <a:rPr lang="en-US" altLang="en-US" b="1"/>
            </a:br>
            <a:br>
              <a:rPr lang="en-US" altLang="en-US" b="1"/>
            </a:br>
            <a:r>
              <a:rPr lang="en-US" altLang="en-US" sz="2800" b="1"/>
              <a:t>Advantages of Segmentation</a:t>
            </a:r>
            <a:br>
              <a:rPr lang="en-GB" altLang="en-US"/>
            </a:br>
            <a:endParaRPr lang="en-GB" altLang="en-US"/>
          </a:p>
        </p:txBody>
      </p:sp>
      <p:sp>
        <p:nvSpPr>
          <p:cNvPr id="3" name="Content Placeholder 2">
            <a:extLst>
              <a:ext uri="{FF2B5EF4-FFF2-40B4-BE49-F238E27FC236}">
                <a16:creationId xmlns:a16="http://schemas.microsoft.com/office/drawing/2014/main" id="{834C9DB6-8EED-48B1-BF44-5D59AAC1FD7B}"/>
              </a:ext>
            </a:extLst>
          </p:cNvPr>
          <p:cNvSpPr>
            <a:spLocks noGrp="1"/>
          </p:cNvSpPr>
          <p:nvPr>
            <p:ph idx="1"/>
          </p:nvPr>
        </p:nvSpPr>
        <p:spPr/>
        <p:txBody>
          <a:bodyPr/>
          <a:lstStyle/>
          <a:p>
            <a:pPr eaLnBrk="1" hangingPunct="1"/>
            <a:r>
              <a:rPr lang="en-GB" altLang="en-US" sz="2800"/>
              <a:t>A company can allocate resources more effectively.</a:t>
            </a:r>
          </a:p>
          <a:p>
            <a:pPr eaLnBrk="1" hangingPunct="1"/>
            <a:r>
              <a:rPr lang="en-GB" altLang="en-US" sz="2800"/>
              <a:t>The needs and wants of customers can be easily identified if customers are in smaller, similar groups.</a:t>
            </a:r>
          </a:p>
          <a:p>
            <a:pPr eaLnBrk="1" hangingPunct="1"/>
            <a:r>
              <a:rPr lang="en-GB" altLang="en-US" sz="2800"/>
              <a:t>A company create a more accurate marketing mix strategy.</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Rectangle 4">
            <a:extLst>
              <a:ext uri="{FF2B5EF4-FFF2-40B4-BE49-F238E27FC236}">
                <a16:creationId xmlns:a16="http://schemas.microsoft.com/office/drawing/2014/main" id="{8DEDEA5E-8D91-45E3-B76B-38B64C3AF440}"/>
              </a:ext>
            </a:extLst>
          </p:cNvPr>
          <p:cNvSpPr>
            <a:spLocks noChangeArrowheads="1"/>
          </p:cNvSpPr>
          <p:nvPr/>
        </p:nvSpPr>
        <p:spPr bwMode="auto">
          <a:xfrm>
            <a:off x="0" y="0"/>
            <a:ext cx="16002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5123" name="Rectangle 5">
            <a:extLst>
              <a:ext uri="{FF2B5EF4-FFF2-40B4-BE49-F238E27FC236}">
                <a16:creationId xmlns:a16="http://schemas.microsoft.com/office/drawing/2014/main" id="{9C198899-612A-4785-99AA-B545FEAD74DB}"/>
              </a:ext>
            </a:extLst>
          </p:cNvPr>
          <p:cNvSpPr>
            <a:spLocks noChangeArrowheads="1"/>
          </p:cNvSpPr>
          <p:nvPr/>
        </p:nvSpPr>
        <p:spPr bwMode="auto">
          <a:xfrm>
            <a:off x="0" y="0"/>
            <a:ext cx="14478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5126" name="Text Box 9">
            <a:extLst>
              <a:ext uri="{FF2B5EF4-FFF2-40B4-BE49-F238E27FC236}">
                <a16:creationId xmlns:a16="http://schemas.microsoft.com/office/drawing/2014/main" id="{AB2BC943-BC9E-482D-9443-D6CA3243FC56}"/>
              </a:ext>
            </a:extLst>
          </p:cNvPr>
          <p:cNvSpPr txBox="1">
            <a:spLocks noChangeArrowheads="1"/>
          </p:cNvSpPr>
          <p:nvPr/>
        </p:nvSpPr>
        <p:spPr bwMode="auto">
          <a:xfrm rot="-5400000">
            <a:off x="6453187" y="4929188"/>
            <a:ext cx="428625" cy="3429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algn="l" eaLnBrk="1" hangingPunct="1">
              <a:spcBef>
                <a:spcPct val="50000"/>
              </a:spcBef>
            </a:pPr>
            <a:endParaRPr lang="en-GB" altLang="en-US" sz="1600">
              <a:solidFill>
                <a:srgbClr val="229FC6"/>
              </a:solidFill>
              <a:latin typeface="Arial Black" panose="020B0A04020102020204" pitchFamily="34" charset="0"/>
            </a:endParaRPr>
          </a:p>
        </p:txBody>
      </p:sp>
      <p:sp>
        <p:nvSpPr>
          <p:cNvPr id="5127" name="Rectangle 10">
            <a:extLst>
              <a:ext uri="{FF2B5EF4-FFF2-40B4-BE49-F238E27FC236}">
                <a16:creationId xmlns:a16="http://schemas.microsoft.com/office/drawing/2014/main" id="{25B5F938-9BCE-420A-A185-02E0524EE7F7}"/>
              </a:ext>
            </a:extLst>
          </p:cNvPr>
          <p:cNvSpPr>
            <a:spLocks noGrp="1" noChangeArrowheads="1"/>
          </p:cNvSpPr>
          <p:nvPr>
            <p:ph type="title"/>
          </p:nvPr>
        </p:nvSpPr>
        <p:spPr>
          <a:xfrm>
            <a:off x="457200" y="685800"/>
            <a:ext cx="8229600" cy="1143000"/>
          </a:xfrm>
        </p:spPr>
        <p:txBody>
          <a:bodyPr/>
          <a:lstStyle/>
          <a:p>
            <a:pPr eaLnBrk="1" hangingPunct="1"/>
            <a:r>
              <a:rPr lang="en-US" altLang="en-US" sz="3600" dirty="0">
                <a:solidFill>
                  <a:srgbClr val="229FC6"/>
                </a:solidFill>
                <a:latin typeface="Arial Black" panose="020B0A04020102020204" pitchFamily="34" charset="0"/>
              </a:rPr>
              <a:t>The STP Marketing Process</a:t>
            </a:r>
            <a:br>
              <a:rPr lang="en-US" altLang="en-US" sz="3600" dirty="0">
                <a:solidFill>
                  <a:srgbClr val="229FC6"/>
                </a:solidFill>
                <a:latin typeface="Arial Black" panose="020B0A04020102020204" pitchFamily="34" charset="0"/>
              </a:rPr>
            </a:br>
            <a:r>
              <a:rPr lang="en-US" altLang="en-US" sz="2000" dirty="0">
                <a:solidFill>
                  <a:srgbClr val="229FC6"/>
                </a:solidFill>
                <a:latin typeface="Arial Black" panose="020B0A04020102020204" pitchFamily="34" charset="0"/>
              </a:rPr>
              <a:t>(Segmenting, Targeting, Positioning)</a:t>
            </a:r>
            <a:endParaRPr lang="en-US" altLang="en-US" sz="3600" dirty="0">
              <a:solidFill>
                <a:srgbClr val="229FC6"/>
              </a:solidFill>
              <a:latin typeface="Arial Black" panose="020B0A04020102020204" pitchFamily="34" charset="0"/>
            </a:endParaRPr>
          </a:p>
        </p:txBody>
      </p:sp>
      <p:sp>
        <p:nvSpPr>
          <p:cNvPr id="53259" name="Rectangle 11">
            <a:extLst>
              <a:ext uri="{FF2B5EF4-FFF2-40B4-BE49-F238E27FC236}">
                <a16:creationId xmlns:a16="http://schemas.microsoft.com/office/drawing/2014/main" id="{5CD5B4A5-2651-4C63-8B39-C5A5D443145E}"/>
              </a:ext>
            </a:extLst>
          </p:cNvPr>
          <p:cNvSpPr>
            <a:spLocks noGrp="1" noChangeArrowheads="1"/>
          </p:cNvSpPr>
          <p:nvPr>
            <p:ph type="body" sz="half" idx="1"/>
          </p:nvPr>
        </p:nvSpPr>
        <p:spPr>
          <a:xfrm>
            <a:off x="1066800" y="2362200"/>
            <a:ext cx="6324600" cy="3505200"/>
          </a:xfrm>
        </p:spPr>
        <p:txBody>
          <a:bodyPr/>
          <a:lstStyle/>
          <a:p>
            <a:pPr marL="533400" indent="-533400" eaLnBrk="1" hangingPunct="1">
              <a:buFontTx/>
              <a:buAutoNum type="arabicPeriod"/>
            </a:pPr>
            <a:r>
              <a:rPr lang="en-US" altLang="en-US" sz="2800"/>
              <a:t>Break the market into smaller, more homogenous segments</a:t>
            </a:r>
          </a:p>
          <a:p>
            <a:pPr marL="533400" indent="-533400" eaLnBrk="1" hangingPunct="1">
              <a:buFontTx/>
              <a:buAutoNum type="arabicPeriod"/>
            </a:pPr>
            <a:r>
              <a:rPr lang="en-US" altLang="en-US" sz="2800"/>
              <a:t>Specifically target the discrete market segments</a:t>
            </a:r>
          </a:p>
          <a:p>
            <a:pPr marL="533400" indent="-533400" eaLnBrk="1" hangingPunct="1">
              <a:buFontTx/>
              <a:buAutoNum type="arabicPeriod"/>
            </a:pPr>
            <a:r>
              <a:rPr lang="en-US" altLang="en-US" sz="2800"/>
              <a:t>Position the product or service to appeal to the targeted segments</a:t>
            </a:r>
          </a:p>
        </p:txBody>
      </p:sp>
      <p:pic>
        <p:nvPicPr>
          <p:cNvPr id="5129" name="Picture 31" descr="Click To Download">
            <a:extLst>
              <a:ext uri="{FF2B5EF4-FFF2-40B4-BE49-F238E27FC236}">
                <a16:creationId xmlns:a16="http://schemas.microsoft.com/office/drawing/2014/main" id="{504C9EA6-CB8D-48D0-8495-F07C999723AD}"/>
              </a:ext>
            </a:extLst>
          </p:cNvPr>
          <p:cNvPicPr>
            <a:picLocks noGrp="1" noChangeAspect="1" noChangeArrowheads="1"/>
          </p:cNvPicPr>
          <p:nvPr>
            <p:ph sz="quarter" idx="2"/>
          </p:nvPr>
        </p:nvPicPr>
        <p:blipFill>
          <a:blip r:embed="rId3">
            <a:extLst>
              <a:ext uri="{28A0092B-C50C-407E-A947-70E740481C1C}">
                <a14:useLocalDpi xmlns:a14="http://schemas.microsoft.com/office/drawing/2010/main" val="0"/>
              </a:ext>
            </a:extLst>
          </a:blip>
          <a:srcRect/>
          <a:stretch>
            <a:fillRect/>
          </a:stretch>
        </p:blipFill>
        <p:spPr>
          <a:xfrm>
            <a:off x="7277100" y="3328987"/>
            <a:ext cx="1600200" cy="1600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2" fill="hold" grpId="0" nodeType="clickEffect">
                                  <p:stCondLst>
                                    <p:cond delay="0"/>
                                  </p:stCondLst>
                                  <p:childTnLst>
                                    <p:set>
                                      <p:cBhvr>
                                        <p:cTn id="6" dur="1" fill="hold">
                                          <p:stCondLst>
                                            <p:cond delay="0"/>
                                          </p:stCondLst>
                                        </p:cTn>
                                        <p:tgtEl>
                                          <p:spTgt spid="53259">
                                            <p:txEl>
                                              <p:pRg st="0" end="0"/>
                                            </p:txEl>
                                          </p:spTgt>
                                        </p:tgtEl>
                                        <p:attrNameLst>
                                          <p:attrName>style.visibility</p:attrName>
                                        </p:attrNameLst>
                                      </p:cBhvr>
                                      <p:to>
                                        <p:strVal val="visible"/>
                                      </p:to>
                                    </p:set>
                                    <p:anim calcmode="lin" valueType="num">
                                      <p:cBhvr additive="base">
                                        <p:cTn id="7" dur="500" fill="hold"/>
                                        <p:tgtEl>
                                          <p:spTgt spid="53259">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53259">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53259">
                                            <p:txEl>
                                              <p:pRg st="1" end="1"/>
                                            </p:txEl>
                                          </p:spTgt>
                                        </p:tgtEl>
                                        <p:attrNameLst>
                                          <p:attrName>style.visibility</p:attrName>
                                        </p:attrNameLst>
                                      </p:cBhvr>
                                      <p:to>
                                        <p:strVal val="visible"/>
                                      </p:to>
                                    </p:set>
                                    <p:anim calcmode="lin" valueType="num">
                                      <p:cBhvr additive="base">
                                        <p:cTn id="13" dur="500" fill="hold"/>
                                        <p:tgtEl>
                                          <p:spTgt spid="53259">
                                            <p:txEl>
                                              <p:pRg st="1" end="1"/>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53259">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53259">
                                            <p:txEl>
                                              <p:pRg st="2" end="2"/>
                                            </p:txEl>
                                          </p:spTgt>
                                        </p:tgtEl>
                                        <p:attrNameLst>
                                          <p:attrName>style.visibility</p:attrName>
                                        </p:attrNameLst>
                                      </p:cBhvr>
                                      <p:to>
                                        <p:strVal val="visible"/>
                                      </p:to>
                                    </p:set>
                                    <p:anim calcmode="lin" valueType="num">
                                      <p:cBhvr additive="base">
                                        <p:cTn id="19" dur="500" fill="hold"/>
                                        <p:tgtEl>
                                          <p:spTgt spid="53259">
                                            <p:txEl>
                                              <p:pRg st="2" end="2"/>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53259">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259" grpId="0" build="p" autoUpdateAnimBg="0"/>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3">
            <a:extLst>
              <a:ext uri="{FF2B5EF4-FFF2-40B4-BE49-F238E27FC236}">
                <a16:creationId xmlns:a16="http://schemas.microsoft.com/office/drawing/2014/main" id="{A1CD2959-E076-4083-B88A-F5587B0F2EBB}"/>
              </a:ext>
            </a:extLst>
          </p:cNvPr>
          <p:cNvSpPr>
            <a:spLocks noChangeArrowheads="1"/>
          </p:cNvSpPr>
          <p:nvPr/>
        </p:nvSpPr>
        <p:spPr bwMode="auto">
          <a:xfrm>
            <a:off x="0" y="0"/>
            <a:ext cx="16002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6147" name="Rectangle 4">
            <a:extLst>
              <a:ext uri="{FF2B5EF4-FFF2-40B4-BE49-F238E27FC236}">
                <a16:creationId xmlns:a16="http://schemas.microsoft.com/office/drawing/2014/main" id="{7556183E-A24B-4899-9A29-35BAD6433C3A}"/>
              </a:ext>
            </a:extLst>
          </p:cNvPr>
          <p:cNvSpPr>
            <a:spLocks noChangeArrowheads="1"/>
          </p:cNvSpPr>
          <p:nvPr/>
        </p:nvSpPr>
        <p:spPr bwMode="auto">
          <a:xfrm>
            <a:off x="0" y="0"/>
            <a:ext cx="14478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6150" name="Rectangle 8">
            <a:extLst>
              <a:ext uri="{FF2B5EF4-FFF2-40B4-BE49-F238E27FC236}">
                <a16:creationId xmlns:a16="http://schemas.microsoft.com/office/drawing/2014/main" id="{D222CD43-3D21-4968-AE0D-5C69933A50EB}"/>
              </a:ext>
            </a:extLst>
          </p:cNvPr>
          <p:cNvSpPr>
            <a:spLocks noGrp="1" noChangeArrowheads="1"/>
          </p:cNvSpPr>
          <p:nvPr>
            <p:ph type="title"/>
          </p:nvPr>
        </p:nvSpPr>
        <p:spPr>
          <a:xfrm>
            <a:off x="457200" y="533400"/>
            <a:ext cx="8229600" cy="1143000"/>
          </a:xfrm>
        </p:spPr>
        <p:txBody>
          <a:bodyPr/>
          <a:lstStyle/>
          <a:p>
            <a:pPr eaLnBrk="1" hangingPunct="1"/>
            <a:r>
              <a:rPr lang="en-US" altLang="en-US" sz="3200" dirty="0">
                <a:solidFill>
                  <a:srgbClr val="229FC6"/>
                </a:solidFill>
                <a:latin typeface="Arial Black" panose="020B0A04020102020204" pitchFamily="34" charset="0"/>
              </a:rPr>
              <a:t>Identifying Target Segments: Market Segmentation</a:t>
            </a:r>
          </a:p>
        </p:txBody>
      </p:sp>
      <p:sp>
        <p:nvSpPr>
          <p:cNvPr id="6151" name="Rectangle 9">
            <a:extLst>
              <a:ext uri="{FF2B5EF4-FFF2-40B4-BE49-F238E27FC236}">
                <a16:creationId xmlns:a16="http://schemas.microsoft.com/office/drawing/2014/main" id="{67A867CF-850B-44EE-93E6-F089609C4AB5}"/>
              </a:ext>
            </a:extLst>
          </p:cNvPr>
          <p:cNvSpPr>
            <a:spLocks noGrp="1" noChangeArrowheads="1"/>
          </p:cNvSpPr>
          <p:nvPr>
            <p:ph type="body" sz="half" idx="1"/>
          </p:nvPr>
        </p:nvSpPr>
        <p:spPr>
          <a:xfrm>
            <a:off x="914400" y="3048000"/>
            <a:ext cx="3657600" cy="762000"/>
          </a:xfrm>
        </p:spPr>
        <p:txBody>
          <a:bodyPr/>
          <a:lstStyle/>
          <a:p>
            <a:pPr marL="533400" indent="-533400" eaLnBrk="1" hangingPunct="1">
              <a:buFontTx/>
              <a:buNone/>
            </a:pPr>
            <a:r>
              <a:rPr lang="en-US" altLang="en-US" sz="2800"/>
              <a:t>Demographics</a:t>
            </a:r>
          </a:p>
          <a:p>
            <a:pPr marL="533400" indent="-533400" eaLnBrk="1" hangingPunct="1">
              <a:buFontTx/>
              <a:buAutoNum type="arabicPeriod"/>
            </a:pPr>
            <a:endParaRPr lang="en-US" altLang="en-US" sz="2800"/>
          </a:p>
        </p:txBody>
      </p:sp>
      <p:sp>
        <p:nvSpPr>
          <p:cNvPr id="85015" name="Rectangle 23">
            <a:extLst>
              <a:ext uri="{FF2B5EF4-FFF2-40B4-BE49-F238E27FC236}">
                <a16:creationId xmlns:a16="http://schemas.microsoft.com/office/drawing/2014/main" id="{863DAEC1-1410-4097-950D-9C6227AB805A}"/>
              </a:ext>
            </a:extLst>
          </p:cNvPr>
          <p:cNvSpPr>
            <a:spLocks noChangeArrowheads="1"/>
          </p:cNvSpPr>
          <p:nvPr/>
        </p:nvSpPr>
        <p:spPr bwMode="auto">
          <a:xfrm>
            <a:off x="3810000" y="1981200"/>
            <a:ext cx="3352800" cy="838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533400" indent="-533400" algn="l" eaLnBrk="0" hangingPunct="0">
              <a:buChar char="•"/>
              <a:defRPr sz="3200">
                <a:solidFill>
                  <a:schemeClr val="tx1"/>
                </a:solidFill>
                <a:latin typeface="Arial" panose="020B0604020202020204" pitchFamily="34" charset="0"/>
              </a:defRPr>
            </a:lvl1pPr>
            <a:lvl2pPr marL="914400" indent="-457200" algn="l" eaLnBrk="0" hangingPunct="0">
              <a:buChar char="–"/>
              <a:defRPr sz="2800">
                <a:solidFill>
                  <a:schemeClr val="tx1"/>
                </a:solidFill>
                <a:latin typeface="Arial" panose="020B0604020202020204" pitchFamily="34" charset="0"/>
              </a:defRPr>
            </a:lvl2pPr>
            <a:lvl3pPr marL="1295400" indent="-381000" algn="l" eaLnBrk="0" hangingPunct="0">
              <a:buChar char="•"/>
              <a:defRPr sz="2400">
                <a:solidFill>
                  <a:schemeClr val="tx1"/>
                </a:solidFill>
                <a:latin typeface="Arial" panose="020B0604020202020204" pitchFamily="34" charset="0"/>
              </a:defRPr>
            </a:lvl3pPr>
            <a:lvl4pPr marL="1714500" indent="-342900" algn="l" eaLnBrk="0" hangingPunct="0">
              <a:buChar char="–"/>
              <a:defRPr sz="2000">
                <a:solidFill>
                  <a:schemeClr val="tx1"/>
                </a:solidFill>
                <a:latin typeface="Arial" panose="020B0604020202020204" pitchFamily="34" charset="0"/>
              </a:defRPr>
            </a:lvl4pPr>
            <a:lvl5pPr marL="2171700" indent="-342900" algn="l" eaLnBrk="0" hangingPunct="0">
              <a:buChar char="»"/>
              <a:defRPr sz="2000">
                <a:solidFill>
                  <a:schemeClr val="tx1"/>
                </a:solidFill>
                <a:latin typeface="Arial" panose="020B0604020202020204" pitchFamily="34" charset="0"/>
              </a:defRPr>
            </a:lvl5pPr>
            <a:lvl6pPr marL="2628900" indent="-342900" eaLnBrk="0" fontAlgn="base" hangingPunct="0">
              <a:spcBef>
                <a:spcPct val="20000"/>
              </a:spcBef>
              <a:spcAft>
                <a:spcPct val="0"/>
              </a:spcAft>
              <a:buChar char="»"/>
              <a:defRPr sz="2000">
                <a:solidFill>
                  <a:schemeClr val="tx1"/>
                </a:solidFill>
                <a:latin typeface="Arial" panose="020B0604020202020204" pitchFamily="34" charset="0"/>
              </a:defRPr>
            </a:lvl6pPr>
            <a:lvl7pPr marL="3086100" indent="-342900" eaLnBrk="0" fontAlgn="base" hangingPunct="0">
              <a:spcBef>
                <a:spcPct val="20000"/>
              </a:spcBef>
              <a:spcAft>
                <a:spcPct val="0"/>
              </a:spcAft>
              <a:buChar char="»"/>
              <a:defRPr sz="2000">
                <a:solidFill>
                  <a:schemeClr val="tx1"/>
                </a:solidFill>
                <a:latin typeface="Arial" panose="020B0604020202020204" pitchFamily="34" charset="0"/>
              </a:defRPr>
            </a:lvl7pPr>
            <a:lvl8pPr marL="3543300" indent="-342900" eaLnBrk="0" fontAlgn="base" hangingPunct="0">
              <a:spcBef>
                <a:spcPct val="20000"/>
              </a:spcBef>
              <a:spcAft>
                <a:spcPct val="0"/>
              </a:spcAft>
              <a:buChar char="»"/>
              <a:defRPr sz="2000">
                <a:solidFill>
                  <a:schemeClr val="tx1"/>
                </a:solidFill>
                <a:latin typeface="Arial" panose="020B0604020202020204" pitchFamily="34" charset="0"/>
              </a:defRPr>
            </a:lvl8pPr>
            <a:lvl9pPr marL="4000500" indent="-3429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buFontTx/>
              <a:buNone/>
            </a:pPr>
            <a:r>
              <a:rPr lang="en-US" altLang="en-US" sz="2800"/>
              <a:t>Geography</a:t>
            </a:r>
          </a:p>
        </p:txBody>
      </p:sp>
      <p:sp>
        <p:nvSpPr>
          <p:cNvPr id="85016" name="Rectangle 24">
            <a:extLst>
              <a:ext uri="{FF2B5EF4-FFF2-40B4-BE49-F238E27FC236}">
                <a16:creationId xmlns:a16="http://schemas.microsoft.com/office/drawing/2014/main" id="{F33C5F12-984A-4B23-9012-7D7ED3568D57}"/>
              </a:ext>
            </a:extLst>
          </p:cNvPr>
          <p:cNvSpPr>
            <a:spLocks noChangeArrowheads="1"/>
          </p:cNvSpPr>
          <p:nvPr/>
        </p:nvSpPr>
        <p:spPr bwMode="auto">
          <a:xfrm>
            <a:off x="5486400" y="3009900"/>
            <a:ext cx="2971800" cy="838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533400" indent="-533400" algn="l" eaLnBrk="0" hangingPunct="0">
              <a:buChar char="•"/>
              <a:defRPr sz="3200">
                <a:solidFill>
                  <a:schemeClr val="tx1"/>
                </a:solidFill>
                <a:latin typeface="Arial" panose="020B0604020202020204" pitchFamily="34" charset="0"/>
              </a:defRPr>
            </a:lvl1pPr>
            <a:lvl2pPr marL="914400" indent="-457200" algn="l" eaLnBrk="0" hangingPunct="0">
              <a:buChar char="–"/>
              <a:defRPr sz="2800">
                <a:solidFill>
                  <a:schemeClr val="tx1"/>
                </a:solidFill>
                <a:latin typeface="Arial" panose="020B0604020202020204" pitchFamily="34" charset="0"/>
              </a:defRPr>
            </a:lvl2pPr>
            <a:lvl3pPr marL="1295400" indent="-381000" algn="l" eaLnBrk="0" hangingPunct="0">
              <a:buChar char="•"/>
              <a:defRPr sz="2400">
                <a:solidFill>
                  <a:schemeClr val="tx1"/>
                </a:solidFill>
                <a:latin typeface="Arial" panose="020B0604020202020204" pitchFamily="34" charset="0"/>
              </a:defRPr>
            </a:lvl3pPr>
            <a:lvl4pPr marL="1714500" indent="-342900" algn="l" eaLnBrk="0" hangingPunct="0">
              <a:buChar char="–"/>
              <a:defRPr sz="2000">
                <a:solidFill>
                  <a:schemeClr val="tx1"/>
                </a:solidFill>
                <a:latin typeface="Arial" panose="020B0604020202020204" pitchFamily="34" charset="0"/>
              </a:defRPr>
            </a:lvl4pPr>
            <a:lvl5pPr marL="2171700" indent="-342900" algn="l" eaLnBrk="0" hangingPunct="0">
              <a:buChar char="»"/>
              <a:defRPr sz="2000">
                <a:solidFill>
                  <a:schemeClr val="tx1"/>
                </a:solidFill>
                <a:latin typeface="Arial" panose="020B0604020202020204" pitchFamily="34" charset="0"/>
              </a:defRPr>
            </a:lvl5pPr>
            <a:lvl6pPr marL="2628900" indent="-342900" eaLnBrk="0" fontAlgn="base" hangingPunct="0">
              <a:spcBef>
                <a:spcPct val="20000"/>
              </a:spcBef>
              <a:spcAft>
                <a:spcPct val="0"/>
              </a:spcAft>
              <a:buChar char="»"/>
              <a:defRPr sz="2000">
                <a:solidFill>
                  <a:schemeClr val="tx1"/>
                </a:solidFill>
                <a:latin typeface="Arial" panose="020B0604020202020204" pitchFamily="34" charset="0"/>
              </a:defRPr>
            </a:lvl6pPr>
            <a:lvl7pPr marL="3086100" indent="-342900" eaLnBrk="0" fontAlgn="base" hangingPunct="0">
              <a:spcBef>
                <a:spcPct val="20000"/>
              </a:spcBef>
              <a:spcAft>
                <a:spcPct val="0"/>
              </a:spcAft>
              <a:buChar char="»"/>
              <a:defRPr sz="2000">
                <a:solidFill>
                  <a:schemeClr val="tx1"/>
                </a:solidFill>
                <a:latin typeface="Arial" panose="020B0604020202020204" pitchFamily="34" charset="0"/>
              </a:defRPr>
            </a:lvl7pPr>
            <a:lvl8pPr marL="3543300" indent="-342900" eaLnBrk="0" fontAlgn="base" hangingPunct="0">
              <a:spcBef>
                <a:spcPct val="20000"/>
              </a:spcBef>
              <a:spcAft>
                <a:spcPct val="0"/>
              </a:spcAft>
              <a:buChar char="»"/>
              <a:defRPr sz="2000">
                <a:solidFill>
                  <a:schemeClr val="tx1"/>
                </a:solidFill>
                <a:latin typeface="Arial" panose="020B0604020202020204" pitchFamily="34" charset="0"/>
              </a:defRPr>
            </a:lvl8pPr>
            <a:lvl9pPr marL="4000500" indent="-3429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buFontTx/>
              <a:buNone/>
            </a:pPr>
            <a:r>
              <a:rPr lang="en-US" altLang="en-US" sz="2800"/>
              <a:t>Psychographics</a:t>
            </a:r>
          </a:p>
          <a:p>
            <a:pPr eaLnBrk="1" hangingPunct="1">
              <a:buFontTx/>
              <a:buAutoNum type="arabicPeriod" startAt="3"/>
            </a:pPr>
            <a:endParaRPr lang="en-US" altLang="en-US" sz="2800"/>
          </a:p>
        </p:txBody>
      </p:sp>
      <p:sp>
        <p:nvSpPr>
          <p:cNvPr id="85017" name="Rectangle 25">
            <a:extLst>
              <a:ext uri="{FF2B5EF4-FFF2-40B4-BE49-F238E27FC236}">
                <a16:creationId xmlns:a16="http://schemas.microsoft.com/office/drawing/2014/main" id="{9E544B6F-77D6-4E10-A612-49180179D2D2}"/>
              </a:ext>
            </a:extLst>
          </p:cNvPr>
          <p:cNvSpPr>
            <a:spLocks noChangeArrowheads="1"/>
          </p:cNvSpPr>
          <p:nvPr/>
        </p:nvSpPr>
        <p:spPr bwMode="auto">
          <a:xfrm>
            <a:off x="990600" y="4114800"/>
            <a:ext cx="2209800" cy="838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533400" indent="-533400" algn="l" eaLnBrk="0" hangingPunct="0">
              <a:buChar char="•"/>
              <a:defRPr sz="3200">
                <a:solidFill>
                  <a:schemeClr val="tx1"/>
                </a:solidFill>
                <a:latin typeface="Arial" panose="020B0604020202020204" pitchFamily="34" charset="0"/>
              </a:defRPr>
            </a:lvl1pPr>
            <a:lvl2pPr marL="914400" indent="-457200" algn="l" eaLnBrk="0" hangingPunct="0">
              <a:buChar char="–"/>
              <a:defRPr sz="2800">
                <a:solidFill>
                  <a:schemeClr val="tx1"/>
                </a:solidFill>
                <a:latin typeface="Arial" panose="020B0604020202020204" pitchFamily="34" charset="0"/>
              </a:defRPr>
            </a:lvl2pPr>
            <a:lvl3pPr marL="1295400" indent="-381000" algn="l" eaLnBrk="0" hangingPunct="0">
              <a:buChar char="•"/>
              <a:defRPr sz="2400">
                <a:solidFill>
                  <a:schemeClr val="tx1"/>
                </a:solidFill>
                <a:latin typeface="Arial" panose="020B0604020202020204" pitchFamily="34" charset="0"/>
              </a:defRPr>
            </a:lvl3pPr>
            <a:lvl4pPr marL="1714500" indent="-342900" algn="l" eaLnBrk="0" hangingPunct="0">
              <a:buChar char="–"/>
              <a:defRPr sz="2000">
                <a:solidFill>
                  <a:schemeClr val="tx1"/>
                </a:solidFill>
                <a:latin typeface="Arial" panose="020B0604020202020204" pitchFamily="34" charset="0"/>
              </a:defRPr>
            </a:lvl4pPr>
            <a:lvl5pPr marL="2171700" indent="-342900" algn="l" eaLnBrk="0" hangingPunct="0">
              <a:buChar char="»"/>
              <a:defRPr sz="2000">
                <a:solidFill>
                  <a:schemeClr val="tx1"/>
                </a:solidFill>
                <a:latin typeface="Arial" panose="020B0604020202020204" pitchFamily="34" charset="0"/>
              </a:defRPr>
            </a:lvl5pPr>
            <a:lvl6pPr marL="2628900" indent="-342900" eaLnBrk="0" fontAlgn="base" hangingPunct="0">
              <a:spcBef>
                <a:spcPct val="20000"/>
              </a:spcBef>
              <a:spcAft>
                <a:spcPct val="0"/>
              </a:spcAft>
              <a:buChar char="»"/>
              <a:defRPr sz="2000">
                <a:solidFill>
                  <a:schemeClr val="tx1"/>
                </a:solidFill>
                <a:latin typeface="Arial" panose="020B0604020202020204" pitchFamily="34" charset="0"/>
              </a:defRPr>
            </a:lvl6pPr>
            <a:lvl7pPr marL="3086100" indent="-342900" eaLnBrk="0" fontAlgn="base" hangingPunct="0">
              <a:spcBef>
                <a:spcPct val="20000"/>
              </a:spcBef>
              <a:spcAft>
                <a:spcPct val="0"/>
              </a:spcAft>
              <a:buChar char="»"/>
              <a:defRPr sz="2000">
                <a:solidFill>
                  <a:schemeClr val="tx1"/>
                </a:solidFill>
                <a:latin typeface="Arial" panose="020B0604020202020204" pitchFamily="34" charset="0"/>
              </a:defRPr>
            </a:lvl7pPr>
            <a:lvl8pPr marL="3543300" indent="-342900" eaLnBrk="0" fontAlgn="base" hangingPunct="0">
              <a:spcBef>
                <a:spcPct val="20000"/>
              </a:spcBef>
              <a:spcAft>
                <a:spcPct val="0"/>
              </a:spcAft>
              <a:buChar char="»"/>
              <a:defRPr sz="2000">
                <a:solidFill>
                  <a:schemeClr val="tx1"/>
                </a:solidFill>
                <a:latin typeface="Arial" panose="020B0604020202020204" pitchFamily="34" charset="0"/>
              </a:defRPr>
            </a:lvl8pPr>
            <a:lvl9pPr marL="4000500" indent="-3429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buFontTx/>
              <a:buNone/>
            </a:pPr>
            <a:r>
              <a:rPr lang="en-US" altLang="en-US" sz="2800"/>
              <a:t>Lifestyles</a:t>
            </a:r>
          </a:p>
        </p:txBody>
      </p:sp>
      <p:sp>
        <p:nvSpPr>
          <p:cNvPr id="85022" name="Rectangle 30">
            <a:extLst>
              <a:ext uri="{FF2B5EF4-FFF2-40B4-BE49-F238E27FC236}">
                <a16:creationId xmlns:a16="http://schemas.microsoft.com/office/drawing/2014/main" id="{BDF300DB-0C6C-44D4-A968-77E8569FB3BB}"/>
              </a:ext>
            </a:extLst>
          </p:cNvPr>
          <p:cNvSpPr>
            <a:spLocks noChangeArrowheads="1"/>
          </p:cNvSpPr>
          <p:nvPr/>
        </p:nvSpPr>
        <p:spPr bwMode="auto">
          <a:xfrm>
            <a:off x="1981200" y="4953000"/>
            <a:ext cx="2209800" cy="838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533400" indent="-533400" algn="l" eaLnBrk="0" hangingPunct="0">
              <a:buChar char="•"/>
              <a:defRPr sz="3200">
                <a:solidFill>
                  <a:schemeClr val="tx1"/>
                </a:solidFill>
                <a:latin typeface="Arial" panose="020B0604020202020204" pitchFamily="34" charset="0"/>
              </a:defRPr>
            </a:lvl1pPr>
            <a:lvl2pPr marL="914400" indent="-457200" algn="l" eaLnBrk="0" hangingPunct="0">
              <a:buChar char="–"/>
              <a:defRPr sz="2800">
                <a:solidFill>
                  <a:schemeClr val="tx1"/>
                </a:solidFill>
                <a:latin typeface="Arial" panose="020B0604020202020204" pitchFamily="34" charset="0"/>
              </a:defRPr>
            </a:lvl2pPr>
            <a:lvl3pPr marL="1295400" indent="-381000" algn="l" eaLnBrk="0" hangingPunct="0">
              <a:buChar char="•"/>
              <a:defRPr sz="2400">
                <a:solidFill>
                  <a:schemeClr val="tx1"/>
                </a:solidFill>
                <a:latin typeface="Arial" panose="020B0604020202020204" pitchFamily="34" charset="0"/>
              </a:defRPr>
            </a:lvl3pPr>
            <a:lvl4pPr marL="1714500" indent="-342900" algn="l" eaLnBrk="0" hangingPunct="0">
              <a:buChar char="–"/>
              <a:defRPr sz="2000">
                <a:solidFill>
                  <a:schemeClr val="tx1"/>
                </a:solidFill>
                <a:latin typeface="Arial" panose="020B0604020202020204" pitchFamily="34" charset="0"/>
              </a:defRPr>
            </a:lvl4pPr>
            <a:lvl5pPr marL="2171700" indent="-342900" algn="l" eaLnBrk="0" hangingPunct="0">
              <a:buChar char="»"/>
              <a:defRPr sz="2000">
                <a:solidFill>
                  <a:schemeClr val="tx1"/>
                </a:solidFill>
                <a:latin typeface="Arial" panose="020B0604020202020204" pitchFamily="34" charset="0"/>
              </a:defRPr>
            </a:lvl5pPr>
            <a:lvl6pPr marL="2628900" indent="-342900" eaLnBrk="0" fontAlgn="base" hangingPunct="0">
              <a:spcBef>
                <a:spcPct val="20000"/>
              </a:spcBef>
              <a:spcAft>
                <a:spcPct val="0"/>
              </a:spcAft>
              <a:buChar char="»"/>
              <a:defRPr sz="2000">
                <a:solidFill>
                  <a:schemeClr val="tx1"/>
                </a:solidFill>
                <a:latin typeface="Arial" panose="020B0604020202020204" pitchFamily="34" charset="0"/>
              </a:defRPr>
            </a:lvl6pPr>
            <a:lvl7pPr marL="3086100" indent="-342900" eaLnBrk="0" fontAlgn="base" hangingPunct="0">
              <a:spcBef>
                <a:spcPct val="20000"/>
              </a:spcBef>
              <a:spcAft>
                <a:spcPct val="0"/>
              </a:spcAft>
              <a:buChar char="»"/>
              <a:defRPr sz="2000">
                <a:solidFill>
                  <a:schemeClr val="tx1"/>
                </a:solidFill>
                <a:latin typeface="Arial" panose="020B0604020202020204" pitchFamily="34" charset="0"/>
              </a:defRPr>
            </a:lvl7pPr>
            <a:lvl8pPr marL="3543300" indent="-342900" eaLnBrk="0" fontAlgn="base" hangingPunct="0">
              <a:spcBef>
                <a:spcPct val="20000"/>
              </a:spcBef>
              <a:spcAft>
                <a:spcPct val="0"/>
              </a:spcAft>
              <a:buChar char="»"/>
              <a:defRPr sz="2000">
                <a:solidFill>
                  <a:schemeClr val="tx1"/>
                </a:solidFill>
                <a:latin typeface="Arial" panose="020B0604020202020204" pitchFamily="34" charset="0"/>
              </a:defRPr>
            </a:lvl8pPr>
            <a:lvl9pPr marL="4000500" indent="-3429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buFontTx/>
              <a:buNone/>
            </a:pPr>
            <a:r>
              <a:rPr lang="en-US" altLang="en-US" sz="2800"/>
              <a:t>Benefits</a:t>
            </a:r>
          </a:p>
        </p:txBody>
      </p:sp>
      <p:sp>
        <p:nvSpPr>
          <p:cNvPr id="85023" name="Rectangle 31">
            <a:extLst>
              <a:ext uri="{FF2B5EF4-FFF2-40B4-BE49-F238E27FC236}">
                <a16:creationId xmlns:a16="http://schemas.microsoft.com/office/drawing/2014/main" id="{045F3B90-A80F-4997-93D6-E8AA666E1A66}"/>
              </a:ext>
            </a:extLst>
          </p:cNvPr>
          <p:cNvSpPr>
            <a:spLocks noChangeArrowheads="1"/>
          </p:cNvSpPr>
          <p:nvPr/>
        </p:nvSpPr>
        <p:spPr bwMode="auto">
          <a:xfrm>
            <a:off x="5943600" y="4191000"/>
            <a:ext cx="2209800" cy="838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533400" indent="-533400" algn="l" eaLnBrk="0" hangingPunct="0">
              <a:buChar char="•"/>
              <a:defRPr sz="3200">
                <a:solidFill>
                  <a:schemeClr val="tx1"/>
                </a:solidFill>
                <a:latin typeface="Arial" panose="020B0604020202020204" pitchFamily="34" charset="0"/>
              </a:defRPr>
            </a:lvl1pPr>
            <a:lvl2pPr marL="914400" indent="-457200" algn="l" eaLnBrk="0" hangingPunct="0">
              <a:buChar char="–"/>
              <a:defRPr sz="2800">
                <a:solidFill>
                  <a:schemeClr val="tx1"/>
                </a:solidFill>
                <a:latin typeface="Arial" panose="020B0604020202020204" pitchFamily="34" charset="0"/>
              </a:defRPr>
            </a:lvl2pPr>
            <a:lvl3pPr marL="1295400" indent="-381000" algn="l" eaLnBrk="0" hangingPunct="0">
              <a:buChar char="•"/>
              <a:defRPr sz="2400">
                <a:solidFill>
                  <a:schemeClr val="tx1"/>
                </a:solidFill>
                <a:latin typeface="Arial" panose="020B0604020202020204" pitchFamily="34" charset="0"/>
              </a:defRPr>
            </a:lvl3pPr>
            <a:lvl4pPr marL="1714500" indent="-342900" algn="l" eaLnBrk="0" hangingPunct="0">
              <a:buChar char="–"/>
              <a:defRPr sz="2000">
                <a:solidFill>
                  <a:schemeClr val="tx1"/>
                </a:solidFill>
                <a:latin typeface="Arial" panose="020B0604020202020204" pitchFamily="34" charset="0"/>
              </a:defRPr>
            </a:lvl4pPr>
            <a:lvl5pPr marL="2171700" indent="-342900" algn="l" eaLnBrk="0" hangingPunct="0">
              <a:buChar char="»"/>
              <a:defRPr sz="2000">
                <a:solidFill>
                  <a:schemeClr val="tx1"/>
                </a:solidFill>
                <a:latin typeface="Arial" panose="020B0604020202020204" pitchFamily="34" charset="0"/>
              </a:defRPr>
            </a:lvl5pPr>
            <a:lvl6pPr marL="2628900" indent="-342900" eaLnBrk="0" fontAlgn="base" hangingPunct="0">
              <a:spcBef>
                <a:spcPct val="20000"/>
              </a:spcBef>
              <a:spcAft>
                <a:spcPct val="0"/>
              </a:spcAft>
              <a:buChar char="»"/>
              <a:defRPr sz="2000">
                <a:solidFill>
                  <a:schemeClr val="tx1"/>
                </a:solidFill>
                <a:latin typeface="Arial" panose="020B0604020202020204" pitchFamily="34" charset="0"/>
              </a:defRPr>
            </a:lvl6pPr>
            <a:lvl7pPr marL="3086100" indent="-342900" eaLnBrk="0" fontAlgn="base" hangingPunct="0">
              <a:spcBef>
                <a:spcPct val="20000"/>
              </a:spcBef>
              <a:spcAft>
                <a:spcPct val="0"/>
              </a:spcAft>
              <a:buChar char="»"/>
              <a:defRPr sz="2000">
                <a:solidFill>
                  <a:schemeClr val="tx1"/>
                </a:solidFill>
                <a:latin typeface="Arial" panose="020B0604020202020204" pitchFamily="34" charset="0"/>
              </a:defRPr>
            </a:lvl7pPr>
            <a:lvl8pPr marL="3543300" indent="-342900" eaLnBrk="0" fontAlgn="base" hangingPunct="0">
              <a:spcBef>
                <a:spcPct val="20000"/>
              </a:spcBef>
              <a:spcAft>
                <a:spcPct val="0"/>
              </a:spcAft>
              <a:buChar char="»"/>
              <a:defRPr sz="2000">
                <a:solidFill>
                  <a:schemeClr val="tx1"/>
                </a:solidFill>
                <a:latin typeface="Arial" panose="020B0604020202020204" pitchFamily="34" charset="0"/>
              </a:defRPr>
            </a:lvl8pPr>
            <a:lvl9pPr marL="4000500" indent="-3429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buFontTx/>
              <a:buNone/>
            </a:pPr>
            <a:r>
              <a:rPr lang="en-US" altLang="en-US" sz="2800"/>
              <a:t>Commitment Levels</a:t>
            </a:r>
          </a:p>
        </p:txBody>
      </p:sp>
      <p:sp>
        <p:nvSpPr>
          <p:cNvPr id="85024" name="Rectangle 32">
            <a:extLst>
              <a:ext uri="{FF2B5EF4-FFF2-40B4-BE49-F238E27FC236}">
                <a16:creationId xmlns:a16="http://schemas.microsoft.com/office/drawing/2014/main" id="{783936C0-B11C-428A-9E92-65C483C4D2BB}"/>
              </a:ext>
            </a:extLst>
          </p:cNvPr>
          <p:cNvSpPr>
            <a:spLocks noChangeArrowheads="1"/>
          </p:cNvSpPr>
          <p:nvPr/>
        </p:nvSpPr>
        <p:spPr bwMode="auto">
          <a:xfrm>
            <a:off x="3733800" y="5334000"/>
            <a:ext cx="2819400" cy="838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533400" indent="-533400" algn="l" eaLnBrk="0" hangingPunct="0">
              <a:buChar char="•"/>
              <a:defRPr sz="3200">
                <a:solidFill>
                  <a:schemeClr val="tx1"/>
                </a:solidFill>
                <a:latin typeface="Arial" panose="020B0604020202020204" pitchFamily="34" charset="0"/>
              </a:defRPr>
            </a:lvl1pPr>
            <a:lvl2pPr marL="914400" indent="-457200" algn="l" eaLnBrk="0" hangingPunct="0">
              <a:buChar char="–"/>
              <a:defRPr sz="2800">
                <a:solidFill>
                  <a:schemeClr val="tx1"/>
                </a:solidFill>
                <a:latin typeface="Arial" panose="020B0604020202020204" pitchFamily="34" charset="0"/>
              </a:defRPr>
            </a:lvl2pPr>
            <a:lvl3pPr marL="1295400" indent="-381000" algn="l" eaLnBrk="0" hangingPunct="0">
              <a:buChar char="•"/>
              <a:defRPr sz="2400">
                <a:solidFill>
                  <a:schemeClr val="tx1"/>
                </a:solidFill>
                <a:latin typeface="Arial" panose="020B0604020202020204" pitchFamily="34" charset="0"/>
              </a:defRPr>
            </a:lvl3pPr>
            <a:lvl4pPr marL="1714500" indent="-342900" algn="l" eaLnBrk="0" hangingPunct="0">
              <a:buChar char="–"/>
              <a:defRPr sz="2000">
                <a:solidFill>
                  <a:schemeClr val="tx1"/>
                </a:solidFill>
                <a:latin typeface="Arial" panose="020B0604020202020204" pitchFamily="34" charset="0"/>
              </a:defRPr>
            </a:lvl4pPr>
            <a:lvl5pPr marL="2171700" indent="-342900" algn="l" eaLnBrk="0" hangingPunct="0">
              <a:buChar char="»"/>
              <a:defRPr sz="2000">
                <a:solidFill>
                  <a:schemeClr val="tx1"/>
                </a:solidFill>
                <a:latin typeface="Arial" panose="020B0604020202020204" pitchFamily="34" charset="0"/>
              </a:defRPr>
            </a:lvl5pPr>
            <a:lvl6pPr marL="2628900" indent="-342900" eaLnBrk="0" fontAlgn="base" hangingPunct="0">
              <a:spcBef>
                <a:spcPct val="20000"/>
              </a:spcBef>
              <a:spcAft>
                <a:spcPct val="0"/>
              </a:spcAft>
              <a:buChar char="»"/>
              <a:defRPr sz="2000">
                <a:solidFill>
                  <a:schemeClr val="tx1"/>
                </a:solidFill>
                <a:latin typeface="Arial" panose="020B0604020202020204" pitchFamily="34" charset="0"/>
              </a:defRPr>
            </a:lvl6pPr>
            <a:lvl7pPr marL="3086100" indent="-342900" eaLnBrk="0" fontAlgn="base" hangingPunct="0">
              <a:spcBef>
                <a:spcPct val="20000"/>
              </a:spcBef>
              <a:spcAft>
                <a:spcPct val="0"/>
              </a:spcAft>
              <a:buChar char="»"/>
              <a:defRPr sz="2000">
                <a:solidFill>
                  <a:schemeClr val="tx1"/>
                </a:solidFill>
                <a:latin typeface="Arial" panose="020B0604020202020204" pitchFamily="34" charset="0"/>
              </a:defRPr>
            </a:lvl7pPr>
            <a:lvl8pPr marL="3543300" indent="-342900" eaLnBrk="0" fontAlgn="base" hangingPunct="0">
              <a:spcBef>
                <a:spcPct val="20000"/>
              </a:spcBef>
              <a:spcAft>
                <a:spcPct val="0"/>
              </a:spcAft>
              <a:buChar char="»"/>
              <a:defRPr sz="2000">
                <a:solidFill>
                  <a:schemeClr val="tx1"/>
                </a:solidFill>
                <a:latin typeface="Arial" panose="020B0604020202020204" pitchFamily="34" charset="0"/>
              </a:defRPr>
            </a:lvl8pPr>
            <a:lvl9pPr marL="4000500" indent="-3429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buFontTx/>
              <a:buNone/>
            </a:pPr>
            <a:r>
              <a:rPr lang="en-US" altLang="en-US" sz="2800"/>
              <a:t>Usage Patterns</a:t>
            </a:r>
          </a:p>
        </p:txBody>
      </p:sp>
      <p:sp>
        <p:nvSpPr>
          <p:cNvPr id="6158" name="AutoShape 34">
            <a:extLst>
              <a:ext uri="{FF2B5EF4-FFF2-40B4-BE49-F238E27FC236}">
                <a16:creationId xmlns:a16="http://schemas.microsoft.com/office/drawing/2014/main" id="{CEF26A73-68D2-4DD4-BDA2-3D80CFAB14C6}"/>
              </a:ext>
            </a:extLst>
          </p:cNvPr>
          <p:cNvSpPr>
            <a:spLocks noChangeArrowheads="1"/>
          </p:cNvSpPr>
          <p:nvPr/>
        </p:nvSpPr>
        <p:spPr bwMode="auto">
          <a:xfrm>
            <a:off x="3544888" y="3048000"/>
            <a:ext cx="2054225" cy="1828800"/>
          </a:xfrm>
          <a:custGeom>
            <a:avLst/>
            <a:gdLst>
              <a:gd name="T0" fmla="*/ 2054225 w 21600"/>
              <a:gd name="T1" fmla="*/ 914400 h 21600"/>
              <a:gd name="T2" fmla="*/ 1027113 w 21600"/>
              <a:gd name="T3" fmla="*/ 1828800 h 21600"/>
              <a:gd name="T4" fmla="*/ 0 w 21600"/>
              <a:gd name="T5" fmla="*/ 914400 h 21600"/>
              <a:gd name="T6" fmla="*/ 1027113 w 21600"/>
              <a:gd name="T7" fmla="*/ 0 h 21600"/>
              <a:gd name="T8" fmla="*/ 0 60000 65536"/>
              <a:gd name="T9" fmla="*/ 5898240 60000 65536"/>
              <a:gd name="T10" fmla="*/ 11796480 60000 65536"/>
              <a:gd name="T11" fmla="*/ 17694720 60000 65536"/>
              <a:gd name="T12" fmla="*/ 5400 w 21600"/>
              <a:gd name="T13" fmla="*/ 5400 h 21600"/>
              <a:gd name="T14" fmla="*/ 16200 w 21600"/>
              <a:gd name="T15" fmla="*/ 16200 h 21600"/>
            </a:gdLst>
            <a:ahLst/>
            <a:cxnLst>
              <a:cxn ang="T8">
                <a:pos x="T0" y="T1"/>
              </a:cxn>
              <a:cxn ang="T9">
                <a:pos x="T2" y="T3"/>
              </a:cxn>
              <a:cxn ang="T10">
                <a:pos x="T4" y="T5"/>
              </a:cxn>
              <a:cxn ang="T11">
                <a:pos x="T6" y="T7"/>
              </a:cxn>
            </a:cxnLst>
            <a:rect l="T12" t="T13" r="T14" b="T15"/>
            <a:pathLst>
              <a:path w="21600" h="21600">
                <a:moveTo>
                  <a:pt x="5400" y="5400"/>
                </a:moveTo>
                <a:lnTo>
                  <a:pt x="9450" y="5400"/>
                </a:lnTo>
                <a:lnTo>
                  <a:pt x="9450" y="2700"/>
                </a:lnTo>
                <a:lnTo>
                  <a:pt x="8100" y="2700"/>
                </a:lnTo>
                <a:lnTo>
                  <a:pt x="10800" y="0"/>
                </a:lnTo>
                <a:lnTo>
                  <a:pt x="13500" y="2700"/>
                </a:lnTo>
                <a:lnTo>
                  <a:pt x="12150" y="2700"/>
                </a:lnTo>
                <a:lnTo>
                  <a:pt x="12150" y="5400"/>
                </a:lnTo>
                <a:lnTo>
                  <a:pt x="16200" y="5400"/>
                </a:lnTo>
                <a:lnTo>
                  <a:pt x="16200" y="9450"/>
                </a:lnTo>
                <a:lnTo>
                  <a:pt x="18900" y="9450"/>
                </a:lnTo>
                <a:lnTo>
                  <a:pt x="18900" y="8100"/>
                </a:lnTo>
                <a:lnTo>
                  <a:pt x="21600" y="10800"/>
                </a:lnTo>
                <a:lnTo>
                  <a:pt x="18900" y="13500"/>
                </a:lnTo>
                <a:lnTo>
                  <a:pt x="18900" y="12150"/>
                </a:lnTo>
                <a:lnTo>
                  <a:pt x="16200" y="12150"/>
                </a:lnTo>
                <a:lnTo>
                  <a:pt x="16200" y="16200"/>
                </a:lnTo>
                <a:lnTo>
                  <a:pt x="12150" y="16200"/>
                </a:lnTo>
                <a:lnTo>
                  <a:pt x="12150" y="18900"/>
                </a:lnTo>
                <a:lnTo>
                  <a:pt x="13500" y="18900"/>
                </a:lnTo>
                <a:lnTo>
                  <a:pt x="10800" y="21600"/>
                </a:lnTo>
                <a:lnTo>
                  <a:pt x="8100" y="18900"/>
                </a:lnTo>
                <a:lnTo>
                  <a:pt x="9450" y="18900"/>
                </a:lnTo>
                <a:lnTo>
                  <a:pt x="9450" y="16200"/>
                </a:lnTo>
                <a:lnTo>
                  <a:pt x="5400" y="16200"/>
                </a:lnTo>
                <a:lnTo>
                  <a:pt x="5400" y="12150"/>
                </a:lnTo>
                <a:lnTo>
                  <a:pt x="2700" y="12150"/>
                </a:lnTo>
                <a:lnTo>
                  <a:pt x="2700" y="13500"/>
                </a:lnTo>
                <a:lnTo>
                  <a:pt x="0" y="10800"/>
                </a:lnTo>
                <a:lnTo>
                  <a:pt x="2700" y="8100"/>
                </a:lnTo>
                <a:lnTo>
                  <a:pt x="2700" y="9450"/>
                </a:lnTo>
                <a:lnTo>
                  <a:pt x="5400" y="9450"/>
                </a:lnTo>
                <a:lnTo>
                  <a:pt x="5400" y="5400"/>
                </a:lnTo>
                <a:close/>
              </a:path>
            </a:pathLst>
          </a:custGeom>
          <a:gradFill rotWithShape="1">
            <a:gsLst>
              <a:gs pos="0">
                <a:srgbClr val="00E88A"/>
              </a:gs>
              <a:gs pos="100000">
                <a:srgbClr val="89B2FB"/>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6159" name="AutoShape 35">
            <a:extLst>
              <a:ext uri="{FF2B5EF4-FFF2-40B4-BE49-F238E27FC236}">
                <a16:creationId xmlns:a16="http://schemas.microsoft.com/office/drawing/2014/main" id="{921A9BBF-9056-4A6C-BC9E-51D1159AB6D8}"/>
              </a:ext>
            </a:extLst>
          </p:cNvPr>
          <p:cNvSpPr>
            <a:spLocks noChangeArrowheads="1"/>
          </p:cNvSpPr>
          <p:nvPr/>
        </p:nvSpPr>
        <p:spPr bwMode="auto">
          <a:xfrm rot="2598670">
            <a:off x="3544887" y="3049688"/>
            <a:ext cx="2054225" cy="1828800"/>
          </a:xfrm>
          <a:custGeom>
            <a:avLst/>
            <a:gdLst>
              <a:gd name="T0" fmla="*/ 2054225 w 21600"/>
              <a:gd name="T1" fmla="*/ 914400 h 21600"/>
              <a:gd name="T2" fmla="*/ 1027113 w 21600"/>
              <a:gd name="T3" fmla="*/ 1828800 h 21600"/>
              <a:gd name="T4" fmla="*/ 0 w 21600"/>
              <a:gd name="T5" fmla="*/ 914400 h 21600"/>
              <a:gd name="T6" fmla="*/ 1027113 w 21600"/>
              <a:gd name="T7" fmla="*/ 0 h 21600"/>
              <a:gd name="T8" fmla="*/ 0 60000 65536"/>
              <a:gd name="T9" fmla="*/ 5898240 60000 65536"/>
              <a:gd name="T10" fmla="*/ 11796480 60000 65536"/>
              <a:gd name="T11" fmla="*/ 17694720 60000 65536"/>
              <a:gd name="T12" fmla="*/ 5400 w 21600"/>
              <a:gd name="T13" fmla="*/ 5400 h 21600"/>
              <a:gd name="T14" fmla="*/ 16200 w 21600"/>
              <a:gd name="T15" fmla="*/ 16200 h 21600"/>
            </a:gdLst>
            <a:ahLst/>
            <a:cxnLst>
              <a:cxn ang="T8">
                <a:pos x="T0" y="T1"/>
              </a:cxn>
              <a:cxn ang="T9">
                <a:pos x="T2" y="T3"/>
              </a:cxn>
              <a:cxn ang="T10">
                <a:pos x="T4" y="T5"/>
              </a:cxn>
              <a:cxn ang="T11">
                <a:pos x="T6" y="T7"/>
              </a:cxn>
            </a:cxnLst>
            <a:rect l="T12" t="T13" r="T14" b="T15"/>
            <a:pathLst>
              <a:path w="21600" h="21600">
                <a:moveTo>
                  <a:pt x="5400" y="5400"/>
                </a:moveTo>
                <a:lnTo>
                  <a:pt x="9450" y="5400"/>
                </a:lnTo>
                <a:lnTo>
                  <a:pt x="9450" y="2700"/>
                </a:lnTo>
                <a:lnTo>
                  <a:pt x="8100" y="2700"/>
                </a:lnTo>
                <a:lnTo>
                  <a:pt x="10800" y="0"/>
                </a:lnTo>
                <a:lnTo>
                  <a:pt x="13500" y="2700"/>
                </a:lnTo>
                <a:lnTo>
                  <a:pt x="12150" y="2700"/>
                </a:lnTo>
                <a:lnTo>
                  <a:pt x="12150" y="5400"/>
                </a:lnTo>
                <a:lnTo>
                  <a:pt x="16200" y="5400"/>
                </a:lnTo>
                <a:lnTo>
                  <a:pt x="16200" y="9450"/>
                </a:lnTo>
                <a:lnTo>
                  <a:pt x="18900" y="9450"/>
                </a:lnTo>
                <a:lnTo>
                  <a:pt x="18900" y="8100"/>
                </a:lnTo>
                <a:lnTo>
                  <a:pt x="21600" y="10800"/>
                </a:lnTo>
                <a:lnTo>
                  <a:pt x="18900" y="13500"/>
                </a:lnTo>
                <a:lnTo>
                  <a:pt x="18900" y="12150"/>
                </a:lnTo>
                <a:lnTo>
                  <a:pt x="16200" y="12150"/>
                </a:lnTo>
                <a:lnTo>
                  <a:pt x="16200" y="16200"/>
                </a:lnTo>
                <a:lnTo>
                  <a:pt x="12150" y="16200"/>
                </a:lnTo>
                <a:lnTo>
                  <a:pt x="12150" y="18900"/>
                </a:lnTo>
                <a:lnTo>
                  <a:pt x="13500" y="18900"/>
                </a:lnTo>
                <a:lnTo>
                  <a:pt x="10800" y="21600"/>
                </a:lnTo>
                <a:lnTo>
                  <a:pt x="8100" y="18900"/>
                </a:lnTo>
                <a:lnTo>
                  <a:pt x="9450" y="18900"/>
                </a:lnTo>
                <a:lnTo>
                  <a:pt x="9450" y="16200"/>
                </a:lnTo>
                <a:lnTo>
                  <a:pt x="5400" y="16200"/>
                </a:lnTo>
                <a:lnTo>
                  <a:pt x="5400" y="12150"/>
                </a:lnTo>
                <a:lnTo>
                  <a:pt x="2700" y="12150"/>
                </a:lnTo>
                <a:lnTo>
                  <a:pt x="2700" y="13500"/>
                </a:lnTo>
                <a:lnTo>
                  <a:pt x="0" y="10800"/>
                </a:lnTo>
                <a:lnTo>
                  <a:pt x="2700" y="8100"/>
                </a:lnTo>
                <a:lnTo>
                  <a:pt x="2700" y="9450"/>
                </a:lnTo>
                <a:lnTo>
                  <a:pt x="5400" y="9450"/>
                </a:lnTo>
                <a:lnTo>
                  <a:pt x="5400" y="5400"/>
                </a:lnTo>
                <a:close/>
              </a:path>
            </a:pathLst>
          </a:custGeom>
          <a:gradFill rotWithShape="1">
            <a:gsLst>
              <a:gs pos="0">
                <a:srgbClr val="00E88A"/>
              </a:gs>
              <a:gs pos="100000">
                <a:srgbClr val="89B2FB"/>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6160" name="Text Box 36">
            <a:extLst>
              <a:ext uri="{FF2B5EF4-FFF2-40B4-BE49-F238E27FC236}">
                <a16:creationId xmlns:a16="http://schemas.microsoft.com/office/drawing/2014/main" id="{A694F770-7FFF-4F31-A97D-0CF38682CCA8}"/>
              </a:ext>
            </a:extLst>
          </p:cNvPr>
          <p:cNvSpPr txBox="1">
            <a:spLocks noChangeArrowheads="1"/>
          </p:cNvSpPr>
          <p:nvPr/>
        </p:nvSpPr>
        <p:spPr bwMode="auto">
          <a:xfrm rot="-5400000">
            <a:off x="7215187" y="4929188"/>
            <a:ext cx="428625" cy="3429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algn="l" eaLnBrk="1" hangingPunct="1">
              <a:spcBef>
                <a:spcPct val="50000"/>
              </a:spcBef>
            </a:pPr>
            <a:endParaRPr lang="en-GB" altLang="en-US" sz="1600">
              <a:solidFill>
                <a:srgbClr val="229FC6"/>
              </a:solidFill>
              <a:latin typeface="Arial Black" panose="020B0A040201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2" fill="hold" grpId="0" nodeType="clickEffect">
                                  <p:stCondLst>
                                    <p:cond delay="0"/>
                                  </p:stCondLst>
                                  <p:childTnLst>
                                    <p:set>
                                      <p:cBhvr>
                                        <p:cTn id="6" dur="1" fill="hold">
                                          <p:stCondLst>
                                            <p:cond delay="0"/>
                                          </p:stCondLst>
                                        </p:cTn>
                                        <p:tgtEl>
                                          <p:spTgt spid="85015">
                                            <p:txEl>
                                              <p:pRg st="0" end="0"/>
                                            </p:txEl>
                                          </p:spTgt>
                                        </p:tgtEl>
                                        <p:attrNameLst>
                                          <p:attrName>style.visibility</p:attrName>
                                        </p:attrNameLst>
                                      </p:cBhvr>
                                      <p:to>
                                        <p:strVal val="visible"/>
                                      </p:to>
                                    </p:set>
                                    <p:anim calcmode="lin" valueType="num">
                                      <p:cBhvr additive="base">
                                        <p:cTn id="7" dur="500" fill="hold"/>
                                        <p:tgtEl>
                                          <p:spTgt spid="85015">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85015">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85016">
                                            <p:txEl>
                                              <p:pRg st="0" end="0"/>
                                            </p:txEl>
                                          </p:spTgt>
                                        </p:tgtEl>
                                        <p:attrNameLst>
                                          <p:attrName>style.visibility</p:attrName>
                                        </p:attrNameLst>
                                      </p:cBhvr>
                                      <p:to>
                                        <p:strVal val="visible"/>
                                      </p:to>
                                    </p:set>
                                    <p:anim calcmode="lin" valueType="num">
                                      <p:cBhvr additive="base">
                                        <p:cTn id="13" dur="500" fill="hold"/>
                                        <p:tgtEl>
                                          <p:spTgt spid="85016">
                                            <p:txEl>
                                              <p:pRg st="0" end="0"/>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85016">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85023">
                                            <p:txEl>
                                              <p:pRg st="0" end="0"/>
                                            </p:txEl>
                                          </p:spTgt>
                                        </p:tgtEl>
                                        <p:attrNameLst>
                                          <p:attrName>style.visibility</p:attrName>
                                        </p:attrNameLst>
                                      </p:cBhvr>
                                      <p:to>
                                        <p:strVal val="visible"/>
                                      </p:to>
                                    </p:set>
                                    <p:anim calcmode="lin" valueType="num">
                                      <p:cBhvr additive="base">
                                        <p:cTn id="19" dur="500" fill="hold"/>
                                        <p:tgtEl>
                                          <p:spTgt spid="85023">
                                            <p:txEl>
                                              <p:pRg st="0" end="0"/>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8502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2" fill="hold" grpId="0" nodeType="clickEffect">
                                  <p:stCondLst>
                                    <p:cond delay="0"/>
                                  </p:stCondLst>
                                  <p:childTnLst>
                                    <p:set>
                                      <p:cBhvr>
                                        <p:cTn id="24" dur="1" fill="hold">
                                          <p:stCondLst>
                                            <p:cond delay="0"/>
                                          </p:stCondLst>
                                        </p:cTn>
                                        <p:tgtEl>
                                          <p:spTgt spid="85024">
                                            <p:txEl>
                                              <p:pRg st="0" end="0"/>
                                            </p:txEl>
                                          </p:spTgt>
                                        </p:tgtEl>
                                        <p:attrNameLst>
                                          <p:attrName>style.visibility</p:attrName>
                                        </p:attrNameLst>
                                      </p:cBhvr>
                                      <p:to>
                                        <p:strVal val="visible"/>
                                      </p:to>
                                    </p:set>
                                    <p:anim calcmode="lin" valueType="num">
                                      <p:cBhvr additive="base">
                                        <p:cTn id="25" dur="500" fill="hold"/>
                                        <p:tgtEl>
                                          <p:spTgt spid="85024">
                                            <p:txEl>
                                              <p:pRg st="0" end="0"/>
                                            </p:txEl>
                                          </p:spTgt>
                                        </p:tgtEl>
                                        <p:attrNameLst>
                                          <p:attrName>ppt_x</p:attrName>
                                        </p:attrNameLst>
                                      </p:cBhvr>
                                      <p:tavLst>
                                        <p:tav tm="0">
                                          <p:val>
                                            <p:strVal val="1+#ppt_w/2"/>
                                          </p:val>
                                        </p:tav>
                                        <p:tav tm="100000">
                                          <p:val>
                                            <p:strVal val="#ppt_x"/>
                                          </p:val>
                                        </p:tav>
                                      </p:tavLst>
                                    </p:anim>
                                    <p:anim calcmode="lin" valueType="num">
                                      <p:cBhvr additive="base">
                                        <p:cTn id="26" dur="500" fill="hold"/>
                                        <p:tgtEl>
                                          <p:spTgt spid="85024">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2" fill="hold" grpId="0" nodeType="clickEffect">
                                  <p:stCondLst>
                                    <p:cond delay="0"/>
                                  </p:stCondLst>
                                  <p:childTnLst>
                                    <p:set>
                                      <p:cBhvr>
                                        <p:cTn id="30" dur="1" fill="hold">
                                          <p:stCondLst>
                                            <p:cond delay="0"/>
                                          </p:stCondLst>
                                        </p:cTn>
                                        <p:tgtEl>
                                          <p:spTgt spid="85022">
                                            <p:txEl>
                                              <p:pRg st="0" end="0"/>
                                            </p:txEl>
                                          </p:spTgt>
                                        </p:tgtEl>
                                        <p:attrNameLst>
                                          <p:attrName>style.visibility</p:attrName>
                                        </p:attrNameLst>
                                      </p:cBhvr>
                                      <p:to>
                                        <p:strVal val="visible"/>
                                      </p:to>
                                    </p:set>
                                    <p:anim calcmode="lin" valueType="num">
                                      <p:cBhvr additive="base">
                                        <p:cTn id="31" dur="500" fill="hold"/>
                                        <p:tgtEl>
                                          <p:spTgt spid="85022">
                                            <p:txEl>
                                              <p:pRg st="0" end="0"/>
                                            </p:txEl>
                                          </p:spTgt>
                                        </p:tgtEl>
                                        <p:attrNameLst>
                                          <p:attrName>ppt_x</p:attrName>
                                        </p:attrNameLst>
                                      </p:cBhvr>
                                      <p:tavLst>
                                        <p:tav tm="0">
                                          <p:val>
                                            <p:strVal val="1+#ppt_w/2"/>
                                          </p:val>
                                        </p:tav>
                                        <p:tav tm="100000">
                                          <p:val>
                                            <p:strVal val="#ppt_x"/>
                                          </p:val>
                                        </p:tav>
                                      </p:tavLst>
                                    </p:anim>
                                    <p:anim calcmode="lin" valueType="num">
                                      <p:cBhvr additive="base">
                                        <p:cTn id="32" dur="500" fill="hold"/>
                                        <p:tgtEl>
                                          <p:spTgt spid="85022">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2" fill="hold" grpId="0" nodeType="clickEffect">
                                  <p:stCondLst>
                                    <p:cond delay="0"/>
                                  </p:stCondLst>
                                  <p:childTnLst>
                                    <p:set>
                                      <p:cBhvr>
                                        <p:cTn id="36" dur="1" fill="hold">
                                          <p:stCondLst>
                                            <p:cond delay="0"/>
                                          </p:stCondLst>
                                        </p:cTn>
                                        <p:tgtEl>
                                          <p:spTgt spid="85017">
                                            <p:txEl>
                                              <p:pRg st="0" end="0"/>
                                            </p:txEl>
                                          </p:spTgt>
                                        </p:tgtEl>
                                        <p:attrNameLst>
                                          <p:attrName>style.visibility</p:attrName>
                                        </p:attrNameLst>
                                      </p:cBhvr>
                                      <p:to>
                                        <p:strVal val="visible"/>
                                      </p:to>
                                    </p:set>
                                    <p:anim calcmode="lin" valueType="num">
                                      <p:cBhvr additive="base">
                                        <p:cTn id="37" dur="500" fill="hold"/>
                                        <p:tgtEl>
                                          <p:spTgt spid="85017">
                                            <p:txEl>
                                              <p:pRg st="0" end="0"/>
                                            </p:txEl>
                                          </p:spTgt>
                                        </p:tgtEl>
                                        <p:attrNameLst>
                                          <p:attrName>ppt_x</p:attrName>
                                        </p:attrNameLst>
                                      </p:cBhvr>
                                      <p:tavLst>
                                        <p:tav tm="0">
                                          <p:val>
                                            <p:strVal val="1+#ppt_w/2"/>
                                          </p:val>
                                        </p:tav>
                                        <p:tav tm="100000">
                                          <p:val>
                                            <p:strVal val="#ppt_x"/>
                                          </p:val>
                                        </p:tav>
                                      </p:tavLst>
                                    </p:anim>
                                    <p:anim calcmode="lin" valueType="num">
                                      <p:cBhvr additive="base">
                                        <p:cTn id="38" dur="500" fill="hold"/>
                                        <p:tgtEl>
                                          <p:spTgt spid="85017">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5015" grpId="0" build="p" autoUpdateAnimBg="0"/>
      <p:bldP spid="85016" grpId="0" build="p" autoUpdateAnimBg="0"/>
      <p:bldP spid="85017" grpId="0" build="p" autoUpdateAnimBg="0"/>
      <p:bldP spid="85022" grpId="0" build="p" autoUpdateAnimBg="0"/>
      <p:bldP spid="85023" grpId="0" build="p" autoUpdateAnimBg="0"/>
      <p:bldP spid="85024" grpId="0" build="p" autoUpdateAnimBg="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13844AA3-E136-49DA-90E1-5977A518AC2D}"/>
              </a:ext>
            </a:extLst>
          </p:cNvPr>
          <p:cNvSpPr>
            <a:spLocks noGrp="1"/>
          </p:cNvSpPr>
          <p:nvPr>
            <p:ph type="title"/>
          </p:nvPr>
        </p:nvSpPr>
        <p:spPr/>
        <p:txBody>
          <a:bodyPr/>
          <a:lstStyle/>
          <a:p>
            <a:pPr eaLnBrk="1" hangingPunct="1"/>
            <a:br>
              <a:rPr lang="en-US" altLang="en-US" b="1"/>
            </a:br>
            <a:br>
              <a:rPr lang="en-US" altLang="en-US" b="1"/>
            </a:br>
            <a:r>
              <a:rPr lang="en-US" altLang="en-US" sz="2800" b="1"/>
              <a:t>Demographic Segmentation</a:t>
            </a:r>
            <a:br>
              <a:rPr lang="en-GB" altLang="en-US"/>
            </a:br>
            <a:endParaRPr lang="en-GB" altLang="en-US"/>
          </a:p>
        </p:txBody>
      </p:sp>
      <p:sp>
        <p:nvSpPr>
          <p:cNvPr id="3" name="Content Placeholder 2">
            <a:extLst>
              <a:ext uri="{FF2B5EF4-FFF2-40B4-BE49-F238E27FC236}">
                <a16:creationId xmlns:a16="http://schemas.microsoft.com/office/drawing/2014/main" id="{6BA52F8B-000A-4831-941A-8C160557157A}"/>
              </a:ext>
            </a:extLst>
          </p:cNvPr>
          <p:cNvSpPr>
            <a:spLocks noGrp="1"/>
          </p:cNvSpPr>
          <p:nvPr>
            <p:ph idx="1"/>
          </p:nvPr>
        </p:nvSpPr>
        <p:spPr/>
        <p:txBody>
          <a:bodyPr/>
          <a:lstStyle/>
          <a:p>
            <a:pPr eaLnBrk="1" hangingPunct="1"/>
            <a:r>
              <a:rPr lang="en-GB" altLang="en-US" sz="2800"/>
              <a:t>Companies  divide the market based on variables such as: age, gender, race, marital status, income, education and occupation.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3">
            <a:extLst>
              <a:ext uri="{FF2B5EF4-FFF2-40B4-BE49-F238E27FC236}">
                <a16:creationId xmlns:a16="http://schemas.microsoft.com/office/drawing/2014/main" id="{02532C05-1648-4549-8A0D-167276E503FE}"/>
              </a:ext>
            </a:extLst>
          </p:cNvPr>
          <p:cNvSpPr>
            <a:spLocks noChangeArrowheads="1"/>
          </p:cNvSpPr>
          <p:nvPr/>
        </p:nvSpPr>
        <p:spPr bwMode="auto">
          <a:xfrm>
            <a:off x="0" y="0"/>
            <a:ext cx="16002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8195" name="Rectangle 4">
            <a:extLst>
              <a:ext uri="{FF2B5EF4-FFF2-40B4-BE49-F238E27FC236}">
                <a16:creationId xmlns:a16="http://schemas.microsoft.com/office/drawing/2014/main" id="{FD359EE2-B0B7-4220-8085-33919400DA6C}"/>
              </a:ext>
            </a:extLst>
          </p:cNvPr>
          <p:cNvSpPr>
            <a:spLocks noChangeArrowheads="1"/>
          </p:cNvSpPr>
          <p:nvPr/>
        </p:nvSpPr>
        <p:spPr bwMode="auto">
          <a:xfrm>
            <a:off x="0" y="0"/>
            <a:ext cx="14478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8198" name="Rectangle 8">
            <a:extLst>
              <a:ext uri="{FF2B5EF4-FFF2-40B4-BE49-F238E27FC236}">
                <a16:creationId xmlns:a16="http://schemas.microsoft.com/office/drawing/2014/main" id="{251FE3D6-C271-4B07-963F-0D810FF0B98D}"/>
              </a:ext>
            </a:extLst>
          </p:cNvPr>
          <p:cNvSpPr>
            <a:spLocks noGrp="1" noChangeArrowheads="1"/>
          </p:cNvSpPr>
          <p:nvPr>
            <p:ph type="title"/>
          </p:nvPr>
        </p:nvSpPr>
        <p:spPr>
          <a:xfrm>
            <a:off x="457200" y="762000"/>
            <a:ext cx="8229600" cy="1143000"/>
          </a:xfrm>
        </p:spPr>
        <p:txBody>
          <a:bodyPr/>
          <a:lstStyle/>
          <a:p>
            <a:pPr eaLnBrk="1" hangingPunct="1"/>
            <a:r>
              <a:rPr lang="en-US" altLang="en-US" sz="3600" dirty="0">
                <a:solidFill>
                  <a:srgbClr val="229FC6"/>
                </a:solidFill>
                <a:latin typeface="Arial Black" panose="020B0A04020102020204" pitchFamily="34" charset="0"/>
              </a:rPr>
              <a:t>Demographic Segmentation</a:t>
            </a:r>
          </a:p>
        </p:txBody>
      </p:sp>
      <p:sp>
        <p:nvSpPr>
          <p:cNvPr id="93198" name="Rectangle 14">
            <a:extLst>
              <a:ext uri="{FF2B5EF4-FFF2-40B4-BE49-F238E27FC236}">
                <a16:creationId xmlns:a16="http://schemas.microsoft.com/office/drawing/2014/main" id="{48A0D479-FD8B-4293-B51E-AACC0CF6BCC2}"/>
              </a:ext>
            </a:extLst>
          </p:cNvPr>
          <p:cNvSpPr>
            <a:spLocks noGrp="1" noChangeArrowheads="1"/>
          </p:cNvSpPr>
          <p:nvPr>
            <p:ph type="body" sz="half" idx="1"/>
          </p:nvPr>
        </p:nvSpPr>
        <p:spPr>
          <a:xfrm>
            <a:off x="1676400" y="1828800"/>
            <a:ext cx="4038600" cy="4525963"/>
          </a:xfrm>
        </p:spPr>
        <p:txBody>
          <a:bodyPr/>
          <a:lstStyle/>
          <a:p>
            <a:pPr marL="533400" indent="-533400" eaLnBrk="1" hangingPunct="1">
              <a:buFontTx/>
              <a:buAutoNum type="arabicPeriod"/>
            </a:pPr>
            <a:r>
              <a:rPr lang="en-US" altLang="en-US" sz="2800" dirty="0"/>
              <a:t>Age</a:t>
            </a:r>
          </a:p>
          <a:p>
            <a:pPr marL="533400" indent="-533400" eaLnBrk="1" hangingPunct="1">
              <a:buFontTx/>
              <a:buAutoNum type="arabicPeriod"/>
            </a:pPr>
            <a:r>
              <a:rPr lang="en-US" altLang="en-US" sz="2800" dirty="0"/>
              <a:t>Gender</a:t>
            </a:r>
          </a:p>
          <a:p>
            <a:pPr marL="533400" indent="-533400" eaLnBrk="1" hangingPunct="1">
              <a:buFontTx/>
              <a:buAutoNum type="arabicPeriod"/>
            </a:pPr>
            <a:r>
              <a:rPr lang="en-US" altLang="en-US" sz="2800" dirty="0"/>
              <a:t>Race</a:t>
            </a:r>
          </a:p>
          <a:p>
            <a:pPr marL="533400" indent="-533400" eaLnBrk="1" hangingPunct="1">
              <a:buFontTx/>
              <a:buAutoNum type="arabicPeriod"/>
            </a:pPr>
            <a:r>
              <a:rPr lang="en-US" altLang="en-US" sz="2800" dirty="0"/>
              <a:t>Marital Status</a:t>
            </a:r>
          </a:p>
          <a:p>
            <a:pPr marL="533400" indent="-533400" eaLnBrk="1" hangingPunct="1">
              <a:buFontTx/>
              <a:buAutoNum type="arabicPeriod"/>
            </a:pPr>
            <a:r>
              <a:rPr lang="en-US" altLang="en-US" sz="2800" dirty="0"/>
              <a:t>Income</a:t>
            </a:r>
          </a:p>
          <a:p>
            <a:pPr marL="533400" indent="-533400" eaLnBrk="1" hangingPunct="1">
              <a:buFontTx/>
              <a:buAutoNum type="arabicPeriod"/>
            </a:pPr>
            <a:r>
              <a:rPr lang="en-US" altLang="en-US" sz="2800" dirty="0"/>
              <a:t>Education</a:t>
            </a:r>
          </a:p>
          <a:p>
            <a:pPr marL="533400" indent="-533400" eaLnBrk="1" hangingPunct="1">
              <a:buFontTx/>
              <a:buAutoNum type="arabicPeriod"/>
            </a:pPr>
            <a:r>
              <a:rPr lang="en-US" altLang="en-US" sz="2800" dirty="0"/>
              <a:t>Occupation</a:t>
            </a:r>
          </a:p>
        </p:txBody>
      </p:sp>
      <p:pic>
        <p:nvPicPr>
          <p:cNvPr id="8200" name="Picture 20" descr="Click To Download">
            <a:extLst>
              <a:ext uri="{FF2B5EF4-FFF2-40B4-BE49-F238E27FC236}">
                <a16:creationId xmlns:a16="http://schemas.microsoft.com/office/drawing/2014/main" id="{3E4B44C4-E463-4F76-99F7-57B0F0B8DB33}"/>
              </a:ext>
            </a:extLst>
          </p:cNvPr>
          <p:cNvPicPr>
            <a:picLocks noGrp="1" noChangeAspect="1" noChangeArrowheads="1"/>
          </p:cNvPicPr>
          <p:nvPr>
            <p:ph sz="quarter" idx="2"/>
          </p:nvPr>
        </p:nvPicPr>
        <p:blipFill>
          <a:blip r:embed="rId3">
            <a:extLst>
              <a:ext uri="{28A0092B-C50C-407E-A947-70E740481C1C}">
                <a14:useLocalDpi xmlns:a14="http://schemas.microsoft.com/office/drawing/2010/main" val="0"/>
              </a:ext>
            </a:extLst>
          </a:blip>
          <a:srcRect/>
          <a:stretch>
            <a:fillRect/>
          </a:stretch>
        </p:blipFill>
        <p:spPr>
          <a:xfrm>
            <a:off x="5394960" y="1600200"/>
            <a:ext cx="1371600" cy="13716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8201" name="Text Box 17">
            <a:extLst>
              <a:ext uri="{FF2B5EF4-FFF2-40B4-BE49-F238E27FC236}">
                <a16:creationId xmlns:a16="http://schemas.microsoft.com/office/drawing/2014/main" id="{2B8A17AB-7BA5-4096-9B06-0DC7B62CDC8F}"/>
              </a:ext>
            </a:extLst>
          </p:cNvPr>
          <p:cNvSpPr txBox="1">
            <a:spLocks noChangeArrowheads="1"/>
          </p:cNvSpPr>
          <p:nvPr/>
        </p:nvSpPr>
        <p:spPr bwMode="auto">
          <a:xfrm rot="-5400000">
            <a:off x="7215187" y="4929188"/>
            <a:ext cx="428625" cy="3429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algn="l" eaLnBrk="1" hangingPunct="1">
              <a:spcBef>
                <a:spcPct val="50000"/>
              </a:spcBef>
            </a:pPr>
            <a:endParaRPr lang="en-GB" altLang="en-US" sz="1600">
              <a:solidFill>
                <a:srgbClr val="229FC6"/>
              </a:solidFill>
              <a:latin typeface="Arial Black" panose="020B0A04020102020204" pitchFamily="34" charset="0"/>
            </a:endParaRPr>
          </a:p>
        </p:txBody>
      </p:sp>
      <p:pic>
        <p:nvPicPr>
          <p:cNvPr id="8202" name="Picture 26" descr="Click To Download">
            <a:extLst>
              <a:ext uri="{FF2B5EF4-FFF2-40B4-BE49-F238E27FC236}">
                <a16:creationId xmlns:a16="http://schemas.microsoft.com/office/drawing/2014/main" id="{088C55AB-E1D6-4F95-8C24-4ED143B3C30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54040" y="3162300"/>
            <a:ext cx="1219200" cy="129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203" name="Picture 28" descr="Click To Download">
            <a:extLst>
              <a:ext uri="{FF2B5EF4-FFF2-40B4-BE49-F238E27FC236}">
                <a16:creationId xmlns:a16="http://schemas.microsoft.com/office/drawing/2014/main" id="{951DD55E-992D-45FA-91C8-CCAE0FD55FC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478628" y="4731271"/>
            <a:ext cx="957808" cy="9578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204" name="Picture 30" descr="Click To Download">
            <a:extLst>
              <a:ext uri="{FF2B5EF4-FFF2-40B4-BE49-F238E27FC236}">
                <a16:creationId xmlns:a16="http://schemas.microsoft.com/office/drawing/2014/main" id="{DA2DB575-9833-46F6-85ED-A601ED32A35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680689" y="4623027"/>
            <a:ext cx="957808" cy="9578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205" name="Picture 32" descr="Click To Download">
            <a:extLst>
              <a:ext uri="{FF2B5EF4-FFF2-40B4-BE49-F238E27FC236}">
                <a16:creationId xmlns:a16="http://schemas.microsoft.com/office/drawing/2014/main" id="{1C4D7D8A-816C-4370-9B94-680B270C698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239000" y="3267075"/>
            <a:ext cx="1219200" cy="1219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206" name="Picture 35" descr="Click To Download">
            <a:extLst>
              <a:ext uri="{FF2B5EF4-FFF2-40B4-BE49-F238E27FC236}">
                <a16:creationId xmlns:a16="http://schemas.microsoft.com/office/drawing/2014/main" id="{FE7858C1-35DA-46B0-8194-4579B64FDDC9}"/>
              </a:ext>
            </a:extLst>
          </p:cNvPr>
          <p:cNvPicPr>
            <a:picLocks noGrp="1" noChangeAspect="1" noChangeArrowheads="1"/>
          </p:cNvPicPr>
          <p:nvPr>
            <p:ph sz="quarter" idx="3"/>
          </p:nvPr>
        </p:nvPicPr>
        <p:blipFill>
          <a:blip r:embed="rId8">
            <a:extLst>
              <a:ext uri="{28A0092B-C50C-407E-A947-70E740481C1C}">
                <a14:useLocalDpi xmlns:a14="http://schemas.microsoft.com/office/drawing/2010/main" val="0"/>
              </a:ext>
            </a:extLst>
          </a:blip>
          <a:srcRect/>
          <a:stretch>
            <a:fillRect/>
          </a:stretch>
        </p:blipFill>
        <p:spPr>
          <a:xfrm>
            <a:off x="7021830" y="1447800"/>
            <a:ext cx="1371600" cy="16764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2" fill="hold" grpId="0" nodeType="clickEffect">
                                  <p:stCondLst>
                                    <p:cond delay="0"/>
                                  </p:stCondLst>
                                  <p:childTnLst>
                                    <p:set>
                                      <p:cBhvr>
                                        <p:cTn id="6" dur="1" fill="hold">
                                          <p:stCondLst>
                                            <p:cond delay="0"/>
                                          </p:stCondLst>
                                        </p:cTn>
                                        <p:tgtEl>
                                          <p:spTgt spid="93198">
                                            <p:txEl>
                                              <p:pRg st="0" end="0"/>
                                            </p:txEl>
                                          </p:spTgt>
                                        </p:tgtEl>
                                        <p:attrNameLst>
                                          <p:attrName>style.visibility</p:attrName>
                                        </p:attrNameLst>
                                      </p:cBhvr>
                                      <p:to>
                                        <p:strVal val="visible"/>
                                      </p:to>
                                    </p:set>
                                    <p:anim calcmode="lin" valueType="num">
                                      <p:cBhvr additive="base">
                                        <p:cTn id="7" dur="500" fill="hold"/>
                                        <p:tgtEl>
                                          <p:spTgt spid="93198">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93198">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93198">
                                            <p:txEl>
                                              <p:pRg st="1" end="1"/>
                                            </p:txEl>
                                          </p:spTgt>
                                        </p:tgtEl>
                                        <p:attrNameLst>
                                          <p:attrName>style.visibility</p:attrName>
                                        </p:attrNameLst>
                                      </p:cBhvr>
                                      <p:to>
                                        <p:strVal val="visible"/>
                                      </p:to>
                                    </p:set>
                                    <p:anim calcmode="lin" valueType="num">
                                      <p:cBhvr additive="base">
                                        <p:cTn id="13" dur="500" fill="hold"/>
                                        <p:tgtEl>
                                          <p:spTgt spid="93198">
                                            <p:txEl>
                                              <p:pRg st="1" end="1"/>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93198">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93198">
                                            <p:txEl>
                                              <p:pRg st="2" end="2"/>
                                            </p:txEl>
                                          </p:spTgt>
                                        </p:tgtEl>
                                        <p:attrNameLst>
                                          <p:attrName>style.visibility</p:attrName>
                                        </p:attrNameLst>
                                      </p:cBhvr>
                                      <p:to>
                                        <p:strVal val="visible"/>
                                      </p:to>
                                    </p:set>
                                    <p:anim calcmode="lin" valueType="num">
                                      <p:cBhvr additive="base">
                                        <p:cTn id="19" dur="500" fill="hold"/>
                                        <p:tgtEl>
                                          <p:spTgt spid="93198">
                                            <p:txEl>
                                              <p:pRg st="2" end="2"/>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93198">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2" fill="hold" grpId="0" nodeType="clickEffect">
                                  <p:stCondLst>
                                    <p:cond delay="0"/>
                                  </p:stCondLst>
                                  <p:childTnLst>
                                    <p:set>
                                      <p:cBhvr>
                                        <p:cTn id="24" dur="1" fill="hold">
                                          <p:stCondLst>
                                            <p:cond delay="0"/>
                                          </p:stCondLst>
                                        </p:cTn>
                                        <p:tgtEl>
                                          <p:spTgt spid="93198">
                                            <p:txEl>
                                              <p:pRg st="3" end="3"/>
                                            </p:txEl>
                                          </p:spTgt>
                                        </p:tgtEl>
                                        <p:attrNameLst>
                                          <p:attrName>style.visibility</p:attrName>
                                        </p:attrNameLst>
                                      </p:cBhvr>
                                      <p:to>
                                        <p:strVal val="visible"/>
                                      </p:to>
                                    </p:set>
                                    <p:anim calcmode="lin" valueType="num">
                                      <p:cBhvr additive="base">
                                        <p:cTn id="25" dur="500" fill="hold"/>
                                        <p:tgtEl>
                                          <p:spTgt spid="93198">
                                            <p:txEl>
                                              <p:pRg st="3" end="3"/>
                                            </p:txEl>
                                          </p:spTgt>
                                        </p:tgtEl>
                                        <p:attrNameLst>
                                          <p:attrName>ppt_x</p:attrName>
                                        </p:attrNameLst>
                                      </p:cBhvr>
                                      <p:tavLst>
                                        <p:tav tm="0">
                                          <p:val>
                                            <p:strVal val="1+#ppt_w/2"/>
                                          </p:val>
                                        </p:tav>
                                        <p:tav tm="100000">
                                          <p:val>
                                            <p:strVal val="#ppt_x"/>
                                          </p:val>
                                        </p:tav>
                                      </p:tavLst>
                                    </p:anim>
                                    <p:anim calcmode="lin" valueType="num">
                                      <p:cBhvr additive="base">
                                        <p:cTn id="26" dur="500" fill="hold"/>
                                        <p:tgtEl>
                                          <p:spTgt spid="93198">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2" fill="hold" grpId="0" nodeType="clickEffect">
                                  <p:stCondLst>
                                    <p:cond delay="0"/>
                                  </p:stCondLst>
                                  <p:childTnLst>
                                    <p:set>
                                      <p:cBhvr>
                                        <p:cTn id="30" dur="1" fill="hold">
                                          <p:stCondLst>
                                            <p:cond delay="0"/>
                                          </p:stCondLst>
                                        </p:cTn>
                                        <p:tgtEl>
                                          <p:spTgt spid="93198">
                                            <p:txEl>
                                              <p:pRg st="4" end="4"/>
                                            </p:txEl>
                                          </p:spTgt>
                                        </p:tgtEl>
                                        <p:attrNameLst>
                                          <p:attrName>style.visibility</p:attrName>
                                        </p:attrNameLst>
                                      </p:cBhvr>
                                      <p:to>
                                        <p:strVal val="visible"/>
                                      </p:to>
                                    </p:set>
                                    <p:anim calcmode="lin" valueType="num">
                                      <p:cBhvr additive="base">
                                        <p:cTn id="31" dur="500" fill="hold"/>
                                        <p:tgtEl>
                                          <p:spTgt spid="93198">
                                            <p:txEl>
                                              <p:pRg st="4" end="4"/>
                                            </p:txEl>
                                          </p:spTgt>
                                        </p:tgtEl>
                                        <p:attrNameLst>
                                          <p:attrName>ppt_x</p:attrName>
                                        </p:attrNameLst>
                                      </p:cBhvr>
                                      <p:tavLst>
                                        <p:tav tm="0">
                                          <p:val>
                                            <p:strVal val="1+#ppt_w/2"/>
                                          </p:val>
                                        </p:tav>
                                        <p:tav tm="100000">
                                          <p:val>
                                            <p:strVal val="#ppt_x"/>
                                          </p:val>
                                        </p:tav>
                                      </p:tavLst>
                                    </p:anim>
                                    <p:anim calcmode="lin" valueType="num">
                                      <p:cBhvr additive="base">
                                        <p:cTn id="32" dur="500" fill="hold"/>
                                        <p:tgtEl>
                                          <p:spTgt spid="93198">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2" fill="hold" grpId="0" nodeType="clickEffect">
                                  <p:stCondLst>
                                    <p:cond delay="0"/>
                                  </p:stCondLst>
                                  <p:childTnLst>
                                    <p:set>
                                      <p:cBhvr>
                                        <p:cTn id="36" dur="1" fill="hold">
                                          <p:stCondLst>
                                            <p:cond delay="0"/>
                                          </p:stCondLst>
                                        </p:cTn>
                                        <p:tgtEl>
                                          <p:spTgt spid="93198">
                                            <p:txEl>
                                              <p:pRg st="5" end="5"/>
                                            </p:txEl>
                                          </p:spTgt>
                                        </p:tgtEl>
                                        <p:attrNameLst>
                                          <p:attrName>style.visibility</p:attrName>
                                        </p:attrNameLst>
                                      </p:cBhvr>
                                      <p:to>
                                        <p:strVal val="visible"/>
                                      </p:to>
                                    </p:set>
                                    <p:anim calcmode="lin" valueType="num">
                                      <p:cBhvr additive="base">
                                        <p:cTn id="37" dur="500" fill="hold"/>
                                        <p:tgtEl>
                                          <p:spTgt spid="93198">
                                            <p:txEl>
                                              <p:pRg st="5" end="5"/>
                                            </p:txEl>
                                          </p:spTgt>
                                        </p:tgtEl>
                                        <p:attrNameLst>
                                          <p:attrName>ppt_x</p:attrName>
                                        </p:attrNameLst>
                                      </p:cBhvr>
                                      <p:tavLst>
                                        <p:tav tm="0">
                                          <p:val>
                                            <p:strVal val="1+#ppt_w/2"/>
                                          </p:val>
                                        </p:tav>
                                        <p:tav tm="100000">
                                          <p:val>
                                            <p:strVal val="#ppt_x"/>
                                          </p:val>
                                        </p:tav>
                                      </p:tavLst>
                                    </p:anim>
                                    <p:anim calcmode="lin" valueType="num">
                                      <p:cBhvr additive="base">
                                        <p:cTn id="38" dur="500" fill="hold"/>
                                        <p:tgtEl>
                                          <p:spTgt spid="93198">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2" fill="hold" grpId="0" nodeType="clickEffect">
                                  <p:stCondLst>
                                    <p:cond delay="0"/>
                                  </p:stCondLst>
                                  <p:childTnLst>
                                    <p:set>
                                      <p:cBhvr>
                                        <p:cTn id="42" dur="1" fill="hold">
                                          <p:stCondLst>
                                            <p:cond delay="0"/>
                                          </p:stCondLst>
                                        </p:cTn>
                                        <p:tgtEl>
                                          <p:spTgt spid="93198">
                                            <p:txEl>
                                              <p:pRg st="6" end="6"/>
                                            </p:txEl>
                                          </p:spTgt>
                                        </p:tgtEl>
                                        <p:attrNameLst>
                                          <p:attrName>style.visibility</p:attrName>
                                        </p:attrNameLst>
                                      </p:cBhvr>
                                      <p:to>
                                        <p:strVal val="visible"/>
                                      </p:to>
                                    </p:set>
                                    <p:anim calcmode="lin" valueType="num">
                                      <p:cBhvr additive="base">
                                        <p:cTn id="43" dur="500" fill="hold"/>
                                        <p:tgtEl>
                                          <p:spTgt spid="93198">
                                            <p:txEl>
                                              <p:pRg st="6" end="6"/>
                                            </p:txEl>
                                          </p:spTgt>
                                        </p:tgtEl>
                                        <p:attrNameLst>
                                          <p:attrName>ppt_x</p:attrName>
                                        </p:attrNameLst>
                                      </p:cBhvr>
                                      <p:tavLst>
                                        <p:tav tm="0">
                                          <p:val>
                                            <p:strVal val="1+#ppt_w/2"/>
                                          </p:val>
                                        </p:tav>
                                        <p:tav tm="100000">
                                          <p:val>
                                            <p:strVal val="#ppt_x"/>
                                          </p:val>
                                        </p:tav>
                                      </p:tavLst>
                                    </p:anim>
                                    <p:anim calcmode="lin" valueType="num">
                                      <p:cBhvr additive="base">
                                        <p:cTn id="44" dur="500" fill="hold"/>
                                        <p:tgtEl>
                                          <p:spTgt spid="93198">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3198" grpId="0" build="p" autoUpdateAnimBg="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7">
            <a:extLst>
              <a:ext uri="{FF2B5EF4-FFF2-40B4-BE49-F238E27FC236}">
                <a16:creationId xmlns:a16="http://schemas.microsoft.com/office/drawing/2014/main" id="{89F77AF0-1EC9-4B6C-8D57-592B18BB1972}"/>
              </a:ext>
            </a:extLst>
          </p:cNvPr>
          <p:cNvSpPr>
            <a:spLocks noGrp="1" noChangeArrowheads="1"/>
          </p:cNvSpPr>
          <p:nvPr>
            <p:ph type="title"/>
          </p:nvPr>
        </p:nvSpPr>
        <p:spPr/>
        <p:txBody>
          <a:bodyPr/>
          <a:lstStyle/>
          <a:p>
            <a:pPr eaLnBrk="1" hangingPunct="1"/>
            <a:r>
              <a:rPr lang="en-GB" altLang="en-US"/>
              <a:t>Age Segmentation</a:t>
            </a:r>
          </a:p>
        </p:txBody>
      </p:sp>
      <p:pic>
        <p:nvPicPr>
          <p:cNvPr id="9219" name="Picture 6" descr="age segmentation">
            <a:extLst>
              <a:ext uri="{FF2B5EF4-FFF2-40B4-BE49-F238E27FC236}">
                <a16:creationId xmlns:a16="http://schemas.microsoft.com/office/drawing/2014/main" id="{00FE37DD-FD1C-41EB-AB60-F2FB3F9B50F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051720" y="1171575"/>
            <a:ext cx="4724400" cy="45148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tm11_lg.jpg">
            <a:extLst>
              <a:ext uri="{FF2B5EF4-FFF2-40B4-BE49-F238E27FC236}">
                <a16:creationId xmlns:a16="http://schemas.microsoft.com/office/drawing/2014/main" id="{5BE2A76D-1AF3-4FE7-9F8F-F8585E875E9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03575" y="333375"/>
            <a:ext cx="5292725" cy="3970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43" name="Picture 3" descr="happy_meal_150">
            <a:hlinkClick r:id="rId3"/>
            <a:extLst>
              <a:ext uri="{FF2B5EF4-FFF2-40B4-BE49-F238E27FC236}">
                <a16:creationId xmlns:a16="http://schemas.microsoft.com/office/drawing/2014/main" id="{BCEBA5B5-2D7B-4F3F-B5F1-6D987D9E9BC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0825" y="549275"/>
            <a:ext cx="2881313" cy="288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44" name="Picture 4" descr="kids_pic01">
            <a:extLst>
              <a:ext uri="{FF2B5EF4-FFF2-40B4-BE49-F238E27FC236}">
                <a16:creationId xmlns:a16="http://schemas.microsoft.com/office/drawing/2014/main" id="{3D1876F6-AB3A-43DC-9D7C-266CCA0E835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3734" y="3762293"/>
            <a:ext cx="2592983" cy="17425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45" name="Text Box 5">
            <a:extLst>
              <a:ext uri="{FF2B5EF4-FFF2-40B4-BE49-F238E27FC236}">
                <a16:creationId xmlns:a16="http://schemas.microsoft.com/office/drawing/2014/main" id="{279F6A05-34C9-4569-8CCA-91DFC8A02177}"/>
              </a:ext>
            </a:extLst>
          </p:cNvPr>
          <p:cNvSpPr txBox="1">
            <a:spLocks noChangeArrowheads="1"/>
          </p:cNvSpPr>
          <p:nvPr/>
        </p:nvSpPr>
        <p:spPr bwMode="auto">
          <a:xfrm>
            <a:off x="4552568" y="4679156"/>
            <a:ext cx="3524250"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algn="l" eaLnBrk="1" hangingPunct="1">
              <a:spcBef>
                <a:spcPct val="0"/>
              </a:spcBef>
            </a:pPr>
            <a:r>
              <a:rPr lang="en-GB" altLang="en-US" sz="2400" dirty="0">
                <a:solidFill>
                  <a:schemeClr val="tx1"/>
                </a:solidFill>
              </a:rPr>
              <a:t>Children’s Target Market</a:t>
            </a:r>
          </a:p>
          <a:p>
            <a:pPr algn="l" eaLnBrk="1" hangingPunct="1">
              <a:spcBef>
                <a:spcPct val="0"/>
              </a:spcBef>
            </a:pPr>
            <a:r>
              <a:rPr lang="en-GB" altLang="en-US" sz="2400" dirty="0">
                <a:solidFill>
                  <a:schemeClr val="tx1"/>
                </a:solidFill>
              </a:rPr>
              <a:t>Demographics: AGE</a:t>
            </a:r>
          </a:p>
        </p:txBody>
      </p:sp>
      <p:pic>
        <p:nvPicPr>
          <p:cNvPr id="10246" name="Picture 6" descr="kids_happymeal_logo">
            <a:extLst>
              <a:ext uri="{FF2B5EF4-FFF2-40B4-BE49-F238E27FC236}">
                <a16:creationId xmlns:a16="http://schemas.microsoft.com/office/drawing/2014/main" id="{36C47EB2-E092-427D-9B6A-09855D39C4E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667625" y="5876925"/>
            <a:ext cx="974725" cy="981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 name="Title 1">
            <a:extLst>
              <a:ext uri="{FF2B5EF4-FFF2-40B4-BE49-F238E27FC236}">
                <a16:creationId xmlns:a16="http://schemas.microsoft.com/office/drawing/2014/main" id="{A6E8BA49-2004-459D-A647-CAB358B2ECAA}"/>
              </a:ext>
            </a:extLst>
          </p:cNvPr>
          <p:cNvSpPr>
            <a:spLocks noGrp="1"/>
          </p:cNvSpPr>
          <p:nvPr>
            <p:ph type="title"/>
          </p:nvPr>
        </p:nvSpPr>
        <p:spPr>
          <a:xfrm>
            <a:off x="457200" y="274638"/>
            <a:ext cx="8229600" cy="1143000"/>
          </a:xfrm>
        </p:spPr>
        <p:txBody>
          <a:bodyPr/>
          <a:lstStyle/>
          <a:p>
            <a:r>
              <a:rPr lang="en-US" dirty="0"/>
              <a:t>Gender Segmentation</a:t>
            </a:r>
          </a:p>
        </p:txBody>
      </p:sp>
      <p:pic>
        <p:nvPicPr>
          <p:cNvPr id="4098" name="Picture 2" descr="Wellwoman Original">
            <a:extLst>
              <a:ext uri="{FF2B5EF4-FFF2-40B4-BE49-F238E27FC236}">
                <a16:creationId xmlns:a16="http://schemas.microsoft.com/office/drawing/2014/main" id="{FF9EF2B1-A285-43D7-A282-4AA08B517D3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50824" y="1222692"/>
            <a:ext cx="4111977" cy="4111977"/>
          </a:xfrm>
          <a:prstGeom prst="rect">
            <a:avLst/>
          </a:prstGeom>
          <a:solidFill>
            <a:srgbClr val="FFFFFF"/>
          </a:solidFill>
        </p:spPr>
      </p:pic>
      <p:sp>
        <p:nvSpPr>
          <p:cNvPr id="2" name="Date Placeholder 1">
            <a:extLst>
              <a:ext uri="{FF2B5EF4-FFF2-40B4-BE49-F238E27FC236}">
                <a16:creationId xmlns:a16="http://schemas.microsoft.com/office/drawing/2014/main" id="{B2232F87-198B-462F-9AB1-0F960FA985EB}"/>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D30023C4-5528-489E-A726-D14A340FF59E}" type="datetime1">
              <a:rPr lang="en-GB" altLang="en-US" sz="900" smtClean="0"/>
              <a:pPr>
                <a:lnSpc>
                  <a:spcPct val="90000"/>
                </a:lnSpc>
                <a:spcAft>
                  <a:spcPts val="600"/>
                </a:spcAft>
                <a:defRPr/>
              </a:pPr>
              <a:t>16/06/2021</a:t>
            </a:fld>
            <a:endParaRPr lang="en-GB" altLang="en-US" sz="900"/>
          </a:p>
        </p:txBody>
      </p:sp>
      <p:sp>
        <p:nvSpPr>
          <p:cNvPr id="3" name="Slide Number Placeholder 2">
            <a:extLst>
              <a:ext uri="{FF2B5EF4-FFF2-40B4-BE49-F238E27FC236}">
                <a16:creationId xmlns:a16="http://schemas.microsoft.com/office/drawing/2014/main" id="{24903382-418F-4E36-AB56-7D4249366C5E}"/>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AA1819AB-B9DA-41D7-8C91-5DE9528F5AA4}" type="slidenum">
              <a:rPr lang="en-GB" altLang="en-US" smtClean="0"/>
              <a:pPr>
                <a:spcAft>
                  <a:spcPts val="600"/>
                </a:spcAft>
                <a:defRPr/>
              </a:pPr>
              <a:t>10</a:t>
            </a:fld>
            <a:endParaRPr lang="en-GB" altLang="en-US"/>
          </a:p>
        </p:txBody>
      </p:sp>
      <p:pic>
        <p:nvPicPr>
          <p:cNvPr id="4100" name="Picture 4" descr="Vitabiotics - Boots">
            <a:extLst>
              <a:ext uri="{FF2B5EF4-FFF2-40B4-BE49-F238E27FC236}">
                <a16:creationId xmlns:a16="http://schemas.microsoft.com/office/drawing/2014/main" id="{53A9435C-D8CD-49B6-A3EA-6A6CC63D6C4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39276" y="2230177"/>
            <a:ext cx="4947524" cy="23976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93358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97634" name="Group 2">
            <a:extLst>
              <a:ext uri="{FF2B5EF4-FFF2-40B4-BE49-F238E27FC236}">
                <a16:creationId xmlns:a16="http://schemas.microsoft.com/office/drawing/2014/main" id="{D31FFCBD-EC46-48BE-80AE-78D3795F2090}"/>
              </a:ext>
            </a:extLst>
          </p:cNvPr>
          <p:cNvGraphicFramePr>
            <a:graphicFrameLocks noGrp="1"/>
          </p:cNvGraphicFramePr>
          <p:nvPr/>
        </p:nvGraphicFramePr>
        <p:xfrm>
          <a:off x="3714750" y="3429000"/>
          <a:ext cx="1714500" cy="519113"/>
        </p:xfrm>
        <a:graphic>
          <a:graphicData uri="http://schemas.openxmlformats.org/drawingml/2006/table">
            <a:tbl>
              <a:tblPr/>
              <a:tblGrid>
                <a:gridCol w="1714500">
                  <a:extLst>
                    <a:ext uri="{9D8B030D-6E8A-4147-A177-3AD203B41FA5}">
                      <a16:colId xmlns:a16="http://schemas.microsoft.com/office/drawing/2014/main" val="20000"/>
                    </a:ext>
                  </a:extLst>
                </a:gridCol>
              </a:tblGrid>
              <a:tr h="519113">
                <a:tc>
                  <a:txBody>
                    <a:bodyPr/>
                    <a:lstStyle>
                      <a:lvl1pPr algn="l">
                        <a:defRPr sz="2800">
                          <a:solidFill>
                            <a:schemeClr val="tx1"/>
                          </a:solidFill>
                          <a:latin typeface="Arial" charset="0"/>
                        </a:defRPr>
                      </a:lvl1pPr>
                      <a:lvl2pPr algn="l">
                        <a:defRPr sz="2400">
                          <a:solidFill>
                            <a:schemeClr val="tx1"/>
                          </a:solidFill>
                          <a:latin typeface="Arial" charset="0"/>
                        </a:defRPr>
                      </a:lvl2pPr>
                      <a:lvl3pPr algn="l">
                        <a:defRPr sz="2000">
                          <a:solidFill>
                            <a:schemeClr val="tx1"/>
                          </a:solidFill>
                          <a:latin typeface="Arial" charset="0"/>
                        </a:defRPr>
                      </a:lvl3pPr>
                      <a:lvl4pPr algn="l">
                        <a:defRPr>
                          <a:solidFill>
                            <a:schemeClr val="tx1"/>
                          </a:solidFill>
                          <a:latin typeface="Arial" charset="0"/>
                        </a:defRPr>
                      </a:lvl4pPr>
                      <a:lvl5pPr algn="l">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altLang="en-US" sz="2800" b="0" i="0" u="none" strike="noStrike" cap="none" normalizeH="0" baseline="0">
                        <a:ln>
                          <a:noFill/>
                        </a:ln>
                        <a:solidFill>
                          <a:schemeClr val="tx1"/>
                        </a:solidFill>
                        <a:effectLst/>
                        <a:latin typeface="Arial" charset="0"/>
                      </a:endParaRPr>
                    </a:p>
                  </a:txBody>
                  <a:tcPr horzOverflow="overflow">
                    <a:lnL cap="flat">
                      <a:noFill/>
                    </a:lnL>
                    <a:lnR cap="flat">
                      <a:noFill/>
                    </a:lnR>
                    <a:lnT cap="flat">
                      <a:noFill/>
                    </a:lnT>
                    <a:lnB cap="flat">
                      <a:noFill/>
                    </a:lnB>
                    <a:lnTlToBr>
                      <a:noFill/>
                    </a:lnTlToBr>
                    <a:lnBlToTr>
                      <a:noFill/>
                    </a:lnBlToTr>
                    <a:noFill/>
                  </a:tcPr>
                </a:tc>
                <a:extLst>
                  <a:ext uri="{0D108BD9-81ED-4DB2-BD59-A6C34878D82A}">
                    <a16:rowId xmlns:a16="http://schemas.microsoft.com/office/drawing/2014/main" val="10000"/>
                  </a:ext>
                </a:extLst>
              </a:tr>
            </a:tbl>
          </a:graphicData>
        </a:graphic>
      </p:graphicFrame>
      <p:graphicFrame>
        <p:nvGraphicFramePr>
          <p:cNvPr id="197640" name="Group 8">
            <a:extLst>
              <a:ext uri="{FF2B5EF4-FFF2-40B4-BE49-F238E27FC236}">
                <a16:creationId xmlns:a16="http://schemas.microsoft.com/office/drawing/2014/main" id="{299AD8F7-F732-4807-AE67-A44AAE97381F}"/>
              </a:ext>
            </a:extLst>
          </p:cNvPr>
          <p:cNvGraphicFramePr>
            <a:graphicFrameLocks noGrp="1"/>
          </p:cNvGraphicFramePr>
          <p:nvPr/>
        </p:nvGraphicFramePr>
        <p:xfrm>
          <a:off x="755650" y="908050"/>
          <a:ext cx="1695450" cy="518048"/>
        </p:xfrm>
        <a:graphic>
          <a:graphicData uri="http://schemas.openxmlformats.org/drawingml/2006/table">
            <a:tbl>
              <a:tblPr/>
              <a:tblGrid>
                <a:gridCol w="1695450">
                  <a:extLst>
                    <a:ext uri="{9D8B030D-6E8A-4147-A177-3AD203B41FA5}">
                      <a16:colId xmlns:a16="http://schemas.microsoft.com/office/drawing/2014/main" val="20000"/>
                    </a:ext>
                  </a:extLst>
                </a:gridCol>
              </a:tblGrid>
              <a:tr h="517525">
                <a:tc>
                  <a:txBody>
                    <a:bodyPr/>
                    <a:lstStyle>
                      <a:lvl1pPr algn="l">
                        <a:defRPr sz="2800">
                          <a:solidFill>
                            <a:schemeClr val="tx1"/>
                          </a:solidFill>
                          <a:latin typeface="Arial" charset="0"/>
                        </a:defRPr>
                      </a:lvl1pPr>
                      <a:lvl2pPr algn="l">
                        <a:defRPr sz="2400">
                          <a:solidFill>
                            <a:schemeClr val="tx1"/>
                          </a:solidFill>
                          <a:latin typeface="Arial" charset="0"/>
                        </a:defRPr>
                      </a:lvl2pPr>
                      <a:lvl3pPr algn="l">
                        <a:defRPr sz="2000">
                          <a:solidFill>
                            <a:schemeClr val="tx1"/>
                          </a:solidFill>
                          <a:latin typeface="Arial" charset="0"/>
                        </a:defRPr>
                      </a:lvl3pPr>
                      <a:lvl4pPr algn="l">
                        <a:defRPr>
                          <a:solidFill>
                            <a:schemeClr val="tx1"/>
                          </a:solidFill>
                          <a:latin typeface="Arial" charset="0"/>
                        </a:defRPr>
                      </a:lvl4pPr>
                      <a:lvl5pPr algn="l">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ctr" latinLnBrk="0" hangingPunct="1">
                        <a:lnSpc>
                          <a:spcPct val="100000"/>
                        </a:lnSpc>
                        <a:spcBef>
                          <a:spcPct val="0"/>
                        </a:spcBef>
                        <a:spcAft>
                          <a:spcPct val="0"/>
                        </a:spcAft>
                        <a:buClrTx/>
                        <a:buSzTx/>
                        <a:buFontTx/>
                        <a:buNone/>
                        <a:tabLst/>
                      </a:pPr>
                      <a:r>
                        <a:rPr kumimoji="0" lang="en-GB" altLang="en-US" sz="600" b="0" i="0" u="none" strike="noStrike" cap="none" normalizeH="0" baseline="0">
                          <a:ln>
                            <a:noFill/>
                          </a:ln>
                          <a:solidFill>
                            <a:srgbClr val="000000"/>
                          </a:solidFill>
                          <a:effectLst/>
                          <a:latin typeface="Arial" charset="0"/>
                          <a:cs typeface="Arial" charset="0"/>
                          <a:hlinkClick r:id="rId2"/>
                        </a:rPr>
                        <a:t>  </a:t>
                      </a:r>
                      <a:r>
                        <a:rPr kumimoji="0" lang="en-GB" altLang="en-US" sz="2800" b="0" i="0" u="none" strike="noStrike" cap="none" normalizeH="0" baseline="0">
                          <a:ln>
                            <a:noFill/>
                          </a:ln>
                          <a:solidFill>
                            <a:srgbClr val="000000"/>
                          </a:solidFill>
                          <a:effectLst/>
                          <a:latin typeface="Arial" charset="0"/>
                          <a:cs typeface="Arial" charset="0"/>
                        </a:rPr>
                        <a:t> </a:t>
                      </a:r>
                      <a:r>
                        <a:rPr kumimoji="0" lang="en-GB" altLang="en-US" sz="600" b="0" i="0" u="none" strike="noStrike" cap="none" normalizeH="0" baseline="0">
                          <a:ln>
                            <a:noFill/>
                          </a:ln>
                          <a:solidFill>
                            <a:srgbClr val="000000"/>
                          </a:solidFill>
                          <a:effectLst/>
                          <a:latin typeface="Arial" charset="0"/>
                          <a:cs typeface="Arial" charset="0"/>
                        </a:rPr>
                        <a:t>                                                               </a:t>
                      </a:r>
                    </a:p>
                  </a:txBody>
                  <a:tcPr marT="45664" marB="45664" anchor="ctr" horzOverflow="overflow">
                    <a:lnL cap="flat">
                      <a:noFill/>
                    </a:lnL>
                    <a:lnR cap="flat">
                      <a:noFill/>
                    </a:lnR>
                    <a:lnT cap="flat">
                      <a:noFill/>
                    </a:lnT>
                    <a:lnB cap="flat">
                      <a:noFill/>
                    </a:lnB>
                    <a:lnTlToBr>
                      <a:noFill/>
                    </a:lnTlToBr>
                    <a:lnBlToTr>
                      <a:noFill/>
                    </a:lnBlToTr>
                    <a:solidFill>
                      <a:srgbClr val="FFFFFF"/>
                    </a:solidFill>
                  </a:tcPr>
                </a:tc>
                <a:extLst>
                  <a:ext uri="{0D108BD9-81ED-4DB2-BD59-A6C34878D82A}">
                    <a16:rowId xmlns:a16="http://schemas.microsoft.com/office/drawing/2014/main" val="10000"/>
                  </a:ext>
                </a:extLst>
              </a:tr>
            </a:tbl>
          </a:graphicData>
        </a:graphic>
      </p:graphicFrame>
      <p:pic>
        <p:nvPicPr>
          <p:cNvPr id="12294" name="Picture 14" descr="Dia_nav_logo_1203">
            <a:hlinkClick r:id="rId2"/>
            <a:extLst>
              <a:ext uri="{FF2B5EF4-FFF2-40B4-BE49-F238E27FC236}">
                <a16:creationId xmlns:a16="http://schemas.microsoft.com/office/drawing/2014/main" id="{1F004CEC-F495-4595-804F-BD1DA6B166B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6840538" cy="2346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5" name="Picture 15" descr="diaGirls0505">
            <a:extLst>
              <a:ext uri="{FF2B5EF4-FFF2-40B4-BE49-F238E27FC236}">
                <a16:creationId xmlns:a16="http://schemas.microsoft.com/office/drawing/2014/main" id="{5EE47C00-95A3-4AF1-AEAE-454F0062726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99287" y="1724548"/>
            <a:ext cx="5472113" cy="3587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6" name="Text Box 16">
            <a:extLst>
              <a:ext uri="{FF2B5EF4-FFF2-40B4-BE49-F238E27FC236}">
                <a16:creationId xmlns:a16="http://schemas.microsoft.com/office/drawing/2014/main" id="{6FDDD869-4980-419B-98F6-19299986C083}"/>
              </a:ext>
            </a:extLst>
          </p:cNvPr>
          <p:cNvSpPr txBox="1">
            <a:spLocks noChangeArrowheads="1"/>
          </p:cNvSpPr>
          <p:nvPr/>
        </p:nvSpPr>
        <p:spPr bwMode="auto">
          <a:xfrm>
            <a:off x="5220072" y="1836215"/>
            <a:ext cx="36258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algn="l" eaLnBrk="1" hangingPunct="1">
              <a:spcBef>
                <a:spcPct val="0"/>
              </a:spcBef>
            </a:pPr>
            <a:r>
              <a:rPr lang="en-GB" altLang="en-US" sz="2400" dirty="0">
                <a:solidFill>
                  <a:schemeClr val="tx1"/>
                </a:solidFill>
              </a:rPr>
              <a:t>Demographics: GENDER</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1ACDC69C-54DB-40C2-B65F-84787A8C9B9F}"/>
              </a:ext>
            </a:extLst>
          </p:cNvPr>
          <p:cNvSpPr>
            <a:spLocks noGrp="1" noChangeArrowheads="1"/>
          </p:cNvSpPr>
          <p:nvPr>
            <p:ph type="title"/>
          </p:nvPr>
        </p:nvSpPr>
        <p:spPr/>
        <p:txBody>
          <a:bodyPr/>
          <a:lstStyle/>
          <a:p>
            <a:pPr eaLnBrk="1" hangingPunct="1"/>
            <a:r>
              <a:rPr lang="en-GB" altLang="en-US"/>
              <a:t>Race Segmentation</a:t>
            </a:r>
          </a:p>
        </p:txBody>
      </p:sp>
      <p:pic>
        <p:nvPicPr>
          <p:cNvPr id="13315" name="Picture 3" descr="colormatch_model">
            <a:extLst>
              <a:ext uri="{FF2B5EF4-FFF2-40B4-BE49-F238E27FC236}">
                <a16:creationId xmlns:a16="http://schemas.microsoft.com/office/drawing/2014/main" id="{DF1CB5A1-DE82-4885-AA73-92350BF5FB37}"/>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1047750" y="1790700"/>
            <a:ext cx="2444130" cy="3544599"/>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3316" name="Picture 5" descr="trans_consult_model">
            <a:extLst>
              <a:ext uri="{FF2B5EF4-FFF2-40B4-BE49-F238E27FC236}">
                <a16:creationId xmlns:a16="http://schemas.microsoft.com/office/drawing/2014/main" id="{A4113DDE-CE9F-40E8-9335-297378629C57}"/>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5562600" y="1447800"/>
            <a:ext cx="1040591" cy="37814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BC0A6-4313-4E94-9F64-92989B519266}"/>
              </a:ext>
            </a:extLst>
          </p:cNvPr>
          <p:cNvSpPr>
            <a:spLocks noGrp="1"/>
          </p:cNvSpPr>
          <p:nvPr>
            <p:ph type="title"/>
          </p:nvPr>
        </p:nvSpPr>
        <p:spPr/>
        <p:txBody>
          <a:bodyPr/>
          <a:lstStyle/>
          <a:p>
            <a:r>
              <a:rPr lang="en-GB" dirty="0"/>
              <a:t>Race Segmentation</a:t>
            </a:r>
          </a:p>
        </p:txBody>
      </p:sp>
      <p:sp>
        <p:nvSpPr>
          <p:cNvPr id="5" name="Date Placeholder 4">
            <a:extLst>
              <a:ext uri="{FF2B5EF4-FFF2-40B4-BE49-F238E27FC236}">
                <a16:creationId xmlns:a16="http://schemas.microsoft.com/office/drawing/2014/main" id="{8E1D2C61-83F5-4AFE-98B4-23EBC6FC2C60}"/>
              </a:ext>
            </a:extLst>
          </p:cNvPr>
          <p:cNvSpPr>
            <a:spLocks noGrp="1"/>
          </p:cNvSpPr>
          <p:nvPr>
            <p:ph type="dt" sz="half" idx="10"/>
          </p:nvPr>
        </p:nvSpPr>
        <p:spPr/>
        <p:txBody>
          <a:bodyPr/>
          <a:lstStyle/>
          <a:p>
            <a:pPr>
              <a:defRPr/>
            </a:pPr>
            <a:fld id="{F7614AD2-EBEE-4B9C-B8EB-7B45076136C4}" type="datetime1">
              <a:rPr lang="en-GB" altLang="en-US" smtClean="0"/>
              <a:pPr>
                <a:defRPr/>
              </a:pPr>
              <a:t>16/06/2021</a:t>
            </a:fld>
            <a:endParaRPr lang="en-GB" altLang="en-US"/>
          </a:p>
        </p:txBody>
      </p:sp>
      <p:sp>
        <p:nvSpPr>
          <p:cNvPr id="6" name="Slide Number Placeholder 5">
            <a:extLst>
              <a:ext uri="{FF2B5EF4-FFF2-40B4-BE49-F238E27FC236}">
                <a16:creationId xmlns:a16="http://schemas.microsoft.com/office/drawing/2014/main" id="{C3EB2E52-123C-4B52-89FC-4C4C45FA81E6}"/>
              </a:ext>
            </a:extLst>
          </p:cNvPr>
          <p:cNvSpPr>
            <a:spLocks noGrp="1"/>
          </p:cNvSpPr>
          <p:nvPr>
            <p:ph type="sldNum" sz="quarter" idx="11"/>
          </p:nvPr>
        </p:nvSpPr>
        <p:spPr/>
        <p:txBody>
          <a:bodyPr/>
          <a:lstStyle/>
          <a:p>
            <a:pPr>
              <a:defRPr/>
            </a:pPr>
            <a:fld id="{386495F9-B3F5-4DDF-9323-6CEC80C52C17}" type="slidenum">
              <a:rPr lang="en-GB" altLang="en-US" smtClean="0"/>
              <a:pPr>
                <a:defRPr/>
              </a:pPr>
              <a:t>13</a:t>
            </a:fld>
            <a:endParaRPr lang="en-GB" altLang="en-US"/>
          </a:p>
        </p:txBody>
      </p:sp>
      <p:pic>
        <p:nvPicPr>
          <p:cNvPr id="5122" name="Picture 2" descr="Fenty Beauty by Rihanna">
            <a:extLst>
              <a:ext uri="{FF2B5EF4-FFF2-40B4-BE49-F238E27FC236}">
                <a16:creationId xmlns:a16="http://schemas.microsoft.com/office/drawing/2014/main" id="{A967B247-8A38-455C-BA70-01EF2D41BBA1}"/>
              </a:ext>
            </a:extLst>
          </p:cNvPr>
          <p:cNvPicPr>
            <a:picLocks noGrp="1" noChangeAspect="1" noChangeArrowheads="1"/>
          </p:cNvPicPr>
          <p:nvPr>
            <p:ph sz="half" idx="1"/>
          </p:nvPr>
        </p:nvPicPr>
        <p:blipFill>
          <a:blip r:embed="rId2" cstate="print">
            <a:extLst>
              <a:ext uri="{28A0092B-C50C-407E-A947-70E740481C1C}">
                <a14:useLocalDpi xmlns:a14="http://schemas.microsoft.com/office/drawing/2010/main" val="0"/>
              </a:ext>
            </a:extLst>
          </a:blip>
          <a:srcRect/>
          <a:stretch>
            <a:fillRect/>
          </a:stretch>
        </p:blipFill>
        <p:spPr bwMode="auto">
          <a:xfrm>
            <a:off x="457199" y="2204864"/>
            <a:ext cx="4155427" cy="2704038"/>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MAC Cosmetics launches MAC Goodbyes with 30% off sale NOW - here's ...">
            <a:extLst>
              <a:ext uri="{FF2B5EF4-FFF2-40B4-BE49-F238E27FC236}">
                <a16:creationId xmlns:a16="http://schemas.microsoft.com/office/drawing/2014/main" id="{2A69C0BB-FD06-459B-B2E2-FD2CE47A9DFD}"/>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4648200" y="2278245"/>
            <a:ext cx="4038600" cy="26332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0113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3" descr="g_wed">
            <a:hlinkClick r:id="rId2"/>
            <a:extLst>
              <a:ext uri="{FF2B5EF4-FFF2-40B4-BE49-F238E27FC236}">
                <a16:creationId xmlns:a16="http://schemas.microsoft.com/office/drawing/2014/main" id="{511CB697-9B3A-45C1-B5AC-4516F294856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5536" y="277028"/>
            <a:ext cx="4621213" cy="5029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339" name="Picture 5" descr="116900602_65745a368a_b">
            <a:hlinkClick r:id="rId4"/>
            <a:extLst>
              <a:ext uri="{FF2B5EF4-FFF2-40B4-BE49-F238E27FC236}">
                <a16:creationId xmlns:a16="http://schemas.microsoft.com/office/drawing/2014/main" id="{989848E2-0F72-4ED3-97E2-7303DC65A6B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24400" y="1752600"/>
            <a:ext cx="3952875" cy="2376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340" name="Text Box 6">
            <a:extLst>
              <a:ext uri="{FF2B5EF4-FFF2-40B4-BE49-F238E27FC236}">
                <a16:creationId xmlns:a16="http://schemas.microsoft.com/office/drawing/2014/main" id="{76930EF4-5433-4D01-9CD8-068533CDFC5D}"/>
              </a:ext>
            </a:extLst>
          </p:cNvPr>
          <p:cNvSpPr txBox="1">
            <a:spLocks noChangeArrowheads="1"/>
          </p:cNvSpPr>
          <p:nvPr/>
        </p:nvSpPr>
        <p:spPr bwMode="auto">
          <a:xfrm>
            <a:off x="1547664" y="5085184"/>
            <a:ext cx="5507038" cy="579438"/>
          </a:xfrm>
          <a:prstGeom prst="rect">
            <a:avLst/>
          </a:prstGeom>
          <a:noFill/>
          <a:ln>
            <a:noFill/>
          </a:ln>
          <a:effectLst/>
          <a:extLst>
            <a:ext uri="{909E8E84-426E-40DD-AFC4-6F175D3DCCD1}">
              <a14:hiddenFill xmlns:a14="http://schemas.microsoft.com/office/drawing/2010/main">
                <a:gradFill rotWithShape="1">
                  <a:gsLst>
                    <a:gs pos="0">
                      <a:srgbClr val="00E88A"/>
                    </a:gs>
                    <a:gs pos="100000">
                      <a:srgbClr val="89B2FB"/>
                    </a:gs>
                  </a:gsLst>
                  <a:lin ang="5400000" scaled="1"/>
                </a:gra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r>
              <a:rPr lang="en-GB" altLang="en-US" dirty="0">
                <a:solidFill>
                  <a:srgbClr val="0B5FF7"/>
                </a:solidFill>
              </a:rPr>
              <a:t>Demographics: Marital</a:t>
            </a:r>
            <a:r>
              <a:rPr lang="en-GB" altLang="en-US" dirty="0"/>
              <a:t> </a:t>
            </a:r>
            <a:r>
              <a:rPr lang="en-GB" altLang="en-US" dirty="0">
                <a:solidFill>
                  <a:srgbClr val="0B5FF7"/>
                </a:solidFill>
              </a:rPr>
              <a:t>Status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 name="Title 1">
            <a:extLst>
              <a:ext uri="{FF2B5EF4-FFF2-40B4-BE49-F238E27FC236}">
                <a16:creationId xmlns:a16="http://schemas.microsoft.com/office/drawing/2014/main" id="{46F18460-1BE6-4B33-8909-8426479A3A09}"/>
              </a:ext>
            </a:extLst>
          </p:cNvPr>
          <p:cNvSpPr>
            <a:spLocks noGrp="1"/>
          </p:cNvSpPr>
          <p:nvPr>
            <p:ph type="title"/>
          </p:nvPr>
        </p:nvSpPr>
        <p:spPr>
          <a:xfrm>
            <a:off x="457200" y="274638"/>
            <a:ext cx="8229600" cy="1143000"/>
          </a:xfrm>
        </p:spPr>
        <p:txBody>
          <a:bodyPr/>
          <a:lstStyle/>
          <a:p>
            <a:r>
              <a:rPr lang="en-US" dirty="0"/>
              <a:t>Virgin Holidays</a:t>
            </a:r>
          </a:p>
        </p:txBody>
      </p:sp>
      <p:pic>
        <p:nvPicPr>
          <p:cNvPr id="6146" name="Picture 2" descr="Honeymoons 2020/2021 | Luxury Honeymoon Destinations | Virgin Holidays">
            <a:extLst>
              <a:ext uri="{FF2B5EF4-FFF2-40B4-BE49-F238E27FC236}">
                <a16:creationId xmlns:a16="http://schemas.microsoft.com/office/drawing/2014/main" id="{2CF2918B-EF82-4295-8BE5-C021026D998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7200" y="2427147"/>
            <a:ext cx="8229600" cy="2263140"/>
          </a:xfrm>
          <a:prstGeom prst="rect">
            <a:avLst/>
          </a:prstGeom>
          <a:solidFill>
            <a:srgbClr val="FFFFFF"/>
          </a:solidFill>
        </p:spPr>
      </p:pic>
      <p:sp>
        <p:nvSpPr>
          <p:cNvPr id="2" name="Date Placeholder 1">
            <a:extLst>
              <a:ext uri="{FF2B5EF4-FFF2-40B4-BE49-F238E27FC236}">
                <a16:creationId xmlns:a16="http://schemas.microsoft.com/office/drawing/2014/main" id="{E1452BAA-F7BD-42DD-979C-19827BBB8FD4}"/>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D30023C4-5528-489E-A726-D14A340FF59E}" type="datetime1">
              <a:rPr lang="en-GB" altLang="en-US" sz="900" smtClean="0"/>
              <a:pPr>
                <a:lnSpc>
                  <a:spcPct val="90000"/>
                </a:lnSpc>
                <a:spcAft>
                  <a:spcPts val="600"/>
                </a:spcAft>
                <a:defRPr/>
              </a:pPr>
              <a:t>16/06/2021</a:t>
            </a:fld>
            <a:endParaRPr lang="en-GB" altLang="en-US" sz="900"/>
          </a:p>
        </p:txBody>
      </p:sp>
      <p:sp>
        <p:nvSpPr>
          <p:cNvPr id="3" name="Slide Number Placeholder 2">
            <a:extLst>
              <a:ext uri="{FF2B5EF4-FFF2-40B4-BE49-F238E27FC236}">
                <a16:creationId xmlns:a16="http://schemas.microsoft.com/office/drawing/2014/main" id="{37DFCF1B-7316-4FF9-91AE-89582D140D3B}"/>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AA1819AB-B9DA-41D7-8C91-5DE9528F5AA4}" type="slidenum">
              <a:rPr lang="en-GB" altLang="en-US" smtClean="0"/>
              <a:pPr>
                <a:spcAft>
                  <a:spcPts val="600"/>
                </a:spcAft>
                <a:defRPr/>
              </a:pPr>
              <a:t>15</a:t>
            </a:fld>
            <a:endParaRPr lang="en-GB" altLang="en-US"/>
          </a:p>
        </p:txBody>
      </p:sp>
    </p:spTree>
    <p:extLst>
      <p:ext uri="{BB962C8B-B14F-4D97-AF65-F5344CB8AC3E}">
        <p14:creationId xmlns:p14="http://schemas.microsoft.com/office/powerpoint/2010/main" val="7380139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4">
            <a:extLst>
              <a:ext uri="{FF2B5EF4-FFF2-40B4-BE49-F238E27FC236}">
                <a16:creationId xmlns:a16="http://schemas.microsoft.com/office/drawing/2014/main" id="{A6C3CC81-1235-40FD-B487-6C9AC7A4AF70}"/>
              </a:ext>
            </a:extLst>
          </p:cNvPr>
          <p:cNvSpPr>
            <a:spLocks noGrp="1" noChangeArrowheads="1"/>
          </p:cNvSpPr>
          <p:nvPr>
            <p:ph type="title"/>
          </p:nvPr>
        </p:nvSpPr>
        <p:spPr/>
        <p:txBody>
          <a:bodyPr/>
          <a:lstStyle/>
          <a:p>
            <a:pPr eaLnBrk="1" hangingPunct="1"/>
            <a:r>
              <a:rPr lang="en-GB" altLang="en-US" sz="4000"/>
              <a:t>Business/Occupation Segmentation</a:t>
            </a:r>
          </a:p>
        </p:txBody>
      </p:sp>
      <p:pic>
        <p:nvPicPr>
          <p:cNvPr id="15363" name="Picture 5" descr="airport_pic">
            <a:extLst>
              <a:ext uri="{FF2B5EF4-FFF2-40B4-BE49-F238E27FC236}">
                <a16:creationId xmlns:a16="http://schemas.microsoft.com/office/drawing/2014/main" id="{7442667D-148A-4D9A-B481-7445F3FF7868}"/>
              </a:ext>
            </a:extLst>
          </p:cNvPr>
          <p:cNvPicPr>
            <a:picLocks noGrp="1" noChangeAspect="1" noChangeArrowheads="1"/>
          </p:cNvPicPr>
          <p:nvPr>
            <p:ph sz="half" idx="4294967295"/>
          </p:nvPr>
        </p:nvPicPr>
        <p:blipFill>
          <a:blip r:embed="rId2">
            <a:extLst>
              <a:ext uri="{28A0092B-C50C-407E-A947-70E740481C1C}">
                <a14:useLocalDpi xmlns:a14="http://schemas.microsoft.com/office/drawing/2010/main" val="0"/>
              </a:ext>
            </a:extLst>
          </a:blip>
          <a:srcRect/>
          <a:stretch>
            <a:fillRect/>
          </a:stretch>
        </p:blipFill>
        <p:spPr>
          <a:xfrm>
            <a:off x="1403648" y="1417638"/>
            <a:ext cx="4800600" cy="18367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5364" name="Picture 16" descr="secured_pic">
            <a:extLst>
              <a:ext uri="{FF2B5EF4-FFF2-40B4-BE49-F238E27FC236}">
                <a16:creationId xmlns:a16="http://schemas.microsoft.com/office/drawing/2014/main" id="{E93B7D02-684E-48BA-A8DB-6E675132760E}"/>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1578908" y="3674600"/>
            <a:ext cx="4572000" cy="176688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8" name="Text Box 4">
            <a:extLst>
              <a:ext uri="{FF2B5EF4-FFF2-40B4-BE49-F238E27FC236}">
                <a16:creationId xmlns:a16="http://schemas.microsoft.com/office/drawing/2014/main" id="{C5DCDFBC-906D-4E90-AA9A-FD7DB03C4128}"/>
              </a:ext>
            </a:extLst>
          </p:cNvPr>
          <p:cNvSpPr txBox="1">
            <a:spLocks noChangeArrowheads="1"/>
          </p:cNvSpPr>
          <p:nvPr/>
        </p:nvSpPr>
        <p:spPr bwMode="auto">
          <a:xfrm>
            <a:off x="2176463" y="63500"/>
            <a:ext cx="48641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algn="l" eaLnBrk="1" hangingPunct="1">
              <a:spcBef>
                <a:spcPct val="0"/>
              </a:spcBef>
            </a:pPr>
            <a:r>
              <a:rPr lang="en-GB" altLang="en-US" sz="2400">
                <a:solidFill>
                  <a:schemeClr val="tx1"/>
                </a:solidFill>
              </a:rPr>
              <a:t>Demographics:Income,Occupation</a:t>
            </a:r>
          </a:p>
        </p:txBody>
      </p:sp>
      <p:pic>
        <p:nvPicPr>
          <p:cNvPr id="7170" name="Picture 2" descr="Rolls-Royce Phantom Gets Giant Wheels And Power Bump From Tuner">
            <a:extLst>
              <a:ext uri="{FF2B5EF4-FFF2-40B4-BE49-F238E27FC236}">
                <a16:creationId xmlns:a16="http://schemas.microsoft.com/office/drawing/2014/main" id="{7FCA56A0-6A56-49E0-BC9E-390A0AF7F47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76463" y="681131"/>
            <a:ext cx="4345463" cy="2433459"/>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Automobili Lamborghini - Official Website | Lamborghini.com">
            <a:extLst>
              <a:ext uri="{FF2B5EF4-FFF2-40B4-BE49-F238E27FC236}">
                <a16:creationId xmlns:a16="http://schemas.microsoft.com/office/drawing/2014/main" id="{78A368EC-845B-4093-950A-F83BDCFEBFD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76463" y="3402692"/>
            <a:ext cx="3750126" cy="208063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comb/>
  </p:transition>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10" name="Rectangle 3">
            <a:extLst>
              <a:ext uri="{FF2B5EF4-FFF2-40B4-BE49-F238E27FC236}">
                <a16:creationId xmlns:a16="http://schemas.microsoft.com/office/drawing/2014/main" id="{EBA07342-72F7-40CC-A517-76D7E9C3B7D5}"/>
              </a:ext>
            </a:extLst>
          </p:cNvPr>
          <p:cNvSpPr>
            <a:spLocks noChangeArrowheads="1"/>
          </p:cNvSpPr>
          <p:nvPr/>
        </p:nvSpPr>
        <p:spPr bwMode="auto">
          <a:xfrm>
            <a:off x="0" y="0"/>
            <a:ext cx="16002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17411" name="Rectangle 4">
            <a:extLst>
              <a:ext uri="{FF2B5EF4-FFF2-40B4-BE49-F238E27FC236}">
                <a16:creationId xmlns:a16="http://schemas.microsoft.com/office/drawing/2014/main" id="{721F0DFF-924F-4AF8-84A5-F8536ECB940A}"/>
              </a:ext>
            </a:extLst>
          </p:cNvPr>
          <p:cNvSpPr>
            <a:spLocks noChangeArrowheads="1"/>
          </p:cNvSpPr>
          <p:nvPr/>
        </p:nvSpPr>
        <p:spPr bwMode="auto">
          <a:xfrm>
            <a:off x="0" y="0"/>
            <a:ext cx="14478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122887" name="Rectangle 7">
            <a:extLst>
              <a:ext uri="{FF2B5EF4-FFF2-40B4-BE49-F238E27FC236}">
                <a16:creationId xmlns:a16="http://schemas.microsoft.com/office/drawing/2014/main" id="{D9131878-F985-4F3F-9836-B31ACFE3BFE5}"/>
              </a:ext>
            </a:extLst>
          </p:cNvPr>
          <p:cNvSpPr>
            <a:spLocks noGrp="1" noChangeArrowheads="1"/>
          </p:cNvSpPr>
          <p:nvPr>
            <p:ph type="title"/>
          </p:nvPr>
        </p:nvSpPr>
        <p:spPr>
          <a:xfrm>
            <a:off x="457200" y="990600"/>
            <a:ext cx="8229600" cy="1143000"/>
          </a:xfrm>
        </p:spPr>
        <p:txBody>
          <a:bodyPr/>
          <a:lstStyle/>
          <a:p>
            <a:pPr eaLnBrk="1" hangingPunct="1"/>
            <a:r>
              <a:rPr lang="en-US" altLang="en-US" sz="3600" dirty="0">
                <a:solidFill>
                  <a:srgbClr val="229FC6"/>
                </a:solidFill>
                <a:latin typeface="Arial Black" panose="020B0A04020102020204" pitchFamily="34" charset="0"/>
              </a:rPr>
              <a:t>Geographic Segmentation</a:t>
            </a:r>
          </a:p>
        </p:txBody>
      </p:sp>
      <p:sp>
        <p:nvSpPr>
          <p:cNvPr id="17415" name="Text Box 10">
            <a:extLst>
              <a:ext uri="{FF2B5EF4-FFF2-40B4-BE49-F238E27FC236}">
                <a16:creationId xmlns:a16="http://schemas.microsoft.com/office/drawing/2014/main" id="{8878D451-3496-41AF-AA69-47A49F01B986}"/>
              </a:ext>
            </a:extLst>
          </p:cNvPr>
          <p:cNvSpPr txBox="1">
            <a:spLocks noChangeArrowheads="1"/>
          </p:cNvSpPr>
          <p:nvPr/>
        </p:nvSpPr>
        <p:spPr bwMode="auto">
          <a:xfrm rot="-5400000">
            <a:off x="7215187" y="4929188"/>
            <a:ext cx="428625" cy="3429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algn="l" eaLnBrk="1" hangingPunct="1">
              <a:spcBef>
                <a:spcPct val="50000"/>
              </a:spcBef>
            </a:pPr>
            <a:endParaRPr lang="en-GB" altLang="en-US" sz="1600">
              <a:solidFill>
                <a:srgbClr val="229FC6"/>
              </a:solidFill>
              <a:latin typeface="Arial Black" panose="020B0A04020102020204" pitchFamily="34" charset="0"/>
            </a:endParaRPr>
          </a:p>
        </p:txBody>
      </p:sp>
      <p:pic>
        <p:nvPicPr>
          <p:cNvPr id="122892" name="Picture 12" descr="Click To Download">
            <a:extLst>
              <a:ext uri="{FF2B5EF4-FFF2-40B4-BE49-F238E27FC236}">
                <a16:creationId xmlns:a16="http://schemas.microsoft.com/office/drawing/2014/main" id="{BDF4FC7E-C7A9-40E0-A0BC-F1C25F9C89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52700" y="2057400"/>
            <a:ext cx="3162299" cy="31622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5" presetClass="entr" presetSubtype="0" fill="hold" grpId="0" nodeType="withEffect">
                                  <p:stCondLst>
                                    <p:cond delay="0"/>
                                  </p:stCondLst>
                                  <p:iterate type="lt">
                                    <p:tmPct val="10000"/>
                                  </p:iterate>
                                  <p:childTnLst>
                                    <p:set>
                                      <p:cBhvr>
                                        <p:cTn id="6" dur="1" fill="hold">
                                          <p:stCondLst>
                                            <p:cond delay="0"/>
                                          </p:stCondLst>
                                        </p:cTn>
                                        <p:tgtEl>
                                          <p:spTgt spid="122887"/>
                                        </p:tgtEl>
                                        <p:attrNameLst>
                                          <p:attrName>style.visibility</p:attrName>
                                        </p:attrNameLst>
                                      </p:cBhvr>
                                      <p:to>
                                        <p:strVal val="visible"/>
                                      </p:to>
                                    </p:set>
                                    <p:animEffect transition="in" filter="fade">
                                      <p:cBhvr>
                                        <p:cTn id="7" dur="600">
                                          <p:stCondLst>
                                            <p:cond delay="0"/>
                                          </p:stCondLst>
                                        </p:cTn>
                                        <p:tgtEl>
                                          <p:spTgt spid="122887"/>
                                        </p:tgtEl>
                                      </p:cBhvr>
                                    </p:animEffect>
                                    <p:anim calcmode="lin" valueType="num">
                                      <p:cBhvr>
                                        <p:cTn id="8" dur="600" fill="hold">
                                          <p:stCondLst>
                                            <p:cond delay="0"/>
                                          </p:stCondLst>
                                        </p:cTn>
                                        <p:tgtEl>
                                          <p:spTgt spid="122887"/>
                                        </p:tgtEl>
                                        <p:attrNameLst>
                                          <p:attrName>style.rotation</p:attrName>
                                        </p:attrNameLst>
                                      </p:cBhvr>
                                      <p:tavLst>
                                        <p:tav tm="0">
                                          <p:val>
                                            <p:fltVal val="720"/>
                                          </p:val>
                                        </p:tav>
                                        <p:tav tm="100000">
                                          <p:val>
                                            <p:fltVal val="0"/>
                                          </p:val>
                                        </p:tav>
                                      </p:tavLst>
                                    </p:anim>
                                    <p:anim calcmode="lin" valueType="num">
                                      <p:cBhvr>
                                        <p:cTn id="9" dur="600" fill="hold">
                                          <p:stCondLst>
                                            <p:cond delay="0"/>
                                          </p:stCondLst>
                                        </p:cTn>
                                        <p:tgtEl>
                                          <p:spTgt spid="122887"/>
                                        </p:tgtEl>
                                        <p:attrNameLst>
                                          <p:attrName>ppt_h</p:attrName>
                                        </p:attrNameLst>
                                      </p:cBhvr>
                                      <p:tavLst>
                                        <p:tav tm="0">
                                          <p:val>
                                            <p:fltVal val="0"/>
                                          </p:val>
                                        </p:tav>
                                        <p:tav tm="100000">
                                          <p:val>
                                            <p:strVal val="#ppt_h"/>
                                          </p:val>
                                        </p:tav>
                                      </p:tavLst>
                                    </p:anim>
                                    <p:anim calcmode="lin" valueType="num">
                                      <p:cBhvr>
                                        <p:cTn id="10" dur="600" fill="hold">
                                          <p:stCondLst>
                                            <p:cond delay="0"/>
                                          </p:stCondLst>
                                        </p:cTn>
                                        <p:tgtEl>
                                          <p:spTgt spid="122887"/>
                                        </p:tgtEl>
                                        <p:attrNameLst>
                                          <p:attrName>ppt_w</p:attrName>
                                        </p:attrNameLst>
                                      </p:cBhvr>
                                      <p:tavLst>
                                        <p:tav tm="0">
                                          <p:val>
                                            <p:fltVal val="0"/>
                                          </p:val>
                                        </p:tav>
                                        <p:tav tm="100000">
                                          <p:val>
                                            <p:strVal val="#ppt_w"/>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9" presetClass="entr" presetSubtype="0" fill="hold" nodeType="clickEffect">
                                  <p:stCondLst>
                                    <p:cond delay="0"/>
                                  </p:stCondLst>
                                  <p:childTnLst>
                                    <p:set>
                                      <p:cBhvr>
                                        <p:cTn id="14" dur="1" fill="hold">
                                          <p:stCondLst>
                                            <p:cond delay="0"/>
                                          </p:stCondLst>
                                        </p:cTn>
                                        <p:tgtEl>
                                          <p:spTgt spid="122892"/>
                                        </p:tgtEl>
                                        <p:attrNameLst>
                                          <p:attrName>style.visibility</p:attrName>
                                        </p:attrNameLst>
                                      </p:cBhvr>
                                      <p:to>
                                        <p:strVal val="visible"/>
                                      </p:to>
                                    </p:set>
                                    <p:animEffect transition="in" filter="dissolve">
                                      <p:cBhvr>
                                        <p:cTn id="15" dur="500"/>
                                        <p:tgtEl>
                                          <p:spTgt spid="12289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887"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37905FC-C990-4FED-93FE-DFAB4FFFBC53}"/>
              </a:ext>
            </a:extLst>
          </p:cNvPr>
          <p:cNvSpPr>
            <a:spLocks noGrp="1"/>
          </p:cNvSpPr>
          <p:nvPr>
            <p:ph type="title"/>
          </p:nvPr>
        </p:nvSpPr>
        <p:spPr/>
        <p:txBody>
          <a:bodyPr/>
          <a:lstStyle/>
          <a:p>
            <a:pPr eaLnBrk="1" hangingPunct="1"/>
            <a:br>
              <a:rPr lang="en-US" altLang="en-US" b="1"/>
            </a:br>
            <a:br>
              <a:rPr lang="en-US" altLang="en-US" b="1"/>
            </a:br>
            <a:r>
              <a:rPr lang="en-US" altLang="en-US" sz="2800" b="1"/>
              <a:t>Geographic Segmentation</a:t>
            </a:r>
            <a:br>
              <a:rPr lang="en-GB" altLang="en-US"/>
            </a:br>
            <a:endParaRPr lang="en-GB" altLang="en-US"/>
          </a:p>
        </p:txBody>
      </p:sp>
      <p:sp>
        <p:nvSpPr>
          <p:cNvPr id="3" name="Content Placeholder 2">
            <a:extLst>
              <a:ext uri="{FF2B5EF4-FFF2-40B4-BE49-F238E27FC236}">
                <a16:creationId xmlns:a16="http://schemas.microsoft.com/office/drawing/2014/main" id="{72943CDD-6620-40B8-B7F2-4CB3769B16F6}"/>
              </a:ext>
            </a:extLst>
          </p:cNvPr>
          <p:cNvSpPr>
            <a:spLocks noGrp="1"/>
          </p:cNvSpPr>
          <p:nvPr>
            <p:ph idx="1"/>
          </p:nvPr>
        </p:nvSpPr>
        <p:spPr/>
        <p:txBody>
          <a:bodyPr/>
          <a:lstStyle/>
          <a:p>
            <a:pPr eaLnBrk="1" hangingPunct="1"/>
            <a:r>
              <a:rPr lang="en-GB" altLang="en-US" sz="2800"/>
              <a:t>Companies  divide the market based on variables such as: countries, regions and cities.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descr="NEW! Campbell's® Lower Sodium Soups">
            <a:extLst>
              <a:ext uri="{FF2B5EF4-FFF2-40B4-BE49-F238E27FC236}">
                <a16:creationId xmlns:a16="http://schemas.microsoft.com/office/drawing/2014/main" id="{A3DB3357-A09A-4B49-B369-541509F6FD1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32363" y="2133600"/>
            <a:ext cx="3638550" cy="2546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59" name="Picture 3" descr="Country Ladle Salt Reduced Minestrone">
            <a:extLst>
              <a:ext uri="{FF2B5EF4-FFF2-40B4-BE49-F238E27FC236}">
                <a16:creationId xmlns:a16="http://schemas.microsoft.com/office/drawing/2014/main" id="{7C2E5AFB-336C-4684-B0E2-5474EA70AAC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512" y="1124744"/>
            <a:ext cx="4604544" cy="3842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60" name="Text Box 4">
            <a:extLst>
              <a:ext uri="{FF2B5EF4-FFF2-40B4-BE49-F238E27FC236}">
                <a16:creationId xmlns:a16="http://schemas.microsoft.com/office/drawing/2014/main" id="{DC37C1FA-62F4-4A4E-891F-A50A7968C267}"/>
              </a:ext>
            </a:extLst>
          </p:cNvPr>
          <p:cNvSpPr txBox="1">
            <a:spLocks noChangeArrowheads="1"/>
          </p:cNvSpPr>
          <p:nvPr/>
        </p:nvSpPr>
        <p:spPr bwMode="auto">
          <a:xfrm>
            <a:off x="1384300" y="566738"/>
            <a:ext cx="703103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algn="l" eaLnBrk="1" hangingPunct="1">
              <a:spcBef>
                <a:spcPct val="0"/>
              </a:spcBef>
            </a:pPr>
            <a:r>
              <a:rPr lang="en-GB" altLang="en-US" sz="2400">
                <a:solidFill>
                  <a:schemeClr val="tx1"/>
                </a:solidFill>
              </a:rPr>
              <a:t>GEOGRAPHIC: Campbells Soup (Micromarketing)</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0CDD1349-BA63-406A-AE87-E22CBE9FE432}"/>
              </a:ext>
            </a:extLst>
          </p:cNvPr>
          <p:cNvSpPr>
            <a:spLocks noGrp="1"/>
          </p:cNvSpPr>
          <p:nvPr>
            <p:ph type="title"/>
          </p:nvPr>
        </p:nvSpPr>
        <p:spPr/>
        <p:txBody>
          <a:bodyPr/>
          <a:lstStyle/>
          <a:p>
            <a:pPr eaLnBrk="1" hangingPunct="1"/>
            <a:br>
              <a:rPr lang="en-US" altLang="en-US" b="1"/>
            </a:br>
            <a:br>
              <a:rPr lang="en-US" altLang="en-US" b="1"/>
            </a:br>
            <a:r>
              <a:rPr lang="en-US" altLang="en-US" sz="2800" b="1"/>
              <a:t>Psychographic Segmentation</a:t>
            </a:r>
            <a:br>
              <a:rPr lang="en-GB" altLang="en-US"/>
            </a:br>
            <a:endParaRPr lang="en-GB" altLang="en-US"/>
          </a:p>
        </p:txBody>
      </p:sp>
      <p:sp>
        <p:nvSpPr>
          <p:cNvPr id="3" name="Content Placeholder 2">
            <a:extLst>
              <a:ext uri="{FF2B5EF4-FFF2-40B4-BE49-F238E27FC236}">
                <a16:creationId xmlns:a16="http://schemas.microsoft.com/office/drawing/2014/main" id="{21F630F4-221F-4989-8289-F3DEB5CDE101}"/>
              </a:ext>
            </a:extLst>
          </p:cNvPr>
          <p:cNvSpPr>
            <a:spLocks noGrp="1"/>
          </p:cNvSpPr>
          <p:nvPr>
            <p:ph idx="1"/>
          </p:nvPr>
        </p:nvSpPr>
        <p:spPr/>
        <p:txBody>
          <a:bodyPr/>
          <a:lstStyle/>
          <a:p>
            <a:pPr eaLnBrk="1" hangingPunct="1"/>
            <a:r>
              <a:rPr lang="en-GB" altLang="en-US" sz="2800"/>
              <a:t>Companies  divide the market based on variables such as: activities, interests, opinions and lifestyle.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3">
            <a:extLst>
              <a:ext uri="{FF2B5EF4-FFF2-40B4-BE49-F238E27FC236}">
                <a16:creationId xmlns:a16="http://schemas.microsoft.com/office/drawing/2014/main" id="{8E801789-B71D-4850-8942-6B55F3DE1E97}"/>
              </a:ext>
            </a:extLst>
          </p:cNvPr>
          <p:cNvSpPr>
            <a:spLocks noChangeArrowheads="1"/>
          </p:cNvSpPr>
          <p:nvPr/>
        </p:nvSpPr>
        <p:spPr bwMode="auto">
          <a:xfrm>
            <a:off x="0" y="0"/>
            <a:ext cx="16002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21507" name="Rectangle 4">
            <a:extLst>
              <a:ext uri="{FF2B5EF4-FFF2-40B4-BE49-F238E27FC236}">
                <a16:creationId xmlns:a16="http://schemas.microsoft.com/office/drawing/2014/main" id="{C37682B2-2FCB-4808-B3A0-35F2A80A504F}"/>
              </a:ext>
            </a:extLst>
          </p:cNvPr>
          <p:cNvSpPr>
            <a:spLocks noChangeArrowheads="1"/>
          </p:cNvSpPr>
          <p:nvPr/>
        </p:nvSpPr>
        <p:spPr bwMode="auto">
          <a:xfrm>
            <a:off x="0" y="0"/>
            <a:ext cx="14478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21510" name="Rectangle 8">
            <a:extLst>
              <a:ext uri="{FF2B5EF4-FFF2-40B4-BE49-F238E27FC236}">
                <a16:creationId xmlns:a16="http://schemas.microsoft.com/office/drawing/2014/main" id="{763C9925-2777-4B7F-8168-349F148ED0AA}"/>
              </a:ext>
            </a:extLst>
          </p:cNvPr>
          <p:cNvSpPr>
            <a:spLocks noGrp="1" noChangeArrowheads="1"/>
          </p:cNvSpPr>
          <p:nvPr>
            <p:ph type="title"/>
          </p:nvPr>
        </p:nvSpPr>
        <p:spPr>
          <a:xfrm>
            <a:off x="457200" y="990600"/>
            <a:ext cx="8229600" cy="1143000"/>
          </a:xfrm>
        </p:spPr>
        <p:txBody>
          <a:bodyPr/>
          <a:lstStyle/>
          <a:p>
            <a:pPr eaLnBrk="1" hangingPunct="1"/>
            <a:r>
              <a:rPr lang="en-US" altLang="en-US" sz="4000" dirty="0">
                <a:solidFill>
                  <a:srgbClr val="229FC6"/>
                </a:solidFill>
                <a:latin typeface="Arial Black" panose="020B0A04020102020204" pitchFamily="34" charset="0"/>
              </a:rPr>
              <a:t>Psychographics and Lifestyle Segmentation</a:t>
            </a:r>
          </a:p>
        </p:txBody>
      </p:sp>
      <p:sp>
        <p:nvSpPr>
          <p:cNvPr id="21511" name="Text Box 26">
            <a:extLst>
              <a:ext uri="{FF2B5EF4-FFF2-40B4-BE49-F238E27FC236}">
                <a16:creationId xmlns:a16="http://schemas.microsoft.com/office/drawing/2014/main" id="{8D52E398-285A-4298-888E-0D716627FC95}"/>
              </a:ext>
            </a:extLst>
          </p:cNvPr>
          <p:cNvSpPr txBox="1">
            <a:spLocks noChangeArrowheads="1"/>
          </p:cNvSpPr>
          <p:nvPr/>
        </p:nvSpPr>
        <p:spPr bwMode="auto">
          <a:xfrm rot="-5400000">
            <a:off x="7215187" y="4929188"/>
            <a:ext cx="428625" cy="3429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algn="l" eaLnBrk="1" hangingPunct="1">
              <a:spcBef>
                <a:spcPct val="50000"/>
              </a:spcBef>
            </a:pPr>
            <a:endParaRPr lang="en-GB" altLang="en-US" sz="1600">
              <a:solidFill>
                <a:srgbClr val="229FC6"/>
              </a:solidFill>
              <a:latin typeface="Arial Black" panose="020B0A04020102020204" pitchFamily="34" charset="0"/>
            </a:endParaRPr>
          </a:p>
        </p:txBody>
      </p:sp>
      <p:grpSp>
        <p:nvGrpSpPr>
          <p:cNvPr id="95260" name="Group 28">
            <a:extLst>
              <a:ext uri="{FF2B5EF4-FFF2-40B4-BE49-F238E27FC236}">
                <a16:creationId xmlns:a16="http://schemas.microsoft.com/office/drawing/2014/main" id="{A3CBF4A3-EE1F-4184-8898-692C61E5D3D8}"/>
              </a:ext>
            </a:extLst>
          </p:cNvPr>
          <p:cNvGrpSpPr>
            <a:grpSpLocks/>
          </p:cNvGrpSpPr>
          <p:nvPr/>
        </p:nvGrpSpPr>
        <p:grpSpPr bwMode="auto">
          <a:xfrm rot="10800000">
            <a:off x="533400" y="3048000"/>
            <a:ext cx="2895600" cy="1447800"/>
            <a:chOff x="3216" y="1680"/>
            <a:chExt cx="1776" cy="912"/>
          </a:xfrm>
        </p:grpSpPr>
        <p:sp>
          <p:nvSpPr>
            <p:cNvPr id="21525" name="AutoShape 23">
              <a:extLst>
                <a:ext uri="{FF2B5EF4-FFF2-40B4-BE49-F238E27FC236}">
                  <a16:creationId xmlns:a16="http://schemas.microsoft.com/office/drawing/2014/main" id="{1EC44F2C-39EF-47D1-8EEF-519C8AA01A09}"/>
                </a:ext>
              </a:extLst>
            </p:cNvPr>
            <p:cNvSpPr>
              <a:spLocks noChangeArrowheads="1"/>
            </p:cNvSpPr>
            <p:nvPr/>
          </p:nvSpPr>
          <p:spPr bwMode="auto">
            <a:xfrm>
              <a:off x="3264" y="1680"/>
              <a:ext cx="1488" cy="240"/>
            </a:xfrm>
            <a:prstGeom prst="leftArrow">
              <a:avLst>
                <a:gd name="adj1" fmla="val 50000"/>
                <a:gd name="adj2" fmla="val 155000"/>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21526" name="AutoShape 24">
              <a:extLst>
                <a:ext uri="{FF2B5EF4-FFF2-40B4-BE49-F238E27FC236}">
                  <a16:creationId xmlns:a16="http://schemas.microsoft.com/office/drawing/2014/main" id="{A6D8DBFA-0931-4FE3-8638-7914C19FF2A9}"/>
                </a:ext>
              </a:extLst>
            </p:cNvPr>
            <p:cNvSpPr>
              <a:spLocks noChangeArrowheads="1"/>
            </p:cNvSpPr>
            <p:nvPr/>
          </p:nvSpPr>
          <p:spPr bwMode="auto">
            <a:xfrm>
              <a:off x="3216" y="1728"/>
              <a:ext cx="1776" cy="864"/>
            </a:xfrm>
            <a:prstGeom prst="leftArrow">
              <a:avLst>
                <a:gd name="adj1" fmla="val 50000"/>
                <a:gd name="adj2" fmla="val 51389"/>
              </a:avLst>
            </a:prstGeom>
            <a:gradFill rotWithShape="1">
              <a:gsLst>
                <a:gs pos="0">
                  <a:srgbClr val="00E88A"/>
                </a:gs>
                <a:gs pos="100000">
                  <a:srgbClr val="89B2FB"/>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21527" name="Text Box 27">
              <a:extLst>
                <a:ext uri="{FF2B5EF4-FFF2-40B4-BE49-F238E27FC236}">
                  <a16:creationId xmlns:a16="http://schemas.microsoft.com/office/drawing/2014/main" id="{7D13870B-52E8-4E8F-ABCA-0C4BAE537CBA}"/>
                </a:ext>
              </a:extLst>
            </p:cNvPr>
            <p:cNvSpPr txBox="1">
              <a:spLocks noChangeArrowheads="1"/>
            </p:cNvSpPr>
            <p:nvPr/>
          </p:nvSpPr>
          <p:spPr bwMode="auto">
            <a:xfrm>
              <a:off x="3504" y="1977"/>
              <a:ext cx="1440" cy="365"/>
            </a:xfrm>
            <a:prstGeom prst="rect">
              <a:avLst/>
            </a:prstGeom>
            <a:noFill/>
            <a:ln>
              <a:noFill/>
            </a:ln>
            <a:effectLst/>
            <a:extLst>
              <a:ext uri="{909E8E84-426E-40DD-AFC4-6F175D3DCCD1}">
                <a14:hiddenFill xmlns:a14="http://schemas.microsoft.com/office/drawing/2010/main">
                  <a:gradFill rotWithShape="1">
                    <a:gsLst>
                      <a:gs pos="0">
                        <a:srgbClr val="00E88A"/>
                      </a:gs>
                      <a:gs pos="100000">
                        <a:srgbClr val="89B2FB"/>
                      </a:gs>
                    </a:gsLst>
                    <a:lin ang="5400000" scaled="1"/>
                  </a:gra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rot="10800000">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spcBef>
                  <a:spcPct val="50000"/>
                </a:spcBef>
              </a:pPr>
              <a:endParaRPr lang="en-GB" altLang="en-US" b="1">
                <a:solidFill>
                  <a:schemeClr val="tx2"/>
                </a:solidFill>
              </a:endParaRPr>
            </a:p>
          </p:txBody>
        </p:sp>
      </p:grpSp>
      <p:grpSp>
        <p:nvGrpSpPr>
          <p:cNvPr id="95261" name="Group 29">
            <a:extLst>
              <a:ext uri="{FF2B5EF4-FFF2-40B4-BE49-F238E27FC236}">
                <a16:creationId xmlns:a16="http://schemas.microsoft.com/office/drawing/2014/main" id="{8015FEE3-8EEB-4BDD-BF1A-C986CE151C35}"/>
              </a:ext>
            </a:extLst>
          </p:cNvPr>
          <p:cNvGrpSpPr>
            <a:grpSpLocks/>
          </p:cNvGrpSpPr>
          <p:nvPr/>
        </p:nvGrpSpPr>
        <p:grpSpPr bwMode="auto">
          <a:xfrm>
            <a:off x="5791200" y="2971800"/>
            <a:ext cx="2819400" cy="1447800"/>
            <a:chOff x="3216" y="1680"/>
            <a:chExt cx="1776" cy="912"/>
          </a:xfrm>
        </p:grpSpPr>
        <p:sp>
          <p:nvSpPr>
            <p:cNvPr id="21522" name="AutoShape 30">
              <a:extLst>
                <a:ext uri="{FF2B5EF4-FFF2-40B4-BE49-F238E27FC236}">
                  <a16:creationId xmlns:a16="http://schemas.microsoft.com/office/drawing/2014/main" id="{A0DDBA00-F96B-491D-833C-96AB33068C0F}"/>
                </a:ext>
              </a:extLst>
            </p:cNvPr>
            <p:cNvSpPr>
              <a:spLocks noChangeArrowheads="1"/>
            </p:cNvSpPr>
            <p:nvPr/>
          </p:nvSpPr>
          <p:spPr bwMode="auto">
            <a:xfrm>
              <a:off x="3264" y="1680"/>
              <a:ext cx="1488" cy="240"/>
            </a:xfrm>
            <a:prstGeom prst="leftArrow">
              <a:avLst>
                <a:gd name="adj1" fmla="val 50000"/>
                <a:gd name="adj2" fmla="val 155000"/>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21523" name="AutoShape 31">
              <a:extLst>
                <a:ext uri="{FF2B5EF4-FFF2-40B4-BE49-F238E27FC236}">
                  <a16:creationId xmlns:a16="http://schemas.microsoft.com/office/drawing/2014/main" id="{D84D8E1F-6A6E-4DF6-B8E9-ED878B4C1A1A}"/>
                </a:ext>
              </a:extLst>
            </p:cNvPr>
            <p:cNvSpPr>
              <a:spLocks noChangeArrowheads="1"/>
            </p:cNvSpPr>
            <p:nvPr/>
          </p:nvSpPr>
          <p:spPr bwMode="auto">
            <a:xfrm>
              <a:off x="3216" y="1728"/>
              <a:ext cx="1776" cy="864"/>
            </a:xfrm>
            <a:prstGeom prst="leftArrow">
              <a:avLst>
                <a:gd name="adj1" fmla="val 50000"/>
                <a:gd name="adj2" fmla="val 51389"/>
              </a:avLst>
            </a:prstGeom>
            <a:gradFill rotWithShape="1">
              <a:gsLst>
                <a:gs pos="0">
                  <a:srgbClr val="00E88A"/>
                </a:gs>
                <a:gs pos="100000">
                  <a:srgbClr val="89B2FB"/>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21524" name="Text Box 32">
              <a:extLst>
                <a:ext uri="{FF2B5EF4-FFF2-40B4-BE49-F238E27FC236}">
                  <a16:creationId xmlns:a16="http://schemas.microsoft.com/office/drawing/2014/main" id="{9C962EB3-3602-49A9-B04D-28BA89AB6ED4}"/>
                </a:ext>
              </a:extLst>
            </p:cNvPr>
            <p:cNvSpPr txBox="1">
              <a:spLocks noChangeArrowheads="1"/>
            </p:cNvSpPr>
            <p:nvPr/>
          </p:nvSpPr>
          <p:spPr bwMode="auto">
            <a:xfrm>
              <a:off x="3504" y="1977"/>
              <a:ext cx="1440" cy="365"/>
            </a:xfrm>
            <a:prstGeom prst="rect">
              <a:avLst/>
            </a:prstGeom>
            <a:noFill/>
            <a:ln>
              <a:noFill/>
            </a:ln>
            <a:effectLst/>
            <a:extLst>
              <a:ext uri="{909E8E84-426E-40DD-AFC4-6F175D3DCCD1}">
                <a14:hiddenFill xmlns:a14="http://schemas.microsoft.com/office/drawing/2010/main">
                  <a:gradFill rotWithShape="1">
                    <a:gsLst>
                      <a:gs pos="0">
                        <a:srgbClr val="00E88A"/>
                      </a:gs>
                      <a:gs pos="100000">
                        <a:srgbClr val="89B2FB"/>
                      </a:gs>
                    </a:gsLst>
                    <a:lin ang="5400000" scaled="1"/>
                  </a:gra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spcBef>
                  <a:spcPct val="50000"/>
                </a:spcBef>
              </a:pPr>
              <a:r>
                <a:rPr lang="en-US" altLang="en-US" b="1">
                  <a:solidFill>
                    <a:schemeClr val="tx2"/>
                  </a:solidFill>
                </a:rPr>
                <a:t>Activities</a:t>
              </a:r>
            </a:p>
          </p:txBody>
        </p:sp>
      </p:grpSp>
      <p:grpSp>
        <p:nvGrpSpPr>
          <p:cNvPr id="95265" name="Group 33">
            <a:extLst>
              <a:ext uri="{FF2B5EF4-FFF2-40B4-BE49-F238E27FC236}">
                <a16:creationId xmlns:a16="http://schemas.microsoft.com/office/drawing/2014/main" id="{90FA6E73-30FC-4435-981A-CF6F17607E6E}"/>
              </a:ext>
            </a:extLst>
          </p:cNvPr>
          <p:cNvGrpSpPr>
            <a:grpSpLocks/>
          </p:cNvGrpSpPr>
          <p:nvPr/>
        </p:nvGrpSpPr>
        <p:grpSpPr bwMode="auto">
          <a:xfrm rot="5400000">
            <a:off x="3352800" y="4914900"/>
            <a:ext cx="2438400" cy="1447800"/>
            <a:chOff x="3216" y="1680"/>
            <a:chExt cx="1776" cy="912"/>
          </a:xfrm>
        </p:grpSpPr>
        <p:sp>
          <p:nvSpPr>
            <p:cNvPr id="21519" name="AutoShape 34">
              <a:extLst>
                <a:ext uri="{FF2B5EF4-FFF2-40B4-BE49-F238E27FC236}">
                  <a16:creationId xmlns:a16="http://schemas.microsoft.com/office/drawing/2014/main" id="{2EC46583-F773-42D8-B613-8586474E887E}"/>
                </a:ext>
              </a:extLst>
            </p:cNvPr>
            <p:cNvSpPr>
              <a:spLocks noChangeArrowheads="1"/>
            </p:cNvSpPr>
            <p:nvPr/>
          </p:nvSpPr>
          <p:spPr bwMode="auto">
            <a:xfrm>
              <a:off x="3264" y="1680"/>
              <a:ext cx="1488" cy="240"/>
            </a:xfrm>
            <a:prstGeom prst="leftArrow">
              <a:avLst>
                <a:gd name="adj1" fmla="val 50000"/>
                <a:gd name="adj2" fmla="val 155000"/>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21520" name="AutoShape 35">
              <a:extLst>
                <a:ext uri="{FF2B5EF4-FFF2-40B4-BE49-F238E27FC236}">
                  <a16:creationId xmlns:a16="http://schemas.microsoft.com/office/drawing/2014/main" id="{85025134-3A3A-4180-9D85-4000E2F640EE}"/>
                </a:ext>
              </a:extLst>
            </p:cNvPr>
            <p:cNvSpPr>
              <a:spLocks noChangeArrowheads="1"/>
            </p:cNvSpPr>
            <p:nvPr/>
          </p:nvSpPr>
          <p:spPr bwMode="auto">
            <a:xfrm>
              <a:off x="3216" y="1728"/>
              <a:ext cx="1776" cy="864"/>
            </a:xfrm>
            <a:prstGeom prst="leftArrow">
              <a:avLst>
                <a:gd name="adj1" fmla="val 50000"/>
                <a:gd name="adj2" fmla="val 51389"/>
              </a:avLst>
            </a:prstGeom>
            <a:gradFill rotWithShape="1">
              <a:gsLst>
                <a:gs pos="0">
                  <a:srgbClr val="00E88A"/>
                </a:gs>
                <a:gs pos="100000">
                  <a:srgbClr val="89B2FB"/>
                </a:gs>
              </a:gsLst>
              <a:lin ang="5400000" scaled="1"/>
            </a:gra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21521" name="Text Box 36">
              <a:extLst>
                <a:ext uri="{FF2B5EF4-FFF2-40B4-BE49-F238E27FC236}">
                  <a16:creationId xmlns:a16="http://schemas.microsoft.com/office/drawing/2014/main" id="{B0804213-3E47-4B5B-AEC9-92CCE90AA504}"/>
                </a:ext>
              </a:extLst>
            </p:cNvPr>
            <p:cNvSpPr txBox="1">
              <a:spLocks noChangeArrowheads="1"/>
            </p:cNvSpPr>
            <p:nvPr/>
          </p:nvSpPr>
          <p:spPr bwMode="auto">
            <a:xfrm>
              <a:off x="3504" y="1977"/>
              <a:ext cx="1440" cy="365"/>
            </a:xfrm>
            <a:prstGeom prst="rect">
              <a:avLst/>
            </a:prstGeom>
            <a:noFill/>
            <a:ln>
              <a:noFill/>
            </a:ln>
            <a:effectLst/>
            <a:extLst>
              <a:ext uri="{909E8E84-426E-40DD-AFC4-6F175D3DCCD1}">
                <a14:hiddenFill xmlns:a14="http://schemas.microsoft.com/office/drawing/2010/main">
                  <a:gradFill rotWithShape="1">
                    <a:gsLst>
                      <a:gs pos="0">
                        <a:srgbClr val="00E88A"/>
                      </a:gs>
                      <a:gs pos="100000">
                        <a:srgbClr val="89B2FB"/>
                      </a:gs>
                    </a:gsLst>
                    <a:lin ang="5400000" scaled="1"/>
                  </a:gra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spcBef>
                  <a:spcPct val="50000"/>
                </a:spcBef>
              </a:pPr>
              <a:r>
                <a:rPr lang="en-US" altLang="en-US" b="1">
                  <a:solidFill>
                    <a:schemeClr val="tx2"/>
                  </a:solidFill>
                </a:rPr>
                <a:t>Interests</a:t>
              </a:r>
            </a:p>
          </p:txBody>
        </p:sp>
      </p:grpSp>
      <p:sp>
        <p:nvSpPr>
          <p:cNvPr id="21515" name="Text Box 37">
            <a:extLst>
              <a:ext uri="{FF2B5EF4-FFF2-40B4-BE49-F238E27FC236}">
                <a16:creationId xmlns:a16="http://schemas.microsoft.com/office/drawing/2014/main" id="{4DC7E93E-17A2-4864-A27A-CACA26575B9F}"/>
              </a:ext>
            </a:extLst>
          </p:cNvPr>
          <p:cNvSpPr txBox="1">
            <a:spLocks noChangeArrowheads="1"/>
          </p:cNvSpPr>
          <p:nvPr/>
        </p:nvSpPr>
        <p:spPr bwMode="auto">
          <a:xfrm>
            <a:off x="685800" y="3429000"/>
            <a:ext cx="1981200" cy="579438"/>
          </a:xfrm>
          <a:prstGeom prst="rect">
            <a:avLst/>
          </a:prstGeom>
          <a:noFill/>
          <a:ln>
            <a:noFill/>
          </a:ln>
          <a:effectLst/>
          <a:extLst>
            <a:ext uri="{909E8E84-426E-40DD-AFC4-6F175D3DCCD1}">
              <a14:hiddenFill xmlns:a14="http://schemas.microsoft.com/office/drawing/2010/main">
                <a:gradFill rotWithShape="1">
                  <a:gsLst>
                    <a:gs pos="0">
                      <a:srgbClr val="00E88A"/>
                    </a:gs>
                    <a:gs pos="100000">
                      <a:srgbClr val="89B2FB"/>
                    </a:gs>
                  </a:gsLst>
                  <a:lin ang="5400000" scaled="1"/>
                </a:gra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spcBef>
                <a:spcPct val="50000"/>
              </a:spcBef>
            </a:pPr>
            <a:r>
              <a:rPr lang="en-US" altLang="en-US" b="1">
                <a:solidFill>
                  <a:schemeClr val="tx1"/>
                </a:solidFill>
              </a:rPr>
              <a:t>Opinions</a:t>
            </a:r>
          </a:p>
        </p:txBody>
      </p:sp>
      <p:sp>
        <p:nvSpPr>
          <p:cNvPr id="21516" name="Oval 38">
            <a:extLst>
              <a:ext uri="{FF2B5EF4-FFF2-40B4-BE49-F238E27FC236}">
                <a16:creationId xmlns:a16="http://schemas.microsoft.com/office/drawing/2014/main" id="{A4EA50E8-613C-4CB6-A1AD-A6A62E4E15DC}"/>
              </a:ext>
            </a:extLst>
          </p:cNvPr>
          <p:cNvSpPr>
            <a:spLocks noChangeArrowheads="1"/>
          </p:cNvSpPr>
          <p:nvPr/>
        </p:nvSpPr>
        <p:spPr bwMode="auto">
          <a:xfrm>
            <a:off x="3505200" y="2552700"/>
            <a:ext cx="2133600" cy="1752600"/>
          </a:xfrm>
          <a:prstGeom prst="ellipse">
            <a:avLst/>
          </a:prstGeom>
          <a:gradFill rotWithShape="1">
            <a:gsLst>
              <a:gs pos="0">
                <a:srgbClr val="0B5FF7"/>
              </a:gs>
              <a:gs pos="100000">
                <a:schemeClr val="accent1"/>
              </a:gs>
            </a:gsLst>
            <a:lin ang="5400000" scaled="1"/>
          </a:gradFill>
          <a:ln>
            <a:noFill/>
          </a:ln>
          <a:effectLst/>
          <a:extLst>
            <a:ext uri="{91240B29-F687-4F45-9708-019B960494DF}">
              <a14:hiddenLine xmlns:a14="http://schemas.microsoft.com/office/drawing/2010/main" w="9525" algn="ctr">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21517" name="Text Box 39">
            <a:extLst>
              <a:ext uri="{FF2B5EF4-FFF2-40B4-BE49-F238E27FC236}">
                <a16:creationId xmlns:a16="http://schemas.microsoft.com/office/drawing/2014/main" id="{564D0448-1FE0-4AAB-961E-08231F77D553}"/>
              </a:ext>
            </a:extLst>
          </p:cNvPr>
          <p:cNvSpPr txBox="1">
            <a:spLocks noChangeArrowheads="1"/>
          </p:cNvSpPr>
          <p:nvPr/>
        </p:nvSpPr>
        <p:spPr bwMode="auto">
          <a:xfrm>
            <a:off x="3581400" y="3138488"/>
            <a:ext cx="1981200" cy="579437"/>
          </a:xfrm>
          <a:prstGeom prst="rect">
            <a:avLst/>
          </a:prstGeom>
          <a:noFill/>
          <a:ln>
            <a:noFill/>
          </a:ln>
          <a:effectLst/>
          <a:extLst>
            <a:ext uri="{909E8E84-426E-40DD-AFC4-6F175D3DCCD1}">
              <a14:hiddenFill xmlns:a14="http://schemas.microsoft.com/office/drawing/2010/main">
                <a:gradFill rotWithShape="1">
                  <a:gsLst>
                    <a:gs pos="0">
                      <a:srgbClr val="00E88A"/>
                    </a:gs>
                    <a:gs pos="100000">
                      <a:srgbClr val="89B2FB"/>
                    </a:gs>
                  </a:gsLst>
                  <a:lin ang="5400000" scaled="1"/>
                </a:gra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spcBef>
                <a:spcPct val="50000"/>
              </a:spcBef>
            </a:pPr>
            <a:r>
              <a:rPr lang="en-US" altLang="en-US" b="1" dirty="0">
                <a:solidFill>
                  <a:schemeClr val="tx2"/>
                </a:solidFill>
              </a:rPr>
              <a:t>Lifestyle</a:t>
            </a:r>
          </a:p>
        </p:txBody>
      </p:sp>
      <p:sp>
        <p:nvSpPr>
          <p:cNvPr id="21518" name="Text Box 40">
            <a:extLst>
              <a:ext uri="{FF2B5EF4-FFF2-40B4-BE49-F238E27FC236}">
                <a16:creationId xmlns:a16="http://schemas.microsoft.com/office/drawing/2014/main" id="{90F795E8-BC28-457C-B50A-9D0B575C6765}"/>
              </a:ext>
            </a:extLst>
          </p:cNvPr>
          <p:cNvSpPr txBox="1">
            <a:spLocks noChangeArrowheads="1"/>
          </p:cNvSpPr>
          <p:nvPr/>
        </p:nvSpPr>
        <p:spPr bwMode="auto">
          <a:xfrm>
            <a:off x="5524500" y="4191000"/>
            <a:ext cx="3352800" cy="1552575"/>
          </a:xfrm>
          <a:prstGeom prst="rect">
            <a:avLst/>
          </a:prstGeom>
          <a:noFill/>
          <a:ln>
            <a:noFill/>
          </a:ln>
          <a:effectLst/>
          <a:extLst>
            <a:ext uri="{909E8E84-426E-40DD-AFC4-6F175D3DCCD1}">
              <a14:hiddenFill xmlns:a14="http://schemas.microsoft.com/office/drawing/2010/main">
                <a:gradFill rotWithShape="1">
                  <a:gsLst>
                    <a:gs pos="0">
                      <a:srgbClr val="00E88A"/>
                    </a:gs>
                    <a:gs pos="100000">
                      <a:srgbClr val="89B2FB"/>
                    </a:gs>
                  </a:gsLst>
                  <a:lin ang="5400000" scaled="1"/>
                </a:gra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algn="l" eaLnBrk="1" hangingPunct="1">
              <a:spcBef>
                <a:spcPct val="50000"/>
              </a:spcBef>
            </a:pPr>
            <a:r>
              <a:rPr lang="en-US" altLang="en-US" sz="2400" dirty="0">
                <a:solidFill>
                  <a:schemeClr val="tx1"/>
                </a:solidFill>
              </a:rPr>
              <a:t>Lifestyle segmentation provides insight into consumer’s motivations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95260"/>
                                        </p:tgtEl>
                                        <p:attrNameLst>
                                          <p:attrName>style.visibility</p:attrName>
                                        </p:attrNameLst>
                                      </p:cBhvr>
                                      <p:to>
                                        <p:strVal val="visible"/>
                                      </p:to>
                                    </p:set>
                                    <p:anim calcmode="lin" valueType="num">
                                      <p:cBhvr additive="base">
                                        <p:cTn id="7" dur="500" fill="hold"/>
                                        <p:tgtEl>
                                          <p:spTgt spid="95260"/>
                                        </p:tgtEl>
                                        <p:attrNameLst>
                                          <p:attrName>ppt_x</p:attrName>
                                        </p:attrNameLst>
                                      </p:cBhvr>
                                      <p:tavLst>
                                        <p:tav tm="0">
                                          <p:val>
                                            <p:strVal val="0-#ppt_w/2"/>
                                          </p:val>
                                        </p:tav>
                                        <p:tav tm="100000">
                                          <p:val>
                                            <p:strVal val="#ppt_x"/>
                                          </p:val>
                                        </p:tav>
                                      </p:tavLst>
                                    </p:anim>
                                    <p:anim calcmode="lin" valueType="num">
                                      <p:cBhvr additive="base">
                                        <p:cTn id="8" dur="500" fill="hold"/>
                                        <p:tgtEl>
                                          <p:spTgt spid="95260"/>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499"/>
                                          </p:stCondLst>
                                        </p:cTn>
                                        <p:tgtEl>
                                          <p:spTgt spid="95261"/>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nodeType="clickEffect">
                                  <p:stCondLst>
                                    <p:cond delay="0"/>
                                  </p:stCondLst>
                                  <p:childTnLst>
                                    <p:set>
                                      <p:cBhvr>
                                        <p:cTn id="16" dur="1" fill="hold">
                                          <p:stCondLst>
                                            <p:cond delay="499"/>
                                          </p:stCondLst>
                                        </p:cTn>
                                        <p:tgtEl>
                                          <p:spTgt spid="9526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9BA2A511-5B4F-40F9-9A2E-F6E22D4470BF}"/>
              </a:ext>
            </a:extLst>
          </p:cNvPr>
          <p:cNvSpPr>
            <a:spLocks noGrp="1" noChangeArrowheads="1"/>
          </p:cNvSpPr>
          <p:nvPr>
            <p:ph type="title"/>
          </p:nvPr>
        </p:nvSpPr>
        <p:spPr/>
        <p:txBody>
          <a:bodyPr/>
          <a:lstStyle/>
          <a:p>
            <a:pPr eaLnBrk="1" hangingPunct="1"/>
            <a:r>
              <a:rPr lang="en-GB" altLang="en-US"/>
              <a:t>VALS Segmentation</a:t>
            </a:r>
          </a:p>
        </p:txBody>
      </p:sp>
      <p:pic>
        <p:nvPicPr>
          <p:cNvPr id="22531" name="Picture 3" descr="diamondsSmall">
            <a:extLst>
              <a:ext uri="{FF2B5EF4-FFF2-40B4-BE49-F238E27FC236}">
                <a16:creationId xmlns:a16="http://schemas.microsoft.com/office/drawing/2014/main" id="{DA387AF7-C0D5-40E8-A875-68D1EDFB886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699792" y="1264322"/>
            <a:ext cx="3150096" cy="4329356"/>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8AB2B1E8-6483-44B9-85E9-FF9B6DB18616}"/>
              </a:ext>
            </a:extLst>
          </p:cNvPr>
          <p:cNvSpPr>
            <a:spLocks noChangeArrowheads="1"/>
          </p:cNvSpPr>
          <p:nvPr/>
        </p:nvSpPr>
        <p:spPr bwMode="auto">
          <a:xfrm>
            <a:off x="0" y="0"/>
            <a:ext cx="16002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23555" name="Rectangle 3">
            <a:extLst>
              <a:ext uri="{FF2B5EF4-FFF2-40B4-BE49-F238E27FC236}">
                <a16:creationId xmlns:a16="http://schemas.microsoft.com/office/drawing/2014/main" id="{EF734E71-EBFC-4CD3-ADAE-7B9CEA5AFB06}"/>
              </a:ext>
            </a:extLst>
          </p:cNvPr>
          <p:cNvSpPr>
            <a:spLocks noChangeArrowheads="1"/>
          </p:cNvSpPr>
          <p:nvPr/>
        </p:nvSpPr>
        <p:spPr bwMode="auto">
          <a:xfrm>
            <a:off x="0" y="0"/>
            <a:ext cx="14478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23558" name="Rectangle 6">
            <a:extLst>
              <a:ext uri="{FF2B5EF4-FFF2-40B4-BE49-F238E27FC236}">
                <a16:creationId xmlns:a16="http://schemas.microsoft.com/office/drawing/2014/main" id="{8C1F5588-8717-4F8E-A05E-68BE9119D448}"/>
              </a:ext>
            </a:extLst>
          </p:cNvPr>
          <p:cNvSpPr>
            <a:spLocks noGrp="1" noChangeArrowheads="1"/>
          </p:cNvSpPr>
          <p:nvPr>
            <p:ph type="title"/>
          </p:nvPr>
        </p:nvSpPr>
        <p:spPr>
          <a:xfrm>
            <a:off x="457200" y="990600"/>
            <a:ext cx="8229600" cy="1143000"/>
          </a:xfrm>
        </p:spPr>
        <p:txBody>
          <a:bodyPr/>
          <a:lstStyle/>
          <a:p>
            <a:pPr eaLnBrk="1" hangingPunct="1"/>
            <a:r>
              <a:rPr lang="en-US" altLang="en-US" sz="4000" dirty="0">
                <a:solidFill>
                  <a:srgbClr val="229FC6"/>
                </a:solidFill>
                <a:latin typeface="Arial Black" panose="020B0A04020102020204" pitchFamily="34" charset="0"/>
              </a:rPr>
              <a:t>Segmenting by Usage and Commitment</a:t>
            </a:r>
            <a:endParaRPr lang="en-US" altLang="en-US" sz="3200" dirty="0">
              <a:solidFill>
                <a:srgbClr val="229FC6"/>
              </a:solidFill>
              <a:latin typeface="Arial Black" panose="020B0A04020102020204" pitchFamily="34" charset="0"/>
            </a:endParaRPr>
          </a:p>
        </p:txBody>
      </p:sp>
      <p:sp>
        <p:nvSpPr>
          <p:cNvPr id="155655" name="Rectangle 7">
            <a:extLst>
              <a:ext uri="{FF2B5EF4-FFF2-40B4-BE49-F238E27FC236}">
                <a16:creationId xmlns:a16="http://schemas.microsoft.com/office/drawing/2014/main" id="{95F50A9C-57F3-4985-B55D-D83A899BC68B}"/>
              </a:ext>
            </a:extLst>
          </p:cNvPr>
          <p:cNvSpPr>
            <a:spLocks noGrp="1" noChangeArrowheads="1"/>
          </p:cNvSpPr>
          <p:nvPr>
            <p:ph type="body" sz="half" idx="1"/>
          </p:nvPr>
        </p:nvSpPr>
        <p:spPr>
          <a:xfrm>
            <a:off x="1371600" y="2438400"/>
            <a:ext cx="7086600" cy="3581400"/>
          </a:xfrm>
        </p:spPr>
        <p:txBody>
          <a:bodyPr/>
          <a:lstStyle/>
          <a:p>
            <a:pPr eaLnBrk="1" hangingPunct="1"/>
            <a:r>
              <a:rPr lang="en-US" altLang="en-US" sz="2800" dirty="0"/>
              <a:t>Advertising targeted to:</a:t>
            </a:r>
          </a:p>
          <a:p>
            <a:pPr lvl="1" eaLnBrk="1" hangingPunct="1"/>
            <a:r>
              <a:rPr lang="en-US" altLang="en-US" sz="2400" dirty="0"/>
              <a:t>Heavy users</a:t>
            </a:r>
          </a:p>
          <a:p>
            <a:pPr lvl="1" eaLnBrk="1" hangingPunct="1"/>
            <a:r>
              <a:rPr lang="en-US" altLang="en-US" sz="2400" dirty="0"/>
              <a:t>Nonusers</a:t>
            </a:r>
          </a:p>
          <a:p>
            <a:pPr lvl="1" eaLnBrk="1" hangingPunct="1"/>
            <a:r>
              <a:rPr lang="en-US" altLang="en-US" sz="2400" dirty="0"/>
              <a:t>Brand-loyal users</a:t>
            </a:r>
          </a:p>
          <a:p>
            <a:pPr lvl="1" eaLnBrk="1" hangingPunct="1"/>
            <a:r>
              <a:rPr lang="en-US" altLang="en-US" sz="2400" dirty="0"/>
              <a:t>Switchers/Variety seekers</a:t>
            </a:r>
          </a:p>
          <a:p>
            <a:pPr lvl="1" eaLnBrk="1" hangingPunct="1"/>
            <a:r>
              <a:rPr lang="en-US" altLang="en-US" sz="2400" dirty="0"/>
              <a:t>Emergent Consumers</a:t>
            </a:r>
          </a:p>
        </p:txBody>
      </p:sp>
      <p:sp>
        <p:nvSpPr>
          <p:cNvPr id="23560" name="Text Box 8">
            <a:extLst>
              <a:ext uri="{FF2B5EF4-FFF2-40B4-BE49-F238E27FC236}">
                <a16:creationId xmlns:a16="http://schemas.microsoft.com/office/drawing/2014/main" id="{EF5165BD-2555-478F-AD38-3AFBA638D09F}"/>
              </a:ext>
            </a:extLst>
          </p:cNvPr>
          <p:cNvSpPr txBox="1">
            <a:spLocks noChangeArrowheads="1"/>
          </p:cNvSpPr>
          <p:nvPr/>
        </p:nvSpPr>
        <p:spPr bwMode="auto">
          <a:xfrm rot="-5400000">
            <a:off x="7215187" y="4929188"/>
            <a:ext cx="428625" cy="3429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algn="l" eaLnBrk="1" hangingPunct="1">
              <a:spcBef>
                <a:spcPct val="50000"/>
              </a:spcBef>
            </a:pPr>
            <a:endParaRPr lang="en-GB" altLang="en-US" sz="1600">
              <a:solidFill>
                <a:srgbClr val="229FC6"/>
              </a:solidFill>
              <a:latin typeface="Arial Black" panose="020B0A04020102020204" pitchFamily="34" charset="0"/>
            </a:endParaRPr>
          </a:p>
        </p:txBody>
      </p:sp>
      <p:pic>
        <p:nvPicPr>
          <p:cNvPr id="23561" name="Picture 9" descr="Click To Download">
            <a:extLst>
              <a:ext uri="{FF2B5EF4-FFF2-40B4-BE49-F238E27FC236}">
                <a16:creationId xmlns:a16="http://schemas.microsoft.com/office/drawing/2014/main" id="{3C54B5EA-7572-4CF9-A2AD-FD9492308587}"/>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6934200" y="3284984"/>
            <a:ext cx="1676400" cy="16764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55655">
                                            <p:txEl>
                                              <p:pRg st="0" end="0"/>
                                            </p:txEl>
                                          </p:spTgt>
                                        </p:tgtEl>
                                        <p:attrNameLst>
                                          <p:attrName>style.visibility</p:attrName>
                                        </p:attrNameLst>
                                      </p:cBhvr>
                                      <p:to>
                                        <p:strVal val="visible"/>
                                      </p:to>
                                    </p:set>
                                    <p:animEffect transition="in" filter="wipe(left)">
                                      <p:cBhvr>
                                        <p:cTn id="7" dur="500"/>
                                        <p:tgtEl>
                                          <p:spTgt spid="155655">
                                            <p:txEl>
                                              <p:pRg st="0" end="0"/>
                                            </p:txEl>
                                          </p:spTgt>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155655">
                                            <p:txEl>
                                              <p:pRg st="1" end="1"/>
                                            </p:txEl>
                                          </p:spTgt>
                                        </p:tgtEl>
                                        <p:attrNameLst>
                                          <p:attrName>style.visibility</p:attrName>
                                        </p:attrNameLst>
                                      </p:cBhvr>
                                      <p:to>
                                        <p:strVal val="visible"/>
                                      </p:to>
                                    </p:set>
                                    <p:animEffect transition="in" filter="wipe(left)">
                                      <p:cBhvr>
                                        <p:cTn id="10" dur="500"/>
                                        <p:tgtEl>
                                          <p:spTgt spid="155655">
                                            <p:txEl>
                                              <p:pRg st="1" end="1"/>
                                            </p:txEl>
                                          </p:spTgt>
                                        </p:tgtEl>
                                      </p:cBhvr>
                                    </p:animEffect>
                                  </p:childTnLst>
                                </p:cTn>
                              </p:par>
                              <p:par>
                                <p:cTn id="11" presetID="22" presetClass="entr" presetSubtype="8" fill="hold" grpId="0" nodeType="withEffect">
                                  <p:stCondLst>
                                    <p:cond delay="0"/>
                                  </p:stCondLst>
                                  <p:childTnLst>
                                    <p:set>
                                      <p:cBhvr>
                                        <p:cTn id="12" dur="1" fill="hold">
                                          <p:stCondLst>
                                            <p:cond delay="0"/>
                                          </p:stCondLst>
                                        </p:cTn>
                                        <p:tgtEl>
                                          <p:spTgt spid="155655">
                                            <p:txEl>
                                              <p:pRg st="2" end="2"/>
                                            </p:txEl>
                                          </p:spTgt>
                                        </p:tgtEl>
                                        <p:attrNameLst>
                                          <p:attrName>style.visibility</p:attrName>
                                        </p:attrNameLst>
                                      </p:cBhvr>
                                      <p:to>
                                        <p:strVal val="visible"/>
                                      </p:to>
                                    </p:set>
                                    <p:animEffect transition="in" filter="wipe(left)">
                                      <p:cBhvr>
                                        <p:cTn id="13" dur="500"/>
                                        <p:tgtEl>
                                          <p:spTgt spid="155655">
                                            <p:txEl>
                                              <p:pRg st="2" end="2"/>
                                            </p:txEl>
                                          </p:spTgt>
                                        </p:tgtEl>
                                      </p:cBhvr>
                                    </p:animEffect>
                                  </p:childTnLst>
                                </p:cTn>
                              </p:par>
                              <p:par>
                                <p:cTn id="14" presetID="22" presetClass="entr" presetSubtype="8" fill="hold" grpId="0" nodeType="withEffect">
                                  <p:stCondLst>
                                    <p:cond delay="0"/>
                                  </p:stCondLst>
                                  <p:childTnLst>
                                    <p:set>
                                      <p:cBhvr>
                                        <p:cTn id="15" dur="1" fill="hold">
                                          <p:stCondLst>
                                            <p:cond delay="0"/>
                                          </p:stCondLst>
                                        </p:cTn>
                                        <p:tgtEl>
                                          <p:spTgt spid="155655">
                                            <p:txEl>
                                              <p:pRg st="3" end="3"/>
                                            </p:txEl>
                                          </p:spTgt>
                                        </p:tgtEl>
                                        <p:attrNameLst>
                                          <p:attrName>style.visibility</p:attrName>
                                        </p:attrNameLst>
                                      </p:cBhvr>
                                      <p:to>
                                        <p:strVal val="visible"/>
                                      </p:to>
                                    </p:set>
                                    <p:animEffect transition="in" filter="wipe(left)">
                                      <p:cBhvr>
                                        <p:cTn id="16" dur="500"/>
                                        <p:tgtEl>
                                          <p:spTgt spid="155655">
                                            <p:txEl>
                                              <p:pRg st="3" end="3"/>
                                            </p:txEl>
                                          </p:spTgt>
                                        </p:tgtEl>
                                      </p:cBhvr>
                                    </p:animEffect>
                                  </p:childTnLst>
                                </p:cTn>
                              </p:par>
                              <p:par>
                                <p:cTn id="17" presetID="22" presetClass="entr" presetSubtype="8" fill="hold" grpId="0" nodeType="withEffect">
                                  <p:stCondLst>
                                    <p:cond delay="0"/>
                                  </p:stCondLst>
                                  <p:childTnLst>
                                    <p:set>
                                      <p:cBhvr>
                                        <p:cTn id="18" dur="1" fill="hold">
                                          <p:stCondLst>
                                            <p:cond delay="0"/>
                                          </p:stCondLst>
                                        </p:cTn>
                                        <p:tgtEl>
                                          <p:spTgt spid="155655">
                                            <p:txEl>
                                              <p:pRg st="4" end="4"/>
                                            </p:txEl>
                                          </p:spTgt>
                                        </p:tgtEl>
                                        <p:attrNameLst>
                                          <p:attrName>style.visibility</p:attrName>
                                        </p:attrNameLst>
                                      </p:cBhvr>
                                      <p:to>
                                        <p:strVal val="visible"/>
                                      </p:to>
                                    </p:set>
                                    <p:animEffect transition="in" filter="wipe(left)">
                                      <p:cBhvr>
                                        <p:cTn id="19" dur="500"/>
                                        <p:tgtEl>
                                          <p:spTgt spid="155655">
                                            <p:txEl>
                                              <p:pRg st="4" end="4"/>
                                            </p:txEl>
                                          </p:spTgt>
                                        </p:tgtEl>
                                      </p:cBhvr>
                                    </p:animEffect>
                                  </p:childTnLst>
                                </p:cTn>
                              </p:par>
                              <p:par>
                                <p:cTn id="20" presetID="22" presetClass="entr" presetSubtype="8" fill="hold" grpId="0" nodeType="withEffect">
                                  <p:stCondLst>
                                    <p:cond delay="0"/>
                                  </p:stCondLst>
                                  <p:childTnLst>
                                    <p:set>
                                      <p:cBhvr>
                                        <p:cTn id="21" dur="1" fill="hold">
                                          <p:stCondLst>
                                            <p:cond delay="0"/>
                                          </p:stCondLst>
                                        </p:cTn>
                                        <p:tgtEl>
                                          <p:spTgt spid="155655">
                                            <p:txEl>
                                              <p:pRg st="5" end="5"/>
                                            </p:txEl>
                                          </p:spTgt>
                                        </p:tgtEl>
                                        <p:attrNameLst>
                                          <p:attrName>style.visibility</p:attrName>
                                        </p:attrNameLst>
                                      </p:cBhvr>
                                      <p:to>
                                        <p:strVal val="visible"/>
                                      </p:to>
                                    </p:set>
                                    <p:animEffect transition="in" filter="wipe(left)">
                                      <p:cBhvr>
                                        <p:cTn id="22" dur="500"/>
                                        <p:tgtEl>
                                          <p:spTgt spid="15565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5655" grpId="0" build="p" autoUpdateAnimBg="0"/>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4578" name="Rectangle 3">
            <a:extLst>
              <a:ext uri="{FF2B5EF4-FFF2-40B4-BE49-F238E27FC236}">
                <a16:creationId xmlns:a16="http://schemas.microsoft.com/office/drawing/2014/main" id="{52C3584E-A0C8-44C5-A44D-C0A51203E4B8}"/>
              </a:ext>
            </a:extLst>
          </p:cNvPr>
          <p:cNvSpPr>
            <a:spLocks noChangeArrowheads="1"/>
          </p:cNvSpPr>
          <p:nvPr/>
        </p:nvSpPr>
        <p:spPr bwMode="auto">
          <a:xfrm>
            <a:off x="0" y="0"/>
            <a:ext cx="16002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24579" name="Rectangle 4">
            <a:extLst>
              <a:ext uri="{FF2B5EF4-FFF2-40B4-BE49-F238E27FC236}">
                <a16:creationId xmlns:a16="http://schemas.microsoft.com/office/drawing/2014/main" id="{304AD158-F162-4927-A8CF-80FD41F64A9A}"/>
              </a:ext>
            </a:extLst>
          </p:cNvPr>
          <p:cNvSpPr>
            <a:spLocks noChangeArrowheads="1"/>
          </p:cNvSpPr>
          <p:nvPr/>
        </p:nvSpPr>
        <p:spPr bwMode="auto">
          <a:xfrm>
            <a:off x="0" y="0"/>
            <a:ext cx="14478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24582" name="Rectangle 8">
            <a:extLst>
              <a:ext uri="{FF2B5EF4-FFF2-40B4-BE49-F238E27FC236}">
                <a16:creationId xmlns:a16="http://schemas.microsoft.com/office/drawing/2014/main" id="{0671574C-F5F4-4CE5-812D-387272E07597}"/>
              </a:ext>
            </a:extLst>
          </p:cNvPr>
          <p:cNvSpPr>
            <a:spLocks noGrp="1" noChangeArrowheads="1"/>
          </p:cNvSpPr>
          <p:nvPr>
            <p:ph type="title"/>
          </p:nvPr>
        </p:nvSpPr>
        <p:spPr/>
        <p:txBody>
          <a:bodyPr/>
          <a:lstStyle/>
          <a:p>
            <a:pPr eaLnBrk="1" hangingPunct="1"/>
            <a:r>
              <a:rPr lang="en-US" altLang="en-US" sz="4000">
                <a:solidFill>
                  <a:srgbClr val="229FC6"/>
                </a:solidFill>
                <a:latin typeface="Arial Black" panose="020B0A04020102020204" pitchFamily="34" charset="0"/>
              </a:rPr>
              <a:t>Benefit Segmentation</a:t>
            </a:r>
          </a:p>
        </p:txBody>
      </p:sp>
      <p:sp>
        <p:nvSpPr>
          <p:cNvPr id="24583" name="Text Box 18">
            <a:extLst>
              <a:ext uri="{FF2B5EF4-FFF2-40B4-BE49-F238E27FC236}">
                <a16:creationId xmlns:a16="http://schemas.microsoft.com/office/drawing/2014/main" id="{1D61AF0D-9B96-463E-8EFC-BB99BB6DE6CD}"/>
              </a:ext>
            </a:extLst>
          </p:cNvPr>
          <p:cNvSpPr txBox="1">
            <a:spLocks noChangeArrowheads="1"/>
          </p:cNvSpPr>
          <p:nvPr/>
        </p:nvSpPr>
        <p:spPr bwMode="auto">
          <a:xfrm rot="-5400000">
            <a:off x="7215187" y="4929188"/>
            <a:ext cx="428625" cy="3429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algn="l" eaLnBrk="1" hangingPunct="1">
              <a:spcBef>
                <a:spcPct val="50000"/>
              </a:spcBef>
            </a:pPr>
            <a:endParaRPr lang="en-GB" altLang="en-US" sz="1600">
              <a:solidFill>
                <a:srgbClr val="229FC6"/>
              </a:solidFill>
              <a:latin typeface="Arial Black" panose="020B0A04020102020204" pitchFamily="34" charset="0"/>
            </a:endParaRPr>
          </a:p>
        </p:txBody>
      </p:sp>
      <p:pic>
        <p:nvPicPr>
          <p:cNvPr id="97301" name="Picture 21" descr="Click To Download">
            <a:extLst>
              <a:ext uri="{FF2B5EF4-FFF2-40B4-BE49-F238E27FC236}">
                <a16:creationId xmlns:a16="http://schemas.microsoft.com/office/drawing/2014/main" id="{01FFCB47-8FC6-4DF5-8DF3-21DFFAF1F423}"/>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3733800" y="2590800"/>
            <a:ext cx="2628900" cy="26289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4585" name="Text Box 23">
            <a:extLst>
              <a:ext uri="{FF2B5EF4-FFF2-40B4-BE49-F238E27FC236}">
                <a16:creationId xmlns:a16="http://schemas.microsoft.com/office/drawing/2014/main" id="{F07EF231-5846-4FB9-8638-3050E9D4B3BE}"/>
              </a:ext>
            </a:extLst>
          </p:cNvPr>
          <p:cNvSpPr txBox="1">
            <a:spLocks noChangeArrowheads="1"/>
          </p:cNvSpPr>
          <p:nvPr/>
        </p:nvSpPr>
        <p:spPr bwMode="auto">
          <a:xfrm>
            <a:off x="5943600" y="2057400"/>
            <a:ext cx="2514600" cy="1066800"/>
          </a:xfrm>
          <a:prstGeom prst="rect">
            <a:avLst/>
          </a:prstGeom>
          <a:noFill/>
          <a:ln>
            <a:noFill/>
          </a:ln>
          <a:effectLst/>
          <a:extLst>
            <a:ext uri="{909E8E84-426E-40DD-AFC4-6F175D3DCCD1}">
              <a14:hiddenFill xmlns:a14="http://schemas.microsoft.com/office/drawing/2010/main">
                <a:gradFill rotWithShape="1">
                  <a:gsLst>
                    <a:gs pos="0">
                      <a:srgbClr val="00E88A"/>
                    </a:gs>
                    <a:gs pos="100000">
                      <a:srgbClr val="89B2FB"/>
                    </a:gs>
                  </a:gsLst>
                  <a:lin ang="5400000" scaled="1"/>
                </a:gra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spcBef>
                <a:spcPct val="50000"/>
              </a:spcBef>
            </a:pPr>
            <a:r>
              <a:rPr lang="en-US" altLang="en-US" b="1">
                <a:solidFill>
                  <a:schemeClr val="tx1"/>
                </a:solidFill>
              </a:rPr>
              <a:t>Passenger Safety?</a:t>
            </a:r>
          </a:p>
        </p:txBody>
      </p:sp>
      <p:sp>
        <p:nvSpPr>
          <p:cNvPr id="24586" name="Text Box 24">
            <a:extLst>
              <a:ext uri="{FF2B5EF4-FFF2-40B4-BE49-F238E27FC236}">
                <a16:creationId xmlns:a16="http://schemas.microsoft.com/office/drawing/2014/main" id="{56D7E15C-0F36-46D7-A09A-76CF8EEA8C80}"/>
              </a:ext>
            </a:extLst>
          </p:cNvPr>
          <p:cNvSpPr txBox="1">
            <a:spLocks noChangeArrowheads="1"/>
          </p:cNvSpPr>
          <p:nvPr/>
        </p:nvSpPr>
        <p:spPr bwMode="auto">
          <a:xfrm>
            <a:off x="1676400" y="2133600"/>
            <a:ext cx="2514600" cy="579438"/>
          </a:xfrm>
          <a:prstGeom prst="rect">
            <a:avLst/>
          </a:prstGeom>
          <a:noFill/>
          <a:ln>
            <a:noFill/>
          </a:ln>
          <a:effectLst/>
          <a:extLst>
            <a:ext uri="{909E8E84-426E-40DD-AFC4-6F175D3DCCD1}">
              <a14:hiddenFill xmlns:a14="http://schemas.microsoft.com/office/drawing/2010/main">
                <a:gradFill rotWithShape="1">
                  <a:gsLst>
                    <a:gs pos="0">
                      <a:srgbClr val="00E88A"/>
                    </a:gs>
                    <a:gs pos="100000">
                      <a:srgbClr val="89B2FB"/>
                    </a:gs>
                  </a:gsLst>
                  <a:lin ang="5400000" scaled="1"/>
                </a:gra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spcBef>
                <a:spcPct val="50000"/>
              </a:spcBef>
            </a:pPr>
            <a:r>
              <a:rPr lang="en-US" altLang="en-US" b="1">
                <a:solidFill>
                  <a:schemeClr val="tx1"/>
                </a:solidFill>
              </a:rPr>
              <a:t>Prestige?</a:t>
            </a:r>
          </a:p>
        </p:txBody>
      </p:sp>
      <p:sp>
        <p:nvSpPr>
          <p:cNvPr id="24587" name="Text Box 25">
            <a:extLst>
              <a:ext uri="{FF2B5EF4-FFF2-40B4-BE49-F238E27FC236}">
                <a16:creationId xmlns:a16="http://schemas.microsoft.com/office/drawing/2014/main" id="{16DDAEEB-E607-4E55-9218-C9CFAC027872}"/>
              </a:ext>
            </a:extLst>
          </p:cNvPr>
          <p:cNvSpPr txBox="1">
            <a:spLocks noChangeArrowheads="1"/>
          </p:cNvSpPr>
          <p:nvPr/>
        </p:nvSpPr>
        <p:spPr bwMode="auto">
          <a:xfrm>
            <a:off x="3505200" y="5257800"/>
            <a:ext cx="3581400" cy="579438"/>
          </a:xfrm>
          <a:prstGeom prst="rect">
            <a:avLst/>
          </a:prstGeom>
          <a:noFill/>
          <a:ln>
            <a:noFill/>
          </a:ln>
          <a:effectLst/>
          <a:extLst>
            <a:ext uri="{909E8E84-426E-40DD-AFC4-6F175D3DCCD1}">
              <a14:hiddenFill xmlns:a14="http://schemas.microsoft.com/office/drawing/2010/main">
                <a:gradFill rotWithShape="1">
                  <a:gsLst>
                    <a:gs pos="0">
                      <a:srgbClr val="00E88A"/>
                    </a:gs>
                    <a:gs pos="100000">
                      <a:srgbClr val="89B2FB"/>
                    </a:gs>
                  </a:gsLst>
                  <a:lin ang="5400000" scaled="1"/>
                </a:gra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spcBef>
                <a:spcPct val="50000"/>
              </a:spcBef>
            </a:pPr>
            <a:r>
              <a:rPr lang="en-US" altLang="en-US" b="1">
                <a:solidFill>
                  <a:schemeClr val="tx1"/>
                </a:solidFill>
              </a:rPr>
              <a:t>Fuel Economy?</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2" fill="hold" nodeType="clickEffect">
                                  <p:stCondLst>
                                    <p:cond delay="0"/>
                                  </p:stCondLst>
                                  <p:childTnLst>
                                    <p:set>
                                      <p:cBhvr>
                                        <p:cTn id="6" dur="1" fill="hold">
                                          <p:stCondLst>
                                            <p:cond delay="0"/>
                                          </p:stCondLst>
                                        </p:cTn>
                                        <p:tgtEl>
                                          <p:spTgt spid="97301"/>
                                        </p:tgtEl>
                                        <p:attrNameLst>
                                          <p:attrName>style.visibility</p:attrName>
                                        </p:attrNameLst>
                                      </p:cBhvr>
                                      <p:to>
                                        <p:strVal val="visible"/>
                                      </p:to>
                                    </p:set>
                                    <p:anim calcmode="lin" valueType="num">
                                      <p:cBhvr additive="base">
                                        <p:cTn id="7" dur="500" fill="hold"/>
                                        <p:tgtEl>
                                          <p:spTgt spid="97301"/>
                                        </p:tgtEl>
                                        <p:attrNameLst>
                                          <p:attrName>ppt_x</p:attrName>
                                        </p:attrNameLst>
                                      </p:cBhvr>
                                      <p:tavLst>
                                        <p:tav tm="0">
                                          <p:val>
                                            <p:strVal val="1+#ppt_w/2"/>
                                          </p:val>
                                        </p:tav>
                                        <p:tav tm="100000">
                                          <p:val>
                                            <p:strVal val="#ppt_x"/>
                                          </p:val>
                                        </p:tav>
                                      </p:tavLst>
                                    </p:anim>
                                    <p:anim calcmode="lin" valueType="num">
                                      <p:cBhvr additive="base">
                                        <p:cTn id="8" dur="500" fill="hold"/>
                                        <p:tgtEl>
                                          <p:spTgt spid="9730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25602" name="Picture 3" descr="200">
            <a:hlinkClick r:id="rId2"/>
            <a:extLst>
              <a:ext uri="{FF2B5EF4-FFF2-40B4-BE49-F238E27FC236}">
                <a16:creationId xmlns:a16="http://schemas.microsoft.com/office/drawing/2014/main" id="{428760EB-682F-4A69-B445-909E10D9DB6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62600" y="304800"/>
            <a:ext cx="3228975" cy="3228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03" name="Picture 5" descr="armhammer%25202">
            <a:hlinkClick r:id="rId4"/>
            <a:extLst>
              <a:ext uri="{FF2B5EF4-FFF2-40B4-BE49-F238E27FC236}">
                <a16:creationId xmlns:a16="http://schemas.microsoft.com/office/drawing/2014/main" id="{54A7BDD7-30B1-4000-A7B4-C8E41B6A007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14400" y="1295400"/>
            <a:ext cx="2556890" cy="37897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04" name="Picture 7" descr="tnZZZZZZTVB040830011800PIC">
            <a:hlinkClick r:id="rId6"/>
            <a:extLst>
              <a:ext uri="{FF2B5EF4-FFF2-40B4-BE49-F238E27FC236}">
                <a16:creationId xmlns:a16="http://schemas.microsoft.com/office/drawing/2014/main" id="{B1499DCA-030C-4065-AF27-03FF8BD722C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715000" y="3810000"/>
            <a:ext cx="2362200" cy="175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605" name="WordArt 11">
            <a:extLst>
              <a:ext uri="{FF2B5EF4-FFF2-40B4-BE49-F238E27FC236}">
                <a16:creationId xmlns:a16="http://schemas.microsoft.com/office/drawing/2014/main" id="{641F4C91-D7B9-4143-8278-F0B410C1DF3E}"/>
              </a:ext>
            </a:extLst>
          </p:cNvPr>
          <p:cNvSpPr>
            <a:spLocks noChangeArrowheads="1" noChangeShapeType="1" noTextEdit="1"/>
          </p:cNvSpPr>
          <p:nvPr/>
        </p:nvSpPr>
        <p:spPr bwMode="auto">
          <a:xfrm>
            <a:off x="2743200" y="304800"/>
            <a:ext cx="3876675" cy="698500"/>
          </a:xfrm>
          <a:prstGeom prst="rect">
            <a:avLst/>
          </a:prstGeom>
        </p:spPr>
        <p:txBody>
          <a:bodyPr wrap="none" fromWordArt="1">
            <a:prstTxWarp prst="textTriangle">
              <a:avLst>
                <a:gd name="adj" fmla="val 50000"/>
              </a:avLst>
            </a:prstTxWarp>
            <a:scene3d>
              <a:camera prst="legacyObliqueTopLeft"/>
              <a:lightRig rig="legacyNormal3" dir="r"/>
            </a:scene3d>
            <a:sp3d extrusionH="201600" prstMaterial="legacyMatte">
              <a:extrusionClr>
                <a:srgbClr val="0066CC"/>
              </a:extrusionClr>
              <a:contourClr>
                <a:srgbClr val="FFFFCC"/>
              </a:contourClr>
            </a:sp3d>
          </a:bodyPr>
          <a:lstStyle/>
          <a:p>
            <a:r>
              <a:rPr lang="en-US" sz="3600" kern="10">
                <a:ln w="9525">
                  <a:round/>
                  <a:headEnd/>
                  <a:tailEnd/>
                </a:ln>
                <a:gradFill rotWithShape="1">
                  <a:gsLst>
                    <a:gs pos="0">
                      <a:srgbClr val="FFFFCC"/>
                    </a:gs>
                    <a:gs pos="100000">
                      <a:srgbClr val="FF9999"/>
                    </a:gs>
                  </a:gsLst>
                  <a:lin ang="5400000" scaled="1"/>
                </a:gradFill>
                <a:latin typeface="Times New Roman" panose="02020603050405020304" pitchFamily="18" charset="0"/>
                <a:cs typeface="Times New Roman" panose="02020603050405020304" pitchFamily="18" charset="0"/>
              </a:rPr>
              <a:t>Benefit Segmentation</a:t>
            </a:r>
          </a:p>
        </p:txBody>
      </p:sp>
    </p:spTree>
  </p:cSld>
  <p:clrMapOvr>
    <a:masterClrMapping/>
  </p:clrMapOvr>
  <p:transition>
    <p:pull dir="d"/>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4C28C224-B6F7-4742-BEB4-262A38D3744D}"/>
              </a:ext>
            </a:extLst>
          </p:cNvPr>
          <p:cNvSpPr>
            <a:spLocks noGrp="1"/>
          </p:cNvSpPr>
          <p:nvPr>
            <p:ph type="title"/>
          </p:nvPr>
        </p:nvSpPr>
        <p:spPr/>
        <p:txBody>
          <a:bodyPr/>
          <a:lstStyle/>
          <a:p>
            <a:pPr eaLnBrk="1" hangingPunct="1"/>
            <a:br>
              <a:rPr lang="en-US" altLang="en-US" b="1"/>
            </a:br>
            <a:br>
              <a:rPr lang="en-US" altLang="en-US" b="1"/>
            </a:br>
            <a:r>
              <a:rPr lang="en-US" altLang="en-US" sz="2800" b="1"/>
              <a:t>Benefit Segmentation</a:t>
            </a:r>
            <a:br>
              <a:rPr lang="en-GB" altLang="en-US"/>
            </a:br>
            <a:endParaRPr lang="en-GB" altLang="en-US"/>
          </a:p>
        </p:txBody>
      </p:sp>
      <p:sp>
        <p:nvSpPr>
          <p:cNvPr id="3" name="Content Placeholder 2">
            <a:extLst>
              <a:ext uri="{FF2B5EF4-FFF2-40B4-BE49-F238E27FC236}">
                <a16:creationId xmlns:a16="http://schemas.microsoft.com/office/drawing/2014/main" id="{503FE80B-3953-4F73-A9E2-12C8E52C5B90}"/>
              </a:ext>
            </a:extLst>
          </p:cNvPr>
          <p:cNvSpPr>
            <a:spLocks noGrp="1"/>
          </p:cNvSpPr>
          <p:nvPr>
            <p:ph idx="1"/>
          </p:nvPr>
        </p:nvSpPr>
        <p:spPr/>
        <p:txBody>
          <a:bodyPr/>
          <a:lstStyle/>
          <a:p>
            <a:pPr eaLnBrk="1" hangingPunct="1"/>
            <a:r>
              <a:rPr lang="en-GB" altLang="en-US" sz="2800"/>
              <a:t>A form of market segmentation based on the differences in specific benefits that different groups of consumers look for in a product.</a:t>
            </a:r>
            <a:br>
              <a:rPr lang="en-GB" altLang="en-US" sz="2800"/>
            </a:br>
            <a:br>
              <a:rPr lang="en-GB" altLang="en-US" sz="2800"/>
            </a:br>
            <a:endParaRPr lang="en-GB" altLang="en-US" sz="280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7FB9F-6AD5-4717-AC11-70B217277CF8}"/>
              </a:ext>
            </a:extLst>
          </p:cNvPr>
          <p:cNvSpPr>
            <a:spLocks noGrp="1"/>
          </p:cNvSpPr>
          <p:nvPr>
            <p:ph type="title"/>
          </p:nvPr>
        </p:nvSpPr>
        <p:spPr/>
        <p:txBody>
          <a:bodyPr/>
          <a:lstStyle/>
          <a:p>
            <a:r>
              <a:rPr lang="en-GB" dirty="0"/>
              <a:t>B2B Segmentation</a:t>
            </a:r>
          </a:p>
        </p:txBody>
      </p:sp>
      <p:sp>
        <p:nvSpPr>
          <p:cNvPr id="3" name="Content Placeholder 2">
            <a:extLst>
              <a:ext uri="{FF2B5EF4-FFF2-40B4-BE49-F238E27FC236}">
                <a16:creationId xmlns:a16="http://schemas.microsoft.com/office/drawing/2014/main" id="{F4469920-70D8-497E-9222-7C559EEC9E0F}"/>
              </a:ext>
            </a:extLst>
          </p:cNvPr>
          <p:cNvSpPr>
            <a:spLocks noGrp="1"/>
          </p:cNvSpPr>
          <p:nvPr>
            <p:ph idx="1"/>
          </p:nvPr>
        </p:nvSpPr>
        <p:spPr/>
        <p:txBody>
          <a:bodyPr/>
          <a:lstStyle/>
          <a:p>
            <a:r>
              <a:rPr lang="en-GB" dirty="0"/>
              <a:t>Macro Segmentation</a:t>
            </a:r>
          </a:p>
          <a:p>
            <a:endParaRPr lang="en-GB" dirty="0"/>
          </a:p>
          <a:p>
            <a:r>
              <a:rPr lang="en-GB" dirty="0"/>
              <a:t>Micro segmentation</a:t>
            </a:r>
          </a:p>
        </p:txBody>
      </p:sp>
      <p:sp>
        <p:nvSpPr>
          <p:cNvPr id="4" name="Date Placeholder 3">
            <a:extLst>
              <a:ext uri="{FF2B5EF4-FFF2-40B4-BE49-F238E27FC236}">
                <a16:creationId xmlns:a16="http://schemas.microsoft.com/office/drawing/2014/main" id="{0F08ABF0-79A3-4D34-83E1-E6D8F7A64ECB}"/>
              </a:ext>
            </a:extLst>
          </p:cNvPr>
          <p:cNvSpPr>
            <a:spLocks noGrp="1"/>
          </p:cNvSpPr>
          <p:nvPr>
            <p:ph type="dt" sz="half" idx="10"/>
          </p:nvPr>
        </p:nvSpPr>
        <p:spPr/>
        <p:txBody>
          <a:bodyPr/>
          <a:lstStyle/>
          <a:p>
            <a:pPr>
              <a:defRPr/>
            </a:pPr>
            <a:fld id="{2303D31F-598B-47EE-BA37-93F097A3D676}" type="datetime1">
              <a:rPr lang="en-GB" altLang="en-US" smtClean="0"/>
              <a:pPr>
                <a:defRPr/>
              </a:pPr>
              <a:t>16/06/2021</a:t>
            </a:fld>
            <a:endParaRPr lang="en-GB" altLang="en-US"/>
          </a:p>
        </p:txBody>
      </p:sp>
      <p:sp>
        <p:nvSpPr>
          <p:cNvPr id="5" name="Slide Number Placeholder 4">
            <a:extLst>
              <a:ext uri="{FF2B5EF4-FFF2-40B4-BE49-F238E27FC236}">
                <a16:creationId xmlns:a16="http://schemas.microsoft.com/office/drawing/2014/main" id="{A9E24B3F-E499-4851-863F-5C58C742D829}"/>
              </a:ext>
            </a:extLst>
          </p:cNvPr>
          <p:cNvSpPr>
            <a:spLocks noGrp="1"/>
          </p:cNvSpPr>
          <p:nvPr>
            <p:ph type="sldNum" sz="quarter" idx="12"/>
          </p:nvPr>
        </p:nvSpPr>
        <p:spPr/>
        <p:txBody>
          <a:bodyPr/>
          <a:lstStyle/>
          <a:p>
            <a:pPr>
              <a:defRPr/>
            </a:pPr>
            <a:fld id="{6550E941-99E4-4403-A917-B30FF69A9617}" type="slidenum">
              <a:rPr lang="en-GB" altLang="en-US" smtClean="0"/>
              <a:pPr>
                <a:defRPr/>
              </a:pPr>
              <a:t>28</a:t>
            </a:fld>
            <a:endParaRPr lang="en-GB" altLang="en-US"/>
          </a:p>
        </p:txBody>
      </p:sp>
    </p:spTree>
    <p:extLst>
      <p:ext uri="{BB962C8B-B14F-4D97-AF65-F5344CB8AC3E}">
        <p14:creationId xmlns:p14="http://schemas.microsoft.com/office/powerpoint/2010/main" val="5747163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03A6AB-B761-4E15-8111-9D8F4DC06122}"/>
              </a:ext>
            </a:extLst>
          </p:cNvPr>
          <p:cNvSpPr>
            <a:spLocks noGrp="1"/>
          </p:cNvSpPr>
          <p:nvPr>
            <p:ph type="title"/>
          </p:nvPr>
        </p:nvSpPr>
        <p:spPr/>
        <p:txBody>
          <a:bodyPr/>
          <a:lstStyle/>
          <a:p>
            <a:r>
              <a:rPr lang="en-GB" dirty="0"/>
              <a:t>Targeting</a:t>
            </a:r>
          </a:p>
        </p:txBody>
      </p:sp>
      <p:sp>
        <p:nvSpPr>
          <p:cNvPr id="3" name="Content Placeholder 2">
            <a:extLst>
              <a:ext uri="{FF2B5EF4-FFF2-40B4-BE49-F238E27FC236}">
                <a16:creationId xmlns:a16="http://schemas.microsoft.com/office/drawing/2014/main" id="{AA793BB6-2585-4156-82F4-5E1ACDA434EA}"/>
              </a:ext>
            </a:extLst>
          </p:cNvPr>
          <p:cNvSpPr>
            <a:spLocks noGrp="1"/>
          </p:cNvSpPr>
          <p:nvPr>
            <p:ph idx="1"/>
          </p:nvPr>
        </p:nvSpPr>
        <p:spPr/>
        <p:txBody>
          <a:bodyPr/>
          <a:lstStyle/>
          <a:p>
            <a:r>
              <a:rPr lang="en-GB" dirty="0"/>
              <a:t>After the process of segmentation the company is more specific about who their customers are.</a:t>
            </a:r>
          </a:p>
        </p:txBody>
      </p:sp>
    </p:spTree>
    <p:extLst>
      <p:ext uri="{BB962C8B-B14F-4D97-AF65-F5344CB8AC3E}">
        <p14:creationId xmlns:p14="http://schemas.microsoft.com/office/powerpoint/2010/main" val="398332081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A5FED-F521-44CF-833D-DAF77B514849}"/>
              </a:ext>
            </a:extLst>
          </p:cNvPr>
          <p:cNvSpPr>
            <a:spLocks noGrp="1"/>
          </p:cNvSpPr>
          <p:nvPr>
            <p:ph type="title"/>
          </p:nvPr>
        </p:nvSpPr>
        <p:spPr/>
        <p:txBody>
          <a:bodyPr/>
          <a:lstStyle/>
          <a:p>
            <a:r>
              <a:rPr lang="en-GB" dirty="0"/>
              <a:t>Targeting Strategies</a:t>
            </a:r>
          </a:p>
        </p:txBody>
      </p:sp>
      <p:sp>
        <p:nvSpPr>
          <p:cNvPr id="3" name="Content Placeholder 2">
            <a:extLst>
              <a:ext uri="{FF2B5EF4-FFF2-40B4-BE49-F238E27FC236}">
                <a16:creationId xmlns:a16="http://schemas.microsoft.com/office/drawing/2014/main" id="{F434EDEB-E698-4418-A4E4-A67E9A05F347}"/>
              </a:ext>
            </a:extLst>
          </p:cNvPr>
          <p:cNvSpPr>
            <a:spLocks noGrp="1"/>
          </p:cNvSpPr>
          <p:nvPr>
            <p:ph idx="1"/>
          </p:nvPr>
        </p:nvSpPr>
        <p:spPr/>
        <p:txBody>
          <a:bodyPr/>
          <a:lstStyle/>
          <a:p>
            <a:pPr marL="0" indent="0">
              <a:buNone/>
            </a:pPr>
            <a:r>
              <a:rPr lang="en-GB" sz="2400" b="1" u="sng" dirty="0"/>
              <a:t>Undifferentiated Marketing</a:t>
            </a:r>
          </a:p>
          <a:p>
            <a:pPr marL="0" indent="0">
              <a:buNone/>
            </a:pPr>
            <a:r>
              <a:rPr lang="en-GB" sz="2400" dirty="0"/>
              <a:t>A company focuses on one marketing mix for the whole market.</a:t>
            </a:r>
          </a:p>
          <a:p>
            <a:pPr marL="0" indent="0">
              <a:buNone/>
            </a:pPr>
            <a:r>
              <a:rPr lang="en-GB" sz="2400" b="1" u="sng" dirty="0"/>
              <a:t>Differentiated Marketing</a:t>
            </a:r>
          </a:p>
          <a:p>
            <a:pPr marL="0" indent="0">
              <a:buNone/>
            </a:pPr>
            <a:r>
              <a:rPr lang="en-GB" sz="2400" dirty="0"/>
              <a:t>A company focuses on one marketing mix for one group and a separate marketing mix for another group.</a:t>
            </a:r>
          </a:p>
          <a:p>
            <a:pPr marL="0" indent="0">
              <a:buNone/>
            </a:pPr>
            <a:r>
              <a:rPr lang="en-GB" sz="2400" b="1" u="sng" dirty="0"/>
              <a:t>Concentrated Marketing</a:t>
            </a:r>
          </a:p>
          <a:p>
            <a:pPr marL="0" indent="0">
              <a:buNone/>
            </a:pPr>
            <a:r>
              <a:rPr lang="en-GB" sz="2400" dirty="0"/>
              <a:t>A company focuses on a small group of customers.</a:t>
            </a:r>
          </a:p>
        </p:txBody>
      </p:sp>
    </p:spTree>
    <p:extLst>
      <p:ext uri="{BB962C8B-B14F-4D97-AF65-F5344CB8AC3E}">
        <p14:creationId xmlns:p14="http://schemas.microsoft.com/office/powerpoint/2010/main" val="11021109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 calcmode="lin" valueType="num">
                                      <p:cBhvr additive="base">
                                        <p:cTn id="3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A4628B49-E5D2-4EF9-9087-99378FC7C4F5}"/>
              </a:ext>
            </a:extLst>
          </p:cNvPr>
          <p:cNvSpPr>
            <a:spLocks noGrp="1"/>
          </p:cNvSpPr>
          <p:nvPr>
            <p:ph type="title"/>
          </p:nvPr>
        </p:nvSpPr>
        <p:spPr/>
        <p:txBody>
          <a:bodyPr/>
          <a:lstStyle/>
          <a:p>
            <a:pPr eaLnBrk="1" hangingPunct="1"/>
            <a:br>
              <a:rPr lang="en-US" altLang="en-US" b="1"/>
            </a:br>
            <a:br>
              <a:rPr lang="en-US" altLang="en-US" b="1"/>
            </a:br>
            <a:r>
              <a:rPr lang="en-US" altLang="en-US" b="1"/>
              <a:t>Positioning</a:t>
            </a:r>
            <a:br>
              <a:rPr lang="en-GB" altLang="en-US"/>
            </a:br>
            <a:endParaRPr lang="en-GB" altLang="en-US"/>
          </a:p>
        </p:txBody>
      </p:sp>
      <p:sp>
        <p:nvSpPr>
          <p:cNvPr id="3" name="Content Placeholder 2">
            <a:extLst>
              <a:ext uri="{FF2B5EF4-FFF2-40B4-BE49-F238E27FC236}">
                <a16:creationId xmlns:a16="http://schemas.microsoft.com/office/drawing/2014/main" id="{3BAF73BB-0285-4573-BAC4-170A55A08A73}"/>
              </a:ext>
            </a:extLst>
          </p:cNvPr>
          <p:cNvSpPr>
            <a:spLocks noGrp="1"/>
          </p:cNvSpPr>
          <p:nvPr>
            <p:ph idx="1"/>
          </p:nvPr>
        </p:nvSpPr>
        <p:spPr/>
        <p:txBody>
          <a:bodyPr/>
          <a:lstStyle/>
          <a:p>
            <a:pPr marL="0" indent="0" eaLnBrk="1" hangingPunct="1">
              <a:buNone/>
            </a:pPr>
            <a:r>
              <a:rPr lang="en-GB" altLang="en-US" sz="2800" dirty="0"/>
              <a:t>Creating an image in the minds of the  consumers relative to the competition.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2F9CD3D3-E524-4696-9587-D3BD391C93B8}"/>
              </a:ext>
            </a:extLst>
          </p:cNvPr>
          <p:cNvSpPr>
            <a:spLocks noChangeArrowheads="1"/>
          </p:cNvSpPr>
          <p:nvPr/>
        </p:nvSpPr>
        <p:spPr bwMode="auto">
          <a:xfrm>
            <a:off x="0" y="0"/>
            <a:ext cx="16002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30723" name="Rectangle 3">
            <a:extLst>
              <a:ext uri="{FF2B5EF4-FFF2-40B4-BE49-F238E27FC236}">
                <a16:creationId xmlns:a16="http://schemas.microsoft.com/office/drawing/2014/main" id="{B2B15486-F5FB-408C-8B22-EFA331FD7B61}"/>
              </a:ext>
            </a:extLst>
          </p:cNvPr>
          <p:cNvSpPr>
            <a:spLocks noChangeArrowheads="1"/>
          </p:cNvSpPr>
          <p:nvPr/>
        </p:nvSpPr>
        <p:spPr bwMode="auto">
          <a:xfrm>
            <a:off x="0" y="0"/>
            <a:ext cx="14478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30726" name="Rectangle 6">
            <a:extLst>
              <a:ext uri="{FF2B5EF4-FFF2-40B4-BE49-F238E27FC236}">
                <a16:creationId xmlns:a16="http://schemas.microsoft.com/office/drawing/2014/main" id="{31F09BA4-4010-4301-8F5C-A7C3C816DBCE}"/>
              </a:ext>
            </a:extLst>
          </p:cNvPr>
          <p:cNvSpPr>
            <a:spLocks noGrp="1" noChangeArrowheads="1"/>
          </p:cNvSpPr>
          <p:nvPr>
            <p:ph type="title"/>
          </p:nvPr>
        </p:nvSpPr>
        <p:spPr>
          <a:xfrm>
            <a:off x="457200" y="914400"/>
            <a:ext cx="8229600" cy="1143000"/>
          </a:xfrm>
        </p:spPr>
        <p:txBody>
          <a:bodyPr/>
          <a:lstStyle/>
          <a:p>
            <a:pPr eaLnBrk="1" hangingPunct="1"/>
            <a:r>
              <a:rPr lang="en-US" altLang="en-US" sz="3600">
                <a:solidFill>
                  <a:srgbClr val="229FC6"/>
                </a:solidFill>
                <a:latin typeface="Arial Black" panose="020B0A04020102020204" pitchFamily="34" charset="0"/>
              </a:rPr>
              <a:t>Effective Positioning</a:t>
            </a:r>
          </a:p>
        </p:txBody>
      </p:sp>
      <p:sp>
        <p:nvSpPr>
          <p:cNvPr id="186375" name="Rectangle 7">
            <a:extLst>
              <a:ext uri="{FF2B5EF4-FFF2-40B4-BE49-F238E27FC236}">
                <a16:creationId xmlns:a16="http://schemas.microsoft.com/office/drawing/2014/main" id="{270F67EA-71F2-4820-ADD1-BCF7B21EAF65}"/>
              </a:ext>
            </a:extLst>
          </p:cNvPr>
          <p:cNvSpPr>
            <a:spLocks noGrp="1" noChangeArrowheads="1"/>
          </p:cNvSpPr>
          <p:nvPr>
            <p:ph type="body" sz="half" idx="1"/>
          </p:nvPr>
        </p:nvSpPr>
        <p:spPr>
          <a:xfrm>
            <a:off x="914400" y="2286000"/>
            <a:ext cx="7315200" cy="3886200"/>
          </a:xfrm>
        </p:spPr>
        <p:txBody>
          <a:bodyPr/>
          <a:lstStyle/>
          <a:p>
            <a:pPr eaLnBrk="1" hangingPunct="1"/>
            <a:r>
              <a:rPr lang="en-US" altLang="en-US" sz="2800"/>
              <a:t>Is based on substance of the brand’s values</a:t>
            </a:r>
          </a:p>
          <a:p>
            <a:pPr eaLnBrk="1" hangingPunct="1"/>
            <a:endParaRPr lang="en-US" altLang="en-US" sz="1400"/>
          </a:p>
          <a:p>
            <a:pPr eaLnBrk="1" hangingPunct="1"/>
            <a:r>
              <a:rPr lang="en-US" altLang="en-US" sz="2800"/>
              <a:t>Reflects internal values and structure of the firm’s market orientation</a:t>
            </a:r>
          </a:p>
          <a:p>
            <a:pPr eaLnBrk="1" hangingPunct="1"/>
            <a:endParaRPr lang="en-US" altLang="en-US" sz="1400"/>
          </a:p>
          <a:p>
            <a:pPr eaLnBrk="1" hangingPunct="1"/>
            <a:r>
              <a:rPr lang="en-US" altLang="en-US" sz="2800"/>
              <a:t>Is consistent over time</a:t>
            </a:r>
          </a:p>
          <a:p>
            <a:pPr eaLnBrk="1" hangingPunct="1"/>
            <a:endParaRPr lang="en-US" altLang="en-US" sz="1400"/>
          </a:p>
          <a:p>
            <a:pPr eaLnBrk="1" hangingPunct="1"/>
            <a:r>
              <a:rPr lang="en-US" altLang="en-US" sz="2800"/>
              <a:t>Is both memorable AND distinctive</a:t>
            </a:r>
          </a:p>
        </p:txBody>
      </p:sp>
      <p:sp>
        <p:nvSpPr>
          <p:cNvPr id="30728" name="Text Box 8">
            <a:extLst>
              <a:ext uri="{FF2B5EF4-FFF2-40B4-BE49-F238E27FC236}">
                <a16:creationId xmlns:a16="http://schemas.microsoft.com/office/drawing/2014/main" id="{30040BD5-ABEC-4EB3-8AAD-8817127A3655}"/>
              </a:ext>
            </a:extLst>
          </p:cNvPr>
          <p:cNvSpPr txBox="1">
            <a:spLocks noChangeArrowheads="1"/>
          </p:cNvSpPr>
          <p:nvPr/>
        </p:nvSpPr>
        <p:spPr bwMode="auto">
          <a:xfrm rot="-5400000">
            <a:off x="7215187" y="4929188"/>
            <a:ext cx="428625" cy="3429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algn="l" eaLnBrk="1" hangingPunct="1">
              <a:spcBef>
                <a:spcPct val="50000"/>
              </a:spcBef>
            </a:pPr>
            <a:endParaRPr lang="en-GB" altLang="en-US" sz="1600">
              <a:solidFill>
                <a:srgbClr val="229FC6"/>
              </a:solidFill>
              <a:latin typeface="Arial Black" panose="020B0A04020102020204" pitchFamily="34" charset="0"/>
            </a:endParaRPr>
          </a:p>
        </p:txBody>
      </p:sp>
      <p:pic>
        <p:nvPicPr>
          <p:cNvPr id="30729" name="Picture 9" descr="Click To Download">
            <a:extLst>
              <a:ext uri="{FF2B5EF4-FFF2-40B4-BE49-F238E27FC236}">
                <a16:creationId xmlns:a16="http://schemas.microsoft.com/office/drawing/2014/main" id="{B4E73711-5B31-478E-8B97-884C427ECD74}"/>
              </a:ext>
            </a:extLst>
          </p:cNvPr>
          <p:cNvPicPr>
            <a:picLocks noGrp="1" noChangeAspect="1" noChangeArrowheads="1"/>
          </p:cNvPicPr>
          <p:nvPr>
            <p:ph sz="quarter" idx="3"/>
          </p:nvPr>
        </p:nvPicPr>
        <p:blipFill>
          <a:blip r:embed="rId3">
            <a:extLst>
              <a:ext uri="{28A0092B-C50C-407E-A947-70E740481C1C}">
                <a14:useLocalDpi xmlns:a14="http://schemas.microsoft.com/office/drawing/2010/main" val="0"/>
              </a:ext>
            </a:extLst>
          </a:blip>
          <a:srcRect/>
          <a:stretch>
            <a:fillRect/>
          </a:stretch>
        </p:blipFill>
        <p:spPr>
          <a:xfrm>
            <a:off x="7467600" y="4263360"/>
            <a:ext cx="1219200" cy="1219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86375">
                                            <p:txEl>
                                              <p:pRg st="0" end="0"/>
                                            </p:txEl>
                                          </p:spTgt>
                                        </p:tgtEl>
                                        <p:attrNameLst>
                                          <p:attrName>style.visibility</p:attrName>
                                        </p:attrNameLst>
                                      </p:cBhvr>
                                      <p:to>
                                        <p:strVal val="visible"/>
                                      </p:to>
                                    </p:set>
                                    <p:animEffect transition="in" filter="wipe(left)">
                                      <p:cBhvr>
                                        <p:cTn id="7" dur="500"/>
                                        <p:tgtEl>
                                          <p:spTgt spid="18637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86375">
                                            <p:txEl>
                                              <p:pRg st="2" end="2"/>
                                            </p:txEl>
                                          </p:spTgt>
                                        </p:tgtEl>
                                        <p:attrNameLst>
                                          <p:attrName>style.visibility</p:attrName>
                                        </p:attrNameLst>
                                      </p:cBhvr>
                                      <p:to>
                                        <p:strVal val="visible"/>
                                      </p:to>
                                    </p:set>
                                    <p:animEffect transition="in" filter="wipe(left)">
                                      <p:cBhvr>
                                        <p:cTn id="12" dur="500"/>
                                        <p:tgtEl>
                                          <p:spTgt spid="186375">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86375">
                                            <p:txEl>
                                              <p:pRg st="4" end="4"/>
                                            </p:txEl>
                                          </p:spTgt>
                                        </p:tgtEl>
                                        <p:attrNameLst>
                                          <p:attrName>style.visibility</p:attrName>
                                        </p:attrNameLst>
                                      </p:cBhvr>
                                      <p:to>
                                        <p:strVal val="visible"/>
                                      </p:to>
                                    </p:set>
                                    <p:animEffect transition="in" filter="wipe(left)">
                                      <p:cBhvr>
                                        <p:cTn id="17" dur="500"/>
                                        <p:tgtEl>
                                          <p:spTgt spid="186375">
                                            <p:txEl>
                                              <p:pRg st="4" end="4"/>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186375">
                                            <p:txEl>
                                              <p:pRg st="6" end="6"/>
                                            </p:txEl>
                                          </p:spTgt>
                                        </p:tgtEl>
                                        <p:attrNameLst>
                                          <p:attrName>style.visibility</p:attrName>
                                        </p:attrNameLst>
                                      </p:cBhvr>
                                      <p:to>
                                        <p:strVal val="visible"/>
                                      </p:to>
                                    </p:set>
                                    <p:animEffect transition="in" filter="wipe(left)">
                                      <p:cBhvr>
                                        <p:cTn id="22" dur="500"/>
                                        <p:tgtEl>
                                          <p:spTgt spid="18637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6375" grpId="0" build="p" autoUpdateAnimBg="0"/>
    </p:bldLst>
  </p:timing>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C7F2597A-5A6E-41DF-8984-52BBF1D4C293}"/>
              </a:ext>
            </a:extLst>
          </p:cNvPr>
          <p:cNvSpPr>
            <a:spLocks noChangeArrowheads="1"/>
          </p:cNvSpPr>
          <p:nvPr/>
        </p:nvSpPr>
        <p:spPr bwMode="auto">
          <a:xfrm>
            <a:off x="0" y="0"/>
            <a:ext cx="16002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31747" name="Rectangle 3">
            <a:extLst>
              <a:ext uri="{FF2B5EF4-FFF2-40B4-BE49-F238E27FC236}">
                <a16:creationId xmlns:a16="http://schemas.microsoft.com/office/drawing/2014/main" id="{18DCCA6F-AA15-48C9-9F95-9F0EDEF3DF77}"/>
              </a:ext>
            </a:extLst>
          </p:cNvPr>
          <p:cNvSpPr>
            <a:spLocks noChangeArrowheads="1"/>
          </p:cNvSpPr>
          <p:nvPr/>
        </p:nvSpPr>
        <p:spPr bwMode="auto">
          <a:xfrm>
            <a:off x="0" y="0"/>
            <a:ext cx="14478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31750" name="Rectangle 6">
            <a:extLst>
              <a:ext uri="{FF2B5EF4-FFF2-40B4-BE49-F238E27FC236}">
                <a16:creationId xmlns:a16="http://schemas.microsoft.com/office/drawing/2014/main" id="{20EDF932-F2C2-4AF7-921E-1F26C2A854BD}"/>
              </a:ext>
            </a:extLst>
          </p:cNvPr>
          <p:cNvSpPr>
            <a:spLocks noGrp="1" noChangeArrowheads="1"/>
          </p:cNvSpPr>
          <p:nvPr>
            <p:ph type="title"/>
          </p:nvPr>
        </p:nvSpPr>
        <p:spPr>
          <a:xfrm>
            <a:off x="457200" y="914400"/>
            <a:ext cx="8229600" cy="1143000"/>
          </a:xfrm>
        </p:spPr>
        <p:txBody>
          <a:bodyPr/>
          <a:lstStyle/>
          <a:p>
            <a:pPr eaLnBrk="1" hangingPunct="1"/>
            <a:r>
              <a:rPr lang="en-US" altLang="en-US" sz="3600">
                <a:solidFill>
                  <a:srgbClr val="229FC6"/>
                </a:solidFill>
                <a:latin typeface="Arial Black" panose="020B0A04020102020204" pitchFamily="34" charset="0"/>
              </a:rPr>
              <a:t>Fundamental Positioning Themes</a:t>
            </a:r>
          </a:p>
        </p:txBody>
      </p:sp>
      <p:sp>
        <p:nvSpPr>
          <p:cNvPr id="188423" name="Rectangle 7">
            <a:extLst>
              <a:ext uri="{FF2B5EF4-FFF2-40B4-BE49-F238E27FC236}">
                <a16:creationId xmlns:a16="http://schemas.microsoft.com/office/drawing/2014/main" id="{BBE66009-8757-4047-81FE-10445CD9C48B}"/>
              </a:ext>
            </a:extLst>
          </p:cNvPr>
          <p:cNvSpPr>
            <a:spLocks noGrp="1" noChangeArrowheads="1"/>
          </p:cNvSpPr>
          <p:nvPr>
            <p:ph type="body" sz="half" idx="1"/>
          </p:nvPr>
        </p:nvSpPr>
        <p:spPr>
          <a:xfrm>
            <a:off x="914400" y="2286000"/>
            <a:ext cx="7315200" cy="3886200"/>
          </a:xfrm>
        </p:spPr>
        <p:txBody>
          <a:bodyPr/>
          <a:lstStyle/>
          <a:p>
            <a:pPr eaLnBrk="1" hangingPunct="1"/>
            <a:r>
              <a:rPr lang="en-US" altLang="en-US"/>
              <a:t>Benefit Positioning</a:t>
            </a:r>
          </a:p>
          <a:p>
            <a:pPr eaLnBrk="1" hangingPunct="1">
              <a:buFontTx/>
              <a:buNone/>
            </a:pPr>
            <a:endParaRPr lang="en-US" altLang="en-US"/>
          </a:p>
          <a:p>
            <a:pPr eaLnBrk="1" hangingPunct="1"/>
            <a:r>
              <a:rPr lang="en-US" altLang="en-US"/>
              <a:t>User Positioning </a:t>
            </a:r>
          </a:p>
          <a:p>
            <a:pPr eaLnBrk="1" hangingPunct="1"/>
            <a:endParaRPr lang="en-US" altLang="en-US"/>
          </a:p>
          <a:p>
            <a:pPr eaLnBrk="1" hangingPunct="1"/>
            <a:r>
              <a:rPr lang="en-US" altLang="en-US"/>
              <a:t>Competitive Positioning</a:t>
            </a:r>
          </a:p>
        </p:txBody>
      </p:sp>
      <p:sp>
        <p:nvSpPr>
          <p:cNvPr id="31752" name="Text Box 8">
            <a:extLst>
              <a:ext uri="{FF2B5EF4-FFF2-40B4-BE49-F238E27FC236}">
                <a16:creationId xmlns:a16="http://schemas.microsoft.com/office/drawing/2014/main" id="{EE1D54D6-17D7-4D94-A8B2-57A736FF777B}"/>
              </a:ext>
            </a:extLst>
          </p:cNvPr>
          <p:cNvSpPr txBox="1">
            <a:spLocks noChangeArrowheads="1"/>
          </p:cNvSpPr>
          <p:nvPr/>
        </p:nvSpPr>
        <p:spPr bwMode="auto">
          <a:xfrm rot="-5400000">
            <a:off x="7215187" y="4929188"/>
            <a:ext cx="428625" cy="3429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algn="l" eaLnBrk="1" hangingPunct="1">
              <a:spcBef>
                <a:spcPct val="50000"/>
              </a:spcBef>
            </a:pPr>
            <a:endParaRPr lang="en-GB" altLang="en-US" sz="1600">
              <a:solidFill>
                <a:srgbClr val="229FC6"/>
              </a:solidFill>
              <a:latin typeface="Arial Black" panose="020B0A04020102020204" pitchFamily="34" charset="0"/>
            </a:endParaRPr>
          </a:p>
        </p:txBody>
      </p:sp>
      <p:pic>
        <p:nvPicPr>
          <p:cNvPr id="31753" name="Picture 9" descr="Click To Download">
            <a:extLst>
              <a:ext uri="{FF2B5EF4-FFF2-40B4-BE49-F238E27FC236}">
                <a16:creationId xmlns:a16="http://schemas.microsoft.com/office/drawing/2014/main" id="{7C94A5D2-A836-4A3A-B07B-357CC2978720}"/>
              </a:ext>
            </a:extLst>
          </p:cNvPr>
          <p:cNvPicPr>
            <a:picLocks noGrp="1" noChangeAspect="1" noChangeArrowheads="1"/>
          </p:cNvPicPr>
          <p:nvPr>
            <p:ph sz="quarter" idx="3"/>
          </p:nvPr>
        </p:nvPicPr>
        <p:blipFill>
          <a:blip r:embed="rId3">
            <a:extLst>
              <a:ext uri="{28A0092B-C50C-407E-A947-70E740481C1C}">
                <a14:useLocalDpi xmlns:a14="http://schemas.microsoft.com/office/drawing/2010/main" val="0"/>
              </a:ext>
            </a:extLst>
          </a:blip>
          <a:srcRect/>
          <a:stretch>
            <a:fillRect/>
          </a:stretch>
        </p:blipFill>
        <p:spPr>
          <a:xfrm>
            <a:off x="7308304" y="3882360"/>
            <a:ext cx="1219200" cy="1219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88423">
                                            <p:txEl>
                                              <p:pRg st="0" end="0"/>
                                            </p:txEl>
                                          </p:spTgt>
                                        </p:tgtEl>
                                        <p:attrNameLst>
                                          <p:attrName>style.visibility</p:attrName>
                                        </p:attrNameLst>
                                      </p:cBhvr>
                                      <p:to>
                                        <p:strVal val="visible"/>
                                      </p:to>
                                    </p:set>
                                    <p:animEffect transition="in" filter="wipe(left)">
                                      <p:cBhvr>
                                        <p:cTn id="7" dur="500"/>
                                        <p:tgtEl>
                                          <p:spTgt spid="18842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88423">
                                            <p:txEl>
                                              <p:pRg st="2" end="2"/>
                                            </p:txEl>
                                          </p:spTgt>
                                        </p:tgtEl>
                                        <p:attrNameLst>
                                          <p:attrName>style.visibility</p:attrName>
                                        </p:attrNameLst>
                                      </p:cBhvr>
                                      <p:to>
                                        <p:strVal val="visible"/>
                                      </p:to>
                                    </p:set>
                                    <p:animEffect transition="in" filter="wipe(left)">
                                      <p:cBhvr>
                                        <p:cTn id="12" dur="500"/>
                                        <p:tgtEl>
                                          <p:spTgt spid="18842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88423">
                                            <p:txEl>
                                              <p:pRg st="4" end="4"/>
                                            </p:txEl>
                                          </p:spTgt>
                                        </p:tgtEl>
                                        <p:attrNameLst>
                                          <p:attrName>style.visibility</p:attrName>
                                        </p:attrNameLst>
                                      </p:cBhvr>
                                      <p:to>
                                        <p:strVal val="visible"/>
                                      </p:to>
                                    </p:set>
                                    <p:animEffect transition="in" filter="wipe(left)">
                                      <p:cBhvr>
                                        <p:cTn id="17" dur="500"/>
                                        <p:tgtEl>
                                          <p:spTgt spid="18842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8423" grpId="0" build="p" autoUpdateAnimBg="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BA6E4BC1-7DA9-4868-8DAB-1DD14AB73B4E}"/>
              </a:ext>
            </a:extLst>
          </p:cNvPr>
          <p:cNvSpPr>
            <a:spLocks noGrp="1"/>
          </p:cNvSpPr>
          <p:nvPr>
            <p:ph type="title"/>
          </p:nvPr>
        </p:nvSpPr>
        <p:spPr>
          <a:xfrm>
            <a:off x="457200" y="274638"/>
            <a:ext cx="8229600" cy="1143000"/>
          </a:xfrm>
        </p:spPr>
        <p:txBody>
          <a:bodyPr/>
          <a:lstStyle/>
          <a:p>
            <a:r>
              <a:rPr lang="en-US" dirty="0"/>
              <a:t>Other Positioning Strategies</a:t>
            </a:r>
          </a:p>
        </p:txBody>
      </p:sp>
      <p:sp>
        <p:nvSpPr>
          <p:cNvPr id="14" name="Content Placeholder 2">
            <a:extLst>
              <a:ext uri="{FF2B5EF4-FFF2-40B4-BE49-F238E27FC236}">
                <a16:creationId xmlns:a16="http://schemas.microsoft.com/office/drawing/2014/main" id="{E96D5EF0-0B9D-489F-8C10-9F3E7AE40AE9}"/>
              </a:ext>
            </a:extLst>
          </p:cNvPr>
          <p:cNvSpPr>
            <a:spLocks noGrp="1"/>
          </p:cNvSpPr>
          <p:nvPr>
            <p:ph idx="1"/>
          </p:nvPr>
        </p:nvSpPr>
        <p:spPr>
          <a:xfrm>
            <a:off x="457200" y="1600201"/>
            <a:ext cx="8229600" cy="3917032"/>
          </a:xfrm>
        </p:spPr>
        <p:txBody>
          <a:bodyPr/>
          <a:lstStyle/>
          <a:p>
            <a:r>
              <a:rPr lang="en-US" dirty="0"/>
              <a:t>Celebrities</a:t>
            </a:r>
          </a:p>
          <a:p>
            <a:endParaRPr lang="en-US" dirty="0"/>
          </a:p>
          <a:p>
            <a:r>
              <a:rPr lang="en-US" dirty="0"/>
              <a:t>Pro environment</a:t>
            </a:r>
          </a:p>
          <a:p>
            <a:endParaRPr lang="en-US" dirty="0"/>
          </a:p>
          <a:p>
            <a:r>
              <a:rPr lang="en-US" dirty="0"/>
              <a:t>History/Parentage </a:t>
            </a:r>
          </a:p>
        </p:txBody>
      </p:sp>
      <p:sp>
        <p:nvSpPr>
          <p:cNvPr id="16" name="Date Placeholder 3">
            <a:extLst>
              <a:ext uri="{FF2B5EF4-FFF2-40B4-BE49-F238E27FC236}">
                <a16:creationId xmlns:a16="http://schemas.microsoft.com/office/drawing/2014/main" id="{181D9657-17E2-4BDF-83FD-6BE702683C44}"/>
              </a:ext>
            </a:extLst>
          </p:cNvPr>
          <p:cNvSpPr>
            <a:spLocks noGrp="1"/>
          </p:cNvSpPr>
          <p:nvPr>
            <p:ph type="dt" sz="half" idx="10"/>
          </p:nvPr>
        </p:nvSpPr>
        <p:spPr>
          <a:xfrm>
            <a:off x="250825" y="6524625"/>
            <a:ext cx="971550" cy="219075"/>
          </a:xfrm>
        </p:spPr>
        <p:txBody>
          <a:bodyPr/>
          <a:lstStyle/>
          <a:p>
            <a:pPr>
              <a:spcAft>
                <a:spcPts val="600"/>
              </a:spcAft>
              <a:defRPr/>
            </a:pPr>
            <a:fld id="{2303D31F-598B-47EE-BA37-93F097A3D676}" type="datetime1">
              <a:rPr lang="en-GB" altLang="en-US"/>
              <a:pPr>
                <a:spcAft>
                  <a:spcPts val="600"/>
                </a:spcAft>
                <a:defRPr/>
              </a:pPr>
              <a:t>16/06/2021</a:t>
            </a:fld>
            <a:endParaRPr lang="en-GB" altLang="en-US"/>
          </a:p>
        </p:txBody>
      </p:sp>
      <p:sp>
        <p:nvSpPr>
          <p:cNvPr id="7" name="Slide Number Placeholder 6">
            <a:extLst>
              <a:ext uri="{FF2B5EF4-FFF2-40B4-BE49-F238E27FC236}">
                <a16:creationId xmlns:a16="http://schemas.microsoft.com/office/drawing/2014/main" id="{84564E61-9588-48FC-B1DF-5CAE5E7ABF89}"/>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pPr>
            <a:fld id="{288FF20F-71D1-4DCF-BDE1-1ABF77F8BB09}" type="slidenum">
              <a:rPr lang="en-US" altLang="en-US" smtClean="0"/>
              <a:pPr>
                <a:spcAft>
                  <a:spcPts val="600"/>
                </a:spcAft>
              </a:pPr>
              <a:t>34</a:t>
            </a:fld>
            <a:endParaRPr lang="en-US" altLang="en-US"/>
          </a:p>
        </p:txBody>
      </p:sp>
    </p:spTree>
    <p:extLst>
      <p:ext uri="{BB962C8B-B14F-4D97-AF65-F5344CB8AC3E}">
        <p14:creationId xmlns:p14="http://schemas.microsoft.com/office/powerpoint/2010/main" val="40136180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anim calcmode="lin" valueType="num">
                                      <p:cBhvr additive="base">
                                        <p:cTn id="7" dur="500" fill="hold"/>
                                        <p:tgtEl>
                                          <p:spTgt spid="1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4">
                                            <p:txEl>
                                              <p:pRg st="2" end="2"/>
                                            </p:txEl>
                                          </p:spTgt>
                                        </p:tgtEl>
                                        <p:attrNameLst>
                                          <p:attrName>style.visibility</p:attrName>
                                        </p:attrNameLst>
                                      </p:cBhvr>
                                      <p:to>
                                        <p:strVal val="visible"/>
                                      </p:to>
                                    </p:set>
                                    <p:anim calcmode="lin" valueType="num">
                                      <p:cBhvr additive="base">
                                        <p:cTn id="13" dur="500" fill="hold"/>
                                        <p:tgtEl>
                                          <p:spTgt spid="14">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4">
                                            <p:txEl>
                                              <p:pRg st="4" end="4"/>
                                            </p:txEl>
                                          </p:spTgt>
                                        </p:tgtEl>
                                        <p:attrNameLst>
                                          <p:attrName>style.visibility</p:attrName>
                                        </p:attrNameLst>
                                      </p:cBhvr>
                                      <p:to>
                                        <p:strVal val="visible"/>
                                      </p:to>
                                    </p:set>
                                    <p:anim calcmode="lin" valueType="num">
                                      <p:cBhvr additive="base">
                                        <p:cTn id="19" dur="500" fill="hold"/>
                                        <p:tgtEl>
                                          <p:spTgt spid="14">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4">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478012D1-3D5E-4FC0-9C8F-150C07773401}"/>
              </a:ext>
            </a:extLst>
          </p:cNvPr>
          <p:cNvSpPr>
            <a:spLocks noGrp="1"/>
          </p:cNvSpPr>
          <p:nvPr>
            <p:ph type="title"/>
          </p:nvPr>
        </p:nvSpPr>
        <p:spPr>
          <a:xfrm>
            <a:off x="457200" y="274638"/>
            <a:ext cx="8229600" cy="1143000"/>
          </a:xfrm>
        </p:spPr>
        <p:txBody>
          <a:bodyPr/>
          <a:lstStyle/>
          <a:p>
            <a:r>
              <a:rPr lang="en-US" dirty="0"/>
              <a:t>What is a Perceptual Map?</a:t>
            </a:r>
          </a:p>
        </p:txBody>
      </p:sp>
      <p:sp>
        <p:nvSpPr>
          <p:cNvPr id="4" name="Rectangle 3">
            <a:extLst>
              <a:ext uri="{FF2B5EF4-FFF2-40B4-BE49-F238E27FC236}">
                <a16:creationId xmlns:a16="http://schemas.microsoft.com/office/drawing/2014/main" id="{918637F0-B151-4617-898C-461BB3611BDB}"/>
              </a:ext>
            </a:extLst>
          </p:cNvPr>
          <p:cNvSpPr/>
          <p:nvPr/>
        </p:nvSpPr>
        <p:spPr bwMode="auto">
          <a:xfrm>
            <a:off x="457200" y="1600201"/>
            <a:ext cx="8229600" cy="3917032"/>
          </a:xfrm>
          <a:prstGeom prst="rect">
            <a:avLst/>
          </a:prstGeom>
          <a:noFill/>
          <a:ln>
            <a:noFill/>
          </a:ln>
        </p:spPr>
        <p:txBody>
          <a:bodyPr vert="horz" wrap="square" lIns="91440" tIns="45720" rIns="91440" bIns="45720" numCol="1" anchor="t" anchorCtr="0" compatLnSpc="1">
            <a:prstTxWarp prst="textNoShape">
              <a:avLst/>
            </a:prstTxWarp>
            <a:normAutofit/>
          </a:bodyPr>
          <a:lstStyle/>
          <a:p>
            <a:pPr>
              <a:lnSpc>
                <a:spcPct val="90000"/>
              </a:lnSpc>
              <a:spcBef>
                <a:spcPct val="20000"/>
              </a:spcBef>
              <a:buFont typeface="Arial" panose="020B0604020202020204" pitchFamily="34" charset="0"/>
            </a:pPr>
            <a:r>
              <a:rPr lang="en-GB" sz="3200" b="1" dirty="0">
                <a:latin typeface="+mn-lt"/>
                <a:cs typeface="+mn-cs"/>
              </a:rPr>
              <a:t>What is a Perceptual Map?</a:t>
            </a:r>
          </a:p>
          <a:p>
            <a:pPr>
              <a:lnSpc>
                <a:spcPct val="90000"/>
              </a:lnSpc>
              <a:spcBef>
                <a:spcPct val="20000"/>
              </a:spcBef>
              <a:buFont typeface="Arial" panose="020B0604020202020204" pitchFamily="34" charset="0"/>
            </a:pPr>
            <a:r>
              <a:rPr lang="en-GB" sz="3200" dirty="0">
                <a:latin typeface="+mn-lt"/>
                <a:cs typeface="+mn-cs"/>
              </a:rPr>
              <a:t>A Perceptual Map (PERMAP) is a diagrammatic technique used by marketers to visualise (potential) customers’ perceptions and opinions about products, product lines or brands. A perceptual map can also be used to represent a company’s situation relevant to the competition</a:t>
            </a:r>
            <a:endParaRPr lang="en-GB" sz="3200" b="0" i="0" dirty="0">
              <a:effectLst/>
              <a:latin typeface="+mn-lt"/>
              <a:cs typeface="+mn-cs"/>
            </a:endParaRPr>
          </a:p>
        </p:txBody>
      </p:sp>
      <p:sp>
        <p:nvSpPr>
          <p:cNvPr id="2" name="Date Placeholder 1">
            <a:extLst>
              <a:ext uri="{FF2B5EF4-FFF2-40B4-BE49-F238E27FC236}">
                <a16:creationId xmlns:a16="http://schemas.microsoft.com/office/drawing/2014/main" id="{4652B95B-2F49-4F40-87FD-CED60328B8C5}"/>
              </a:ext>
            </a:extLst>
          </p:cNvPr>
          <p:cNvSpPr>
            <a:spLocks noGrp="1"/>
          </p:cNvSpPr>
          <p:nvPr>
            <p:ph type="dt" sz="half" idx="10"/>
          </p:nvPr>
        </p:nvSpPr>
        <p:spPr>
          <a:xfrm>
            <a:off x="250825" y="6524625"/>
            <a:ext cx="971550" cy="219075"/>
          </a:xfrm>
        </p:spPr>
        <p:txBody>
          <a:bodyPr vert="horz" lIns="91440" tIns="45720" rIns="91440" bIns="45720" rtlCol="0" anchor="ctr">
            <a:normAutofit/>
          </a:bodyPr>
          <a:lstStyle/>
          <a:p>
            <a:pPr>
              <a:lnSpc>
                <a:spcPct val="90000"/>
              </a:lnSpc>
              <a:spcAft>
                <a:spcPts val="600"/>
              </a:spcAft>
              <a:defRPr/>
            </a:pPr>
            <a:fld id="{D30023C4-5528-489E-A726-D14A340FF59E}" type="datetime1">
              <a:rPr lang="en-GB" altLang="en-US" sz="900" kern="1200">
                <a:latin typeface="+mn-lt"/>
                <a:ea typeface="+mn-ea"/>
                <a:cs typeface="+mn-cs"/>
              </a:rPr>
              <a:pPr>
                <a:lnSpc>
                  <a:spcPct val="90000"/>
                </a:lnSpc>
                <a:spcAft>
                  <a:spcPts val="600"/>
                </a:spcAft>
                <a:defRPr/>
              </a:pPr>
              <a:t>16/06/2021</a:t>
            </a:fld>
            <a:endParaRPr lang="en-GB" altLang="en-US" sz="900" kern="1200">
              <a:latin typeface="+mn-lt"/>
              <a:ea typeface="+mn-ea"/>
              <a:cs typeface="+mn-cs"/>
            </a:endParaRPr>
          </a:p>
        </p:txBody>
      </p:sp>
      <p:sp>
        <p:nvSpPr>
          <p:cNvPr id="3" name="Slide Number Placeholder 2">
            <a:extLst>
              <a:ext uri="{FF2B5EF4-FFF2-40B4-BE49-F238E27FC236}">
                <a16:creationId xmlns:a16="http://schemas.microsoft.com/office/drawing/2014/main" id="{5285D9AD-1E7B-4D06-B3AF-CAE0AA78CB5F}"/>
              </a:ext>
            </a:extLst>
          </p:cNvPr>
          <p:cNvSpPr>
            <a:spLocks noGrp="1"/>
          </p:cNvSpPr>
          <p:nvPr>
            <p:ph type="sldNum" sz="quarter" idx="12"/>
          </p:nvPr>
        </p:nvSpPr>
        <p:spPr>
          <a:xfrm>
            <a:off x="7956550" y="6381750"/>
            <a:ext cx="730250" cy="339725"/>
          </a:xfrm>
        </p:spPr>
        <p:txBody>
          <a:bodyPr vert="horz" wrap="square" lIns="91440" tIns="45720" rIns="91440" bIns="45720" numCol="1" anchor="ctr" anchorCtr="0" compatLnSpc="1">
            <a:prstTxWarp prst="textNoShape">
              <a:avLst/>
            </a:prstTxWarp>
            <a:normAutofit/>
          </a:bodyPr>
          <a:lstStyle/>
          <a:p>
            <a:pPr>
              <a:spcAft>
                <a:spcPts val="600"/>
              </a:spcAft>
              <a:defRPr/>
            </a:pPr>
            <a:fld id="{AA1819AB-B9DA-41D7-8C91-5DE9528F5AA4}" type="slidenum">
              <a:rPr lang="en-GB" altLang="en-US" kern="1200">
                <a:latin typeface="Myriad Pro"/>
                <a:ea typeface="+mn-ea"/>
                <a:cs typeface="Arial" panose="020B0604020202020204" pitchFamily="34" charset="0"/>
              </a:rPr>
              <a:pPr>
                <a:spcAft>
                  <a:spcPts val="600"/>
                </a:spcAft>
                <a:defRPr/>
              </a:pPr>
              <a:t>35</a:t>
            </a:fld>
            <a:endParaRPr lang="en-GB" altLang="en-US" kern="1200">
              <a:latin typeface="Myriad Pro"/>
              <a:ea typeface="+mn-ea"/>
              <a:cs typeface="Arial" panose="020B0604020202020204" pitchFamily="34" charset="0"/>
            </a:endParaRPr>
          </a:p>
        </p:txBody>
      </p:sp>
    </p:spTree>
    <p:extLst>
      <p:ext uri="{BB962C8B-B14F-4D97-AF65-F5344CB8AC3E}">
        <p14:creationId xmlns:p14="http://schemas.microsoft.com/office/powerpoint/2010/main" val="113654860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F86F26-D079-435D-9858-9BE5D0DB702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53CEB3F-4FEE-4E3D-953B-4573B7B6DE56}"/>
              </a:ext>
            </a:extLst>
          </p:cNvPr>
          <p:cNvSpPr>
            <a:spLocks noGrp="1"/>
          </p:cNvSpPr>
          <p:nvPr>
            <p:ph idx="1"/>
          </p:nvPr>
        </p:nvSpPr>
        <p:spPr/>
        <p:txBody>
          <a:bodyPr/>
          <a:lstStyle/>
          <a:p>
            <a:pPr marL="0" indent="0">
              <a:buNone/>
            </a:pPr>
            <a:r>
              <a:rPr lang="en-GB" sz="1600" b="1" dirty="0"/>
              <a:t>Perceptual Map: two dimensions</a:t>
            </a:r>
          </a:p>
          <a:p>
            <a:r>
              <a:rPr lang="en-GB" sz="1600" dirty="0"/>
              <a:t>A random number of dimensions can be included in a Perceptual Map, but the most common are the two dimensions quality and price. When looking at different cars, the PERMAP can provide insight into the consumers’ perception of the dimensions luxury/regular and expensive/affordable.</a:t>
            </a:r>
          </a:p>
          <a:p>
            <a:r>
              <a:rPr lang="en-GB" sz="1600" dirty="0"/>
              <a:t>The positioning of a brand is strongly influenced by these customer perceptions. The customer’s perception of a product or service can be completely different than the company’s perception of the product or service they sell. A company might believe they sell high-quality products at a good price, but if customers are not as positive about the quality, this perception will impact the sales numbers.</a:t>
            </a:r>
          </a:p>
          <a:p>
            <a:r>
              <a:rPr lang="en-GB" sz="1600" dirty="0"/>
              <a:t>By plotting these perceptions in a multidimensional perceptual map, the position of a product or brand relevant to the competitor can be displayed. Companies have different methods at their disposal to acquire the different perceptions of customers about their product. One of these is market research. This will help the company to discover how customers perceives the brand in relation to others in the same market.</a:t>
            </a:r>
          </a:p>
          <a:p>
            <a:endParaRPr lang="en-GB" dirty="0"/>
          </a:p>
        </p:txBody>
      </p:sp>
      <p:sp>
        <p:nvSpPr>
          <p:cNvPr id="4" name="Date Placeholder 3">
            <a:extLst>
              <a:ext uri="{FF2B5EF4-FFF2-40B4-BE49-F238E27FC236}">
                <a16:creationId xmlns:a16="http://schemas.microsoft.com/office/drawing/2014/main" id="{8431787B-DE89-46BA-A1A0-3F9EF50C39CB}"/>
              </a:ext>
            </a:extLst>
          </p:cNvPr>
          <p:cNvSpPr>
            <a:spLocks noGrp="1"/>
          </p:cNvSpPr>
          <p:nvPr>
            <p:ph type="dt" sz="half" idx="10"/>
          </p:nvPr>
        </p:nvSpPr>
        <p:spPr/>
        <p:txBody>
          <a:bodyPr/>
          <a:lstStyle/>
          <a:p>
            <a:pPr>
              <a:defRPr/>
            </a:pPr>
            <a:fld id="{2303D31F-598B-47EE-BA37-93F097A3D676}" type="datetime1">
              <a:rPr lang="en-GB" altLang="en-US" smtClean="0"/>
              <a:pPr>
                <a:defRPr/>
              </a:pPr>
              <a:t>16/06/2021</a:t>
            </a:fld>
            <a:endParaRPr lang="en-GB" altLang="en-US"/>
          </a:p>
        </p:txBody>
      </p:sp>
      <p:sp>
        <p:nvSpPr>
          <p:cNvPr id="5" name="Slide Number Placeholder 4">
            <a:extLst>
              <a:ext uri="{FF2B5EF4-FFF2-40B4-BE49-F238E27FC236}">
                <a16:creationId xmlns:a16="http://schemas.microsoft.com/office/drawing/2014/main" id="{9624ABF1-8CE9-4BF3-B29F-7BD684B56994}"/>
              </a:ext>
            </a:extLst>
          </p:cNvPr>
          <p:cNvSpPr>
            <a:spLocks noGrp="1"/>
          </p:cNvSpPr>
          <p:nvPr>
            <p:ph type="sldNum" sz="quarter" idx="12"/>
          </p:nvPr>
        </p:nvSpPr>
        <p:spPr/>
        <p:txBody>
          <a:bodyPr/>
          <a:lstStyle/>
          <a:p>
            <a:pPr>
              <a:defRPr/>
            </a:pPr>
            <a:fld id="{6550E941-99E4-4403-A917-B30FF69A9617}" type="slidenum">
              <a:rPr lang="en-GB" altLang="en-US" smtClean="0"/>
              <a:pPr>
                <a:defRPr/>
              </a:pPr>
              <a:t>36</a:t>
            </a:fld>
            <a:endParaRPr lang="en-GB" altLang="en-US"/>
          </a:p>
        </p:txBody>
      </p:sp>
    </p:spTree>
    <p:extLst>
      <p:ext uri="{BB962C8B-B14F-4D97-AF65-F5344CB8AC3E}">
        <p14:creationId xmlns:p14="http://schemas.microsoft.com/office/powerpoint/2010/main" val="324502345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9EAD7F-95B8-40F6-BEA9-13AC547316E6}"/>
              </a:ext>
            </a:extLst>
          </p:cNvPr>
          <p:cNvSpPr>
            <a:spLocks noGrp="1"/>
          </p:cNvSpPr>
          <p:nvPr>
            <p:ph type="title"/>
          </p:nvPr>
        </p:nvSpPr>
        <p:spPr/>
        <p:txBody>
          <a:bodyPr/>
          <a:lstStyle/>
          <a:p>
            <a:r>
              <a:rPr lang="en-GB" dirty="0"/>
              <a:t>Perceptual Map Example</a:t>
            </a:r>
          </a:p>
        </p:txBody>
      </p:sp>
      <p:sp>
        <p:nvSpPr>
          <p:cNvPr id="4" name="Date Placeholder 3">
            <a:extLst>
              <a:ext uri="{FF2B5EF4-FFF2-40B4-BE49-F238E27FC236}">
                <a16:creationId xmlns:a16="http://schemas.microsoft.com/office/drawing/2014/main" id="{D0A77658-2B32-4D02-941A-DBFE90DF9877}"/>
              </a:ext>
            </a:extLst>
          </p:cNvPr>
          <p:cNvSpPr>
            <a:spLocks noGrp="1"/>
          </p:cNvSpPr>
          <p:nvPr>
            <p:ph type="dt" sz="half" idx="10"/>
          </p:nvPr>
        </p:nvSpPr>
        <p:spPr/>
        <p:txBody>
          <a:bodyPr/>
          <a:lstStyle/>
          <a:p>
            <a:pPr>
              <a:defRPr/>
            </a:pPr>
            <a:fld id="{2303D31F-598B-47EE-BA37-93F097A3D676}" type="datetime1">
              <a:rPr lang="en-GB" altLang="en-US" smtClean="0"/>
              <a:pPr>
                <a:defRPr/>
              </a:pPr>
              <a:t>16/06/2021</a:t>
            </a:fld>
            <a:endParaRPr lang="en-GB" altLang="en-US"/>
          </a:p>
        </p:txBody>
      </p:sp>
      <p:sp>
        <p:nvSpPr>
          <p:cNvPr id="5" name="Slide Number Placeholder 4">
            <a:extLst>
              <a:ext uri="{FF2B5EF4-FFF2-40B4-BE49-F238E27FC236}">
                <a16:creationId xmlns:a16="http://schemas.microsoft.com/office/drawing/2014/main" id="{FE011EBA-8279-4948-B8B9-6A1B5F2C0CE8}"/>
              </a:ext>
            </a:extLst>
          </p:cNvPr>
          <p:cNvSpPr>
            <a:spLocks noGrp="1"/>
          </p:cNvSpPr>
          <p:nvPr>
            <p:ph type="sldNum" sz="quarter" idx="12"/>
          </p:nvPr>
        </p:nvSpPr>
        <p:spPr/>
        <p:txBody>
          <a:bodyPr/>
          <a:lstStyle/>
          <a:p>
            <a:pPr>
              <a:defRPr/>
            </a:pPr>
            <a:fld id="{6550E941-99E4-4403-A917-B30FF69A9617}" type="slidenum">
              <a:rPr lang="en-GB" altLang="en-US" smtClean="0"/>
              <a:pPr>
                <a:defRPr/>
              </a:pPr>
              <a:t>37</a:t>
            </a:fld>
            <a:endParaRPr lang="en-GB" altLang="en-US"/>
          </a:p>
        </p:txBody>
      </p:sp>
      <p:pic>
        <p:nvPicPr>
          <p:cNvPr id="3074" name="Picture 2" descr="Perceptual Map example - toolshero">
            <a:extLst>
              <a:ext uri="{FF2B5EF4-FFF2-40B4-BE49-F238E27FC236}">
                <a16:creationId xmlns:a16="http://schemas.microsoft.com/office/drawing/2014/main" id="{4C5EFD07-BA40-4C23-AB3E-70AC9AF7BF7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961091" y="1470818"/>
            <a:ext cx="5221817" cy="3916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073894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 name="Title 1">
            <a:extLst>
              <a:ext uri="{FF2B5EF4-FFF2-40B4-BE49-F238E27FC236}">
                <a16:creationId xmlns:a16="http://schemas.microsoft.com/office/drawing/2014/main" id="{986CD4EF-A84D-4797-8EA4-8ED3D6B7F2D4}"/>
              </a:ext>
            </a:extLst>
          </p:cNvPr>
          <p:cNvSpPr>
            <a:spLocks noGrp="1"/>
          </p:cNvSpPr>
          <p:nvPr>
            <p:ph type="title"/>
          </p:nvPr>
        </p:nvSpPr>
        <p:spPr>
          <a:xfrm>
            <a:off x="457200" y="274638"/>
            <a:ext cx="8229600" cy="1143000"/>
          </a:xfrm>
        </p:spPr>
        <p:txBody>
          <a:bodyPr/>
          <a:lstStyle/>
          <a:p>
            <a:r>
              <a:rPr lang="en-US" dirty="0"/>
              <a:t>Perceptual Map for Cars</a:t>
            </a:r>
          </a:p>
        </p:txBody>
      </p:sp>
      <p:pic>
        <p:nvPicPr>
          <p:cNvPr id="2050" name="Picture 2" descr="Perceptual maps – Marketing Audit of ...">
            <a:extLst>
              <a:ext uri="{FF2B5EF4-FFF2-40B4-BE49-F238E27FC236}">
                <a16:creationId xmlns:a16="http://schemas.microsoft.com/office/drawing/2014/main" id="{DCF4A28A-8979-47AB-BC1C-7B673359EAC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691829" y="1600201"/>
            <a:ext cx="5760341" cy="3917032"/>
          </a:xfrm>
          <a:prstGeom prst="rect">
            <a:avLst/>
          </a:prstGeom>
          <a:solidFill>
            <a:srgbClr val="FFFFFF"/>
          </a:solidFill>
        </p:spPr>
      </p:pic>
      <p:sp>
        <p:nvSpPr>
          <p:cNvPr id="2" name="Date Placeholder 1">
            <a:extLst>
              <a:ext uri="{FF2B5EF4-FFF2-40B4-BE49-F238E27FC236}">
                <a16:creationId xmlns:a16="http://schemas.microsoft.com/office/drawing/2014/main" id="{A1E414E3-A047-4CA7-A7F4-3EA04FE12A0B}"/>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D30023C4-5528-489E-A726-D14A340FF59E}" type="datetime1">
              <a:rPr lang="en-GB" altLang="en-US" sz="900" smtClean="0"/>
              <a:pPr>
                <a:lnSpc>
                  <a:spcPct val="90000"/>
                </a:lnSpc>
                <a:spcAft>
                  <a:spcPts val="600"/>
                </a:spcAft>
                <a:defRPr/>
              </a:pPr>
              <a:t>16/06/2021</a:t>
            </a:fld>
            <a:endParaRPr lang="en-GB" altLang="en-US" sz="900"/>
          </a:p>
        </p:txBody>
      </p:sp>
      <p:sp>
        <p:nvSpPr>
          <p:cNvPr id="3" name="Slide Number Placeholder 2">
            <a:extLst>
              <a:ext uri="{FF2B5EF4-FFF2-40B4-BE49-F238E27FC236}">
                <a16:creationId xmlns:a16="http://schemas.microsoft.com/office/drawing/2014/main" id="{B737C3DF-35F9-40E3-9CAE-9B6676AF8313}"/>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AA1819AB-B9DA-41D7-8C91-5DE9528F5AA4}" type="slidenum">
              <a:rPr lang="en-GB" altLang="en-US" smtClean="0"/>
              <a:pPr>
                <a:spcAft>
                  <a:spcPts val="600"/>
                </a:spcAft>
                <a:defRPr/>
              </a:pPr>
              <a:t>38</a:t>
            </a:fld>
            <a:endParaRPr lang="en-GB" altLang="en-US"/>
          </a:p>
        </p:txBody>
      </p:sp>
    </p:spTree>
    <p:extLst>
      <p:ext uri="{BB962C8B-B14F-4D97-AF65-F5344CB8AC3E}">
        <p14:creationId xmlns:p14="http://schemas.microsoft.com/office/powerpoint/2010/main" val="278389301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17CF62-80CC-482C-991A-FAE52822B9C2}"/>
              </a:ext>
            </a:extLst>
          </p:cNvPr>
          <p:cNvSpPr>
            <a:spLocks noGrp="1"/>
          </p:cNvSpPr>
          <p:nvPr>
            <p:ph type="title"/>
          </p:nvPr>
        </p:nvSpPr>
        <p:spPr/>
        <p:txBody>
          <a:bodyPr/>
          <a:lstStyle/>
          <a:p>
            <a:r>
              <a:rPr lang="en-US" dirty="0"/>
              <a:t>Perceptual Map for Cars</a:t>
            </a:r>
            <a:endParaRPr lang="en-GB" dirty="0"/>
          </a:p>
        </p:txBody>
      </p:sp>
      <p:pic>
        <p:nvPicPr>
          <p:cNvPr id="8" name="Content Placeholder 7">
            <a:extLst>
              <a:ext uri="{FF2B5EF4-FFF2-40B4-BE49-F238E27FC236}">
                <a16:creationId xmlns:a16="http://schemas.microsoft.com/office/drawing/2014/main" id="{82F7EF28-E57A-4CDF-8A0D-AAD4B555950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03648" y="1484784"/>
            <a:ext cx="6081374" cy="4088000"/>
          </a:xfrm>
        </p:spPr>
      </p:pic>
      <p:sp>
        <p:nvSpPr>
          <p:cNvPr id="4" name="Date Placeholder 3">
            <a:extLst>
              <a:ext uri="{FF2B5EF4-FFF2-40B4-BE49-F238E27FC236}">
                <a16:creationId xmlns:a16="http://schemas.microsoft.com/office/drawing/2014/main" id="{0BCE4E80-785C-49F5-A816-09E1FF995B85}"/>
              </a:ext>
            </a:extLst>
          </p:cNvPr>
          <p:cNvSpPr>
            <a:spLocks noGrp="1"/>
          </p:cNvSpPr>
          <p:nvPr>
            <p:ph type="dt" sz="half" idx="10"/>
          </p:nvPr>
        </p:nvSpPr>
        <p:spPr/>
        <p:txBody>
          <a:bodyPr/>
          <a:lstStyle/>
          <a:p>
            <a:pPr>
              <a:defRPr/>
            </a:pPr>
            <a:fld id="{2303D31F-598B-47EE-BA37-93F097A3D676}" type="datetime1">
              <a:rPr lang="en-GB" altLang="en-US" smtClean="0"/>
              <a:pPr>
                <a:defRPr/>
              </a:pPr>
              <a:t>16/06/2021</a:t>
            </a:fld>
            <a:endParaRPr lang="en-GB" altLang="en-US"/>
          </a:p>
        </p:txBody>
      </p:sp>
      <p:sp>
        <p:nvSpPr>
          <p:cNvPr id="5" name="Slide Number Placeholder 4">
            <a:extLst>
              <a:ext uri="{FF2B5EF4-FFF2-40B4-BE49-F238E27FC236}">
                <a16:creationId xmlns:a16="http://schemas.microsoft.com/office/drawing/2014/main" id="{9DA77834-03FD-4F0D-91FC-24AF7865B53D}"/>
              </a:ext>
            </a:extLst>
          </p:cNvPr>
          <p:cNvSpPr>
            <a:spLocks noGrp="1"/>
          </p:cNvSpPr>
          <p:nvPr>
            <p:ph type="sldNum" sz="quarter" idx="12"/>
          </p:nvPr>
        </p:nvSpPr>
        <p:spPr/>
        <p:txBody>
          <a:bodyPr/>
          <a:lstStyle/>
          <a:p>
            <a:pPr>
              <a:defRPr/>
            </a:pPr>
            <a:fld id="{6550E941-99E4-4403-A917-B30FF69A9617}" type="slidenum">
              <a:rPr lang="en-GB" altLang="en-US" smtClean="0"/>
              <a:pPr>
                <a:defRPr/>
              </a:pPr>
              <a:t>39</a:t>
            </a:fld>
            <a:endParaRPr lang="en-GB" altLang="en-US"/>
          </a:p>
        </p:txBody>
      </p:sp>
    </p:spTree>
    <p:extLst>
      <p:ext uri="{BB962C8B-B14F-4D97-AF65-F5344CB8AC3E}">
        <p14:creationId xmlns:p14="http://schemas.microsoft.com/office/powerpoint/2010/main" val="292603587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D62E473F-B255-41E1-9C58-F9600E45CF7D}"/>
              </a:ext>
            </a:extLst>
          </p:cNvPr>
          <p:cNvSpPr>
            <a:spLocks noChangeArrowheads="1"/>
          </p:cNvSpPr>
          <p:nvPr/>
        </p:nvSpPr>
        <p:spPr bwMode="auto">
          <a:xfrm>
            <a:off x="0" y="0"/>
            <a:ext cx="16002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33795" name="Rectangle 3">
            <a:extLst>
              <a:ext uri="{FF2B5EF4-FFF2-40B4-BE49-F238E27FC236}">
                <a16:creationId xmlns:a16="http://schemas.microsoft.com/office/drawing/2014/main" id="{FED10402-9083-414F-8768-A17032AA485A}"/>
              </a:ext>
            </a:extLst>
          </p:cNvPr>
          <p:cNvSpPr>
            <a:spLocks noChangeArrowheads="1"/>
          </p:cNvSpPr>
          <p:nvPr/>
        </p:nvSpPr>
        <p:spPr bwMode="auto">
          <a:xfrm>
            <a:off x="0" y="0"/>
            <a:ext cx="14478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33798" name="Rectangle 6">
            <a:extLst>
              <a:ext uri="{FF2B5EF4-FFF2-40B4-BE49-F238E27FC236}">
                <a16:creationId xmlns:a16="http://schemas.microsoft.com/office/drawing/2014/main" id="{320A94BC-82FB-4EE8-8637-34368278E4C2}"/>
              </a:ext>
            </a:extLst>
          </p:cNvPr>
          <p:cNvSpPr>
            <a:spLocks noGrp="1" noChangeArrowheads="1"/>
          </p:cNvSpPr>
          <p:nvPr>
            <p:ph type="title"/>
          </p:nvPr>
        </p:nvSpPr>
        <p:spPr>
          <a:xfrm>
            <a:off x="457200" y="838200"/>
            <a:ext cx="8229600" cy="1143000"/>
          </a:xfrm>
        </p:spPr>
        <p:txBody>
          <a:bodyPr/>
          <a:lstStyle/>
          <a:p>
            <a:pPr eaLnBrk="1" hangingPunct="1"/>
            <a:r>
              <a:rPr lang="en-US" altLang="en-US" sz="3600">
                <a:solidFill>
                  <a:srgbClr val="229FC6"/>
                </a:solidFill>
                <a:latin typeface="Arial Black" panose="020B0A04020102020204" pitchFamily="34" charset="0"/>
              </a:rPr>
              <a:t>Repositioning</a:t>
            </a:r>
          </a:p>
        </p:txBody>
      </p:sp>
      <p:sp>
        <p:nvSpPr>
          <p:cNvPr id="33799" name="Text Box 7">
            <a:extLst>
              <a:ext uri="{FF2B5EF4-FFF2-40B4-BE49-F238E27FC236}">
                <a16:creationId xmlns:a16="http://schemas.microsoft.com/office/drawing/2014/main" id="{8867F558-7CC5-4A16-B6C0-C2284984A889}"/>
              </a:ext>
            </a:extLst>
          </p:cNvPr>
          <p:cNvSpPr txBox="1">
            <a:spLocks noChangeArrowheads="1"/>
          </p:cNvSpPr>
          <p:nvPr/>
        </p:nvSpPr>
        <p:spPr bwMode="auto">
          <a:xfrm rot="-5400000">
            <a:off x="7215187" y="4929188"/>
            <a:ext cx="428625" cy="3429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algn="l" eaLnBrk="1" hangingPunct="1">
              <a:spcBef>
                <a:spcPct val="50000"/>
              </a:spcBef>
            </a:pPr>
            <a:endParaRPr lang="en-GB" altLang="en-US" sz="1600">
              <a:solidFill>
                <a:srgbClr val="229FC6"/>
              </a:solidFill>
              <a:latin typeface="Arial Black" panose="020B0A04020102020204" pitchFamily="34" charset="0"/>
            </a:endParaRPr>
          </a:p>
        </p:txBody>
      </p:sp>
      <p:sp>
        <p:nvSpPr>
          <p:cNvPr id="192520" name="Rectangle 8">
            <a:extLst>
              <a:ext uri="{FF2B5EF4-FFF2-40B4-BE49-F238E27FC236}">
                <a16:creationId xmlns:a16="http://schemas.microsoft.com/office/drawing/2014/main" id="{22579A7B-7396-4FF0-945E-BCF272CE6B90}"/>
              </a:ext>
            </a:extLst>
          </p:cNvPr>
          <p:cNvSpPr>
            <a:spLocks noChangeArrowheads="1"/>
          </p:cNvSpPr>
          <p:nvPr/>
        </p:nvSpPr>
        <p:spPr bwMode="auto">
          <a:xfrm>
            <a:off x="1524000" y="2286000"/>
            <a:ext cx="6705600" cy="3200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gn="l" eaLnBrk="0" hangingPunct="0">
              <a:buChar char="•"/>
              <a:defRPr sz="3200">
                <a:solidFill>
                  <a:schemeClr val="tx1"/>
                </a:solidFill>
                <a:latin typeface="Arial" panose="020B0604020202020204" pitchFamily="34" charset="0"/>
              </a:defRPr>
            </a:lvl1pPr>
            <a:lvl2pPr marL="742950" indent="-285750" algn="l" eaLnBrk="0" hangingPunct="0">
              <a:buChar char="–"/>
              <a:defRPr sz="2800">
                <a:solidFill>
                  <a:schemeClr val="tx1"/>
                </a:solidFill>
                <a:latin typeface="Arial" panose="020B0604020202020204" pitchFamily="34" charset="0"/>
              </a:defRPr>
            </a:lvl2pPr>
            <a:lvl3pPr marL="1143000" indent="-228600" algn="l" eaLnBrk="0" hangingPunct="0">
              <a:buChar char="•"/>
              <a:defRPr sz="2400">
                <a:solidFill>
                  <a:schemeClr val="tx1"/>
                </a:solidFill>
                <a:latin typeface="Arial" panose="020B0604020202020204" pitchFamily="34" charset="0"/>
              </a:defRPr>
            </a:lvl3pPr>
            <a:lvl4pPr marL="1600200" indent="-228600" algn="l" eaLnBrk="0" hangingPunct="0">
              <a:buChar char="–"/>
              <a:defRPr sz="2000">
                <a:solidFill>
                  <a:schemeClr val="tx1"/>
                </a:solidFill>
                <a:latin typeface="Arial" panose="020B0604020202020204" pitchFamily="34" charset="0"/>
              </a:defRPr>
            </a:lvl4pPr>
            <a:lvl5pPr marL="2057400" indent="-228600" algn="l" eaLnBrk="0" hangingPunct="0">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r>
              <a:rPr lang="en-US" altLang="en-US" sz="2800" dirty="0"/>
              <a:t>Used to revive an ailing brand or fix a lackluster new market entry</a:t>
            </a:r>
          </a:p>
          <a:p>
            <a:pPr eaLnBrk="1" hangingPunct="1"/>
            <a:endParaRPr lang="en-US" altLang="en-US" sz="1400" dirty="0"/>
          </a:p>
          <a:p>
            <a:pPr eaLnBrk="1" hangingPunct="1"/>
            <a:r>
              <a:rPr lang="en-US" altLang="en-US" sz="2800" dirty="0"/>
              <a:t>The challenge: Changing perceptions of a brand forged over years of advertising.</a:t>
            </a:r>
          </a:p>
          <a:p>
            <a:pPr eaLnBrk="1" hangingPunct="1">
              <a:buFontTx/>
              <a:buNone/>
            </a:pPr>
            <a:endParaRPr lang="en-US" altLang="en-US" sz="2800" dirty="0"/>
          </a:p>
        </p:txBody>
      </p:sp>
      <p:pic>
        <p:nvPicPr>
          <p:cNvPr id="33801" name="Picture 9" descr="Click To Download">
            <a:extLst>
              <a:ext uri="{FF2B5EF4-FFF2-40B4-BE49-F238E27FC236}">
                <a16:creationId xmlns:a16="http://schemas.microsoft.com/office/drawing/2014/main" id="{91A16715-8069-472E-B4C0-F7E0639E0849}"/>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7236296" y="4005064"/>
            <a:ext cx="1600200" cy="1600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192520">
                                            <p:txEl>
                                              <p:pRg st="0" end="0"/>
                                            </p:txEl>
                                          </p:spTgt>
                                        </p:tgtEl>
                                        <p:attrNameLst>
                                          <p:attrName>style.visibility</p:attrName>
                                        </p:attrNameLst>
                                      </p:cBhvr>
                                      <p:to>
                                        <p:strVal val="visible"/>
                                      </p:to>
                                    </p:set>
                                    <p:anim calcmode="lin" valueType="num">
                                      <p:cBhvr>
                                        <p:cTn id="7" dur="1000" fill="hold"/>
                                        <p:tgtEl>
                                          <p:spTgt spid="192520">
                                            <p:txEl>
                                              <p:pRg st="0" end="0"/>
                                            </p:txEl>
                                          </p:spTgt>
                                        </p:tgtEl>
                                        <p:attrNameLst>
                                          <p:attrName>ppt_w</p:attrName>
                                        </p:attrNameLst>
                                      </p:cBhvr>
                                      <p:tavLst>
                                        <p:tav tm="0">
                                          <p:val>
                                            <p:strVal val="#ppt_w*0.70"/>
                                          </p:val>
                                        </p:tav>
                                        <p:tav tm="100000">
                                          <p:val>
                                            <p:strVal val="#ppt_w"/>
                                          </p:val>
                                        </p:tav>
                                      </p:tavLst>
                                    </p:anim>
                                    <p:anim calcmode="lin" valueType="num">
                                      <p:cBhvr>
                                        <p:cTn id="8" dur="1000" fill="hold"/>
                                        <p:tgtEl>
                                          <p:spTgt spid="192520">
                                            <p:txEl>
                                              <p:pRg st="0" end="0"/>
                                            </p:txEl>
                                          </p:spTgt>
                                        </p:tgtEl>
                                        <p:attrNameLst>
                                          <p:attrName>ppt_h</p:attrName>
                                        </p:attrNameLst>
                                      </p:cBhvr>
                                      <p:tavLst>
                                        <p:tav tm="0">
                                          <p:val>
                                            <p:strVal val="#ppt_h"/>
                                          </p:val>
                                        </p:tav>
                                        <p:tav tm="100000">
                                          <p:val>
                                            <p:strVal val="#ppt_h"/>
                                          </p:val>
                                        </p:tav>
                                      </p:tavLst>
                                    </p:anim>
                                    <p:animEffect transition="in" filter="fade">
                                      <p:cBhvr>
                                        <p:cTn id="9" dur="1000"/>
                                        <p:tgtEl>
                                          <p:spTgt spid="192520">
                                            <p:txEl>
                                              <p:pRg st="0" end="0"/>
                                            </p:txEl>
                                          </p:spTgt>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55" presetClass="entr" presetSubtype="0" fill="hold" grpId="0" nodeType="clickEffect">
                                  <p:stCondLst>
                                    <p:cond delay="0"/>
                                  </p:stCondLst>
                                  <p:childTnLst>
                                    <p:set>
                                      <p:cBhvr>
                                        <p:cTn id="13" dur="1" fill="hold">
                                          <p:stCondLst>
                                            <p:cond delay="0"/>
                                          </p:stCondLst>
                                        </p:cTn>
                                        <p:tgtEl>
                                          <p:spTgt spid="192520">
                                            <p:txEl>
                                              <p:pRg st="2" end="2"/>
                                            </p:txEl>
                                          </p:spTgt>
                                        </p:tgtEl>
                                        <p:attrNameLst>
                                          <p:attrName>style.visibility</p:attrName>
                                        </p:attrNameLst>
                                      </p:cBhvr>
                                      <p:to>
                                        <p:strVal val="visible"/>
                                      </p:to>
                                    </p:set>
                                    <p:anim calcmode="lin" valueType="num">
                                      <p:cBhvr>
                                        <p:cTn id="14" dur="1000" fill="hold"/>
                                        <p:tgtEl>
                                          <p:spTgt spid="192520">
                                            <p:txEl>
                                              <p:pRg st="2" end="2"/>
                                            </p:txEl>
                                          </p:spTgt>
                                        </p:tgtEl>
                                        <p:attrNameLst>
                                          <p:attrName>ppt_w</p:attrName>
                                        </p:attrNameLst>
                                      </p:cBhvr>
                                      <p:tavLst>
                                        <p:tav tm="0">
                                          <p:val>
                                            <p:strVal val="#ppt_w*0.70"/>
                                          </p:val>
                                        </p:tav>
                                        <p:tav tm="100000">
                                          <p:val>
                                            <p:strVal val="#ppt_w"/>
                                          </p:val>
                                        </p:tav>
                                      </p:tavLst>
                                    </p:anim>
                                    <p:anim calcmode="lin" valueType="num">
                                      <p:cBhvr>
                                        <p:cTn id="15" dur="1000" fill="hold"/>
                                        <p:tgtEl>
                                          <p:spTgt spid="192520">
                                            <p:txEl>
                                              <p:pRg st="2" end="2"/>
                                            </p:txEl>
                                          </p:spTgt>
                                        </p:tgtEl>
                                        <p:attrNameLst>
                                          <p:attrName>ppt_h</p:attrName>
                                        </p:attrNameLst>
                                      </p:cBhvr>
                                      <p:tavLst>
                                        <p:tav tm="0">
                                          <p:val>
                                            <p:strVal val="#ppt_h"/>
                                          </p:val>
                                        </p:tav>
                                        <p:tav tm="100000">
                                          <p:val>
                                            <p:strVal val="#ppt_h"/>
                                          </p:val>
                                        </p:tav>
                                      </p:tavLst>
                                    </p:anim>
                                    <p:animEffect transition="in" filter="fade">
                                      <p:cBhvr>
                                        <p:cTn id="16" dur="1000"/>
                                        <p:tgtEl>
                                          <p:spTgt spid="192520">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2520"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27F762-E9E4-495E-8E26-0E02A64EBB04}"/>
              </a:ext>
            </a:extLst>
          </p:cNvPr>
          <p:cNvSpPr>
            <a:spLocks noGrp="1"/>
          </p:cNvSpPr>
          <p:nvPr>
            <p:ph type="title"/>
          </p:nvPr>
        </p:nvSpPr>
        <p:spPr>
          <a:xfrm>
            <a:off x="457200" y="274638"/>
            <a:ext cx="8229600" cy="1143000"/>
          </a:xfrm>
        </p:spPr>
        <p:txBody>
          <a:bodyPr wrap="square" anchor="ctr">
            <a:normAutofit/>
          </a:bodyPr>
          <a:lstStyle/>
          <a:p>
            <a:r>
              <a:rPr lang="en-GB" dirty="0"/>
              <a:t>Mother Energy Drinks</a:t>
            </a:r>
          </a:p>
        </p:txBody>
      </p:sp>
      <p:sp>
        <p:nvSpPr>
          <p:cNvPr id="3" name="Content Placeholder 2">
            <a:extLst>
              <a:ext uri="{FF2B5EF4-FFF2-40B4-BE49-F238E27FC236}">
                <a16:creationId xmlns:a16="http://schemas.microsoft.com/office/drawing/2014/main" id="{9731E637-A394-4B4C-B094-5E9204898862}"/>
              </a:ext>
            </a:extLst>
          </p:cNvPr>
          <p:cNvSpPr>
            <a:spLocks noGrp="1"/>
          </p:cNvSpPr>
          <p:nvPr>
            <p:ph type="body" sz="half" idx="1"/>
          </p:nvPr>
        </p:nvSpPr>
        <p:spPr>
          <a:xfrm>
            <a:off x="457200" y="1600200"/>
            <a:ext cx="4038600" cy="4525963"/>
          </a:xfrm>
        </p:spPr>
        <p:txBody>
          <a:bodyPr wrap="square" anchor="t">
            <a:normAutofit/>
          </a:bodyPr>
          <a:lstStyle/>
          <a:p>
            <a:pPr>
              <a:lnSpc>
                <a:spcPct val="90000"/>
              </a:lnSpc>
            </a:pPr>
            <a:r>
              <a:rPr lang="en-GB" sz="1200" b="0" i="0" dirty="0">
                <a:effectLst/>
              </a:rPr>
              <a:t>The </a:t>
            </a:r>
            <a:r>
              <a:rPr lang="en-GB" sz="1200" b="0" i="0" u="none" strike="noStrike" dirty="0">
                <a:effectLst/>
                <a:hlinkClick r:id="rId2">
                  <a:extLst>
                    <a:ext uri="{A12FA001-AC4F-418D-AE19-62706E023703}">
                      <ahyp:hlinkClr xmlns:ahyp="http://schemas.microsoft.com/office/drawing/2018/hyperlinkcolor" val="tx"/>
                    </a:ext>
                  </a:extLst>
                </a:hlinkClick>
              </a:rPr>
              <a:t>Coca-Cola Company</a:t>
            </a:r>
            <a:r>
              <a:rPr lang="en-GB" sz="1200" b="0" i="0" dirty="0">
                <a:effectLst/>
              </a:rPr>
              <a:t> launched Mother Energy Drinks in 2006 into the Australian market. The launch campaign was professionally executed, and Coca-Cola was able to leverage its distribution channels to get the product into major retailers. However, the taste of Mother Energy Drink was subpar and repeat purchases were very low. Coca-Cola was faced with a decision: to improve and reposition the product or withdraw it and introduce a new brand and product. The company ultimately decided to reposition the product due to already high brand awareness. The biggest challenge faced by Coca-Cola was to persuade consumers to try the product again. The company changed the packaging, increased the size of the can, and improved the taste of the product. The relaunch of the product featured a new phrase – “New Mother, tastes nothing like the old one.” Ultimately, Coca-Cola was able to successfully reposition Mother Energy Drinks and the brand today competes with the two leading energy drinks in the market – V and Red Bull.</a:t>
            </a:r>
          </a:p>
          <a:p>
            <a:pPr>
              <a:lnSpc>
                <a:spcPct val="90000"/>
              </a:lnSpc>
            </a:pPr>
            <a:r>
              <a:rPr lang="en-GB" sz="1300" b="0" i="0" dirty="0">
                <a:effectLst/>
              </a:rPr>
              <a:t> </a:t>
            </a:r>
          </a:p>
          <a:p>
            <a:pPr>
              <a:lnSpc>
                <a:spcPct val="90000"/>
              </a:lnSpc>
            </a:pPr>
            <a:endParaRPr lang="en-GB" sz="1300" dirty="0"/>
          </a:p>
        </p:txBody>
      </p:sp>
      <p:pic>
        <p:nvPicPr>
          <p:cNvPr id="8" name="Content Placeholder 7" descr="A picture containing text, indoor, shelf, lined&#10;&#10;Description automatically generated">
            <a:extLst>
              <a:ext uri="{FF2B5EF4-FFF2-40B4-BE49-F238E27FC236}">
                <a16:creationId xmlns:a16="http://schemas.microsoft.com/office/drawing/2014/main" id="{BD07E336-F7B7-4986-9EF2-923D8EFFFC2D}"/>
              </a:ext>
            </a:extLst>
          </p:cNvPr>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4648202" y="1415831"/>
            <a:ext cx="4038600" cy="4026337"/>
          </a:xfrm>
        </p:spPr>
      </p:pic>
      <p:sp>
        <p:nvSpPr>
          <p:cNvPr id="4" name="Date Placeholder 3">
            <a:extLst>
              <a:ext uri="{FF2B5EF4-FFF2-40B4-BE49-F238E27FC236}">
                <a16:creationId xmlns:a16="http://schemas.microsoft.com/office/drawing/2014/main" id="{E8E54783-4F38-4DF9-80C5-1542C5045BC0}"/>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16/06/2021</a:t>
            </a:fld>
            <a:endParaRPr lang="en-GB" altLang="en-US" sz="900"/>
          </a:p>
        </p:txBody>
      </p:sp>
      <p:sp>
        <p:nvSpPr>
          <p:cNvPr id="5" name="Slide Number Placeholder 4">
            <a:extLst>
              <a:ext uri="{FF2B5EF4-FFF2-40B4-BE49-F238E27FC236}">
                <a16:creationId xmlns:a16="http://schemas.microsoft.com/office/drawing/2014/main" id="{F62E59D1-10DB-4EDE-A71E-465814B4DDAA}"/>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41</a:t>
            </a:fld>
            <a:endParaRPr lang="en-GB" altLang="en-US"/>
          </a:p>
        </p:txBody>
      </p:sp>
    </p:spTree>
    <p:extLst>
      <p:ext uri="{BB962C8B-B14F-4D97-AF65-F5344CB8AC3E}">
        <p14:creationId xmlns:p14="http://schemas.microsoft.com/office/powerpoint/2010/main" val="332693567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5842" name="Object 2">
            <a:extLst>
              <a:ext uri="{FF2B5EF4-FFF2-40B4-BE49-F238E27FC236}">
                <a16:creationId xmlns:a16="http://schemas.microsoft.com/office/drawing/2014/main" id="{69792A33-21F9-4EA6-9AA7-2BC07B496E1D}"/>
              </a:ext>
            </a:extLst>
          </p:cNvPr>
          <p:cNvGraphicFramePr>
            <a:graphicFrameLocks noGrp="1" noChangeAspect="1"/>
          </p:cNvGraphicFramePr>
          <p:nvPr>
            <p:ph idx="1"/>
          </p:nvPr>
        </p:nvGraphicFramePr>
        <p:xfrm>
          <a:off x="6172200" y="3429000"/>
          <a:ext cx="1771650" cy="1377950"/>
        </p:xfrm>
        <a:graphic>
          <a:graphicData uri="http://schemas.openxmlformats.org/presentationml/2006/ole">
            <mc:AlternateContent xmlns:mc="http://schemas.openxmlformats.org/markup-compatibility/2006">
              <mc:Choice xmlns:v="urn:schemas-microsoft-com:vml" Requires="v">
                <p:oleObj name="Clip" r:id="rId3" imgW="4457323" imgH="3468986" progId="MS_ClipArt_Gallery.2">
                  <p:embed/>
                </p:oleObj>
              </mc:Choice>
              <mc:Fallback>
                <p:oleObj name="Clip" r:id="rId3" imgW="4457323" imgH="3468986" progId="MS_ClipArt_Gallery.2">
                  <p:embed/>
                  <p:pic>
                    <p:nvPicPr>
                      <p:cNvPr id="35842" name="Object 2">
                        <a:extLst>
                          <a:ext uri="{FF2B5EF4-FFF2-40B4-BE49-F238E27FC236}">
                            <a16:creationId xmlns:a16="http://schemas.microsoft.com/office/drawing/2014/main" id="{69792A33-21F9-4EA6-9AA7-2BC07B496E1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72200" y="3429000"/>
                        <a:ext cx="1771650" cy="13779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35843" name="Rectangle 3">
            <a:extLst>
              <a:ext uri="{FF2B5EF4-FFF2-40B4-BE49-F238E27FC236}">
                <a16:creationId xmlns:a16="http://schemas.microsoft.com/office/drawing/2014/main" id="{AA80E705-6883-4D12-AFD4-43B1936D351E}"/>
              </a:ext>
            </a:extLst>
          </p:cNvPr>
          <p:cNvSpPr>
            <a:spLocks noChangeArrowheads="1"/>
          </p:cNvSpPr>
          <p:nvPr/>
        </p:nvSpPr>
        <p:spPr bwMode="auto">
          <a:xfrm>
            <a:off x="0" y="0"/>
            <a:ext cx="16002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35844" name="Rectangle 4">
            <a:extLst>
              <a:ext uri="{FF2B5EF4-FFF2-40B4-BE49-F238E27FC236}">
                <a16:creationId xmlns:a16="http://schemas.microsoft.com/office/drawing/2014/main" id="{7AA7F5F0-6ACA-4966-AD9E-51F80AE72F04}"/>
              </a:ext>
            </a:extLst>
          </p:cNvPr>
          <p:cNvSpPr>
            <a:spLocks noChangeArrowheads="1"/>
          </p:cNvSpPr>
          <p:nvPr/>
        </p:nvSpPr>
        <p:spPr bwMode="auto">
          <a:xfrm>
            <a:off x="0" y="0"/>
            <a:ext cx="14478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sp>
        <p:nvSpPr>
          <p:cNvPr id="35847" name="Rectangle 7">
            <a:extLst>
              <a:ext uri="{FF2B5EF4-FFF2-40B4-BE49-F238E27FC236}">
                <a16:creationId xmlns:a16="http://schemas.microsoft.com/office/drawing/2014/main" id="{BA112B6F-8288-4912-8C83-860C6140CADC}"/>
              </a:ext>
            </a:extLst>
          </p:cNvPr>
          <p:cNvSpPr>
            <a:spLocks noGrp="1" noChangeArrowheads="1"/>
          </p:cNvSpPr>
          <p:nvPr>
            <p:ph type="title"/>
          </p:nvPr>
        </p:nvSpPr>
        <p:spPr>
          <a:xfrm>
            <a:off x="457200" y="838200"/>
            <a:ext cx="8229600" cy="1143000"/>
          </a:xfrm>
        </p:spPr>
        <p:txBody>
          <a:bodyPr/>
          <a:lstStyle/>
          <a:p>
            <a:pPr eaLnBrk="1" hangingPunct="1"/>
            <a:r>
              <a:rPr lang="en-US" altLang="en-US" sz="3600">
                <a:solidFill>
                  <a:srgbClr val="229FC6"/>
                </a:solidFill>
                <a:latin typeface="Arial Black" panose="020B0A04020102020204" pitchFamily="34" charset="0"/>
              </a:rPr>
              <a:t>Capturing the Value Proposition</a:t>
            </a:r>
          </a:p>
        </p:txBody>
      </p:sp>
      <p:sp>
        <p:nvSpPr>
          <p:cNvPr id="35848" name="Text Box 8">
            <a:extLst>
              <a:ext uri="{FF2B5EF4-FFF2-40B4-BE49-F238E27FC236}">
                <a16:creationId xmlns:a16="http://schemas.microsoft.com/office/drawing/2014/main" id="{CF82B01D-C5BF-48EA-807F-444A333EE3DC}"/>
              </a:ext>
            </a:extLst>
          </p:cNvPr>
          <p:cNvSpPr txBox="1">
            <a:spLocks noChangeArrowheads="1"/>
          </p:cNvSpPr>
          <p:nvPr/>
        </p:nvSpPr>
        <p:spPr bwMode="auto">
          <a:xfrm rot="-5400000">
            <a:off x="7215187" y="4929188"/>
            <a:ext cx="428625" cy="3429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algn="l" eaLnBrk="1" hangingPunct="1">
              <a:spcBef>
                <a:spcPct val="50000"/>
              </a:spcBef>
            </a:pPr>
            <a:endParaRPr lang="en-GB" altLang="en-US" sz="1600">
              <a:solidFill>
                <a:srgbClr val="229FC6"/>
              </a:solidFill>
              <a:latin typeface="Arial Black" panose="020B0A04020102020204" pitchFamily="34" charset="0"/>
            </a:endParaRPr>
          </a:p>
        </p:txBody>
      </p:sp>
      <p:grpSp>
        <p:nvGrpSpPr>
          <p:cNvPr id="35849" name="Group 9">
            <a:extLst>
              <a:ext uri="{FF2B5EF4-FFF2-40B4-BE49-F238E27FC236}">
                <a16:creationId xmlns:a16="http://schemas.microsoft.com/office/drawing/2014/main" id="{F24CC21E-96E4-40F7-8E1D-1550F7B3D312}"/>
              </a:ext>
            </a:extLst>
          </p:cNvPr>
          <p:cNvGrpSpPr>
            <a:grpSpLocks/>
          </p:cNvGrpSpPr>
          <p:nvPr/>
        </p:nvGrpSpPr>
        <p:grpSpPr bwMode="auto">
          <a:xfrm>
            <a:off x="647700" y="2514600"/>
            <a:ext cx="7848600" cy="3671888"/>
            <a:chOff x="411" y="1176"/>
            <a:chExt cx="4944" cy="2313"/>
          </a:xfrm>
        </p:grpSpPr>
        <p:grpSp>
          <p:nvGrpSpPr>
            <p:cNvPr id="35853" name="Group 10">
              <a:extLst>
                <a:ext uri="{FF2B5EF4-FFF2-40B4-BE49-F238E27FC236}">
                  <a16:creationId xmlns:a16="http://schemas.microsoft.com/office/drawing/2014/main" id="{1A23FAC6-E122-40EA-BF52-3D0375D3C1C5}"/>
                </a:ext>
              </a:extLst>
            </p:cNvPr>
            <p:cNvGrpSpPr>
              <a:grpSpLocks/>
            </p:cNvGrpSpPr>
            <p:nvPr/>
          </p:nvGrpSpPr>
          <p:grpSpPr bwMode="auto">
            <a:xfrm>
              <a:off x="2106" y="1430"/>
              <a:ext cx="1521" cy="1730"/>
              <a:chOff x="2106" y="1430"/>
              <a:chExt cx="1521" cy="1730"/>
            </a:xfrm>
          </p:grpSpPr>
          <p:sp>
            <p:nvSpPr>
              <p:cNvPr id="35865" name="Freeform 11" descr="White marble">
                <a:extLst>
                  <a:ext uri="{FF2B5EF4-FFF2-40B4-BE49-F238E27FC236}">
                    <a16:creationId xmlns:a16="http://schemas.microsoft.com/office/drawing/2014/main" id="{9E346DD8-B46C-46C1-89DA-768274313ABE}"/>
                  </a:ext>
                </a:extLst>
              </p:cNvPr>
              <p:cNvSpPr>
                <a:spLocks/>
              </p:cNvSpPr>
              <p:nvPr/>
            </p:nvSpPr>
            <p:spPr bwMode="auto">
              <a:xfrm>
                <a:off x="2106" y="1430"/>
                <a:ext cx="1521" cy="1723"/>
              </a:xfrm>
              <a:custGeom>
                <a:avLst/>
                <a:gdLst>
                  <a:gd name="T0" fmla="*/ 790 w 1521"/>
                  <a:gd name="T1" fmla="*/ 0 h 1723"/>
                  <a:gd name="T2" fmla="*/ 1025 w 1521"/>
                  <a:gd name="T3" fmla="*/ 781 h 1723"/>
                  <a:gd name="T4" fmla="*/ 1025 w 1521"/>
                  <a:gd name="T5" fmla="*/ 1450 h 1723"/>
                  <a:gd name="T6" fmla="*/ 1185 w 1521"/>
                  <a:gd name="T7" fmla="*/ 1450 h 1723"/>
                  <a:gd name="T8" fmla="*/ 1520 w 1521"/>
                  <a:gd name="T9" fmla="*/ 1587 h 1723"/>
                  <a:gd name="T10" fmla="*/ 1520 w 1521"/>
                  <a:gd name="T11" fmla="*/ 1722 h 1723"/>
                  <a:gd name="T12" fmla="*/ 0 w 1521"/>
                  <a:gd name="T13" fmla="*/ 1722 h 1723"/>
                  <a:gd name="T14" fmla="*/ 0 w 1521"/>
                  <a:gd name="T15" fmla="*/ 1579 h 1723"/>
                  <a:gd name="T16" fmla="*/ 343 w 1521"/>
                  <a:gd name="T17" fmla="*/ 1456 h 1723"/>
                  <a:gd name="T18" fmla="*/ 502 w 1521"/>
                  <a:gd name="T19" fmla="*/ 1456 h 1723"/>
                  <a:gd name="T20" fmla="*/ 500 w 1521"/>
                  <a:gd name="T21" fmla="*/ 781 h 1723"/>
                  <a:gd name="T22" fmla="*/ 790 w 1521"/>
                  <a:gd name="T23" fmla="*/ 0 h 1723"/>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1521" h="1723">
                    <a:moveTo>
                      <a:pt x="790" y="0"/>
                    </a:moveTo>
                    <a:lnTo>
                      <a:pt x="1025" y="781"/>
                    </a:lnTo>
                    <a:lnTo>
                      <a:pt x="1025" y="1450"/>
                    </a:lnTo>
                    <a:lnTo>
                      <a:pt x="1185" y="1450"/>
                    </a:lnTo>
                    <a:lnTo>
                      <a:pt x="1520" y="1587"/>
                    </a:lnTo>
                    <a:lnTo>
                      <a:pt x="1520" y="1722"/>
                    </a:lnTo>
                    <a:lnTo>
                      <a:pt x="0" y="1722"/>
                    </a:lnTo>
                    <a:lnTo>
                      <a:pt x="0" y="1579"/>
                    </a:lnTo>
                    <a:lnTo>
                      <a:pt x="343" y="1456"/>
                    </a:lnTo>
                    <a:lnTo>
                      <a:pt x="502" y="1456"/>
                    </a:lnTo>
                    <a:lnTo>
                      <a:pt x="500" y="781"/>
                    </a:lnTo>
                    <a:lnTo>
                      <a:pt x="790" y="0"/>
                    </a:lnTo>
                  </a:path>
                </a:pathLst>
              </a:custGeom>
              <a:blipFill dpi="0" rotWithShape="0">
                <a:blip r:embed="rId5"/>
                <a:srcRect/>
                <a:tile tx="0" ty="0" sx="100000" sy="100000" flip="none" algn="tl"/>
              </a:blipFill>
              <a:ln w="12700" cap="rnd" cmpd="sng">
                <a:solidFill>
                  <a:srgbClr val="DDDDDD"/>
                </a:solidFill>
                <a:prstDash val="solid"/>
                <a:round/>
                <a:headEnd/>
                <a:tailEnd/>
              </a:ln>
              <a:effectLst>
                <a:outerShdw dist="53882" dir="2700000" algn="ctr" rotWithShape="0">
                  <a:schemeClr val="bg2">
                    <a:alpha val="50000"/>
                  </a:schemeClr>
                </a:outerShdw>
              </a:effectLst>
            </p:spPr>
            <p:txBody>
              <a:bodyPr/>
              <a:lstStyle/>
              <a:p>
                <a:endParaRPr lang="en-US"/>
              </a:p>
            </p:txBody>
          </p:sp>
          <p:sp>
            <p:nvSpPr>
              <p:cNvPr id="194572" name="Rectangle 12">
                <a:extLst>
                  <a:ext uri="{FF2B5EF4-FFF2-40B4-BE49-F238E27FC236}">
                    <a16:creationId xmlns:a16="http://schemas.microsoft.com/office/drawing/2014/main" id="{FB121383-6F90-4251-A0A8-D5562DFE8296}"/>
                  </a:ext>
                </a:extLst>
              </p:cNvPr>
              <p:cNvSpPr>
                <a:spLocks noChangeArrowheads="1"/>
              </p:cNvSpPr>
              <p:nvPr/>
            </p:nvSpPr>
            <p:spPr bwMode="auto">
              <a:xfrm>
                <a:off x="2728" y="1842"/>
                <a:ext cx="318" cy="13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algn="l" eaLnBrk="0" hangingPunct="0">
                  <a:lnSpc>
                    <a:spcPct val="75000"/>
                  </a:lnSpc>
                  <a:spcBef>
                    <a:spcPct val="0"/>
                  </a:spcBef>
                  <a:defRPr/>
                </a:pPr>
                <a:r>
                  <a:rPr lang="en-US" altLang="en-US" sz="3500" b="1">
                    <a:solidFill>
                      <a:srgbClr val="000000"/>
                    </a:solidFill>
                    <a:effectLst>
                      <a:outerShdw blurRad="38100" dist="38100" dir="2700000" algn="tl">
                        <a:srgbClr val="C0C0C0"/>
                      </a:outerShdw>
                    </a:effectLst>
                    <a:latin typeface="Arial" charset="0"/>
                  </a:rPr>
                  <a:t>V</a:t>
                </a:r>
              </a:p>
              <a:p>
                <a:pPr algn="l" eaLnBrk="0" hangingPunct="0">
                  <a:lnSpc>
                    <a:spcPct val="75000"/>
                  </a:lnSpc>
                  <a:spcBef>
                    <a:spcPct val="0"/>
                  </a:spcBef>
                  <a:defRPr/>
                </a:pPr>
                <a:r>
                  <a:rPr lang="en-US" altLang="en-US" sz="3500" b="1">
                    <a:solidFill>
                      <a:srgbClr val="000000"/>
                    </a:solidFill>
                    <a:effectLst>
                      <a:outerShdw blurRad="38100" dist="38100" dir="2700000" algn="tl">
                        <a:srgbClr val="C0C0C0"/>
                      </a:outerShdw>
                    </a:effectLst>
                    <a:latin typeface="Arial" charset="0"/>
                  </a:rPr>
                  <a:t>A</a:t>
                </a:r>
              </a:p>
              <a:p>
                <a:pPr algn="l" eaLnBrk="0" hangingPunct="0">
                  <a:lnSpc>
                    <a:spcPct val="75000"/>
                  </a:lnSpc>
                  <a:spcBef>
                    <a:spcPct val="0"/>
                  </a:spcBef>
                  <a:defRPr/>
                </a:pPr>
                <a:r>
                  <a:rPr lang="en-US" altLang="en-US" sz="3500" b="1">
                    <a:solidFill>
                      <a:srgbClr val="000000"/>
                    </a:solidFill>
                    <a:effectLst>
                      <a:outerShdw blurRad="38100" dist="38100" dir="2700000" algn="tl">
                        <a:srgbClr val="C0C0C0"/>
                      </a:outerShdw>
                    </a:effectLst>
                    <a:latin typeface="Arial" charset="0"/>
                  </a:rPr>
                  <a:t>L</a:t>
                </a:r>
              </a:p>
              <a:p>
                <a:pPr algn="l" eaLnBrk="0" hangingPunct="0">
                  <a:lnSpc>
                    <a:spcPct val="75000"/>
                  </a:lnSpc>
                  <a:spcBef>
                    <a:spcPct val="0"/>
                  </a:spcBef>
                  <a:defRPr/>
                </a:pPr>
                <a:r>
                  <a:rPr lang="en-US" altLang="en-US" sz="3500" b="1">
                    <a:solidFill>
                      <a:srgbClr val="000000"/>
                    </a:solidFill>
                    <a:effectLst>
                      <a:outerShdw blurRad="38100" dist="38100" dir="2700000" algn="tl">
                        <a:srgbClr val="C0C0C0"/>
                      </a:outerShdw>
                    </a:effectLst>
                    <a:latin typeface="Arial" charset="0"/>
                  </a:rPr>
                  <a:t>U</a:t>
                </a:r>
              </a:p>
              <a:p>
                <a:pPr algn="l" eaLnBrk="0" hangingPunct="0">
                  <a:lnSpc>
                    <a:spcPct val="75000"/>
                  </a:lnSpc>
                  <a:spcBef>
                    <a:spcPct val="0"/>
                  </a:spcBef>
                  <a:defRPr/>
                </a:pPr>
                <a:r>
                  <a:rPr lang="en-US" altLang="en-US" sz="3500" b="1">
                    <a:solidFill>
                      <a:srgbClr val="000000"/>
                    </a:solidFill>
                    <a:effectLst>
                      <a:outerShdw blurRad="38100" dist="38100" dir="2700000" algn="tl">
                        <a:srgbClr val="C0C0C0"/>
                      </a:outerShdw>
                    </a:effectLst>
                    <a:latin typeface="Arial" charset="0"/>
                  </a:rPr>
                  <a:t>E</a:t>
                </a:r>
              </a:p>
            </p:txBody>
          </p:sp>
        </p:grpSp>
        <p:sp>
          <p:nvSpPr>
            <p:cNvPr id="35854" name="Line 13">
              <a:extLst>
                <a:ext uri="{FF2B5EF4-FFF2-40B4-BE49-F238E27FC236}">
                  <a16:creationId xmlns:a16="http://schemas.microsoft.com/office/drawing/2014/main" id="{DD415AA0-31D4-45DB-AEB1-34F605D1E64A}"/>
                </a:ext>
              </a:extLst>
            </p:cNvPr>
            <p:cNvSpPr>
              <a:spLocks noChangeShapeType="1"/>
            </p:cNvSpPr>
            <p:nvPr/>
          </p:nvSpPr>
          <p:spPr bwMode="auto">
            <a:xfrm>
              <a:off x="1353" y="1619"/>
              <a:ext cx="851" cy="1070"/>
            </a:xfrm>
            <a:prstGeom prst="line">
              <a:avLst/>
            </a:prstGeom>
            <a:noFill/>
            <a:ln w="12700">
              <a:solidFill>
                <a:srgbClr val="DDDDDD"/>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53882" dir="2700000" algn="ctr" rotWithShape="0">
                      <a:schemeClr val="bg2">
                        <a:alpha val="50000"/>
                      </a:schemeClr>
                    </a:outerShdw>
                  </a:effectLst>
                </a14:hiddenEffects>
              </a:ext>
            </a:extLst>
          </p:spPr>
          <p:txBody>
            <a:bodyPr wrap="none" anchor="ctr"/>
            <a:lstStyle/>
            <a:p>
              <a:endParaRPr lang="en-US"/>
            </a:p>
          </p:txBody>
        </p:sp>
        <p:sp>
          <p:nvSpPr>
            <p:cNvPr id="35855" name="Line 14">
              <a:extLst>
                <a:ext uri="{FF2B5EF4-FFF2-40B4-BE49-F238E27FC236}">
                  <a16:creationId xmlns:a16="http://schemas.microsoft.com/office/drawing/2014/main" id="{74957381-3C6A-4DE6-97A9-0ABADF8421BC}"/>
                </a:ext>
              </a:extLst>
            </p:cNvPr>
            <p:cNvSpPr>
              <a:spLocks noChangeShapeType="1"/>
            </p:cNvSpPr>
            <p:nvPr/>
          </p:nvSpPr>
          <p:spPr bwMode="auto">
            <a:xfrm flipH="1">
              <a:off x="481" y="1619"/>
              <a:ext cx="872" cy="1056"/>
            </a:xfrm>
            <a:prstGeom prst="line">
              <a:avLst/>
            </a:prstGeom>
            <a:noFill/>
            <a:ln w="12700">
              <a:solidFill>
                <a:srgbClr val="DDDDDD"/>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53882" dir="2700000" algn="ctr" rotWithShape="0">
                      <a:schemeClr val="bg2">
                        <a:alpha val="50000"/>
                      </a:schemeClr>
                    </a:outerShdw>
                  </a:effectLst>
                </a14:hiddenEffects>
              </a:ext>
            </a:extLst>
          </p:spPr>
          <p:txBody>
            <a:bodyPr wrap="none" anchor="ctr"/>
            <a:lstStyle/>
            <a:p>
              <a:endParaRPr lang="en-US"/>
            </a:p>
          </p:txBody>
        </p:sp>
        <p:sp>
          <p:nvSpPr>
            <p:cNvPr id="35856" name="Freeform 15" descr="White Marble">
              <a:extLst>
                <a:ext uri="{FF2B5EF4-FFF2-40B4-BE49-F238E27FC236}">
                  <a16:creationId xmlns:a16="http://schemas.microsoft.com/office/drawing/2014/main" id="{3890042D-949C-4CBE-A240-DDCE06438CD3}"/>
                </a:ext>
              </a:extLst>
            </p:cNvPr>
            <p:cNvSpPr>
              <a:spLocks/>
            </p:cNvSpPr>
            <p:nvPr/>
          </p:nvSpPr>
          <p:spPr bwMode="auto">
            <a:xfrm>
              <a:off x="411" y="2672"/>
              <a:ext cx="1837" cy="335"/>
            </a:xfrm>
            <a:custGeom>
              <a:avLst/>
              <a:gdLst>
                <a:gd name="T0" fmla="*/ 9 w 1837"/>
                <a:gd name="T1" fmla="*/ 0 h 335"/>
                <a:gd name="T2" fmla="*/ 0 w 1837"/>
                <a:gd name="T3" fmla="*/ 35 h 335"/>
                <a:gd name="T4" fmla="*/ 9 w 1837"/>
                <a:gd name="T5" fmla="*/ 79 h 335"/>
                <a:gd name="T6" fmla="*/ 36 w 1837"/>
                <a:gd name="T7" fmla="*/ 124 h 335"/>
                <a:gd name="T8" fmla="*/ 87 w 1837"/>
                <a:gd name="T9" fmla="*/ 169 h 335"/>
                <a:gd name="T10" fmla="*/ 165 w 1837"/>
                <a:gd name="T11" fmla="*/ 209 h 335"/>
                <a:gd name="T12" fmla="*/ 260 w 1837"/>
                <a:gd name="T13" fmla="*/ 246 h 335"/>
                <a:gd name="T14" fmla="*/ 356 w 1837"/>
                <a:gd name="T15" fmla="*/ 272 h 335"/>
                <a:gd name="T16" fmla="*/ 438 w 1837"/>
                <a:gd name="T17" fmla="*/ 289 h 335"/>
                <a:gd name="T18" fmla="*/ 529 w 1837"/>
                <a:gd name="T19" fmla="*/ 305 h 335"/>
                <a:gd name="T20" fmla="*/ 618 w 1837"/>
                <a:gd name="T21" fmla="*/ 316 h 335"/>
                <a:gd name="T22" fmla="*/ 703 w 1837"/>
                <a:gd name="T23" fmla="*/ 323 h 335"/>
                <a:gd name="T24" fmla="*/ 784 w 1837"/>
                <a:gd name="T25" fmla="*/ 329 h 335"/>
                <a:gd name="T26" fmla="*/ 891 w 1837"/>
                <a:gd name="T27" fmla="*/ 334 h 335"/>
                <a:gd name="T28" fmla="*/ 991 w 1837"/>
                <a:gd name="T29" fmla="*/ 331 h 335"/>
                <a:gd name="T30" fmla="*/ 1087 w 1837"/>
                <a:gd name="T31" fmla="*/ 329 h 335"/>
                <a:gd name="T32" fmla="*/ 1200 w 1837"/>
                <a:gd name="T33" fmla="*/ 322 h 335"/>
                <a:gd name="T34" fmla="*/ 1284 w 1837"/>
                <a:gd name="T35" fmla="*/ 311 h 335"/>
                <a:gd name="T36" fmla="*/ 1374 w 1837"/>
                <a:gd name="T37" fmla="*/ 296 h 335"/>
                <a:gd name="T38" fmla="*/ 1461 w 1837"/>
                <a:gd name="T39" fmla="*/ 279 h 335"/>
                <a:gd name="T40" fmla="*/ 1522 w 1837"/>
                <a:gd name="T41" fmla="*/ 265 h 335"/>
                <a:gd name="T42" fmla="*/ 1584 w 1837"/>
                <a:gd name="T43" fmla="*/ 243 h 335"/>
                <a:gd name="T44" fmla="*/ 1634 w 1837"/>
                <a:gd name="T45" fmla="*/ 226 h 335"/>
                <a:gd name="T46" fmla="*/ 1689 w 1837"/>
                <a:gd name="T47" fmla="*/ 202 h 335"/>
                <a:gd name="T48" fmla="*/ 1741 w 1837"/>
                <a:gd name="T49" fmla="*/ 179 h 335"/>
                <a:gd name="T50" fmla="*/ 1772 w 1837"/>
                <a:gd name="T51" fmla="*/ 151 h 335"/>
                <a:gd name="T52" fmla="*/ 1804 w 1837"/>
                <a:gd name="T53" fmla="*/ 121 h 335"/>
                <a:gd name="T54" fmla="*/ 1827 w 1837"/>
                <a:gd name="T55" fmla="*/ 89 h 335"/>
                <a:gd name="T56" fmla="*/ 1836 w 1837"/>
                <a:gd name="T57" fmla="*/ 50 h 335"/>
                <a:gd name="T58" fmla="*/ 1831 w 1837"/>
                <a:gd name="T59" fmla="*/ 2 h 335"/>
                <a:gd name="T60" fmla="*/ 9 w 1837"/>
                <a:gd name="T61" fmla="*/ 0 h 335"/>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0" t="0" r="r" b="b"/>
              <a:pathLst>
                <a:path w="1837" h="335">
                  <a:moveTo>
                    <a:pt x="9" y="0"/>
                  </a:moveTo>
                  <a:lnTo>
                    <a:pt x="0" y="35"/>
                  </a:lnTo>
                  <a:lnTo>
                    <a:pt x="9" y="79"/>
                  </a:lnTo>
                  <a:lnTo>
                    <a:pt x="36" y="124"/>
                  </a:lnTo>
                  <a:lnTo>
                    <a:pt x="87" y="169"/>
                  </a:lnTo>
                  <a:lnTo>
                    <a:pt x="165" y="209"/>
                  </a:lnTo>
                  <a:lnTo>
                    <a:pt x="260" y="246"/>
                  </a:lnTo>
                  <a:lnTo>
                    <a:pt x="356" y="272"/>
                  </a:lnTo>
                  <a:lnTo>
                    <a:pt x="438" y="289"/>
                  </a:lnTo>
                  <a:lnTo>
                    <a:pt x="529" y="305"/>
                  </a:lnTo>
                  <a:lnTo>
                    <a:pt x="618" y="316"/>
                  </a:lnTo>
                  <a:lnTo>
                    <a:pt x="703" y="323"/>
                  </a:lnTo>
                  <a:lnTo>
                    <a:pt x="784" y="329"/>
                  </a:lnTo>
                  <a:lnTo>
                    <a:pt x="891" y="334"/>
                  </a:lnTo>
                  <a:lnTo>
                    <a:pt x="991" y="331"/>
                  </a:lnTo>
                  <a:lnTo>
                    <a:pt x="1087" y="329"/>
                  </a:lnTo>
                  <a:lnTo>
                    <a:pt x="1200" y="322"/>
                  </a:lnTo>
                  <a:lnTo>
                    <a:pt x="1284" y="311"/>
                  </a:lnTo>
                  <a:lnTo>
                    <a:pt x="1374" y="296"/>
                  </a:lnTo>
                  <a:lnTo>
                    <a:pt x="1461" y="279"/>
                  </a:lnTo>
                  <a:lnTo>
                    <a:pt x="1522" y="265"/>
                  </a:lnTo>
                  <a:lnTo>
                    <a:pt x="1584" y="243"/>
                  </a:lnTo>
                  <a:lnTo>
                    <a:pt x="1634" y="226"/>
                  </a:lnTo>
                  <a:lnTo>
                    <a:pt x="1689" y="202"/>
                  </a:lnTo>
                  <a:lnTo>
                    <a:pt x="1741" y="179"/>
                  </a:lnTo>
                  <a:lnTo>
                    <a:pt x="1772" y="151"/>
                  </a:lnTo>
                  <a:lnTo>
                    <a:pt x="1804" y="121"/>
                  </a:lnTo>
                  <a:lnTo>
                    <a:pt x="1827" y="89"/>
                  </a:lnTo>
                  <a:lnTo>
                    <a:pt x="1836" y="50"/>
                  </a:lnTo>
                  <a:lnTo>
                    <a:pt x="1831" y="2"/>
                  </a:lnTo>
                  <a:lnTo>
                    <a:pt x="9" y="0"/>
                  </a:lnTo>
                </a:path>
              </a:pathLst>
            </a:custGeom>
            <a:blipFill dpi="0" rotWithShape="0">
              <a:blip r:embed="rId6"/>
              <a:srcRect/>
              <a:tile tx="0" ty="0" sx="100000" sy="100000" flip="none" algn="tl"/>
            </a:blipFill>
            <a:ln w="12700" cap="rnd" cmpd="sng">
              <a:solidFill>
                <a:srgbClr val="DDDDDD"/>
              </a:solidFill>
              <a:prstDash val="solid"/>
              <a:round/>
              <a:headEnd/>
              <a:tailEnd/>
            </a:ln>
            <a:effectLst>
              <a:outerShdw dist="53882" dir="2700000" algn="ctr" rotWithShape="0">
                <a:schemeClr val="bg2">
                  <a:alpha val="50000"/>
                </a:schemeClr>
              </a:outerShdw>
            </a:effectLst>
          </p:spPr>
          <p:txBody>
            <a:bodyPr/>
            <a:lstStyle/>
            <a:p>
              <a:endParaRPr lang="en-US"/>
            </a:p>
          </p:txBody>
        </p:sp>
        <p:sp>
          <p:nvSpPr>
            <p:cNvPr id="194576" name="Rectangle 16">
              <a:extLst>
                <a:ext uri="{FF2B5EF4-FFF2-40B4-BE49-F238E27FC236}">
                  <a16:creationId xmlns:a16="http://schemas.microsoft.com/office/drawing/2014/main" id="{5275478C-8862-465C-8C55-78AC4D0C4285}"/>
                </a:ext>
              </a:extLst>
            </p:cNvPr>
            <p:cNvSpPr>
              <a:spLocks noChangeArrowheads="1"/>
            </p:cNvSpPr>
            <p:nvPr/>
          </p:nvSpPr>
          <p:spPr bwMode="auto">
            <a:xfrm>
              <a:off x="901" y="2663"/>
              <a:ext cx="874"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eaLnBrk="0" hangingPunct="0">
                <a:spcBef>
                  <a:spcPct val="0"/>
                </a:spcBef>
                <a:defRPr/>
              </a:pPr>
              <a:r>
                <a:rPr lang="en-US" altLang="en-US" sz="2400" b="1">
                  <a:solidFill>
                    <a:srgbClr val="000000"/>
                  </a:solidFill>
                  <a:effectLst>
                    <a:outerShdw blurRad="38100" dist="38100" dir="2700000" algn="tl">
                      <a:srgbClr val="C0C0C0"/>
                    </a:outerShdw>
                  </a:effectLst>
                  <a:latin typeface="Arial" charset="0"/>
                </a:rPr>
                <a:t>Benefits</a:t>
              </a:r>
            </a:p>
          </p:txBody>
        </p:sp>
        <p:grpSp>
          <p:nvGrpSpPr>
            <p:cNvPr id="35858" name="Group 17">
              <a:extLst>
                <a:ext uri="{FF2B5EF4-FFF2-40B4-BE49-F238E27FC236}">
                  <a16:creationId xmlns:a16="http://schemas.microsoft.com/office/drawing/2014/main" id="{20AB56B5-B94F-4804-810C-D5EB8669491A}"/>
                </a:ext>
              </a:extLst>
            </p:cNvPr>
            <p:cNvGrpSpPr>
              <a:grpSpLocks/>
            </p:cNvGrpSpPr>
            <p:nvPr/>
          </p:nvGrpSpPr>
          <p:grpSpPr bwMode="auto">
            <a:xfrm>
              <a:off x="3516" y="1313"/>
              <a:ext cx="1839" cy="1388"/>
              <a:chOff x="3516" y="1313"/>
              <a:chExt cx="1839" cy="1388"/>
            </a:xfrm>
          </p:grpSpPr>
          <p:sp>
            <p:nvSpPr>
              <p:cNvPr id="35861" name="Line 18">
                <a:extLst>
                  <a:ext uri="{FF2B5EF4-FFF2-40B4-BE49-F238E27FC236}">
                    <a16:creationId xmlns:a16="http://schemas.microsoft.com/office/drawing/2014/main" id="{F6B46975-E9DF-4C48-AE94-794F75DEADB9}"/>
                  </a:ext>
                </a:extLst>
              </p:cNvPr>
              <p:cNvSpPr>
                <a:spLocks noChangeShapeType="1"/>
              </p:cNvSpPr>
              <p:nvPr/>
            </p:nvSpPr>
            <p:spPr bwMode="auto">
              <a:xfrm>
                <a:off x="4464" y="1313"/>
                <a:ext cx="851" cy="1070"/>
              </a:xfrm>
              <a:prstGeom prst="line">
                <a:avLst/>
              </a:prstGeom>
              <a:noFill/>
              <a:ln w="12700">
                <a:solidFill>
                  <a:srgbClr val="DDDDDD"/>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53882" dir="2700000" algn="ctr" rotWithShape="0">
                        <a:schemeClr val="bg2">
                          <a:alpha val="50000"/>
                        </a:schemeClr>
                      </a:outerShdw>
                    </a:effectLst>
                  </a14:hiddenEffects>
                </a:ext>
              </a:extLst>
            </p:spPr>
            <p:txBody>
              <a:bodyPr wrap="none" anchor="ctr"/>
              <a:lstStyle/>
              <a:p>
                <a:endParaRPr lang="en-US"/>
              </a:p>
            </p:txBody>
          </p:sp>
          <p:sp>
            <p:nvSpPr>
              <p:cNvPr id="35862" name="Line 19">
                <a:extLst>
                  <a:ext uri="{FF2B5EF4-FFF2-40B4-BE49-F238E27FC236}">
                    <a16:creationId xmlns:a16="http://schemas.microsoft.com/office/drawing/2014/main" id="{9B7FC104-909C-4535-B3BF-ED7A15A2E974}"/>
                  </a:ext>
                </a:extLst>
              </p:cNvPr>
              <p:cNvSpPr>
                <a:spLocks noChangeShapeType="1"/>
              </p:cNvSpPr>
              <p:nvPr/>
            </p:nvSpPr>
            <p:spPr bwMode="auto">
              <a:xfrm flipH="1">
                <a:off x="3593" y="1313"/>
                <a:ext cx="871" cy="1056"/>
              </a:xfrm>
              <a:prstGeom prst="line">
                <a:avLst/>
              </a:prstGeom>
              <a:noFill/>
              <a:ln w="12700">
                <a:solidFill>
                  <a:srgbClr val="DDDDDD"/>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53882" dir="2700000" algn="ctr" rotWithShape="0">
                        <a:schemeClr val="bg2">
                          <a:alpha val="50000"/>
                        </a:schemeClr>
                      </a:outerShdw>
                    </a:effectLst>
                  </a14:hiddenEffects>
                </a:ext>
              </a:extLst>
            </p:spPr>
            <p:txBody>
              <a:bodyPr wrap="none" anchor="ctr"/>
              <a:lstStyle/>
              <a:p>
                <a:endParaRPr lang="en-US"/>
              </a:p>
            </p:txBody>
          </p:sp>
          <p:sp>
            <p:nvSpPr>
              <p:cNvPr id="35863" name="Freeform 20" descr="White Marble">
                <a:extLst>
                  <a:ext uri="{FF2B5EF4-FFF2-40B4-BE49-F238E27FC236}">
                    <a16:creationId xmlns:a16="http://schemas.microsoft.com/office/drawing/2014/main" id="{9C23D0D6-EB84-4FB8-B2D3-11CC054BE43D}"/>
                  </a:ext>
                </a:extLst>
              </p:cNvPr>
              <p:cNvSpPr>
                <a:spLocks/>
              </p:cNvSpPr>
              <p:nvPr/>
            </p:nvSpPr>
            <p:spPr bwMode="auto">
              <a:xfrm>
                <a:off x="3516" y="2365"/>
                <a:ext cx="1839" cy="336"/>
              </a:xfrm>
              <a:custGeom>
                <a:avLst/>
                <a:gdLst>
                  <a:gd name="T0" fmla="*/ 9 w 1839"/>
                  <a:gd name="T1" fmla="*/ 0 h 336"/>
                  <a:gd name="T2" fmla="*/ 0 w 1839"/>
                  <a:gd name="T3" fmla="*/ 36 h 336"/>
                  <a:gd name="T4" fmla="*/ 9 w 1839"/>
                  <a:gd name="T5" fmla="*/ 80 h 336"/>
                  <a:gd name="T6" fmla="*/ 36 w 1839"/>
                  <a:gd name="T7" fmla="*/ 125 h 336"/>
                  <a:gd name="T8" fmla="*/ 87 w 1839"/>
                  <a:gd name="T9" fmla="*/ 170 h 336"/>
                  <a:gd name="T10" fmla="*/ 165 w 1839"/>
                  <a:gd name="T11" fmla="*/ 210 h 336"/>
                  <a:gd name="T12" fmla="*/ 260 w 1839"/>
                  <a:gd name="T13" fmla="*/ 247 h 336"/>
                  <a:gd name="T14" fmla="*/ 357 w 1839"/>
                  <a:gd name="T15" fmla="*/ 273 h 336"/>
                  <a:gd name="T16" fmla="*/ 438 w 1839"/>
                  <a:gd name="T17" fmla="*/ 290 h 336"/>
                  <a:gd name="T18" fmla="*/ 530 w 1839"/>
                  <a:gd name="T19" fmla="*/ 306 h 336"/>
                  <a:gd name="T20" fmla="*/ 618 w 1839"/>
                  <a:gd name="T21" fmla="*/ 317 h 336"/>
                  <a:gd name="T22" fmla="*/ 704 w 1839"/>
                  <a:gd name="T23" fmla="*/ 324 h 336"/>
                  <a:gd name="T24" fmla="*/ 785 w 1839"/>
                  <a:gd name="T25" fmla="*/ 330 h 336"/>
                  <a:gd name="T26" fmla="*/ 891 w 1839"/>
                  <a:gd name="T27" fmla="*/ 335 h 336"/>
                  <a:gd name="T28" fmla="*/ 991 w 1839"/>
                  <a:gd name="T29" fmla="*/ 332 h 336"/>
                  <a:gd name="T30" fmla="*/ 1088 w 1839"/>
                  <a:gd name="T31" fmla="*/ 330 h 336"/>
                  <a:gd name="T32" fmla="*/ 1201 w 1839"/>
                  <a:gd name="T33" fmla="*/ 323 h 336"/>
                  <a:gd name="T34" fmla="*/ 1285 w 1839"/>
                  <a:gd name="T35" fmla="*/ 312 h 336"/>
                  <a:gd name="T36" fmla="*/ 1375 w 1839"/>
                  <a:gd name="T37" fmla="*/ 297 h 336"/>
                  <a:gd name="T38" fmla="*/ 1462 w 1839"/>
                  <a:gd name="T39" fmla="*/ 280 h 336"/>
                  <a:gd name="T40" fmla="*/ 1522 w 1839"/>
                  <a:gd name="T41" fmla="*/ 266 h 336"/>
                  <a:gd name="T42" fmla="*/ 1586 w 1839"/>
                  <a:gd name="T43" fmla="*/ 244 h 336"/>
                  <a:gd name="T44" fmla="*/ 1635 w 1839"/>
                  <a:gd name="T45" fmla="*/ 227 h 336"/>
                  <a:gd name="T46" fmla="*/ 1690 w 1839"/>
                  <a:gd name="T47" fmla="*/ 203 h 336"/>
                  <a:gd name="T48" fmla="*/ 1742 w 1839"/>
                  <a:gd name="T49" fmla="*/ 180 h 336"/>
                  <a:gd name="T50" fmla="*/ 1773 w 1839"/>
                  <a:gd name="T51" fmla="*/ 152 h 336"/>
                  <a:gd name="T52" fmla="*/ 1805 w 1839"/>
                  <a:gd name="T53" fmla="*/ 122 h 336"/>
                  <a:gd name="T54" fmla="*/ 1828 w 1839"/>
                  <a:gd name="T55" fmla="*/ 90 h 336"/>
                  <a:gd name="T56" fmla="*/ 1838 w 1839"/>
                  <a:gd name="T57" fmla="*/ 50 h 336"/>
                  <a:gd name="T58" fmla="*/ 1825 w 1839"/>
                  <a:gd name="T59" fmla="*/ 0 h 336"/>
                  <a:gd name="T60" fmla="*/ 9 w 1839"/>
                  <a:gd name="T61" fmla="*/ 0 h 3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0" t="0" r="r" b="b"/>
                <a:pathLst>
                  <a:path w="1839" h="336">
                    <a:moveTo>
                      <a:pt x="9" y="0"/>
                    </a:moveTo>
                    <a:lnTo>
                      <a:pt x="0" y="36"/>
                    </a:lnTo>
                    <a:lnTo>
                      <a:pt x="9" y="80"/>
                    </a:lnTo>
                    <a:lnTo>
                      <a:pt x="36" y="125"/>
                    </a:lnTo>
                    <a:lnTo>
                      <a:pt x="87" y="170"/>
                    </a:lnTo>
                    <a:lnTo>
                      <a:pt x="165" y="210"/>
                    </a:lnTo>
                    <a:lnTo>
                      <a:pt x="260" y="247"/>
                    </a:lnTo>
                    <a:lnTo>
                      <a:pt x="357" y="273"/>
                    </a:lnTo>
                    <a:lnTo>
                      <a:pt x="438" y="290"/>
                    </a:lnTo>
                    <a:lnTo>
                      <a:pt x="530" y="306"/>
                    </a:lnTo>
                    <a:lnTo>
                      <a:pt x="618" y="317"/>
                    </a:lnTo>
                    <a:lnTo>
                      <a:pt x="704" y="324"/>
                    </a:lnTo>
                    <a:lnTo>
                      <a:pt x="785" y="330"/>
                    </a:lnTo>
                    <a:lnTo>
                      <a:pt x="891" y="335"/>
                    </a:lnTo>
                    <a:lnTo>
                      <a:pt x="991" y="332"/>
                    </a:lnTo>
                    <a:lnTo>
                      <a:pt x="1088" y="330"/>
                    </a:lnTo>
                    <a:lnTo>
                      <a:pt x="1201" y="323"/>
                    </a:lnTo>
                    <a:lnTo>
                      <a:pt x="1285" y="312"/>
                    </a:lnTo>
                    <a:lnTo>
                      <a:pt x="1375" y="297"/>
                    </a:lnTo>
                    <a:lnTo>
                      <a:pt x="1462" y="280"/>
                    </a:lnTo>
                    <a:lnTo>
                      <a:pt x="1522" y="266"/>
                    </a:lnTo>
                    <a:lnTo>
                      <a:pt x="1586" y="244"/>
                    </a:lnTo>
                    <a:lnTo>
                      <a:pt x="1635" y="227"/>
                    </a:lnTo>
                    <a:lnTo>
                      <a:pt x="1690" y="203"/>
                    </a:lnTo>
                    <a:lnTo>
                      <a:pt x="1742" y="180"/>
                    </a:lnTo>
                    <a:lnTo>
                      <a:pt x="1773" y="152"/>
                    </a:lnTo>
                    <a:lnTo>
                      <a:pt x="1805" y="122"/>
                    </a:lnTo>
                    <a:lnTo>
                      <a:pt x="1828" y="90"/>
                    </a:lnTo>
                    <a:lnTo>
                      <a:pt x="1838" y="50"/>
                    </a:lnTo>
                    <a:lnTo>
                      <a:pt x="1825" y="0"/>
                    </a:lnTo>
                    <a:lnTo>
                      <a:pt x="9" y="0"/>
                    </a:lnTo>
                  </a:path>
                </a:pathLst>
              </a:custGeom>
              <a:blipFill dpi="0" rotWithShape="0">
                <a:blip r:embed="rId6"/>
                <a:srcRect/>
                <a:tile tx="0" ty="0" sx="100000" sy="100000" flip="none" algn="tl"/>
              </a:blipFill>
              <a:ln w="12700" cap="rnd" cmpd="sng">
                <a:solidFill>
                  <a:srgbClr val="DDDDDD"/>
                </a:solidFill>
                <a:prstDash val="solid"/>
                <a:round/>
                <a:headEnd/>
                <a:tailEnd/>
              </a:ln>
              <a:effectLst>
                <a:outerShdw dist="53882" dir="2700000" algn="ctr" rotWithShape="0">
                  <a:schemeClr val="bg2">
                    <a:alpha val="50000"/>
                  </a:schemeClr>
                </a:outerShdw>
              </a:effectLst>
            </p:spPr>
            <p:txBody>
              <a:bodyPr/>
              <a:lstStyle/>
              <a:p>
                <a:endParaRPr lang="en-US"/>
              </a:p>
            </p:txBody>
          </p:sp>
          <p:sp>
            <p:nvSpPr>
              <p:cNvPr id="194581" name="Rectangle 21">
                <a:extLst>
                  <a:ext uri="{FF2B5EF4-FFF2-40B4-BE49-F238E27FC236}">
                    <a16:creationId xmlns:a16="http://schemas.microsoft.com/office/drawing/2014/main" id="{53ED88CB-7D1A-4520-9D04-1E0170EBA0F5}"/>
                  </a:ext>
                </a:extLst>
              </p:cNvPr>
              <p:cNvSpPr>
                <a:spLocks noChangeArrowheads="1"/>
              </p:cNvSpPr>
              <p:nvPr/>
            </p:nvSpPr>
            <p:spPr bwMode="auto">
              <a:xfrm>
                <a:off x="3747" y="2352"/>
                <a:ext cx="1376"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eaLnBrk="0" hangingPunct="0">
                  <a:spcBef>
                    <a:spcPct val="0"/>
                  </a:spcBef>
                  <a:defRPr/>
                </a:pPr>
                <a:r>
                  <a:rPr lang="en-US" altLang="en-US" sz="2400" b="1">
                    <a:solidFill>
                      <a:srgbClr val="000000"/>
                    </a:solidFill>
                    <a:effectLst>
                      <a:outerShdw blurRad="38100" dist="38100" dir="2700000" algn="tl">
                        <a:srgbClr val="C0C0C0"/>
                      </a:outerShdw>
                    </a:effectLst>
                    <a:latin typeface="Arial" charset="0"/>
                  </a:rPr>
                  <a:t>Relative Price</a:t>
                </a:r>
              </a:p>
            </p:txBody>
          </p:sp>
        </p:grpSp>
        <p:sp>
          <p:nvSpPr>
            <p:cNvPr id="35859" name="Freeform 22" descr="White Marble">
              <a:extLst>
                <a:ext uri="{FF2B5EF4-FFF2-40B4-BE49-F238E27FC236}">
                  <a16:creationId xmlns:a16="http://schemas.microsoft.com/office/drawing/2014/main" id="{E1B53EB1-AC0B-4110-9994-08E29B27F2D9}"/>
                </a:ext>
              </a:extLst>
            </p:cNvPr>
            <p:cNvSpPr>
              <a:spLocks/>
            </p:cNvSpPr>
            <p:nvPr/>
          </p:nvSpPr>
          <p:spPr bwMode="auto">
            <a:xfrm>
              <a:off x="1303" y="1176"/>
              <a:ext cx="3199" cy="441"/>
            </a:xfrm>
            <a:custGeom>
              <a:avLst/>
              <a:gdLst>
                <a:gd name="T0" fmla="*/ 11 w 3199"/>
                <a:gd name="T1" fmla="*/ 440 h 441"/>
                <a:gd name="T2" fmla="*/ 3198 w 3199"/>
                <a:gd name="T3" fmla="*/ 130 h 441"/>
                <a:gd name="T4" fmla="*/ 3187 w 3199"/>
                <a:gd name="T5" fmla="*/ 34 h 441"/>
                <a:gd name="T6" fmla="*/ 1718 w 3199"/>
                <a:gd name="T7" fmla="*/ 0 h 441"/>
                <a:gd name="T8" fmla="*/ 1484 w 3199"/>
                <a:gd name="T9" fmla="*/ 23 h 441"/>
                <a:gd name="T10" fmla="*/ 0 w 3199"/>
                <a:gd name="T11" fmla="*/ 329 h 441"/>
                <a:gd name="T12" fmla="*/ 11 w 3199"/>
                <a:gd name="T13" fmla="*/ 440 h 441"/>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3199" h="441">
                  <a:moveTo>
                    <a:pt x="11" y="440"/>
                  </a:moveTo>
                  <a:lnTo>
                    <a:pt x="3198" y="130"/>
                  </a:lnTo>
                  <a:lnTo>
                    <a:pt x="3187" y="34"/>
                  </a:lnTo>
                  <a:lnTo>
                    <a:pt x="1718" y="0"/>
                  </a:lnTo>
                  <a:lnTo>
                    <a:pt x="1484" y="23"/>
                  </a:lnTo>
                  <a:lnTo>
                    <a:pt x="0" y="329"/>
                  </a:lnTo>
                  <a:lnTo>
                    <a:pt x="11" y="440"/>
                  </a:lnTo>
                </a:path>
              </a:pathLst>
            </a:custGeom>
            <a:blipFill dpi="0" rotWithShape="0">
              <a:blip r:embed="rId6"/>
              <a:srcRect/>
              <a:tile tx="0" ty="0" sx="100000" sy="100000" flip="none" algn="tl"/>
            </a:blipFill>
            <a:ln w="12700" cap="rnd" cmpd="sng">
              <a:solidFill>
                <a:srgbClr val="DDDDDD"/>
              </a:solidFill>
              <a:prstDash val="solid"/>
              <a:round/>
              <a:headEnd/>
              <a:tailEnd/>
            </a:ln>
            <a:effectLst>
              <a:outerShdw dist="53882" dir="2700000" algn="ctr" rotWithShape="0">
                <a:schemeClr val="bg2">
                  <a:alpha val="50000"/>
                </a:schemeClr>
              </a:outerShdw>
            </a:effectLst>
          </p:spPr>
          <p:txBody>
            <a:bodyPr/>
            <a:lstStyle/>
            <a:p>
              <a:endParaRPr lang="en-US"/>
            </a:p>
          </p:txBody>
        </p:sp>
        <p:sp>
          <p:nvSpPr>
            <p:cNvPr id="35860" name="Rectangle 23">
              <a:extLst>
                <a:ext uri="{FF2B5EF4-FFF2-40B4-BE49-F238E27FC236}">
                  <a16:creationId xmlns:a16="http://schemas.microsoft.com/office/drawing/2014/main" id="{98F06110-40B7-48D9-8CC0-23CF94C906F5}"/>
                </a:ext>
              </a:extLst>
            </p:cNvPr>
            <p:cNvSpPr>
              <a:spLocks noChangeArrowheads="1"/>
            </p:cNvSpPr>
            <p:nvPr/>
          </p:nvSpPr>
          <p:spPr bwMode="auto">
            <a:xfrm>
              <a:off x="1841" y="3158"/>
              <a:ext cx="2075" cy="331"/>
            </a:xfrm>
            <a:prstGeom prst="rect">
              <a:avLst/>
            </a:prstGeom>
            <a:solidFill>
              <a:srgbClr val="000000"/>
            </a:solidFill>
            <a:ln w="12700">
              <a:solidFill>
                <a:srgbClr val="000000"/>
              </a:solidFill>
              <a:miter lim="800000"/>
              <a:headEnd type="none" w="sm" len="sm"/>
              <a:tailEnd type="none" w="sm" len="sm"/>
            </a:ln>
            <a:effectLst>
              <a:outerShdw dist="53882" dir="2700000" algn="ctr" rotWithShape="0">
                <a:schemeClr val="bg2">
                  <a:alpha val="50000"/>
                </a:schemeClr>
              </a:outerShdw>
            </a:effectLst>
          </p:spPr>
          <p:txBody>
            <a:bodyPr wrap="none" anchor="ct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endParaRPr lang="en-GB" altLang="en-US"/>
            </a:p>
          </p:txBody>
        </p:sp>
      </p:grpSp>
      <p:sp>
        <p:nvSpPr>
          <p:cNvPr id="35850" name="Text Box 24">
            <a:extLst>
              <a:ext uri="{FF2B5EF4-FFF2-40B4-BE49-F238E27FC236}">
                <a16:creationId xmlns:a16="http://schemas.microsoft.com/office/drawing/2014/main" id="{91BBC49B-E13A-4A70-9DF4-393033E0C744}"/>
              </a:ext>
            </a:extLst>
          </p:cNvPr>
          <p:cNvSpPr txBox="1">
            <a:spLocks noChangeArrowheads="1"/>
          </p:cNvSpPr>
          <p:nvPr/>
        </p:nvSpPr>
        <p:spPr bwMode="auto">
          <a:xfrm>
            <a:off x="914400" y="3429000"/>
            <a:ext cx="2362200" cy="519113"/>
          </a:xfrm>
          <a:prstGeom prst="rect">
            <a:avLst/>
          </a:prstGeom>
          <a:noFill/>
          <a:ln>
            <a:noFill/>
          </a:ln>
          <a:effectLst/>
          <a:extLst>
            <a:ext uri="{909E8E84-426E-40DD-AFC4-6F175D3DCCD1}">
              <a14:hiddenFill xmlns:a14="http://schemas.microsoft.com/office/drawing/2010/main">
                <a:gradFill rotWithShape="1">
                  <a:gsLst>
                    <a:gs pos="0">
                      <a:srgbClr val="00E88A"/>
                    </a:gs>
                    <a:gs pos="100000">
                      <a:srgbClr val="89B2FB"/>
                    </a:gs>
                  </a:gsLst>
                  <a:lin ang="5400000" scaled="1"/>
                </a:gra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spcBef>
                <a:spcPct val="50000"/>
              </a:spcBef>
            </a:pPr>
            <a:r>
              <a:rPr lang="en-US" altLang="en-US" sz="2800">
                <a:solidFill>
                  <a:srgbClr val="0B5FF7"/>
                </a:solidFill>
              </a:rPr>
              <a:t>Functional</a:t>
            </a:r>
            <a:endParaRPr lang="en-US" altLang="en-US" sz="2400">
              <a:solidFill>
                <a:srgbClr val="0B5FF7"/>
              </a:solidFill>
            </a:endParaRPr>
          </a:p>
        </p:txBody>
      </p:sp>
      <p:sp>
        <p:nvSpPr>
          <p:cNvPr id="35851" name="Text Box 25">
            <a:extLst>
              <a:ext uri="{FF2B5EF4-FFF2-40B4-BE49-F238E27FC236}">
                <a16:creationId xmlns:a16="http://schemas.microsoft.com/office/drawing/2014/main" id="{CB5E66E1-4D58-463A-9693-0F2AB5102CB3}"/>
              </a:ext>
            </a:extLst>
          </p:cNvPr>
          <p:cNvSpPr txBox="1">
            <a:spLocks noChangeArrowheads="1"/>
          </p:cNvSpPr>
          <p:nvPr/>
        </p:nvSpPr>
        <p:spPr bwMode="auto">
          <a:xfrm>
            <a:off x="1066800" y="3886200"/>
            <a:ext cx="2362200" cy="519113"/>
          </a:xfrm>
          <a:prstGeom prst="rect">
            <a:avLst/>
          </a:prstGeom>
          <a:noFill/>
          <a:ln>
            <a:noFill/>
          </a:ln>
          <a:effectLst/>
          <a:extLst>
            <a:ext uri="{909E8E84-426E-40DD-AFC4-6F175D3DCCD1}">
              <a14:hiddenFill xmlns:a14="http://schemas.microsoft.com/office/drawing/2010/main">
                <a:gradFill rotWithShape="1">
                  <a:gsLst>
                    <a:gs pos="0">
                      <a:srgbClr val="00E88A"/>
                    </a:gs>
                    <a:gs pos="100000">
                      <a:srgbClr val="89B2FB"/>
                    </a:gs>
                  </a:gsLst>
                  <a:lin ang="5400000" scaled="1"/>
                </a:gra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spcBef>
                <a:spcPct val="50000"/>
              </a:spcBef>
            </a:pPr>
            <a:r>
              <a:rPr lang="en-US" altLang="en-US" sz="2800">
                <a:solidFill>
                  <a:schemeClr val="tx1"/>
                </a:solidFill>
              </a:rPr>
              <a:t>Emotional</a:t>
            </a:r>
            <a:endParaRPr lang="en-US" altLang="en-US" sz="2400">
              <a:solidFill>
                <a:schemeClr val="tx1"/>
              </a:solidFill>
            </a:endParaRPr>
          </a:p>
        </p:txBody>
      </p:sp>
      <p:sp>
        <p:nvSpPr>
          <p:cNvPr id="35852" name="Text Box 26">
            <a:extLst>
              <a:ext uri="{FF2B5EF4-FFF2-40B4-BE49-F238E27FC236}">
                <a16:creationId xmlns:a16="http://schemas.microsoft.com/office/drawing/2014/main" id="{B949DAA0-CBF5-4DAB-B939-470ECF74CB99}"/>
              </a:ext>
            </a:extLst>
          </p:cNvPr>
          <p:cNvSpPr txBox="1">
            <a:spLocks noChangeArrowheads="1"/>
          </p:cNvSpPr>
          <p:nvPr/>
        </p:nvSpPr>
        <p:spPr bwMode="auto">
          <a:xfrm>
            <a:off x="914400" y="4419600"/>
            <a:ext cx="2819400" cy="519113"/>
          </a:xfrm>
          <a:prstGeom prst="rect">
            <a:avLst/>
          </a:prstGeom>
          <a:noFill/>
          <a:ln>
            <a:noFill/>
          </a:ln>
          <a:effectLst/>
          <a:extLst>
            <a:ext uri="{909E8E84-426E-40DD-AFC4-6F175D3DCCD1}">
              <a14:hiddenFill xmlns:a14="http://schemas.microsoft.com/office/drawing/2010/main">
                <a:gradFill rotWithShape="1">
                  <a:gsLst>
                    <a:gs pos="0">
                      <a:srgbClr val="00E88A"/>
                    </a:gs>
                    <a:gs pos="100000">
                      <a:srgbClr val="89B2FB"/>
                    </a:gs>
                  </a:gsLst>
                  <a:lin ang="5400000" scaled="1"/>
                </a:gra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3200">
                <a:solidFill>
                  <a:srgbClr val="FFCC00"/>
                </a:solidFill>
                <a:latin typeface="Arial" panose="020B0604020202020204" pitchFamily="34" charset="0"/>
              </a:defRPr>
            </a:lvl1pPr>
            <a:lvl2pPr marL="742950" indent="-285750" eaLnBrk="0" hangingPunct="0">
              <a:defRPr sz="3200">
                <a:solidFill>
                  <a:srgbClr val="FFCC00"/>
                </a:solidFill>
                <a:latin typeface="Arial" panose="020B0604020202020204" pitchFamily="34" charset="0"/>
              </a:defRPr>
            </a:lvl2pPr>
            <a:lvl3pPr marL="1143000" indent="-228600" eaLnBrk="0" hangingPunct="0">
              <a:defRPr sz="3200">
                <a:solidFill>
                  <a:srgbClr val="FFCC00"/>
                </a:solidFill>
                <a:latin typeface="Arial" panose="020B0604020202020204" pitchFamily="34" charset="0"/>
              </a:defRPr>
            </a:lvl3pPr>
            <a:lvl4pPr marL="1600200" indent="-228600" eaLnBrk="0" hangingPunct="0">
              <a:defRPr sz="3200">
                <a:solidFill>
                  <a:srgbClr val="FFCC00"/>
                </a:solidFill>
                <a:latin typeface="Arial" panose="020B0604020202020204" pitchFamily="34" charset="0"/>
              </a:defRPr>
            </a:lvl4pPr>
            <a:lvl5pPr marL="2057400" indent="-228600" eaLnBrk="0" hangingPunct="0">
              <a:defRPr sz="3200">
                <a:solidFill>
                  <a:srgbClr val="FFCC00"/>
                </a:solidFill>
                <a:latin typeface="Arial" panose="020B0604020202020204" pitchFamily="34" charset="0"/>
              </a:defRPr>
            </a:lvl5pPr>
            <a:lvl6pPr marL="2514600" indent="-228600" algn="ctr" eaLnBrk="0" fontAlgn="base" hangingPunct="0">
              <a:spcBef>
                <a:spcPct val="20000"/>
              </a:spcBef>
              <a:spcAft>
                <a:spcPct val="0"/>
              </a:spcAft>
              <a:defRPr sz="3200">
                <a:solidFill>
                  <a:srgbClr val="FFCC00"/>
                </a:solidFill>
                <a:latin typeface="Arial" panose="020B0604020202020204" pitchFamily="34" charset="0"/>
              </a:defRPr>
            </a:lvl6pPr>
            <a:lvl7pPr marL="2971800" indent="-228600" algn="ctr" eaLnBrk="0" fontAlgn="base" hangingPunct="0">
              <a:spcBef>
                <a:spcPct val="20000"/>
              </a:spcBef>
              <a:spcAft>
                <a:spcPct val="0"/>
              </a:spcAft>
              <a:defRPr sz="3200">
                <a:solidFill>
                  <a:srgbClr val="FFCC00"/>
                </a:solidFill>
                <a:latin typeface="Arial" panose="020B0604020202020204" pitchFamily="34" charset="0"/>
              </a:defRPr>
            </a:lvl7pPr>
            <a:lvl8pPr marL="3429000" indent="-228600" algn="ctr" eaLnBrk="0" fontAlgn="base" hangingPunct="0">
              <a:spcBef>
                <a:spcPct val="20000"/>
              </a:spcBef>
              <a:spcAft>
                <a:spcPct val="0"/>
              </a:spcAft>
              <a:defRPr sz="3200">
                <a:solidFill>
                  <a:srgbClr val="FFCC00"/>
                </a:solidFill>
                <a:latin typeface="Arial" panose="020B0604020202020204" pitchFamily="34" charset="0"/>
              </a:defRPr>
            </a:lvl8pPr>
            <a:lvl9pPr marL="3886200" indent="-228600" algn="ctr" eaLnBrk="0" fontAlgn="base" hangingPunct="0">
              <a:spcBef>
                <a:spcPct val="20000"/>
              </a:spcBef>
              <a:spcAft>
                <a:spcPct val="0"/>
              </a:spcAft>
              <a:defRPr sz="3200">
                <a:solidFill>
                  <a:srgbClr val="FFCC00"/>
                </a:solidFill>
                <a:latin typeface="Arial" panose="020B0604020202020204" pitchFamily="34" charset="0"/>
              </a:defRPr>
            </a:lvl9pPr>
          </a:lstStyle>
          <a:p>
            <a:pPr eaLnBrk="1" hangingPunct="1">
              <a:spcBef>
                <a:spcPct val="50000"/>
              </a:spcBef>
            </a:pPr>
            <a:r>
              <a:rPr lang="en-US" altLang="en-US" sz="2800">
                <a:solidFill>
                  <a:schemeClr val="hlink"/>
                </a:solidFill>
              </a:rPr>
              <a:t>Self-expressive</a:t>
            </a:r>
            <a:endParaRPr lang="en-US" altLang="en-US" sz="2400">
              <a:solidFill>
                <a:schemeClr val="hlink"/>
              </a:solidFill>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80</TotalTime>
  <Words>995</Words>
  <Application>Microsoft Office PowerPoint</Application>
  <PresentationFormat>On-screen Show (4:3)</PresentationFormat>
  <Paragraphs>169</Paragraphs>
  <Slides>42</Slides>
  <Notes>11</Notes>
  <HiddenSlides>0</HiddenSlides>
  <MMClips>0</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1</vt:i4>
      </vt:variant>
      <vt:variant>
        <vt:lpstr>Slide Titles</vt:lpstr>
      </vt:variant>
      <vt:variant>
        <vt:i4>42</vt:i4>
      </vt:variant>
    </vt:vector>
  </HeadingPairs>
  <TitlesOfParts>
    <vt:vector size="49" baseType="lpstr">
      <vt:lpstr>Arial</vt:lpstr>
      <vt:lpstr>Arial Black</vt:lpstr>
      <vt:lpstr>Myriad Pro</vt:lpstr>
      <vt:lpstr>Times New Roman</vt:lpstr>
      <vt:lpstr>Verdana</vt:lpstr>
      <vt:lpstr>20140311PresentationUWTSDTemplate</vt:lpstr>
      <vt:lpstr>Clip</vt:lpstr>
      <vt:lpstr>LCMB7006</vt:lpstr>
      <vt:lpstr>  Market Segmentation </vt:lpstr>
      <vt:lpstr>  Advantages of Segmentation </vt:lpstr>
      <vt:lpstr>The STP Marketing Process (Segmenting, Targeting, Positioning)</vt:lpstr>
      <vt:lpstr>Identifying Target Segments: Market Segmentation</vt:lpstr>
      <vt:lpstr>  Demographic Segmentation </vt:lpstr>
      <vt:lpstr>Demographic Segmentation</vt:lpstr>
      <vt:lpstr>Age Segmentation</vt:lpstr>
      <vt:lpstr>PowerPoint Presentation</vt:lpstr>
      <vt:lpstr>Gender Segmentation</vt:lpstr>
      <vt:lpstr>PowerPoint Presentation</vt:lpstr>
      <vt:lpstr>Race Segmentation</vt:lpstr>
      <vt:lpstr>Race Segmentation</vt:lpstr>
      <vt:lpstr>PowerPoint Presentation</vt:lpstr>
      <vt:lpstr>Virgin Holidays</vt:lpstr>
      <vt:lpstr>Business/Occupation Segmentation</vt:lpstr>
      <vt:lpstr>PowerPoint Presentation</vt:lpstr>
      <vt:lpstr>Geographic Segmentation</vt:lpstr>
      <vt:lpstr>  Geographic Segmentation </vt:lpstr>
      <vt:lpstr>PowerPoint Presentation</vt:lpstr>
      <vt:lpstr>  Psychographic Segmentation </vt:lpstr>
      <vt:lpstr>Psychographics and Lifestyle Segmentation</vt:lpstr>
      <vt:lpstr>VALS Segmentation</vt:lpstr>
      <vt:lpstr>Segmenting by Usage and Commitment</vt:lpstr>
      <vt:lpstr>Benefit Segmentation</vt:lpstr>
      <vt:lpstr>PowerPoint Presentation</vt:lpstr>
      <vt:lpstr>  Benefit Segmentation </vt:lpstr>
      <vt:lpstr>B2B Segmentation</vt:lpstr>
      <vt:lpstr>Targeting</vt:lpstr>
      <vt:lpstr>Targeting Strategies</vt:lpstr>
      <vt:lpstr>  Positioning </vt:lpstr>
      <vt:lpstr>Effective Positioning</vt:lpstr>
      <vt:lpstr>Fundamental Positioning Themes</vt:lpstr>
      <vt:lpstr>Other Positioning Strategies</vt:lpstr>
      <vt:lpstr>What is a Perceptual Map?</vt:lpstr>
      <vt:lpstr>PowerPoint Presentation</vt:lpstr>
      <vt:lpstr>Perceptual Map Example</vt:lpstr>
      <vt:lpstr>Perceptual Map for Cars</vt:lpstr>
      <vt:lpstr>Perceptual Map for Cars</vt:lpstr>
      <vt:lpstr>Repositioning</vt:lpstr>
      <vt:lpstr>Mother Energy Drinks</vt:lpstr>
      <vt:lpstr>Capturing the Value Proposition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Tushara Balendran</dc:creator>
  <cp:lastModifiedBy>Tushara</cp:lastModifiedBy>
  <cp:revision>5</cp:revision>
  <dcterms:created xsi:type="dcterms:W3CDTF">2020-07-07T14:16:33Z</dcterms:created>
  <dcterms:modified xsi:type="dcterms:W3CDTF">2021-06-16T08:55:11Z</dcterms:modified>
</cp:coreProperties>
</file>