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5"/>
  </p:notesMasterIdLst>
  <p:sldIdLst>
    <p:sldId id="256" r:id="rId5"/>
    <p:sldId id="371" r:id="rId6"/>
    <p:sldId id="372" r:id="rId7"/>
    <p:sldId id="373" r:id="rId8"/>
    <p:sldId id="374" r:id="rId9"/>
    <p:sldId id="375" r:id="rId10"/>
    <p:sldId id="430" r:id="rId11"/>
    <p:sldId id="432" r:id="rId12"/>
    <p:sldId id="433" r:id="rId13"/>
    <p:sldId id="434" r:id="rId14"/>
    <p:sldId id="435" r:id="rId15"/>
    <p:sldId id="436" r:id="rId16"/>
    <p:sldId id="437" r:id="rId17"/>
    <p:sldId id="439" r:id="rId18"/>
    <p:sldId id="440" r:id="rId19"/>
    <p:sldId id="442" r:id="rId20"/>
    <p:sldId id="443" r:id="rId21"/>
    <p:sldId id="445" r:id="rId22"/>
    <p:sldId id="446" r:id="rId23"/>
    <p:sldId id="447" r:id="rId24"/>
    <p:sldId id="463" r:id="rId25"/>
    <p:sldId id="448" r:id="rId26"/>
    <p:sldId id="470" r:id="rId27"/>
    <p:sldId id="469" r:id="rId28"/>
    <p:sldId id="451" r:id="rId29"/>
    <p:sldId id="462" r:id="rId30"/>
    <p:sldId id="464" r:id="rId31"/>
    <p:sldId id="311" r:id="rId32"/>
    <p:sldId id="312" r:id="rId33"/>
    <p:sldId id="314" r:id="rId34"/>
    <p:sldId id="315" r:id="rId35"/>
    <p:sldId id="317" r:id="rId36"/>
    <p:sldId id="474" r:id="rId37"/>
    <p:sldId id="319" r:id="rId38"/>
    <p:sldId id="321" r:id="rId39"/>
    <p:sldId id="471" r:id="rId40"/>
    <p:sldId id="472" r:id="rId41"/>
    <p:sldId id="473" r:id="rId42"/>
    <p:sldId id="322" r:id="rId43"/>
    <p:sldId id="324" r:id="rId44"/>
    <p:sldId id="325" r:id="rId45"/>
    <p:sldId id="331" r:id="rId46"/>
    <p:sldId id="465" r:id="rId47"/>
    <p:sldId id="455" r:id="rId48"/>
    <p:sldId id="457" r:id="rId49"/>
    <p:sldId id="458" r:id="rId50"/>
    <p:sldId id="459" r:id="rId51"/>
    <p:sldId id="460" r:id="rId52"/>
    <p:sldId id="461" r:id="rId53"/>
    <p:sldId id="466"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36CCC-E749-4096-A779-487C12361BDC}" v="4" dt="2025-02-18T14:36:01.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83" d="100"/>
          <a:sy n="83" d="100"/>
        </p:scale>
        <p:origin x="45"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50</a:t>
            </a:fld>
            <a:endParaRPr lang="en-GB"/>
          </a:p>
        </p:txBody>
      </p:sp>
    </p:spTree>
    <p:extLst>
      <p:ext uri="{BB962C8B-B14F-4D97-AF65-F5344CB8AC3E}">
        <p14:creationId xmlns:p14="http://schemas.microsoft.com/office/powerpoint/2010/main" val="3384948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23/02/2025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23/02/2025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moneyclaim.gov.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assets.publishing.service.gov.uk/government/uploads/system/uploads/attachment_data/file/1087065/N1.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092519" cy="1646302"/>
          </a:xfrm>
        </p:spPr>
        <p:txBody>
          <a:bodyPr/>
          <a:lstStyle/>
          <a:p>
            <a:r>
              <a:rPr lang="en-GB" dirty="0"/>
              <a:t>Starting a Court Action</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4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A872A-745A-1C65-AED3-319DC9F9CA6D}"/>
              </a:ext>
            </a:extLst>
          </p:cNvPr>
          <p:cNvSpPr>
            <a:spLocks noGrp="1"/>
          </p:cNvSpPr>
          <p:nvPr>
            <p:ph type="title"/>
          </p:nvPr>
        </p:nvSpPr>
        <p:spPr>
          <a:xfrm>
            <a:off x="591070" y="322053"/>
            <a:ext cx="8596668" cy="743794"/>
          </a:xfrm>
        </p:spPr>
        <p:txBody>
          <a:bodyPr>
            <a:normAutofit/>
          </a:bodyPr>
          <a:lstStyle/>
          <a:p>
            <a:r>
              <a:rPr lang="en-GB" sz="4000" dirty="0"/>
              <a:t>Litigation as a last resort</a:t>
            </a:r>
          </a:p>
        </p:txBody>
      </p:sp>
      <p:sp>
        <p:nvSpPr>
          <p:cNvPr id="3" name="Content Placeholder 2">
            <a:extLst>
              <a:ext uri="{FF2B5EF4-FFF2-40B4-BE49-F238E27FC236}">
                <a16:creationId xmlns:a16="http://schemas.microsoft.com/office/drawing/2014/main" id="{800F1E50-3DAA-275D-D299-923D3B5576D1}"/>
              </a:ext>
            </a:extLst>
          </p:cNvPr>
          <p:cNvSpPr>
            <a:spLocks noGrp="1"/>
          </p:cNvSpPr>
          <p:nvPr>
            <p:ph idx="1"/>
          </p:nvPr>
        </p:nvSpPr>
        <p:spPr>
          <a:xfrm>
            <a:off x="700338" y="1709952"/>
            <a:ext cx="8596668" cy="5035904"/>
          </a:xfrm>
        </p:spPr>
        <p:txBody>
          <a:bodyPr>
            <a:normAutofit/>
          </a:bodyPr>
          <a:lstStyle/>
          <a:p>
            <a:pPr lvl="0"/>
            <a:r>
              <a:rPr lang="en-GB" sz="2400" dirty="0"/>
              <a:t>If there has been no resolution pre-action or by the use of ADR or your opponent is adopting an entrenched position, litigation becomes the last resort.</a:t>
            </a:r>
          </a:p>
          <a:p>
            <a:pPr lvl="0"/>
            <a:r>
              <a:rPr lang="en-GB" sz="2400" dirty="0"/>
              <a:t>When you consider the emphasis on pre action protocols and ADR and the costs that this brings it can be seen that the cases that should end up being litigated are those that are more complex.  </a:t>
            </a:r>
          </a:p>
          <a:p>
            <a:pPr lvl="0"/>
            <a:r>
              <a:rPr lang="en-GB" sz="2400" dirty="0"/>
              <a:t>They will usually continue because both parties think they have a good case.</a:t>
            </a:r>
          </a:p>
          <a:p>
            <a:endParaRPr lang="en-GB" dirty="0"/>
          </a:p>
        </p:txBody>
      </p:sp>
    </p:spTree>
    <p:extLst>
      <p:ext uri="{BB962C8B-B14F-4D97-AF65-F5344CB8AC3E}">
        <p14:creationId xmlns:p14="http://schemas.microsoft.com/office/powerpoint/2010/main" val="455418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601BF-392A-ADEE-DD01-2D51F025F5EF}"/>
              </a:ext>
            </a:extLst>
          </p:cNvPr>
          <p:cNvSpPr>
            <a:spLocks noGrp="1"/>
          </p:cNvSpPr>
          <p:nvPr>
            <p:ph type="title"/>
          </p:nvPr>
        </p:nvSpPr>
        <p:spPr>
          <a:xfrm>
            <a:off x="568066" y="276046"/>
            <a:ext cx="8596668" cy="793630"/>
          </a:xfrm>
        </p:spPr>
        <p:txBody>
          <a:bodyPr>
            <a:normAutofit/>
          </a:bodyPr>
          <a:lstStyle/>
          <a:p>
            <a:r>
              <a:rPr lang="en-GB" dirty="0"/>
              <a:t>We will look at……..</a:t>
            </a:r>
          </a:p>
        </p:txBody>
      </p:sp>
      <p:sp>
        <p:nvSpPr>
          <p:cNvPr id="3" name="Content Placeholder 2">
            <a:extLst>
              <a:ext uri="{FF2B5EF4-FFF2-40B4-BE49-F238E27FC236}">
                <a16:creationId xmlns:a16="http://schemas.microsoft.com/office/drawing/2014/main" id="{B2CB78CF-6CE2-335C-2B91-D6BF5D2C0BEA}"/>
              </a:ext>
            </a:extLst>
          </p:cNvPr>
          <p:cNvSpPr>
            <a:spLocks noGrp="1"/>
          </p:cNvSpPr>
          <p:nvPr>
            <p:ph idx="1"/>
          </p:nvPr>
        </p:nvSpPr>
        <p:spPr>
          <a:xfrm>
            <a:off x="361032" y="1414989"/>
            <a:ext cx="8596668" cy="4888045"/>
          </a:xfrm>
        </p:spPr>
        <p:txBody>
          <a:bodyPr/>
          <a:lstStyle/>
          <a:p>
            <a:pPr marL="457200" lvl="0" indent="-457200">
              <a:buFont typeface="Gill Sans MT"/>
              <a:buAutoNum type="arabicPeriod"/>
            </a:pPr>
            <a:r>
              <a:rPr lang="en-GB" sz="2400" dirty="0"/>
              <a:t>Issuing in the County and High Courts and the consequences of using the wrong court.</a:t>
            </a:r>
          </a:p>
          <a:p>
            <a:pPr marL="457200" lvl="0" indent="-457200">
              <a:buFont typeface="Gill Sans MT"/>
              <a:buAutoNum type="arabicPeriod"/>
            </a:pPr>
            <a:r>
              <a:rPr lang="en-GB" sz="2400" dirty="0"/>
              <a:t>Part 7 proceedings</a:t>
            </a:r>
          </a:p>
          <a:p>
            <a:pPr marL="457200" lvl="0" indent="-457200">
              <a:buFont typeface="Gill Sans MT"/>
              <a:buAutoNum type="arabicPeriod"/>
            </a:pPr>
            <a:r>
              <a:rPr lang="en-GB" sz="2400" dirty="0"/>
              <a:t>Drafting the claim form and how to issue it.</a:t>
            </a:r>
          </a:p>
          <a:p>
            <a:pPr marL="457200" lvl="0" indent="-457200">
              <a:buFont typeface="Gill Sans MT"/>
              <a:buAutoNum type="arabicPeriod"/>
            </a:pPr>
            <a:r>
              <a:rPr lang="en-GB" sz="2400" dirty="0"/>
              <a:t>The practicalities of service and the particulars of claim.</a:t>
            </a:r>
          </a:p>
          <a:p>
            <a:pPr marL="457200" lvl="0" indent="-457200">
              <a:buFont typeface="Gill Sans MT"/>
              <a:buAutoNum type="arabicPeriod"/>
            </a:pPr>
            <a:r>
              <a:rPr lang="en-GB" sz="2400" dirty="0"/>
              <a:t> Part 8 proceedings and how these differ.</a:t>
            </a:r>
          </a:p>
          <a:p>
            <a:endParaRPr lang="en-GB" dirty="0"/>
          </a:p>
        </p:txBody>
      </p:sp>
    </p:spTree>
    <p:extLst>
      <p:ext uri="{BB962C8B-B14F-4D97-AF65-F5344CB8AC3E}">
        <p14:creationId xmlns:p14="http://schemas.microsoft.com/office/powerpoint/2010/main" val="3984883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85400-DF1A-8B91-8115-232B77CDB9B1}"/>
              </a:ext>
            </a:extLst>
          </p:cNvPr>
          <p:cNvSpPr>
            <a:spLocks noGrp="1"/>
          </p:cNvSpPr>
          <p:nvPr>
            <p:ph type="title"/>
          </p:nvPr>
        </p:nvSpPr>
        <p:spPr/>
        <p:txBody>
          <a:bodyPr/>
          <a:lstStyle/>
          <a:p>
            <a:r>
              <a:rPr lang="en-GB" dirty="0"/>
              <a:t>Jurisdiction: High Court or County Court</a:t>
            </a:r>
          </a:p>
        </p:txBody>
      </p:sp>
      <p:sp>
        <p:nvSpPr>
          <p:cNvPr id="3" name="Content Placeholder 2">
            <a:extLst>
              <a:ext uri="{FF2B5EF4-FFF2-40B4-BE49-F238E27FC236}">
                <a16:creationId xmlns:a16="http://schemas.microsoft.com/office/drawing/2014/main" id="{C5B8011B-65B7-C1F6-C065-5E16DC96D372}"/>
              </a:ext>
            </a:extLst>
          </p:cNvPr>
          <p:cNvSpPr>
            <a:spLocks noGrp="1"/>
          </p:cNvSpPr>
          <p:nvPr>
            <p:ph idx="1"/>
          </p:nvPr>
        </p:nvSpPr>
        <p:spPr>
          <a:xfrm>
            <a:off x="454872" y="1547618"/>
            <a:ext cx="8896162" cy="5025711"/>
          </a:xfrm>
        </p:spPr>
        <p:txBody>
          <a:bodyPr>
            <a:normAutofit/>
          </a:bodyPr>
          <a:lstStyle/>
          <a:p>
            <a:pPr marL="0" lvl="0" indent="0">
              <a:lnSpc>
                <a:spcPct val="110000"/>
              </a:lnSpc>
              <a:buNone/>
            </a:pPr>
            <a:r>
              <a:rPr lang="en-GB" sz="2200" b="1" dirty="0"/>
              <a:t>PD 7A </a:t>
            </a:r>
            <a:r>
              <a:rPr lang="en-GB" sz="2200" dirty="0"/>
              <a:t>sets out restrictions on where a Cl may issue a claim form.</a:t>
            </a:r>
          </a:p>
          <a:p>
            <a:pPr marL="0" lvl="0" indent="0">
              <a:lnSpc>
                <a:spcPct val="110000"/>
              </a:lnSpc>
              <a:buNone/>
            </a:pPr>
            <a:r>
              <a:rPr lang="en-GB" sz="2200" b="1" dirty="0"/>
              <a:t>Money claims of £100,000.00 or less: </a:t>
            </a:r>
          </a:p>
          <a:p>
            <a:pPr marL="971550" lvl="1" indent="-514350">
              <a:lnSpc>
                <a:spcPct val="110000"/>
              </a:lnSpc>
              <a:buFont typeface="Gill Sans MT"/>
              <a:buAutoNum type="romanLcPeriod"/>
            </a:pPr>
            <a:r>
              <a:rPr lang="en-GB" sz="2000" dirty="0"/>
              <a:t>Most claims include a claim for money, either a specified sum or a claim for damages to be assessed by the court.  Where the value of the claim is £100,000 or less, and the claim does not include a claim for personal injuries, the claim must be issued in the County Court. </a:t>
            </a:r>
          </a:p>
          <a:p>
            <a:pPr marL="971550" lvl="1" indent="-514350">
              <a:lnSpc>
                <a:spcPct val="110000"/>
              </a:lnSpc>
              <a:buFont typeface="Gill Sans MT"/>
              <a:buAutoNum type="romanLcPeriod"/>
            </a:pPr>
            <a:r>
              <a:rPr lang="en-GB" sz="2000" dirty="0"/>
              <a:t>Personal injury claims of less than £50,000: where the claim includes a claim for damages for personal injury and the value is less than £50,000, the claim must be issued in the County Court;</a:t>
            </a:r>
            <a:endParaRPr lang="en-GB" sz="2000" b="1" dirty="0"/>
          </a:p>
          <a:p>
            <a:endParaRPr lang="en-GB" dirty="0"/>
          </a:p>
        </p:txBody>
      </p:sp>
    </p:spTree>
    <p:extLst>
      <p:ext uri="{BB962C8B-B14F-4D97-AF65-F5344CB8AC3E}">
        <p14:creationId xmlns:p14="http://schemas.microsoft.com/office/powerpoint/2010/main" val="3436967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1F5DF-660C-B263-543A-07B0C8699718}"/>
              </a:ext>
            </a:extLst>
          </p:cNvPr>
          <p:cNvSpPr>
            <a:spLocks noGrp="1"/>
          </p:cNvSpPr>
          <p:nvPr>
            <p:ph type="title"/>
          </p:nvPr>
        </p:nvSpPr>
        <p:spPr>
          <a:xfrm>
            <a:off x="435794" y="225250"/>
            <a:ext cx="8596668" cy="850176"/>
          </a:xfrm>
        </p:spPr>
        <p:txBody>
          <a:bodyPr/>
          <a:lstStyle/>
          <a:p>
            <a:r>
              <a:rPr lang="en-GB" dirty="0"/>
              <a:t>Issuing in the County Court</a:t>
            </a:r>
          </a:p>
        </p:txBody>
      </p:sp>
      <p:sp>
        <p:nvSpPr>
          <p:cNvPr id="3" name="Content Placeholder 2">
            <a:extLst>
              <a:ext uri="{FF2B5EF4-FFF2-40B4-BE49-F238E27FC236}">
                <a16:creationId xmlns:a16="http://schemas.microsoft.com/office/drawing/2014/main" id="{BB6F3CD3-5F74-9E77-3635-5FC41CA306E0}"/>
              </a:ext>
            </a:extLst>
          </p:cNvPr>
          <p:cNvSpPr>
            <a:spLocks noGrp="1"/>
          </p:cNvSpPr>
          <p:nvPr>
            <p:ph idx="1"/>
          </p:nvPr>
        </p:nvSpPr>
        <p:spPr>
          <a:xfrm>
            <a:off x="435793" y="1152110"/>
            <a:ext cx="8972749" cy="5196931"/>
          </a:xfrm>
        </p:spPr>
        <p:txBody>
          <a:bodyPr>
            <a:normAutofit lnSpcReduction="10000"/>
          </a:bodyPr>
          <a:lstStyle/>
          <a:p>
            <a:pPr marL="0" lvl="0" indent="0">
              <a:lnSpc>
                <a:spcPct val="100000"/>
              </a:lnSpc>
              <a:buNone/>
            </a:pPr>
            <a:r>
              <a:rPr lang="en-GB" sz="2400" dirty="0"/>
              <a:t>There is one single County Court; the County Court Money Claims Centre </a:t>
            </a:r>
            <a:r>
              <a:rPr lang="en-GB" sz="2400" b="1" dirty="0"/>
              <a:t>(CCMCC) </a:t>
            </a:r>
            <a:r>
              <a:rPr lang="en-GB" sz="2400" dirty="0"/>
              <a:t>which has hearing centres across the country</a:t>
            </a:r>
          </a:p>
          <a:p>
            <a:pPr marL="0" lvl="0" indent="0">
              <a:lnSpc>
                <a:spcPct val="100000"/>
              </a:lnSpc>
              <a:buNone/>
            </a:pPr>
            <a:r>
              <a:rPr lang="en-GB" sz="2400" b="1" dirty="0"/>
              <a:t>MONEY CLAIMS</a:t>
            </a:r>
          </a:p>
          <a:p>
            <a:pPr marL="0" lvl="0" indent="0">
              <a:lnSpc>
                <a:spcPct val="100000"/>
              </a:lnSpc>
              <a:buNone/>
            </a:pPr>
            <a:r>
              <a:rPr lang="en-GB" sz="2400" dirty="0"/>
              <a:t>Under </a:t>
            </a:r>
            <a:r>
              <a:rPr lang="en-GB" sz="2400" b="1" dirty="0"/>
              <a:t>para 4A.1 PD 7A, </a:t>
            </a:r>
            <a:r>
              <a:rPr lang="en-GB" sz="2400" dirty="0"/>
              <a:t>if a claim is:</a:t>
            </a:r>
          </a:p>
          <a:p>
            <a:pPr lvl="0">
              <a:lnSpc>
                <a:spcPct val="100000"/>
              </a:lnSpc>
            </a:pPr>
            <a:r>
              <a:rPr lang="en-GB" sz="2400" dirty="0"/>
              <a:t>Started in the County Court under </a:t>
            </a:r>
            <a:r>
              <a:rPr lang="en-GB" sz="2400" b="1" dirty="0"/>
              <a:t>Part 7</a:t>
            </a:r>
            <a:r>
              <a:rPr lang="en-GB" sz="2400" dirty="0"/>
              <a:t>;</a:t>
            </a:r>
          </a:p>
          <a:p>
            <a:pPr lvl="0">
              <a:lnSpc>
                <a:spcPct val="100000"/>
              </a:lnSpc>
            </a:pPr>
            <a:r>
              <a:rPr lang="en-GB" sz="2400" dirty="0"/>
              <a:t>Only for either or both a specified amount of money or an unspecified amount of money; and</a:t>
            </a:r>
          </a:p>
          <a:p>
            <a:pPr lvl="0">
              <a:lnSpc>
                <a:spcPct val="100000"/>
              </a:lnSpc>
            </a:pPr>
            <a:r>
              <a:rPr lang="en-GB" sz="2400" dirty="0"/>
              <a:t>Not a claim for which special procedures are provided under </a:t>
            </a:r>
            <a:r>
              <a:rPr lang="en-GB" sz="2400" b="1" dirty="0"/>
              <a:t>CPR</a:t>
            </a:r>
          </a:p>
          <a:p>
            <a:pPr marL="0" lvl="0" indent="0">
              <a:lnSpc>
                <a:spcPct val="100000"/>
              </a:lnSpc>
              <a:buNone/>
            </a:pPr>
            <a:endParaRPr lang="en-GB" sz="2400" b="1" dirty="0"/>
          </a:p>
          <a:p>
            <a:pPr marL="0" lvl="0" indent="0">
              <a:lnSpc>
                <a:spcPct val="100000"/>
              </a:lnSpc>
              <a:buNone/>
            </a:pPr>
            <a:r>
              <a:rPr lang="en-GB" sz="2400" b="1" dirty="0"/>
              <a:t>The claim must be sent for issue at the CCMCC.</a:t>
            </a:r>
            <a:endParaRPr lang="en-GB" sz="2400" dirty="0"/>
          </a:p>
          <a:p>
            <a:endParaRPr lang="en-GB" dirty="0"/>
          </a:p>
        </p:txBody>
      </p:sp>
    </p:spTree>
    <p:extLst>
      <p:ext uri="{BB962C8B-B14F-4D97-AF65-F5344CB8AC3E}">
        <p14:creationId xmlns:p14="http://schemas.microsoft.com/office/powerpoint/2010/main" val="1186350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0535-1C02-C6C3-AC68-4E7D5D1728E3}"/>
              </a:ext>
            </a:extLst>
          </p:cNvPr>
          <p:cNvSpPr>
            <a:spLocks noGrp="1"/>
          </p:cNvSpPr>
          <p:nvPr>
            <p:ph type="title"/>
          </p:nvPr>
        </p:nvSpPr>
        <p:spPr>
          <a:xfrm>
            <a:off x="510557" y="379563"/>
            <a:ext cx="8596668" cy="487680"/>
          </a:xfrm>
        </p:spPr>
        <p:txBody>
          <a:bodyPr>
            <a:normAutofit fontScale="90000"/>
          </a:bodyPr>
          <a:lstStyle/>
          <a:p>
            <a:r>
              <a:rPr lang="en-GB" dirty="0"/>
              <a:t>Issuing in the County Court… continued</a:t>
            </a:r>
          </a:p>
        </p:txBody>
      </p:sp>
      <p:sp>
        <p:nvSpPr>
          <p:cNvPr id="3" name="Content Placeholder 2">
            <a:extLst>
              <a:ext uri="{FF2B5EF4-FFF2-40B4-BE49-F238E27FC236}">
                <a16:creationId xmlns:a16="http://schemas.microsoft.com/office/drawing/2014/main" id="{43702931-C0C0-DE9F-C187-F4452F17998D}"/>
              </a:ext>
            </a:extLst>
          </p:cNvPr>
          <p:cNvSpPr>
            <a:spLocks noGrp="1"/>
          </p:cNvSpPr>
          <p:nvPr>
            <p:ph idx="1"/>
          </p:nvPr>
        </p:nvSpPr>
        <p:spPr>
          <a:xfrm>
            <a:off x="456933" y="1407572"/>
            <a:ext cx="9428938" cy="5252020"/>
          </a:xfrm>
        </p:spPr>
        <p:txBody>
          <a:bodyPr>
            <a:normAutofit/>
          </a:bodyPr>
          <a:lstStyle/>
          <a:p>
            <a:pPr lvl="0"/>
            <a:r>
              <a:rPr lang="en-GB" sz="2000" dirty="0"/>
              <a:t>A “specified” amount of money speaks for itself.  </a:t>
            </a:r>
          </a:p>
          <a:p>
            <a:pPr lvl="0"/>
            <a:r>
              <a:rPr lang="en-GB" sz="2000" dirty="0"/>
              <a:t>An “unspecified” amount of money effectively means a damages claim where the court is asked to assess the amount of damages payable to the Cl.  This would include claims for breach of contract (other than straightforward debt claims) and claims for damages for PI.</a:t>
            </a:r>
          </a:p>
          <a:p>
            <a:pPr lvl="0"/>
            <a:r>
              <a:rPr lang="en-GB" sz="2000" dirty="0"/>
              <a:t>All such claims must be sent directly to the CCMCC for issue and so is relevant to the majority of claims brought in the County Court. </a:t>
            </a:r>
          </a:p>
          <a:p>
            <a:r>
              <a:rPr lang="en-GB" sz="2000" dirty="0"/>
              <a:t>The CCMCC acts as an admin office for the early stages of a case and documents should be sent to its PO Box address.  In reality the CCMCC is physically located in Salford but no claims will actually be heard there.  </a:t>
            </a:r>
          </a:p>
          <a:p>
            <a:r>
              <a:rPr lang="en-GB" sz="2000" dirty="0"/>
              <a:t>Following the receipt of the defence or admission of liability, the claim is transferred to either the hearing centre </a:t>
            </a:r>
            <a:r>
              <a:rPr lang="en-GB" sz="2000" u="sng" dirty="0"/>
              <a:t>local to the D’s home address or to the Cl’s preferred hearing centre.</a:t>
            </a:r>
          </a:p>
          <a:p>
            <a:pPr lvl="0"/>
            <a:endParaRPr lang="en-GB" sz="2000" dirty="0"/>
          </a:p>
          <a:p>
            <a:endParaRPr lang="en-GB" dirty="0"/>
          </a:p>
        </p:txBody>
      </p:sp>
    </p:spTree>
    <p:extLst>
      <p:ext uri="{BB962C8B-B14F-4D97-AF65-F5344CB8AC3E}">
        <p14:creationId xmlns:p14="http://schemas.microsoft.com/office/powerpoint/2010/main" val="2836735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0FA10-3049-9A97-9DE2-2CA9EE47F0E7}"/>
              </a:ext>
            </a:extLst>
          </p:cNvPr>
          <p:cNvSpPr txBox="1">
            <a:spLocks noGrp="1"/>
          </p:cNvSpPr>
          <p:nvPr>
            <p:ph type="title"/>
          </p:nvPr>
        </p:nvSpPr>
        <p:spPr>
          <a:xfrm>
            <a:off x="487552" y="143774"/>
            <a:ext cx="8596668" cy="649857"/>
          </a:xfrm>
        </p:spPr>
        <p:txBody>
          <a:bodyPr/>
          <a:lstStyle/>
          <a:p>
            <a:pPr lvl="0"/>
            <a:r>
              <a:rPr lang="en-GB" dirty="0"/>
              <a:t>‘Bulk’ issuing </a:t>
            </a:r>
          </a:p>
        </p:txBody>
      </p:sp>
      <p:sp>
        <p:nvSpPr>
          <p:cNvPr id="3" name="Content Placeholder 2">
            <a:extLst>
              <a:ext uri="{FF2B5EF4-FFF2-40B4-BE49-F238E27FC236}">
                <a16:creationId xmlns:a16="http://schemas.microsoft.com/office/drawing/2014/main" id="{211CFDAD-4227-FF0E-1E00-356A582A12A9}"/>
              </a:ext>
            </a:extLst>
          </p:cNvPr>
          <p:cNvSpPr txBox="1">
            <a:spLocks noGrp="1"/>
          </p:cNvSpPr>
          <p:nvPr>
            <p:ph idx="1"/>
          </p:nvPr>
        </p:nvSpPr>
        <p:spPr>
          <a:xfrm>
            <a:off x="297771" y="941388"/>
            <a:ext cx="9386817" cy="5718203"/>
          </a:xfrm>
        </p:spPr>
        <p:txBody>
          <a:bodyPr>
            <a:normAutofit fontScale="92500" lnSpcReduction="20000"/>
          </a:bodyPr>
          <a:lstStyle/>
          <a:p>
            <a:r>
              <a:rPr lang="en-GB" sz="2400" dirty="0"/>
              <a:t>Claim forms may be issued in bulk in debt recovery claims – </a:t>
            </a:r>
            <a:r>
              <a:rPr lang="en-GB" sz="2400" dirty="0" err="1"/>
              <a:t>eg</a:t>
            </a:r>
            <a:r>
              <a:rPr lang="en-GB" sz="2400" dirty="0"/>
              <a:t> claims being brought by credit card companies or mobile phone companies may be issued electronically at the County Court Business Centre (CCBC).  The provisions are set down in </a:t>
            </a:r>
            <a:r>
              <a:rPr lang="en-GB" sz="2400" b="1" dirty="0"/>
              <a:t>PD 7C.</a:t>
            </a:r>
          </a:p>
          <a:p>
            <a:r>
              <a:rPr lang="en-GB" sz="2400" dirty="0"/>
              <a:t>Claims issued from this centre are restricted to County Court claims for specified sum not exceeding £100,000. </a:t>
            </a:r>
          </a:p>
          <a:p>
            <a:r>
              <a:rPr lang="en-GB" sz="2400" dirty="0"/>
              <a:t>There are further restrictions for claims issued here: </a:t>
            </a:r>
            <a:r>
              <a:rPr lang="en-GB" sz="2400" dirty="0" err="1"/>
              <a:t>eg</a:t>
            </a:r>
            <a:r>
              <a:rPr lang="en-GB" sz="2400" dirty="0"/>
              <a:t> there must be non more than 2 Ds to any action and service cannot be effected on any party outside the jurisdiction.  </a:t>
            </a:r>
          </a:p>
          <a:p>
            <a:r>
              <a:rPr lang="en-GB" sz="2400" dirty="0"/>
              <a:t>If a defence is filed and the Cl indicates that they wish the claim to proceed, the action will be transferred either to the D’s home court, if the D is an individual, or to the Cl’s home court, if the D is not an individual (</a:t>
            </a:r>
            <a:r>
              <a:rPr lang="en-GB" sz="2400" b="1" dirty="0"/>
              <a:t>para 1.3 PD 7C</a:t>
            </a:r>
            <a:r>
              <a:rPr lang="en-GB" sz="2400" dirty="0"/>
              <a:t>).  </a:t>
            </a:r>
          </a:p>
          <a:p>
            <a:pPr marL="0" lvl="0" indent="0">
              <a:lnSpc>
                <a:spcPct val="100000"/>
              </a:lnSpc>
              <a:buNone/>
            </a:pPr>
            <a:r>
              <a:rPr lang="en-GB" sz="2400" dirty="0"/>
              <a:t>Cases will also be transferred for many enforcement proceedings (enforcement by warrant of control, third party debt order or charging order are excluded) or if an application is made for an information hearing.</a:t>
            </a:r>
          </a:p>
          <a:p>
            <a:pPr marL="0" lvl="0" indent="0">
              <a:buNone/>
            </a:pP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045E7-93A6-775F-1208-19E59EB73BBD}"/>
              </a:ext>
            </a:extLst>
          </p:cNvPr>
          <p:cNvSpPr txBox="1">
            <a:spLocks noGrp="1"/>
          </p:cNvSpPr>
          <p:nvPr>
            <p:ph type="title"/>
          </p:nvPr>
        </p:nvSpPr>
        <p:spPr/>
        <p:txBody>
          <a:bodyPr/>
          <a:lstStyle/>
          <a:p>
            <a:pPr lvl="0"/>
            <a:r>
              <a:rPr lang="en-GB" b="1"/>
              <a:t>MONEY CLAIM ONLINE - CCMCC</a:t>
            </a:r>
            <a:br>
              <a:rPr lang="en-GB" b="1"/>
            </a:br>
            <a:endParaRPr lang="en-GB"/>
          </a:p>
        </p:txBody>
      </p:sp>
      <p:sp>
        <p:nvSpPr>
          <p:cNvPr id="3" name="Content Placeholder 2">
            <a:extLst>
              <a:ext uri="{FF2B5EF4-FFF2-40B4-BE49-F238E27FC236}">
                <a16:creationId xmlns:a16="http://schemas.microsoft.com/office/drawing/2014/main" id="{DB7F8C98-5EE0-3710-CCD1-00E7C4D1F495}"/>
              </a:ext>
            </a:extLst>
          </p:cNvPr>
          <p:cNvSpPr txBox="1">
            <a:spLocks noGrp="1"/>
          </p:cNvSpPr>
          <p:nvPr>
            <p:ph idx="1"/>
          </p:nvPr>
        </p:nvSpPr>
        <p:spPr>
          <a:xfrm>
            <a:off x="585319" y="1550989"/>
            <a:ext cx="8596668" cy="3880773"/>
          </a:xfrm>
        </p:spPr>
        <p:txBody>
          <a:bodyPr/>
          <a:lstStyle/>
          <a:p>
            <a:pPr marL="0" lvl="0" indent="0">
              <a:buNone/>
            </a:pPr>
            <a:r>
              <a:rPr lang="en-GB" sz="2400" dirty="0"/>
              <a:t>Cl may start an action electronically at the Money Claim Online website, </a:t>
            </a:r>
            <a:r>
              <a:rPr lang="en-GB" sz="2400" dirty="0">
                <a:hlinkClick r:id="rId2">
                  <a:extLst>
                    <a:ext uri="{A12FA001-AC4F-418D-AE19-62706E023703}">
                      <ahyp:hlinkClr xmlns:ahyp="http://schemas.microsoft.com/office/drawing/2018/hyperlinkcolor" val="tx"/>
                    </a:ext>
                  </a:extLst>
                </a:hlinkClick>
              </a:rPr>
              <a:t>www.moneyclaim.gov.uk</a:t>
            </a:r>
            <a:endParaRPr lang="en-GB" sz="2400" dirty="0"/>
          </a:p>
          <a:p>
            <a:pPr marL="0" lvl="0" indent="0">
              <a:buNone/>
            </a:pPr>
            <a:r>
              <a:rPr lang="en-GB" sz="2400" dirty="0"/>
              <a:t>A claim issued here enables the party to view the progress.  If a defence, or part admission, is filed the action will be transferred to the Ds home court.  The claims issued in the CCMCC are restricted to specified sums not exceeding £100,000 and are subject to further restrictions in </a:t>
            </a:r>
            <a:r>
              <a:rPr lang="en-GB" sz="2400" b="1" dirty="0"/>
              <a:t>PD 7E.</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11FC7-91FB-D567-EDF2-7C02425AA1AF}"/>
              </a:ext>
            </a:extLst>
          </p:cNvPr>
          <p:cNvSpPr txBox="1">
            <a:spLocks noGrp="1"/>
          </p:cNvSpPr>
          <p:nvPr>
            <p:ph type="title"/>
          </p:nvPr>
        </p:nvSpPr>
        <p:spPr>
          <a:xfrm>
            <a:off x="458798" y="264544"/>
            <a:ext cx="8596668" cy="1320800"/>
          </a:xfrm>
        </p:spPr>
        <p:txBody>
          <a:bodyPr/>
          <a:lstStyle/>
          <a:p>
            <a:pPr lvl="0"/>
            <a:r>
              <a:rPr lang="en-GB" dirty="0"/>
              <a:t>What are the consequences of issuing in the wrong court?</a:t>
            </a:r>
          </a:p>
        </p:txBody>
      </p:sp>
      <p:sp>
        <p:nvSpPr>
          <p:cNvPr id="3" name="Content Placeholder 2">
            <a:extLst>
              <a:ext uri="{FF2B5EF4-FFF2-40B4-BE49-F238E27FC236}">
                <a16:creationId xmlns:a16="http://schemas.microsoft.com/office/drawing/2014/main" id="{E8F6EB57-BF06-37EA-BCFF-4B1AB0841E49}"/>
              </a:ext>
            </a:extLst>
          </p:cNvPr>
          <p:cNvSpPr txBox="1">
            <a:spLocks noGrp="1"/>
          </p:cNvSpPr>
          <p:nvPr>
            <p:ph idx="1"/>
          </p:nvPr>
        </p:nvSpPr>
        <p:spPr>
          <a:xfrm>
            <a:off x="401289" y="1585344"/>
            <a:ext cx="8596668" cy="4481901"/>
          </a:xfrm>
        </p:spPr>
        <p:txBody>
          <a:bodyPr>
            <a:normAutofit/>
          </a:bodyPr>
          <a:lstStyle/>
          <a:p>
            <a:pPr marL="0" lvl="0" indent="0">
              <a:buNone/>
            </a:pPr>
            <a:r>
              <a:rPr lang="en-GB" sz="2800" dirty="0"/>
              <a:t>Proceedings started in the “wrong” County Court hearing centre may, under </a:t>
            </a:r>
            <a:r>
              <a:rPr lang="en-GB" sz="2800" b="1" dirty="0"/>
              <a:t>r30.2 </a:t>
            </a:r>
            <a:r>
              <a:rPr lang="en-GB" sz="2800" dirty="0"/>
              <a:t>be transferred to another County Court if it is appropriate in the light of the criteria in </a:t>
            </a:r>
            <a:r>
              <a:rPr lang="en-GB" sz="2800" b="1" dirty="0"/>
              <a:t>r30.3</a:t>
            </a:r>
            <a:r>
              <a:rPr lang="en-GB" sz="2800" dirty="0"/>
              <a:t>, which include:</a:t>
            </a:r>
          </a:p>
          <a:p>
            <a:pPr lvl="0"/>
            <a:r>
              <a:rPr lang="en-GB" sz="2800" dirty="0"/>
              <a:t>The financial value of the claim;</a:t>
            </a:r>
          </a:p>
          <a:p>
            <a:pPr lvl="0"/>
            <a:r>
              <a:rPr lang="en-GB" sz="2800" dirty="0"/>
              <a:t>Convenience for the parties; and</a:t>
            </a:r>
          </a:p>
          <a:p>
            <a:pPr lvl="0"/>
            <a:r>
              <a:rPr lang="en-GB" sz="2800" dirty="0"/>
              <a:t>The availability of any specialist judge required.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7176913-B88B-49B1-F974-3E674C25B5A1}"/>
              </a:ext>
            </a:extLst>
          </p:cNvPr>
          <p:cNvSpPr txBox="1">
            <a:spLocks noGrp="1"/>
          </p:cNvSpPr>
          <p:nvPr>
            <p:ph idx="1"/>
          </p:nvPr>
        </p:nvSpPr>
        <p:spPr>
          <a:xfrm>
            <a:off x="418541" y="1683261"/>
            <a:ext cx="9743376" cy="3880773"/>
          </a:xfrm>
        </p:spPr>
        <p:txBody>
          <a:bodyPr>
            <a:noAutofit/>
          </a:bodyPr>
          <a:lstStyle/>
          <a:p>
            <a:r>
              <a:rPr lang="en-GB" sz="2400" dirty="0"/>
              <a:t>If proceedings have been started in the High Court which should have started in the County Court and vice versa, the claim will normally be transferred to the correct court and the Cl will usually be required to pay the costs of the transfer, although by </a:t>
            </a:r>
            <a:r>
              <a:rPr lang="en-GB" sz="2400" b="1" dirty="0"/>
              <a:t>s40(1) CCA 1984 </a:t>
            </a:r>
            <a:r>
              <a:rPr lang="en-GB" sz="2400" dirty="0"/>
              <a:t>the claim may be struck out and the Cl asked to re-start.  </a:t>
            </a:r>
          </a:p>
          <a:p>
            <a:r>
              <a:rPr lang="en-GB" sz="2400" dirty="0"/>
              <a:t>Striking out is inappropriate for </a:t>
            </a:r>
            <a:r>
              <a:rPr lang="en-GB" sz="2400" i="1" dirty="0"/>
              <a:t>bona fide </a:t>
            </a:r>
            <a:r>
              <a:rPr lang="en-GB" sz="2400" dirty="0"/>
              <a:t>mistakes.</a:t>
            </a:r>
          </a:p>
          <a:p>
            <a:r>
              <a:rPr lang="en-GB" sz="2400" dirty="0"/>
              <a:t>Take care as the penalties for issuing in the wrong court can be severe.  In the worst case scenario it could result in a professional negligence claim.  It could be transferred but with cost penalties.</a:t>
            </a:r>
          </a:p>
          <a:p>
            <a:r>
              <a:rPr lang="en-GB" sz="2400" dirty="0"/>
              <a:t>In any situation where a mistake has been made </a:t>
            </a:r>
            <a:r>
              <a:rPr lang="en-GB" sz="2400" b="1" dirty="0"/>
              <a:t>O(1.16) SRACC 2011 </a:t>
            </a:r>
            <a:r>
              <a:rPr lang="en-GB" sz="2400" dirty="0"/>
              <a:t>requires that the client must be informed of the mistake.</a:t>
            </a:r>
          </a:p>
        </p:txBody>
      </p:sp>
      <p:sp>
        <p:nvSpPr>
          <p:cNvPr id="5" name="Title 1">
            <a:extLst>
              <a:ext uri="{FF2B5EF4-FFF2-40B4-BE49-F238E27FC236}">
                <a16:creationId xmlns:a16="http://schemas.microsoft.com/office/drawing/2014/main" id="{3CF23C3B-70C4-775A-B685-4A2D92AA7C62}"/>
              </a:ext>
            </a:extLst>
          </p:cNvPr>
          <p:cNvSpPr txBox="1">
            <a:spLocks noGrp="1"/>
          </p:cNvSpPr>
          <p:nvPr>
            <p:ph type="title"/>
          </p:nvPr>
        </p:nvSpPr>
        <p:spPr>
          <a:xfrm>
            <a:off x="418541" y="276045"/>
            <a:ext cx="8596668" cy="1320800"/>
          </a:xfrm>
        </p:spPr>
        <p:txBody>
          <a:bodyPr/>
          <a:lstStyle/>
          <a:p>
            <a:pPr lvl="0"/>
            <a:r>
              <a:rPr lang="en-GB" dirty="0"/>
              <a:t>Consequences of issuing in the wrong court?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5723-6942-B483-5307-29D2EDA22FF5}"/>
              </a:ext>
            </a:extLst>
          </p:cNvPr>
          <p:cNvSpPr txBox="1">
            <a:spLocks noGrp="1"/>
          </p:cNvSpPr>
          <p:nvPr>
            <p:ph type="title"/>
          </p:nvPr>
        </p:nvSpPr>
        <p:spPr>
          <a:xfrm>
            <a:off x="399159" y="338690"/>
            <a:ext cx="9603275" cy="1263975"/>
          </a:xfrm>
        </p:spPr>
        <p:txBody>
          <a:bodyPr>
            <a:noAutofit/>
          </a:bodyPr>
          <a:lstStyle/>
          <a:p>
            <a:pPr lvl="0"/>
            <a:r>
              <a:rPr lang="en-GB" sz="2800" b="1" dirty="0"/>
              <a:t>Drafting a claim form - Form N1: Make a claim against a person or organisation (Claim form CPR Part 7)</a:t>
            </a:r>
            <a:br>
              <a:rPr lang="en-GB" sz="2800" b="1" dirty="0"/>
            </a:br>
            <a:endParaRPr lang="en-GB" sz="2800" b="1" dirty="0"/>
          </a:p>
        </p:txBody>
      </p:sp>
      <p:sp>
        <p:nvSpPr>
          <p:cNvPr id="3" name="Content Placeholder 2">
            <a:extLst>
              <a:ext uri="{FF2B5EF4-FFF2-40B4-BE49-F238E27FC236}">
                <a16:creationId xmlns:a16="http://schemas.microsoft.com/office/drawing/2014/main" id="{B12C4DF7-6B4D-2C6E-8426-C282BBF9D45D}"/>
              </a:ext>
            </a:extLst>
          </p:cNvPr>
          <p:cNvSpPr txBox="1">
            <a:spLocks noGrp="1"/>
          </p:cNvSpPr>
          <p:nvPr>
            <p:ph idx="1"/>
          </p:nvPr>
        </p:nvSpPr>
        <p:spPr>
          <a:xfrm>
            <a:off x="448972" y="1703692"/>
            <a:ext cx="8861806" cy="4708610"/>
          </a:xfrm>
        </p:spPr>
        <p:txBody>
          <a:bodyPr>
            <a:normAutofit/>
          </a:bodyPr>
          <a:lstStyle/>
          <a:p>
            <a:pPr lvl="0"/>
            <a:r>
              <a:rPr lang="en-GB" sz="2400" dirty="0"/>
              <a:t>Here we will consider Part 7 (**remember it could be part 8** but we focus on Part 7 for now). </a:t>
            </a:r>
          </a:p>
          <a:p>
            <a:pPr lvl="0"/>
            <a:r>
              <a:rPr lang="en-GB" sz="2400" dirty="0"/>
              <a:t>The Part 7 claim form (form N1) is a general purpose form – the same form is used whether the claim is for a specified sum (where an exact sum of money is claimed), an unspecified amount (where damages are to be assessed by the court), or non-monetary claims (</a:t>
            </a:r>
            <a:r>
              <a:rPr lang="en-GB" sz="2400" dirty="0" err="1"/>
              <a:t>eg</a:t>
            </a:r>
            <a:r>
              <a:rPr lang="en-GB" sz="2400" dirty="0"/>
              <a:t> an injunction).  </a:t>
            </a:r>
          </a:p>
          <a:p>
            <a:pPr lvl="0"/>
            <a:r>
              <a:rPr lang="en-GB" sz="2400" dirty="0"/>
              <a:t>The claim form is the first statement of case of the Cl.  The same form is to be used regardless of whether the claim is to be brought to the County or High Court.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336F0-EB17-BC9F-CED6-731DC4EB273E}"/>
              </a:ext>
            </a:extLst>
          </p:cNvPr>
          <p:cNvSpPr txBox="1">
            <a:spLocks noGrp="1"/>
          </p:cNvSpPr>
          <p:nvPr>
            <p:ph type="title"/>
          </p:nvPr>
        </p:nvSpPr>
        <p:spPr>
          <a:xfrm>
            <a:off x="453047" y="167813"/>
            <a:ext cx="8596668" cy="930617"/>
          </a:xfrm>
        </p:spPr>
        <p:txBody>
          <a:bodyPr/>
          <a:lstStyle/>
          <a:p>
            <a:pPr lvl="0"/>
            <a:r>
              <a:rPr lang="en-GB" b="1" dirty="0"/>
              <a:t>Claim Form N1 – Part 7 </a:t>
            </a:r>
          </a:p>
        </p:txBody>
      </p:sp>
      <p:sp>
        <p:nvSpPr>
          <p:cNvPr id="3" name="Content Placeholder 2">
            <a:extLst>
              <a:ext uri="{FF2B5EF4-FFF2-40B4-BE49-F238E27FC236}">
                <a16:creationId xmlns:a16="http://schemas.microsoft.com/office/drawing/2014/main" id="{411C486B-514B-3BD2-3B6E-BAE534F5D135}"/>
              </a:ext>
            </a:extLst>
          </p:cNvPr>
          <p:cNvSpPr txBox="1">
            <a:spLocks noGrp="1"/>
          </p:cNvSpPr>
          <p:nvPr>
            <p:ph idx="1"/>
          </p:nvPr>
        </p:nvSpPr>
        <p:spPr>
          <a:xfrm>
            <a:off x="453047" y="1051541"/>
            <a:ext cx="8596668" cy="3880773"/>
          </a:xfrm>
        </p:spPr>
        <p:txBody>
          <a:bodyPr/>
          <a:lstStyle/>
          <a:p>
            <a:pPr lvl="0"/>
            <a:r>
              <a:rPr lang="en-GB" dirty="0">
                <a:hlinkClick r:id="rId2">
                  <a:extLst>
                    <a:ext uri="{A12FA001-AC4F-418D-AE19-62706E023703}">
                      <ahyp:hlinkClr xmlns:ahyp="http://schemas.microsoft.com/office/drawing/2018/hyperlinkcolor" val="tx"/>
                    </a:ext>
                  </a:extLst>
                </a:hlinkClick>
              </a:rPr>
              <a:t>https://assets.publishing.service.gov.uk/government/uploads/system/uploads/attachment_data/file/1087065/N1.pdf</a:t>
            </a:r>
            <a:r>
              <a:rPr lang="en-GB" dirty="0"/>
              <a:t> </a:t>
            </a:r>
          </a:p>
        </p:txBody>
      </p:sp>
      <p:pic>
        <p:nvPicPr>
          <p:cNvPr id="4" name="Picture 4">
            <a:extLst>
              <a:ext uri="{FF2B5EF4-FFF2-40B4-BE49-F238E27FC236}">
                <a16:creationId xmlns:a16="http://schemas.microsoft.com/office/drawing/2014/main" id="{BDB74CED-A7A5-29CC-9DDE-71F9F2C98311}"/>
              </a:ext>
            </a:extLst>
          </p:cNvPr>
          <p:cNvPicPr>
            <a:picLocks noChangeAspect="1"/>
          </p:cNvPicPr>
          <p:nvPr/>
        </p:nvPicPr>
        <p:blipFill>
          <a:blip r:embed="rId3"/>
          <a:stretch>
            <a:fillRect/>
          </a:stretch>
        </p:blipFill>
        <p:spPr>
          <a:xfrm>
            <a:off x="1477993" y="1897811"/>
            <a:ext cx="6975894" cy="4538243"/>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0348D-E759-ABDC-DCB3-741F4114A0ED}"/>
              </a:ext>
            </a:extLst>
          </p:cNvPr>
          <p:cNvSpPr txBox="1">
            <a:spLocks noGrp="1"/>
          </p:cNvSpPr>
          <p:nvPr>
            <p:ph type="title"/>
          </p:nvPr>
        </p:nvSpPr>
        <p:spPr>
          <a:xfrm>
            <a:off x="476051" y="172528"/>
            <a:ext cx="8596668" cy="1320800"/>
          </a:xfrm>
        </p:spPr>
        <p:txBody>
          <a:bodyPr/>
          <a:lstStyle/>
          <a:p>
            <a:pPr lvl="0"/>
            <a:r>
              <a:rPr lang="en-GB" b="1" dirty="0"/>
              <a:t>Drafting &amp; issuing continued…</a:t>
            </a:r>
          </a:p>
        </p:txBody>
      </p:sp>
      <p:sp>
        <p:nvSpPr>
          <p:cNvPr id="3" name="Content Placeholder 2">
            <a:extLst>
              <a:ext uri="{FF2B5EF4-FFF2-40B4-BE49-F238E27FC236}">
                <a16:creationId xmlns:a16="http://schemas.microsoft.com/office/drawing/2014/main" id="{91258661-3F05-B80A-3D38-0CB44AA16A8E}"/>
              </a:ext>
            </a:extLst>
          </p:cNvPr>
          <p:cNvSpPr txBox="1">
            <a:spLocks noGrp="1"/>
          </p:cNvSpPr>
          <p:nvPr>
            <p:ph idx="1"/>
          </p:nvPr>
        </p:nvSpPr>
        <p:spPr>
          <a:xfrm>
            <a:off x="254774" y="1020816"/>
            <a:ext cx="9527582" cy="5664655"/>
          </a:xfrm>
        </p:spPr>
        <p:txBody>
          <a:bodyPr>
            <a:normAutofit lnSpcReduction="10000"/>
          </a:bodyPr>
          <a:lstStyle/>
          <a:p>
            <a:pPr marL="0" indent="0">
              <a:buNone/>
            </a:pPr>
            <a:r>
              <a:rPr lang="en-GB" sz="2000" dirty="0"/>
              <a:t>Rules on the </a:t>
            </a:r>
            <a:r>
              <a:rPr lang="en-GB" sz="2000" b="1" dirty="0"/>
              <a:t>contents of statements of case </a:t>
            </a:r>
            <a:r>
              <a:rPr lang="en-GB" sz="2000" dirty="0"/>
              <a:t>generally are set out at </a:t>
            </a:r>
            <a:r>
              <a:rPr lang="en-GB" sz="2000" b="1" dirty="0"/>
              <a:t>Part 16.  </a:t>
            </a:r>
          </a:p>
          <a:p>
            <a:r>
              <a:rPr lang="en-GB" sz="2000" b="1" dirty="0"/>
              <a:t>Essential requirements:</a:t>
            </a:r>
            <a:endParaRPr lang="en-GB" sz="2000" dirty="0"/>
          </a:p>
          <a:p>
            <a:r>
              <a:rPr lang="en-GB" sz="2000" b="1" dirty="0"/>
              <a:t>1. Name of the court: </a:t>
            </a:r>
            <a:r>
              <a:rPr lang="en-GB" sz="2000" dirty="0"/>
              <a:t>top right hand corner.</a:t>
            </a:r>
          </a:p>
          <a:p>
            <a:pPr lvl="1"/>
            <a:r>
              <a:rPr lang="en-GB" sz="2000" dirty="0"/>
              <a:t> If issuing in High Court you should include the Division and if a District Registry and/or specialist court you should include those details.</a:t>
            </a:r>
          </a:p>
          <a:p>
            <a:pPr lvl="1"/>
            <a:r>
              <a:rPr lang="en-GB" sz="2000" dirty="0"/>
              <a:t>If you are issuing in the CCMCC or the CCBC the claim form should state “in the County Court Money Claims Centre” or “in the County Court Business Centre”.</a:t>
            </a:r>
          </a:p>
          <a:p>
            <a:pPr lvl="1"/>
            <a:r>
              <a:rPr lang="en-GB" sz="2000" dirty="0"/>
              <a:t>If issuing in a County Court hearing centre, the claim form should state “In the County Court at [venue]”.</a:t>
            </a:r>
          </a:p>
          <a:p>
            <a:pPr lvl="1"/>
            <a:r>
              <a:rPr lang="en-GB" sz="2000" dirty="0"/>
              <a:t>If you are issuing in the County Court and the claim relates to Chancery business the claim form must be annotated “Chancery Business” in the top r hand corner.</a:t>
            </a:r>
          </a:p>
          <a:p>
            <a:r>
              <a:rPr lang="en-GB" sz="2000" b="1" dirty="0"/>
              <a:t>2. Names and addresses of the parties – </a:t>
            </a:r>
            <a:r>
              <a:rPr lang="en-GB" sz="2000" dirty="0"/>
              <a:t>(and postcodes) </a:t>
            </a:r>
          </a:p>
          <a:p>
            <a:pPr lvl="1"/>
            <a:r>
              <a:rPr lang="en-GB" sz="2000" dirty="0"/>
              <a:t>Also note the address for service at the bottom. </a:t>
            </a:r>
          </a:p>
          <a:p>
            <a:pPr marL="0" lvl="0" indent="0">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78B1E46-847C-8373-3F6C-18CADD143C5A}"/>
              </a:ext>
            </a:extLst>
          </p:cNvPr>
          <p:cNvSpPr txBox="1">
            <a:spLocks noGrp="1"/>
          </p:cNvSpPr>
          <p:nvPr>
            <p:ph type="body" idx="4294967295"/>
          </p:nvPr>
        </p:nvSpPr>
        <p:spPr>
          <a:xfrm>
            <a:off x="373811" y="980626"/>
            <a:ext cx="9625013" cy="3171825"/>
          </a:xfrm>
        </p:spPr>
        <p:txBody>
          <a:bodyPr/>
          <a:lstStyle/>
          <a:p>
            <a:pPr marL="0" lvl="0" indent="0">
              <a:lnSpc>
                <a:spcPct val="110000"/>
              </a:lnSpc>
              <a:buNone/>
            </a:pPr>
            <a:r>
              <a:rPr lang="en-GB" sz="2200" b="1" dirty="0"/>
              <a:t>3. Brief details of the claim</a:t>
            </a:r>
          </a:p>
          <a:p>
            <a:pPr marL="0" lvl="0" indent="0">
              <a:lnSpc>
                <a:spcPct val="110000"/>
              </a:lnSpc>
              <a:buNone/>
            </a:pPr>
            <a:r>
              <a:rPr lang="en-GB" sz="2200" dirty="0"/>
              <a:t>The claim form must contain a </a:t>
            </a:r>
            <a:r>
              <a:rPr lang="en-GB" sz="2200" i="1" dirty="0"/>
              <a:t>concise statement of the nature of the claim. </a:t>
            </a:r>
            <a:r>
              <a:rPr lang="en-GB" sz="2200" dirty="0"/>
              <a:t>It is good practice to state whether the </a:t>
            </a:r>
            <a:r>
              <a:rPr lang="en-GB" sz="2200" b="1" dirty="0"/>
              <a:t>PD on Pre-Action Conduct and Protocols </a:t>
            </a:r>
            <a:r>
              <a:rPr lang="en-GB" sz="2200" dirty="0"/>
              <a:t>have been complied with.</a:t>
            </a:r>
          </a:p>
          <a:p>
            <a:pPr marL="0" lvl="0" indent="0">
              <a:lnSpc>
                <a:spcPct val="110000"/>
              </a:lnSpc>
              <a:buNone/>
            </a:pPr>
            <a:r>
              <a:rPr lang="en-GB" sz="2200" dirty="0"/>
              <a:t>This section should give brief details so the court can ascertain what it is about without having to read the Particulars of Claim. </a:t>
            </a:r>
          </a:p>
          <a:p>
            <a:pPr marL="0" lvl="0" indent="0">
              <a:lnSpc>
                <a:spcPct val="110000"/>
              </a:lnSpc>
              <a:buNone/>
            </a:pPr>
            <a:r>
              <a:rPr lang="en-GB" sz="2200" dirty="0"/>
              <a:t>See example below:</a:t>
            </a:r>
          </a:p>
        </p:txBody>
      </p:sp>
      <p:sp>
        <p:nvSpPr>
          <p:cNvPr id="3" name="TextBox 4">
            <a:extLst>
              <a:ext uri="{FF2B5EF4-FFF2-40B4-BE49-F238E27FC236}">
                <a16:creationId xmlns:a16="http://schemas.microsoft.com/office/drawing/2014/main" id="{C779B158-B6C4-7191-973E-D1FAEE4B9F29}"/>
              </a:ext>
            </a:extLst>
          </p:cNvPr>
          <p:cNvSpPr txBox="1"/>
          <p:nvPr/>
        </p:nvSpPr>
        <p:spPr>
          <a:xfrm>
            <a:off x="476051" y="4295436"/>
            <a:ext cx="9960742" cy="170552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1" u="none" strike="noStrike" kern="1200" cap="none" spc="0" baseline="0" dirty="0">
                <a:solidFill>
                  <a:srgbClr val="000000"/>
                </a:solidFill>
                <a:uFillTx/>
                <a:latin typeface="Gill Sans MT"/>
              </a:rPr>
              <a:t>The claimant’s claim is for damages for personal injury and consequential loss sustained by the claimant in a road traffic accident at the junction of </a:t>
            </a:r>
            <a:r>
              <a:rPr lang="en-GB" sz="1800" b="0" i="1" u="none" strike="noStrike" kern="1200" cap="none" spc="0" baseline="0" dirty="0" err="1">
                <a:solidFill>
                  <a:srgbClr val="000000"/>
                </a:solidFill>
                <a:uFillTx/>
                <a:latin typeface="Gill Sans MT"/>
              </a:rPr>
              <a:t>Nabb</a:t>
            </a:r>
            <a:r>
              <a:rPr lang="en-GB" sz="1800" b="0" i="1" u="none" strike="noStrike" kern="1200" cap="none" spc="0" baseline="0" dirty="0">
                <a:solidFill>
                  <a:srgbClr val="000000"/>
                </a:solidFill>
                <a:uFillTx/>
                <a:latin typeface="Gill Sans MT"/>
              </a:rPr>
              <a:t> Lane and Peter’s Lane in Hopley on 20 February 2018, caused by the negligent driving of the defendant, together with interest pursuant to section 35A Senior Courts Act 1981 [High Court]/s69 County Courts Act 1984 [County Court] at such rate and for such period as this court deems fit.</a:t>
            </a:r>
          </a:p>
        </p:txBody>
      </p:sp>
      <p:sp>
        <p:nvSpPr>
          <p:cNvPr id="4" name="Title 1">
            <a:extLst>
              <a:ext uri="{FF2B5EF4-FFF2-40B4-BE49-F238E27FC236}">
                <a16:creationId xmlns:a16="http://schemas.microsoft.com/office/drawing/2014/main" id="{C8DFBE52-1B3B-2B73-8C7B-498EE61E8338}"/>
              </a:ext>
            </a:extLst>
          </p:cNvPr>
          <p:cNvSpPr txBox="1">
            <a:spLocks/>
          </p:cNvSpPr>
          <p:nvPr/>
        </p:nvSpPr>
        <p:spPr>
          <a:xfrm>
            <a:off x="476051" y="172528"/>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Drafting &amp; issuing continued…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5E5403-C1F3-F87C-AC6B-DF6E27488F29}"/>
              </a:ext>
            </a:extLst>
          </p:cNvPr>
          <p:cNvSpPr txBox="1">
            <a:spLocks noGrp="1"/>
          </p:cNvSpPr>
          <p:nvPr>
            <p:ph idx="1"/>
          </p:nvPr>
        </p:nvSpPr>
        <p:spPr>
          <a:xfrm>
            <a:off x="476051" y="1016151"/>
            <a:ext cx="8596668" cy="5476664"/>
          </a:xfrm>
        </p:spPr>
        <p:txBody>
          <a:bodyPr>
            <a:normAutofit/>
          </a:bodyPr>
          <a:lstStyle/>
          <a:p>
            <a:pPr marL="0" lvl="0" indent="0">
              <a:buNone/>
            </a:pPr>
            <a:r>
              <a:rPr lang="en-GB" b="1" dirty="0"/>
              <a:t>4. Remedy</a:t>
            </a:r>
          </a:p>
          <a:p>
            <a:pPr marL="0" lvl="0" indent="0">
              <a:buNone/>
            </a:pPr>
            <a:r>
              <a:rPr lang="en-GB" dirty="0"/>
              <a:t>The claimant must specify in the claim form the remedy sought (</a:t>
            </a:r>
            <a:r>
              <a:rPr lang="en-GB" b="1" dirty="0"/>
              <a:t>r16.2</a:t>
            </a:r>
            <a:r>
              <a:rPr lang="en-GB" dirty="0"/>
              <a:t>).  This usually goes with details of the claim (</a:t>
            </a:r>
            <a:r>
              <a:rPr lang="en-GB" dirty="0" err="1"/>
              <a:t>eg</a:t>
            </a:r>
            <a:r>
              <a:rPr lang="en-GB" dirty="0"/>
              <a:t> damages or injunction).</a:t>
            </a:r>
          </a:p>
          <a:p>
            <a:pPr marL="0" lvl="0" indent="0">
              <a:buNone/>
            </a:pPr>
            <a:r>
              <a:rPr lang="en-GB" b="1" dirty="0"/>
              <a:t>5. Statement of value</a:t>
            </a:r>
          </a:p>
          <a:p>
            <a:pPr marL="0" lvl="0" indent="0">
              <a:buNone/>
            </a:pPr>
            <a:r>
              <a:rPr lang="en-GB" b="1" dirty="0"/>
              <a:t>R16.2 </a:t>
            </a:r>
            <a:r>
              <a:rPr lang="en-GB" dirty="0"/>
              <a:t>states that where the Cl is making a claims for money, the claim form must contain a statement of value (</a:t>
            </a:r>
            <a:r>
              <a:rPr lang="en-GB" dirty="0" err="1"/>
              <a:t>ie</a:t>
            </a:r>
            <a:r>
              <a:rPr lang="en-GB" dirty="0"/>
              <a:t> how much they expect to recover).  An indication of the value of the claim will help the court with case management (</a:t>
            </a:r>
            <a:r>
              <a:rPr lang="en-GB" dirty="0" err="1"/>
              <a:t>eg</a:t>
            </a:r>
            <a:r>
              <a:rPr lang="en-GB" dirty="0"/>
              <a:t> allocating to track).</a:t>
            </a:r>
          </a:p>
          <a:p>
            <a:pPr marL="0" lvl="0" indent="0">
              <a:buNone/>
            </a:pPr>
            <a:r>
              <a:rPr lang="en-GB" b="1" dirty="0"/>
              <a:t>6. Preferred Court for Hearings:</a:t>
            </a:r>
          </a:p>
          <a:p>
            <a:pPr lvl="0"/>
            <a:r>
              <a:rPr lang="en-GB" dirty="0"/>
              <a:t>The claim form must indicate the Cl’s preferred court for hearings.  </a:t>
            </a:r>
          </a:p>
          <a:p>
            <a:pPr lvl="0"/>
            <a:r>
              <a:rPr lang="en-GB" dirty="0"/>
              <a:t>Remember that all County Court money claims must be issued in CCMCC.  </a:t>
            </a:r>
          </a:p>
          <a:p>
            <a:pPr lvl="0"/>
            <a:r>
              <a:rPr lang="en-GB" dirty="0"/>
              <a:t>Later in the court process, the court will decide whether to transfer the case.  You will consider the location of the Claimant and how easy it will be for them and their witnesses to attend to give evidence when you make your choice.</a:t>
            </a:r>
          </a:p>
          <a:p>
            <a:pPr marL="0" lvl="0" indent="0">
              <a:buNone/>
            </a:pPr>
            <a:endParaRPr lang="en-GB" b="1" dirty="0"/>
          </a:p>
        </p:txBody>
      </p:sp>
      <p:sp>
        <p:nvSpPr>
          <p:cNvPr id="4" name="Title 1">
            <a:extLst>
              <a:ext uri="{FF2B5EF4-FFF2-40B4-BE49-F238E27FC236}">
                <a16:creationId xmlns:a16="http://schemas.microsoft.com/office/drawing/2014/main" id="{63C78012-3AF8-D18F-7DC3-9A6006685E73}"/>
              </a:ext>
            </a:extLst>
          </p:cNvPr>
          <p:cNvSpPr txBox="1">
            <a:spLocks/>
          </p:cNvSpPr>
          <p:nvPr/>
        </p:nvSpPr>
        <p:spPr>
          <a:xfrm>
            <a:off x="476051" y="172528"/>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Drafting &amp; issuing continued…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FB25DF-21F3-F12E-5FC3-D201090AA6DA}"/>
              </a:ext>
            </a:extLst>
          </p:cNvPr>
          <p:cNvSpPr txBox="1">
            <a:spLocks noGrp="1"/>
          </p:cNvSpPr>
          <p:nvPr>
            <p:ph idx="1"/>
          </p:nvPr>
        </p:nvSpPr>
        <p:spPr>
          <a:xfrm>
            <a:off x="263265" y="924136"/>
            <a:ext cx="9392569" cy="5470913"/>
          </a:xfrm>
        </p:spPr>
        <p:txBody>
          <a:bodyPr>
            <a:normAutofit/>
          </a:bodyPr>
          <a:lstStyle/>
          <a:p>
            <a:pPr marL="0" lvl="0" indent="0">
              <a:buNone/>
            </a:pPr>
            <a:r>
              <a:rPr lang="en-GB" sz="2000" b="1" dirty="0"/>
              <a:t>7. Human Rights Act 1998</a:t>
            </a:r>
          </a:p>
          <a:p>
            <a:pPr marL="0" lvl="0" indent="0">
              <a:buNone/>
            </a:pPr>
            <a:r>
              <a:rPr lang="en-GB" sz="2000" dirty="0"/>
              <a:t>A box must be ticked on the reverse of the claim form indicating whether the claim includes any issues under the Human Rights Act 1998.</a:t>
            </a:r>
          </a:p>
          <a:p>
            <a:pPr marL="0" lvl="0" indent="0">
              <a:buNone/>
            </a:pPr>
            <a:r>
              <a:rPr lang="en-GB" sz="2000" b="1" dirty="0"/>
              <a:t>8. Particulars of claim</a:t>
            </a:r>
          </a:p>
          <a:p>
            <a:pPr marL="0" lvl="0" indent="0">
              <a:buNone/>
            </a:pPr>
            <a:r>
              <a:rPr lang="en-GB" sz="2000" dirty="0"/>
              <a:t>We will consider later how to draft these.  They are the formal written statement setting out in detail the nature of the Cl’s case together with the nature of the relief or remedy sought from the D.  This is either set out on the back of the claim form or marked as “attached” or “to follow”.</a:t>
            </a:r>
          </a:p>
          <a:p>
            <a:pPr marL="0" lvl="0" indent="0">
              <a:buNone/>
            </a:pPr>
            <a:r>
              <a:rPr lang="en-GB" sz="2000" b="1" dirty="0"/>
              <a:t>9. Court fees</a:t>
            </a:r>
          </a:p>
          <a:p>
            <a:pPr marL="0" lvl="0" indent="0">
              <a:buNone/>
            </a:pPr>
            <a:r>
              <a:rPr lang="en-GB" sz="2000" dirty="0"/>
              <a:t>The bottom right hand box of the claim form must be completed as follows:-</a:t>
            </a:r>
          </a:p>
          <a:p>
            <a:pPr marL="0" indent="0">
              <a:buNone/>
            </a:pPr>
            <a:r>
              <a:rPr lang="en-GB" sz="2000" b="0" i="0" u="none" strike="noStrike" kern="1200" cap="none" spc="0" baseline="0" dirty="0">
                <a:solidFill>
                  <a:srgbClr val="000000"/>
                </a:solidFill>
                <a:uFillTx/>
                <a:latin typeface="Gill Sans MT"/>
              </a:rPr>
              <a:t>Court fee: this is set under the Civil Proceedings and Family Proceedings Fees (Amendment) Order 2015 and depends on the remedy claimed.  Where money is claimed, the fee is based upon your valuation of the case and your statement as to value on the face of the claim form.</a:t>
            </a:r>
          </a:p>
          <a:p>
            <a:pPr marL="0" lvl="0" indent="0">
              <a:buNone/>
            </a:pPr>
            <a:endParaRPr lang="en-GB" sz="2000" dirty="0"/>
          </a:p>
          <a:p>
            <a:pPr marL="0" lvl="0" indent="0">
              <a:buNone/>
            </a:pPr>
            <a:endParaRPr lang="en-GB" dirty="0"/>
          </a:p>
        </p:txBody>
      </p:sp>
      <p:sp>
        <p:nvSpPr>
          <p:cNvPr id="4" name="Title 1">
            <a:extLst>
              <a:ext uri="{FF2B5EF4-FFF2-40B4-BE49-F238E27FC236}">
                <a16:creationId xmlns:a16="http://schemas.microsoft.com/office/drawing/2014/main" id="{15F2CAE0-BDDE-06B2-3ED1-72E3204B421A}"/>
              </a:ext>
            </a:extLst>
          </p:cNvPr>
          <p:cNvSpPr txBox="1">
            <a:spLocks/>
          </p:cNvSpPr>
          <p:nvPr/>
        </p:nvSpPr>
        <p:spPr>
          <a:xfrm>
            <a:off x="476051" y="172528"/>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Drafting &amp; issuing continued…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AB0947-E88B-BD1C-8EF8-DEA62048BD77}"/>
              </a:ext>
            </a:extLst>
          </p:cNvPr>
          <p:cNvSpPr txBox="1">
            <a:spLocks noGrp="1"/>
          </p:cNvSpPr>
          <p:nvPr>
            <p:ph idx="1"/>
          </p:nvPr>
        </p:nvSpPr>
        <p:spPr>
          <a:xfrm>
            <a:off x="305914" y="1440636"/>
            <a:ext cx="9430433" cy="5046428"/>
          </a:xfrm>
        </p:spPr>
        <p:txBody>
          <a:bodyPr>
            <a:normAutofit/>
          </a:bodyPr>
          <a:lstStyle/>
          <a:p>
            <a:pPr lvl="0">
              <a:buAutoNum type="arabicPeriod" startAt="10"/>
            </a:pPr>
            <a:r>
              <a:rPr lang="en-GB" sz="2000" b="1" dirty="0"/>
              <a:t>Amount claimed: </a:t>
            </a:r>
            <a:r>
              <a:rPr lang="en-GB" sz="2000" dirty="0"/>
              <a:t>for a debt, you would complete the amount of the debt.  For a damages claim you would either leave this blank or insert “to be assessed” because, if the Cl is successful, the court will in due course assess the amount of damages. Where the Cl seeks a non-monetary remedy (</a:t>
            </a:r>
            <a:r>
              <a:rPr lang="en-GB" sz="2000" dirty="0" err="1"/>
              <a:t>ie</a:t>
            </a:r>
            <a:r>
              <a:rPr lang="en-GB" sz="2000" dirty="0"/>
              <a:t> injunction) you would leave this blank.</a:t>
            </a:r>
          </a:p>
          <a:p>
            <a:pPr>
              <a:buFont typeface="Wingdings 3" charset="2"/>
              <a:buAutoNum type="arabicPeriod" startAt="10"/>
            </a:pPr>
            <a:r>
              <a:rPr lang="en-GB" sz="2000" b="1" dirty="0"/>
              <a:t>Legal representative’s costs: </a:t>
            </a:r>
            <a:r>
              <a:rPr lang="en-GB" sz="2000" dirty="0"/>
              <a:t>where a debt or possession order is claimed, there are fixed costs.  You should insert the relevant amount here.  Where damages or non-monetary relief (except for a possession order) is claimed, you would either leave this blank or insert “to be assessed” because, if the Cl is successful, the court will assess the amount of costs to be paid.</a:t>
            </a:r>
          </a:p>
          <a:p>
            <a:pPr>
              <a:buFont typeface="Wingdings 3" charset="2"/>
              <a:buAutoNum type="arabicPeriod" startAt="10"/>
            </a:pPr>
            <a:r>
              <a:rPr lang="en-GB" sz="1800" b="1" i="0" u="none" strike="noStrike" kern="1200" cap="none" spc="0" baseline="0" dirty="0">
                <a:solidFill>
                  <a:srgbClr val="000000"/>
                </a:solidFill>
                <a:uFillTx/>
              </a:rPr>
              <a:t>Compliance with Practice Direction – Pre-Action Conduct and Protocols</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rPr>
              <a:t>Finally, para 13 PD-PACP states that the court expects the parties to comply with the PD or with the relevant pre-action protocol.  The court will take into account non-compliance when giving directions and making costs orders.</a:t>
            </a:r>
          </a:p>
          <a:p>
            <a:pPr>
              <a:buFont typeface="Wingdings 3" charset="2"/>
              <a:buAutoNum type="arabicPeriod" startAt="10"/>
            </a:pPr>
            <a:endParaRPr lang="en-GB" dirty="0"/>
          </a:p>
          <a:p>
            <a:pPr lvl="0">
              <a:buAutoNum type="arabicPeriod" startAt="10"/>
            </a:pPr>
            <a:endParaRPr lang="en-GB" sz="1800" b="1" dirty="0"/>
          </a:p>
        </p:txBody>
      </p:sp>
      <p:sp>
        <p:nvSpPr>
          <p:cNvPr id="5" name="Title 1">
            <a:extLst>
              <a:ext uri="{FF2B5EF4-FFF2-40B4-BE49-F238E27FC236}">
                <a16:creationId xmlns:a16="http://schemas.microsoft.com/office/drawing/2014/main" id="{05D567BA-DF66-8692-B080-AF4E81C30D2E}"/>
              </a:ext>
            </a:extLst>
          </p:cNvPr>
          <p:cNvSpPr txBox="1">
            <a:spLocks/>
          </p:cNvSpPr>
          <p:nvPr/>
        </p:nvSpPr>
        <p:spPr>
          <a:xfrm>
            <a:off x="430043" y="488829"/>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Drafting &amp; issuing continued…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081354F-7C82-DC14-4769-9963CF679BB5}"/>
              </a:ext>
            </a:extLst>
          </p:cNvPr>
          <p:cNvSpPr txBox="1">
            <a:spLocks noGrp="1"/>
          </p:cNvSpPr>
          <p:nvPr>
            <p:ph idx="1"/>
          </p:nvPr>
        </p:nvSpPr>
        <p:spPr>
          <a:xfrm>
            <a:off x="430042" y="1488613"/>
            <a:ext cx="9375315" cy="4880558"/>
          </a:xfrm>
        </p:spPr>
        <p:txBody>
          <a:bodyPr>
            <a:normAutofit/>
          </a:bodyPr>
          <a:lstStyle/>
          <a:p>
            <a:pPr marL="0" lvl="0" indent="0">
              <a:buNone/>
            </a:pPr>
            <a:r>
              <a:rPr lang="en-GB" sz="2400" b="1" dirty="0"/>
              <a:t>13. Statement of truth</a:t>
            </a:r>
          </a:p>
          <a:p>
            <a:pPr marL="0" lvl="0" indent="0">
              <a:buNone/>
            </a:pPr>
            <a:r>
              <a:rPr lang="en-GB" sz="2400" dirty="0"/>
              <a:t>A claim form must be verified with a declaration by, or on behalf of, the Cl that the facts set out in the form are true.  This is required even where the particulars of claim are in a separate document.  The statement of truth is pre printed on the form.</a:t>
            </a:r>
          </a:p>
          <a:p>
            <a:pPr marL="0" lvl="0" indent="0">
              <a:buNone/>
            </a:pPr>
            <a:r>
              <a:rPr lang="en-GB" sz="2400" b="1" dirty="0"/>
              <a:t>14. Claimant’s address for service</a:t>
            </a:r>
          </a:p>
          <a:p>
            <a:pPr marL="0" lvl="0" indent="0">
              <a:buNone/>
            </a:pPr>
            <a:r>
              <a:rPr lang="en-GB" sz="2400" dirty="0" err="1"/>
              <a:t>I.e</a:t>
            </a:r>
            <a:r>
              <a:rPr lang="en-GB" sz="2400" dirty="0"/>
              <a:t> the address at which documents relating to the case should be sent to the Claimant and it must be within England and Wales.  Where the Claimant is represented by a firm of solicitors it will be the firm’s address.</a:t>
            </a:r>
          </a:p>
        </p:txBody>
      </p:sp>
      <p:sp>
        <p:nvSpPr>
          <p:cNvPr id="3" name="Title 1">
            <a:extLst>
              <a:ext uri="{FF2B5EF4-FFF2-40B4-BE49-F238E27FC236}">
                <a16:creationId xmlns:a16="http://schemas.microsoft.com/office/drawing/2014/main" id="{BC093F53-A271-EEB9-BEE8-8B16A5F1C05D}"/>
              </a:ext>
            </a:extLst>
          </p:cNvPr>
          <p:cNvSpPr txBox="1">
            <a:spLocks/>
          </p:cNvSpPr>
          <p:nvPr/>
        </p:nvSpPr>
        <p:spPr>
          <a:xfrm>
            <a:off x="430043" y="488829"/>
            <a:ext cx="8596668"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Drafting &amp; issuing continued…</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32DB2-8967-369F-292D-59EA0397BE66}"/>
              </a:ext>
            </a:extLst>
          </p:cNvPr>
          <p:cNvSpPr txBox="1">
            <a:spLocks noGrp="1"/>
          </p:cNvSpPr>
          <p:nvPr>
            <p:ph type="title"/>
          </p:nvPr>
        </p:nvSpPr>
        <p:spPr>
          <a:xfrm>
            <a:off x="407040" y="345057"/>
            <a:ext cx="8596668" cy="1320800"/>
          </a:xfrm>
        </p:spPr>
        <p:txBody>
          <a:bodyPr>
            <a:normAutofit/>
          </a:bodyPr>
          <a:lstStyle/>
          <a:p>
            <a:pPr lvl="0"/>
            <a:r>
              <a:rPr lang="en-GB" sz="4000" b="1" dirty="0"/>
              <a:t>Issuing the claim</a:t>
            </a:r>
          </a:p>
        </p:txBody>
      </p:sp>
      <p:sp>
        <p:nvSpPr>
          <p:cNvPr id="3" name="Content Placeholder 2">
            <a:extLst>
              <a:ext uri="{FF2B5EF4-FFF2-40B4-BE49-F238E27FC236}">
                <a16:creationId xmlns:a16="http://schemas.microsoft.com/office/drawing/2014/main" id="{C2DAA788-B84A-DF09-6EFC-A3C9FEFE325E}"/>
              </a:ext>
            </a:extLst>
          </p:cNvPr>
          <p:cNvSpPr txBox="1">
            <a:spLocks noGrp="1"/>
          </p:cNvSpPr>
          <p:nvPr>
            <p:ph idx="1"/>
          </p:nvPr>
        </p:nvSpPr>
        <p:spPr>
          <a:xfrm>
            <a:off x="464550" y="1320951"/>
            <a:ext cx="8596668" cy="3880773"/>
          </a:xfrm>
        </p:spPr>
        <p:txBody>
          <a:bodyPr>
            <a:noAutofit/>
          </a:bodyPr>
          <a:lstStyle/>
          <a:p>
            <a:pPr marL="0" lvl="0" indent="0">
              <a:buNone/>
            </a:pPr>
            <a:r>
              <a:rPr lang="en-GB" sz="2400" b="1" dirty="0"/>
              <a:t>R7.2(1) </a:t>
            </a:r>
            <a:r>
              <a:rPr lang="en-GB" sz="2400" dirty="0"/>
              <a:t>states that proceedings are started when the court issues a claim form at the request of the claimant.</a:t>
            </a:r>
          </a:p>
          <a:p>
            <a:pPr marL="0" lvl="0" indent="0">
              <a:buNone/>
            </a:pPr>
            <a:r>
              <a:rPr lang="en-GB" sz="2400" dirty="0"/>
              <a:t>The claim form (form N1) is issued by the Cl taking or sending to the court; appropriate copies of the completed claim form (1 for the court, 1 for each D and 1 for themselves);</a:t>
            </a:r>
          </a:p>
          <a:p>
            <a:pPr lvl="0"/>
            <a:r>
              <a:rPr lang="en-GB" sz="2400" dirty="0"/>
              <a:t>Court issue fee</a:t>
            </a:r>
          </a:p>
          <a:p>
            <a:pPr marL="0" lvl="0" indent="0">
              <a:buNone/>
            </a:pPr>
            <a:r>
              <a:rPr lang="en-GB" sz="2400" dirty="0"/>
              <a:t>The court will then take steps to serve the claim form unless the cl has infirmed the court that they wish to serve it themselves.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68829-655E-9615-9673-3D67CCDB9357}"/>
              </a:ext>
            </a:extLst>
          </p:cNvPr>
          <p:cNvSpPr txBox="1">
            <a:spLocks noGrp="1"/>
          </p:cNvSpPr>
          <p:nvPr>
            <p:ph type="title"/>
          </p:nvPr>
        </p:nvSpPr>
        <p:spPr>
          <a:xfrm>
            <a:off x="315025" y="120770"/>
            <a:ext cx="8596668" cy="741872"/>
          </a:xfrm>
        </p:spPr>
        <p:txBody>
          <a:bodyPr>
            <a:normAutofit/>
          </a:bodyPr>
          <a:lstStyle/>
          <a:p>
            <a:pPr lvl="0"/>
            <a:r>
              <a:rPr lang="en-GB" sz="4000" b="1" dirty="0"/>
              <a:t>Processing by the court</a:t>
            </a:r>
          </a:p>
        </p:txBody>
      </p:sp>
      <p:sp>
        <p:nvSpPr>
          <p:cNvPr id="3" name="Content Placeholder 2">
            <a:extLst>
              <a:ext uri="{FF2B5EF4-FFF2-40B4-BE49-F238E27FC236}">
                <a16:creationId xmlns:a16="http://schemas.microsoft.com/office/drawing/2014/main" id="{6064EA63-DCD6-4088-D02C-309C1B7BEE40}"/>
              </a:ext>
            </a:extLst>
          </p:cNvPr>
          <p:cNvSpPr txBox="1">
            <a:spLocks noGrp="1"/>
          </p:cNvSpPr>
          <p:nvPr>
            <p:ph idx="1"/>
          </p:nvPr>
        </p:nvSpPr>
        <p:spPr>
          <a:xfrm>
            <a:off x="372533" y="1200182"/>
            <a:ext cx="9398319" cy="5344392"/>
          </a:xfrm>
        </p:spPr>
        <p:txBody>
          <a:bodyPr>
            <a:noAutofit/>
          </a:bodyPr>
          <a:lstStyle/>
          <a:p>
            <a:pPr>
              <a:lnSpc>
                <a:spcPct val="110000"/>
              </a:lnSpc>
            </a:pPr>
            <a:r>
              <a:rPr lang="en-GB" sz="2000" dirty="0"/>
              <a:t>Once claim form is received, the court will check that it is in order and require 1 form to be signed by the person issuing it.  </a:t>
            </a:r>
          </a:p>
          <a:p>
            <a:pPr>
              <a:lnSpc>
                <a:spcPct val="110000"/>
              </a:lnSpc>
            </a:pPr>
            <a:r>
              <a:rPr lang="en-GB" sz="2000" dirty="0"/>
              <a:t>Claim form is then date-stamped and sealed, and a </a:t>
            </a:r>
            <a:r>
              <a:rPr lang="en-GB" sz="2000" b="1" dirty="0"/>
              <a:t>claim number </a:t>
            </a:r>
            <a:r>
              <a:rPr lang="en-GB" sz="2000" dirty="0"/>
              <a:t>written in the top right corner. </a:t>
            </a:r>
          </a:p>
          <a:p>
            <a:pPr>
              <a:lnSpc>
                <a:spcPct val="110000"/>
              </a:lnSpc>
            </a:pPr>
            <a:r>
              <a:rPr lang="en-GB" sz="2000" dirty="0"/>
              <a:t> A </a:t>
            </a:r>
            <a:r>
              <a:rPr lang="en-GB" sz="2000" b="1" dirty="0"/>
              <a:t>notice of issue </a:t>
            </a:r>
            <a:r>
              <a:rPr lang="en-GB" sz="2000" dirty="0"/>
              <a:t>will be sent to the cl.</a:t>
            </a:r>
          </a:p>
          <a:p>
            <a:pPr>
              <a:lnSpc>
                <a:spcPct val="110000"/>
              </a:lnSpc>
            </a:pPr>
            <a:r>
              <a:rPr lang="en-GB" sz="2000" dirty="0"/>
              <a:t>For the purposes of the </a:t>
            </a:r>
            <a:r>
              <a:rPr lang="en-GB" sz="2000" b="1" dirty="0"/>
              <a:t>Limitation Act 1980 </a:t>
            </a:r>
            <a:r>
              <a:rPr lang="en-GB" sz="2000" dirty="0"/>
              <a:t>a claim is “brought”, and time will stop running, when the Cl </a:t>
            </a:r>
            <a:r>
              <a:rPr lang="en-GB" sz="2000" u="sng" dirty="0"/>
              <a:t>delivers the claim form, fee, etc. to the court office</a:t>
            </a:r>
            <a:r>
              <a:rPr lang="en-GB" sz="2000" dirty="0"/>
              <a:t>.  </a:t>
            </a:r>
          </a:p>
          <a:p>
            <a:pPr>
              <a:lnSpc>
                <a:spcPct val="110000"/>
              </a:lnSpc>
            </a:pPr>
            <a:r>
              <a:rPr lang="en-GB" sz="2000" dirty="0"/>
              <a:t>Claim form is </a:t>
            </a:r>
            <a:r>
              <a:rPr lang="en-GB" sz="2000" dirty="0" err="1"/>
              <a:t>is</a:t>
            </a:r>
            <a:r>
              <a:rPr lang="en-GB" sz="2000" dirty="0"/>
              <a:t> date stamped on its face by the court on issue.  This may or may not be the date on which the claim was brought, because there may be a delay between the Cl delivering the documents to the court for issue and the court staff actually issuing the claim.  This earlier date may be evidenced by the date stamp on any covering letter from the Cl’s solicitors, which is usually entered by the court staff when they open the post (</a:t>
            </a:r>
            <a:r>
              <a:rPr lang="en-GB" sz="2000" b="1" dirty="0"/>
              <a:t>para 5.2 PD7A</a:t>
            </a:r>
            <a:r>
              <a:rPr lang="en-GB" sz="2000" dirty="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1250-D087-9E38-620D-B4F19A91200C}"/>
              </a:ext>
            </a:extLst>
          </p:cNvPr>
          <p:cNvSpPr>
            <a:spLocks noGrp="1"/>
          </p:cNvSpPr>
          <p:nvPr>
            <p:ph type="title"/>
          </p:nvPr>
        </p:nvSpPr>
        <p:spPr>
          <a:xfrm>
            <a:off x="556566" y="1792218"/>
            <a:ext cx="8596668" cy="1826581"/>
          </a:xfrm>
        </p:spPr>
        <p:txBody>
          <a:bodyPr>
            <a:normAutofit/>
          </a:bodyPr>
          <a:lstStyle/>
          <a:p>
            <a:r>
              <a:rPr lang="en-GB" sz="4800" b="1" dirty="0"/>
              <a:t>Service of claim form and particulars of claim</a:t>
            </a:r>
          </a:p>
        </p:txBody>
      </p:sp>
    </p:spTree>
    <p:extLst>
      <p:ext uri="{BB962C8B-B14F-4D97-AF65-F5344CB8AC3E}">
        <p14:creationId xmlns:p14="http://schemas.microsoft.com/office/powerpoint/2010/main" val="42677037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87A89-AD58-0F74-7AC0-B291068B7DE7}"/>
              </a:ext>
            </a:extLst>
          </p:cNvPr>
          <p:cNvSpPr txBox="1">
            <a:spLocks noGrp="1"/>
          </p:cNvSpPr>
          <p:nvPr>
            <p:ph type="title"/>
          </p:nvPr>
        </p:nvSpPr>
        <p:spPr>
          <a:xfrm>
            <a:off x="286270" y="166778"/>
            <a:ext cx="9076265" cy="1046671"/>
          </a:xfrm>
        </p:spPr>
        <p:txBody>
          <a:bodyPr>
            <a:normAutofit fontScale="90000"/>
          </a:bodyPr>
          <a:lstStyle/>
          <a:p>
            <a:pPr lvl="0"/>
            <a:r>
              <a:rPr lang="en-GB" sz="3200" b="1" dirty="0"/>
              <a:t>Time limit for service of claim form and particulars of claim – Period of validity</a:t>
            </a:r>
          </a:p>
        </p:txBody>
      </p:sp>
      <p:sp>
        <p:nvSpPr>
          <p:cNvPr id="3" name="Content Placeholder 2">
            <a:extLst>
              <a:ext uri="{FF2B5EF4-FFF2-40B4-BE49-F238E27FC236}">
                <a16:creationId xmlns:a16="http://schemas.microsoft.com/office/drawing/2014/main" id="{82C28A41-1A48-E07D-7EB0-F800689F11E7}"/>
              </a:ext>
            </a:extLst>
          </p:cNvPr>
          <p:cNvSpPr txBox="1">
            <a:spLocks noGrp="1"/>
          </p:cNvSpPr>
          <p:nvPr>
            <p:ph idx="1"/>
          </p:nvPr>
        </p:nvSpPr>
        <p:spPr>
          <a:xfrm>
            <a:off x="366783" y="1320950"/>
            <a:ext cx="9467329" cy="5370271"/>
          </a:xfrm>
        </p:spPr>
        <p:txBody>
          <a:bodyPr>
            <a:normAutofit/>
          </a:bodyPr>
          <a:lstStyle/>
          <a:p>
            <a:r>
              <a:rPr lang="en-GB" sz="2000" dirty="0"/>
              <a:t>Once claim form is issued (</a:t>
            </a:r>
            <a:r>
              <a:rPr lang="en-GB" sz="2000" dirty="0" err="1"/>
              <a:t>ie</a:t>
            </a:r>
            <a:r>
              <a:rPr lang="en-GB" sz="2000" dirty="0"/>
              <a:t> the date sealed by the court), it must be served on the D </a:t>
            </a:r>
            <a:r>
              <a:rPr lang="en-GB" sz="2000" b="1" dirty="0"/>
              <a:t>within 4 calendar months </a:t>
            </a:r>
            <a:r>
              <a:rPr lang="en-GB" sz="2000" dirty="0"/>
              <a:t>after issue (or 6m </a:t>
            </a:r>
            <a:r>
              <a:rPr lang="en-GB" sz="2000" dirty="0" err="1"/>
              <a:t>ifserved</a:t>
            </a:r>
            <a:r>
              <a:rPr lang="en-GB" sz="2000" dirty="0"/>
              <a:t> out of jurisdiction) (</a:t>
            </a:r>
            <a:r>
              <a:rPr lang="en-GB" sz="2000" b="1" dirty="0"/>
              <a:t>r7.5</a:t>
            </a:r>
            <a:r>
              <a:rPr lang="en-GB" sz="2000" dirty="0"/>
              <a:t>).  The parties may agree to extend the life of a claim form, (this will only be effective if agreement recorded in writing)</a:t>
            </a:r>
          </a:p>
          <a:p>
            <a:r>
              <a:rPr lang="en-GB" sz="2000" b="1" dirty="0"/>
              <a:t>Note: </a:t>
            </a:r>
            <a:r>
              <a:rPr lang="en-GB" sz="2000" i="1" dirty="0"/>
              <a:t>a “month” means a calendar month.  So, a claim form issued on 8 August 2024 must be served, within the jurisdiction, on or before 8 December 2024 (4 calendar months, excluding the date of issue).</a:t>
            </a:r>
          </a:p>
          <a:p>
            <a:endParaRPr lang="en-GB" sz="2000" dirty="0"/>
          </a:p>
          <a:p>
            <a:r>
              <a:rPr lang="en-GB" sz="2000" dirty="0"/>
              <a:t>The </a:t>
            </a:r>
            <a:r>
              <a:rPr lang="en-GB" sz="2000" b="1" dirty="0"/>
              <a:t>particulars of claim </a:t>
            </a:r>
            <a:r>
              <a:rPr lang="en-GB" sz="2000" dirty="0"/>
              <a:t>should, if practicable, be contained in or served with the claim form.  Where they are not they must be served </a:t>
            </a:r>
            <a:r>
              <a:rPr lang="en-GB" sz="2000" b="1" dirty="0"/>
              <a:t>within 14 days </a:t>
            </a:r>
            <a:r>
              <a:rPr lang="en-GB" sz="2000" dirty="0"/>
              <a:t>after service of the claim form, and certainly no later than the latest time for serving the claim form (</a:t>
            </a:r>
            <a:r>
              <a:rPr lang="en-GB" sz="2000" dirty="0" err="1"/>
              <a:t>ie</a:t>
            </a:r>
            <a:r>
              <a:rPr lang="en-GB" sz="2000" dirty="0"/>
              <a:t> the 4 calendar month period).</a:t>
            </a:r>
          </a:p>
          <a:p>
            <a:r>
              <a:rPr lang="en-GB" sz="2000" dirty="0"/>
              <a:t>Where the claimant serves the particulars of claim separately from the claim form, they must, </a:t>
            </a:r>
            <a:r>
              <a:rPr lang="en-GB" sz="2000" b="1" dirty="0"/>
              <a:t>within 7 days </a:t>
            </a:r>
            <a:r>
              <a:rPr lang="en-GB" sz="2000" dirty="0"/>
              <a:t>of service, file a copy of the particulars (in court).</a:t>
            </a:r>
          </a:p>
          <a:p>
            <a:pPr marL="0" lvl="0" indent="0">
              <a:buNone/>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52798-A64C-F6EA-3282-0923C3D2A30C}"/>
              </a:ext>
            </a:extLst>
          </p:cNvPr>
          <p:cNvSpPr>
            <a:spLocks noGrp="1"/>
          </p:cNvSpPr>
          <p:nvPr>
            <p:ph type="title"/>
          </p:nvPr>
        </p:nvSpPr>
        <p:spPr/>
        <p:txBody>
          <a:bodyPr/>
          <a:lstStyle/>
          <a:p>
            <a:r>
              <a:rPr lang="en-GB" dirty="0"/>
              <a:t>Test question</a:t>
            </a:r>
          </a:p>
        </p:txBody>
      </p:sp>
      <p:sp>
        <p:nvSpPr>
          <p:cNvPr id="3" name="Content Placeholder 2">
            <a:extLst>
              <a:ext uri="{FF2B5EF4-FFF2-40B4-BE49-F238E27FC236}">
                <a16:creationId xmlns:a16="http://schemas.microsoft.com/office/drawing/2014/main" id="{855130D4-591D-DF58-F273-9BF0AD6844D7}"/>
              </a:ext>
            </a:extLst>
          </p:cNvPr>
          <p:cNvSpPr>
            <a:spLocks noGrp="1"/>
          </p:cNvSpPr>
          <p:nvPr>
            <p:ph idx="1"/>
          </p:nvPr>
        </p:nvSpPr>
        <p:spPr>
          <a:xfrm>
            <a:off x="677334" y="1587935"/>
            <a:ext cx="8596668" cy="3880773"/>
          </a:xfrm>
        </p:spPr>
        <p:txBody>
          <a:bodyPr/>
          <a:lstStyle/>
          <a:p>
            <a:pPr marL="0" indent="0">
              <a:buNone/>
            </a:pPr>
            <a:r>
              <a:rPr lang="en-GB" dirty="0"/>
              <a:t>A claim form is sealed by the court on February 28</a:t>
            </a:r>
            <a:r>
              <a:rPr lang="en-GB" baseline="30000" dirty="0"/>
              <a:t>th</a:t>
            </a:r>
            <a:r>
              <a:rPr lang="en-GB" dirty="0"/>
              <a:t> 2025.  What is the latest date on which it can be served on the Defendant?</a:t>
            </a:r>
            <a:br>
              <a:rPr lang="en-GB" dirty="0"/>
            </a:br>
            <a:br>
              <a:rPr lang="en-GB" dirty="0"/>
            </a:br>
            <a:endParaRPr lang="en-GB" dirty="0"/>
          </a:p>
          <a:p>
            <a:pPr marL="0" indent="0">
              <a:buNone/>
            </a:pPr>
            <a:r>
              <a:rPr lang="en-GB" dirty="0"/>
              <a:t>A.	May 28</a:t>
            </a:r>
            <a:r>
              <a:rPr lang="en-GB" baseline="30000" dirty="0"/>
              <a:t>th</a:t>
            </a:r>
            <a:r>
              <a:rPr lang="en-GB" dirty="0"/>
              <a:t> 2025</a:t>
            </a:r>
          </a:p>
          <a:p>
            <a:pPr marL="0" indent="0">
              <a:buNone/>
            </a:pPr>
            <a:r>
              <a:rPr lang="en-GB" dirty="0"/>
              <a:t>B. 	June 27</a:t>
            </a:r>
            <a:r>
              <a:rPr lang="en-GB" baseline="30000" dirty="0"/>
              <a:t>th</a:t>
            </a:r>
            <a:r>
              <a:rPr lang="en-GB" dirty="0"/>
              <a:t> 2025</a:t>
            </a:r>
          </a:p>
          <a:p>
            <a:pPr marL="0" indent="0">
              <a:buNone/>
            </a:pPr>
            <a:r>
              <a:rPr lang="en-GB" dirty="0"/>
              <a:t>C.	May 31</a:t>
            </a:r>
            <a:r>
              <a:rPr lang="en-GB" baseline="30000" dirty="0"/>
              <a:t>st</a:t>
            </a:r>
            <a:r>
              <a:rPr lang="en-GB" dirty="0"/>
              <a:t> 2025</a:t>
            </a:r>
          </a:p>
          <a:p>
            <a:pPr marL="0" indent="0">
              <a:buNone/>
            </a:pPr>
            <a:r>
              <a:rPr lang="en-GB" dirty="0"/>
              <a:t>D.	June 28</a:t>
            </a:r>
            <a:r>
              <a:rPr lang="en-GB" baseline="30000" dirty="0"/>
              <a:t>th</a:t>
            </a:r>
            <a:r>
              <a:rPr lang="en-GB" dirty="0"/>
              <a:t> 2025</a:t>
            </a:r>
          </a:p>
        </p:txBody>
      </p:sp>
    </p:spTree>
    <p:extLst>
      <p:ext uri="{BB962C8B-B14F-4D97-AF65-F5344CB8AC3E}">
        <p14:creationId xmlns:p14="http://schemas.microsoft.com/office/powerpoint/2010/main" val="3094854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4FF6F-0E6B-0332-C2BE-8311FE6C63BE}"/>
              </a:ext>
            </a:extLst>
          </p:cNvPr>
          <p:cNvSpPr>
            <a:spLocks noGrp="1"/>
          </p:cNvSpPr>
          <p:nvPr>
            <p:ph type="title"/>
          </p:nvPr>
        </p:nvSpPr>
        <p:spPr/>
        <p:txBody>
          <a:bodyPr/>
          <a:lstStyle/>
          <a:p>
            <a:r>
              <a:rPr lang="en-GB" dirty="0"/>
              <a:t>Test question</a:t>
            </a:r>
          </a:p>
        </p:txBody>
      </p:sp>
      <p:sp>
        <p:nvSpPr>
          <p:cNvPr id="3" name="Content Placeholder 2">
            <a:extLst>
              <a:ext uri="{FF2B5EF4-FFF2-40B4-BE49-F238E27FC236}">
                <a16:creationId xmlns:a16="http://schemas.microsoft.com/office/drawing/2014/main" id="{6A96BA93-2130-15C7-98B6-B5A8E2FF91D4}"/>
              </a:ext>
            </a:extLst>
          </p:cNvPr>
          <p:cNvSpPr>
            <a:spLocks noGrp="1"/>
          </p:cNvSpPr>
          <p:nvPr>
            <p:ph idx="1"/>
          </p:nvPr>
        </p:nvSpPr>
        <p:spPr>
          <a:xfrm>
            <a:off x="557261" y="1488613"/>
            <a:ext cx="8596668" cy="3880773"/>
          </a:xfrm>
        </p:spPr>
        <p:txBody>
          <a:bodyPr>
            <a:normAutofit/>
          </a:bodyPr>
          <a:lstStyle/>
          <a:p>
            <a:pPr marL="0" lvl="0" indent="0" fontAlgn="base">
              <a:lnSpc>
                <a:spcPct val="95000"/>
              </a:lnSpc>
              <a:spcAft>
                <a:spcPts val="150"/>
              </a:spcAft>
              <a:buClr>
                <a:srgbClr val="000000"/>
              </a:buClr>
              <a:buSzPts val="1200"/>
              <a:buNone/>
            </a:pPr>
            <a:r>
              <a:rPr lang="en-GB" sz="2400" b="1" u="none" strike="noStrike" kern="100" dirty="0">
                <a:solidFill>
                  <a:srgbClr val="000000"/>
                </a:solidFill>
                <a:effectLst/>
                <a:uFill>
                  <a:solidFill>
                    <a:srgbClr val="000000"/>
                  </a:solidFill>
                </a:uFill>
                <a:ea typeface="Calibri" panose="020F0502020204030204" pitchFamily="34" charset="0"/>
                <a:cs typeface="Calibri" panose="020F0502020204030204" pitchFamily="34" charset="0"/>
              </a:rPr>
              <a:t>TRUE OR FALSE</a:t>
            </a:r>
          </a:p>
          <a:p>
            <a:pPr marL="0" lvl="0" indent="0" fontAlgn="base">
              <a:lnSpc>
                <a:spcPct val="95000"/>
              </a:lnSpc>
              <a:spcAft>
                <a:spcPts val="150"/>
              </a:spcAft>
              <a:buClr>
                <a:srgbClr val="000000"/>
              </a:buClr>
              <a:buSzPts val="1200"/>
              <a:buNone/>
            </a:pPr>
            <a:endParaRPr lang="en-GB" sz="2400" u="none" strike="noStrike" kern="100" dirty="0">
              <a:solidFill>
                <a:srgbClr val="000000"/>
              </a:solidFill>
              <a:effectLst/>
              <a:uFill>
                <a:solidFill>
                  <a:srgbClr val="000000"/>
                </a:solidFill>
              </a:uFill>
              <a:ea typeface="Calibri" panose="020F0502020204030204" pitchFamily="34" charset="0"/>
              <a:cs typeface="Calibri" panose="020F0502020204030204" pitchFamily="34" charset="0"/>
            </a:endParaRPr>
          </a:p>
          <a:p>
            <a:pPr marL="0" lvl="0" indent="0" fontAlgn="base">
              <a:lnSpc>
                <a:spcPct val="95000"/>
              </a:lnSpc>
              <a:spcAft>
                <a:spcPts val="150"/>
              </a:spcAft>
              <a:buClr>
                <a:srgbClr val="000000"/>
              </a:buClr>
              <a:buSzPts val="1200"/>
              <a:buNone/>
            </a:pPr>
            <a:r>
              <a:rPr lang="en-GB" sz="2400" u="none" strike="noStrike" kern="100" dirty="0">
                <a:solidFill>
                  <a:srgbClr val="000000"/>
                </a:solidFill>
                <a:effectLst/>
                <a:uFill>
                  <a:solidFill>
                    <a:srgbClr val="000000"/>
                  </a:solidFill>
                </a:uFill>
                <a:ea typeface="Calibri" panose="020F0502020204030204" pitchFamily="34" charset="0"/>
                <a:cs typeface="Calibri" panose="020F0502020204030204" pitchFamily="34" charset="0"/>
              </a:rPr>
              <a:t>A Claim Form is issued at court on Wednesday 14 June.</a:t>
            </a:r>
          </a:p>
          <a:p>
            <a:pPr marL="0" lvl="0" indent="0" fontAlgn="base">
              <a:lnSpc>
                <a:spcPct val="95000"/>
              </a:lnSpc>
              <a:spcAft>
                <a:spcPts val="150"/>
              </a:spcAft>
              <a:buClr>
                <a:srgbClr val="000000"/>
              </a:buClr>
              <a:buSzPts val="1200"/>
              <a:buNone/>
            </a:pPr>
            <a:r>
              <a:rPr lang="en-GB" sz="2400" kern="100" dirty="0">
                <a:solidFill>
                  <a:srgbClr val="000000"/>
                </a:solidFill>
                <a:effectLst/>
                <a:ea typeface="Calibri" panose="020F0502020204030204" pitchFamily="34" charset="0"/>
              </a:rPr>
              <a:t>The Claimant will have until 14 October to serve the Claim Form on the Defendant.  If the Claimant complies with this obligation at the latest possible time, he will then have until 28 October to serve the Particulars of </a:t>
            </a:r>
            <a:r>
              <a:rPr lang="en-GB" sz="2400" dirty="0">
                <a:solidFill>
                  <a:srgbClr val="000000"/>
                </a:solidFill>
                <a:effectLst/>
                <a:ea typeface="Calibri" panose="020F0502020204030204" pitchFamily="34" charset="0"/>
              </a:rPr>
              <a:t>Claim. </a:t>
            </a:r>
            <a:endParaRPr lang="en-GB" sz="2400" dirty="0"/>
          </a:p>
        </p:txBody>
      </p:sp>
    </p:spTree>
    <p:extLst>
      <p:ext uri="{BB962C8B-B14F-4D97-AF65-F5344CB8AC3E}">
        <p14:creationId xmlns:p14="http://schemas.microsoft.com/office/powerpoint/2010/main" val="38303942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137B8DB-E1ED-41E9-2204-C23507B6BC08}"/>
              </a:ext>
            </a:extLst>
          </p:cNvPr>
          <p:cNvSpPr txBox="1">
            <a:spLocks noGrp="1"/>
          </p:cNvSpPr>
          <p:nvPr>
            <p:ph idx="1"/>
          </p:nvPr>
        </p:nvSpPr>
        <p:spPr>
          <a:xfrm>
            <a:off x="401288" y="1257691"/>
            <a:ext cx="9168281" cy="5085600"/>
          </a:xfrm>
        </p:spPr>
        <p:txBody>
          <a:bodyPr>
            <a:normAutofit/>
          </a:bodyPr>
          <a:lstStyle/>
          <a:p>
            <a:r>
              <a:rPr lang="en-GB" sz="2000" b="1" dirty="0"/>
              <a:t>Failing to serve the claim form in time</a:t>
            </a:r>
          </a:p>
          <a:p>
            <a:pPr marL="0" indent="0">
              <a:buNone/>
            </a:pPr>
            <a:r>
              <a:rPr lang="en-GB" sz="2000" dirty="0"/>
              <a:t>Where it has not been possible to serve in time, the provisions of </a:t>
            </a:r>
            <a:r>
              <a:rPr lang="en-GB" sz="2000" b="1" dirty="0"/>
              <a:t>r7.6 </a:t>
            </a:r>
            <a:r>
              <a:rPr lang="en-GB" sz="2000" dirty="0"/>
              <a:t>may assist.  However, the courts have not shown much sympathy for a Cl or sol who has issued and then waited until the end of the period of validity of the claim form to serve it, but then encountered difficulties.  It is therefore vital to understand the rules of service and strictly adhere to them so that good service is achieved, especially where you have left it very late.</a:t>
            </a:r>
            <a:br>
              <a:rPr lang="en-GB" sz="2000" dirty="0"/>
            </a:br>
            <a:endParaRPr lang="en-GB" sz="2000" dirty="0"/>
          </a:p>
          <a:p>
            <a:r>
              <a:rPr lang="en-GB" sz="2000" b="1" dirty="0"/>
              <a:t>Is it sensible to wait to serve?</a:t>
            </a:r>
          </a:p>
          <a:p>
            <a:pPr marL="0" indent="0">
              <a:buNone/>
            </a:pPr>
            <a:r>
              <a:rPr lang="en-GB" sz="2000" dirty="0"/>
              <a:t>Obviously, it is better to serve promptly.</a:t>
            </a:r>
          </a:p>
          <a:p>
            <a:pPr marL="0" indent="0">
              <a:buNone/>
            </a:pPr>
            <a:r>
              <a:rPr lang="en-GB" sz="2000" dirty="0"/>
              <a:t>The claim form could be served with an explanation as to why the particulars aren’t with it and the parties can agree an extension, this can be achieved by consent under </a:t>
            </a:r>
            <a:r>
              <a:rPr lang="en-GB" sz="2000" b="1" dirty="0"/>
              <a:t>r2.11.</a:t>
            </a:r>
            <a:endParaRPr lang="en-GB" sz="2000" dirty="0"/>
          </a:p>
          <a:p>
            <a:pPr marL="0" lvl="0" indent="0">
              <a:buNone/>
            </a:pPr>
            <a:endParaRPr lang="en-GB" dirty="0"/>
          </a:p>
        </p:txBody>
      </p:sp>
      <p:sp>
        <p:nvSpPr>
          <p:cNvPr id="3" name="Title 1">
            <a:extLst>
              <a:ext uri="{FF2B5EF4-FFF2-40B4-BE49-F238E27FC236}">
                <a16:creationId xmlns:a16="http://schemas.microsoft.com/office/drawing/2014/main" id="{A5A9CC95-C412-9F86-2A50-66A5CBEB29F5}"/>
              </a:ext>
            </a:extLst>
          </p:cNvPr>
          <p:cNvSpPr txBox="1">
            <a:spLocks noGrp="1"/>
          </p:cNvSpPr>
          <p:nvPr>
            <p:ph type="title"/>
          </p:nvPr>
        </p:nvSpPr>
        <p:spPr>
          <a:xfrm>
            <a:off x="286270" y="166778"/>
            <a:ext cx="9076265" cy="1046671"/>
          </a:xfrm>
        </p:spPr>
        <p:txBody>
          <a:bodyPr>
            <a:normAutofit fontScale="90000"/>
          </a:bodyPr>
          <a:lstStyle/>
          <a:p>
            <a:pPr lvl="0"/>
            <a:r>
              <a:rPr lang="en-GB" sz="3200" b="1" dirty="0"/>
              <a:t>Time limit for service of claim form and particulars of claim</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55762-FF34-7CB5-BFA5-0D2F61743735}"/>
              </a:ext>
            </a:extLst>
          </p:cNvPr>
          <p:cNvSpPr>
            <a:spLocks noGrp="1"/>
          </p:cNvSpPr>
          <p:nvPr>
            <p:ph type="title"/>
          </p:nvPr>
        </p:nvSpPr>
        <p:spPr>
          <a:xfrm>
            <a:off x="435795" y="224287"/>
            <a:ext cx="8596668" cy="810883"/>
          </a:xfrm>
        </p:spPr>
        <p:txBody>
          <a:bodyPr/>
          <a:lstStyle/>
          <a:p>
            <a:r>
              <a:rPr lang="en-GB" b="1" dirty="0"/>
              <a:t>Service: Certificate of Service</a:t>
            </a:r>
          </a:p>
        </p:txBody>
      </p:sp>
      <p:sp>
        <p:nvSpPr>
          <p:cNvPr id="3" name="Content Placeholder 2">
            <a:extLst>
              <a:ext uri="{FF2B5EF4-FFF2-40B4-BE49-F238E27FC236}">
                <a16:creationId xmlns:a16="http://schemas.microsoft.com/office/drawing/2014/main" id="{92B17DD3-D62E-F8FB-C2AC-6D1EAB34B622}"/>
              </a:ext>
            </a:extLst>
          </p:cNvPr>
          <p:cNvSpPr>
            <a:spLocks noGrp="1"/>
          </p:cNvSpPr>
          <p:nvPr>
            <p:ph idx="1"/>
          </p:nvPr>
        </p:nvSpPr>
        <p:spPr>
          <a:xfrm>
            <a:off x="435794" y="1035170"/>
            <a:ext cx="8966997" cy="5354128"/>
          </a:xfrm>
        </p:spPr>
        <p:txBody>
          <a:bodyPr>
            <a:normAutofit/>
          </a:bodyPr>
          <a:lstStyle/>
          <a:p>
            <a:pPr algn="l" fontAlgn="base"/>
            <a:r>
              <a:rPr lang="en-US" sz="2400" b="0" i="0" dirty="0">
                <a:solidFill>
                  <a:srgbClr val="000000"/>
                </a:solidFill>
                <a:effectLst/>
                <a:latin typeface="Inter"/>
              </a:rPr>
              <a:t>A certificate of service (</a:t>
            </a:r>
            <a:r>
              <a:rPr lang="en-US" sz="2400" dirty="0">
                <a:solidFill>
                  <a:srgbClr val="000000"/>
                </a:solidFill>
                <a:latin typeface="inherit"/>
              </a:rPr>
              <a:t>Form N215)</a:t>
            </a:r>
            <a:r>
              <a:rPr lang="en-US" sz="2400" b="0" i="0" dirty="0">
                <a:solidFill>
                  <a:srgbClr val="000000"/>
                </a:solidFill>
                <a:effectLst/>
                <a:latin typeface="Inter"/>
              </a:rPr>
              <a:t> is the form that is </a:t>
            </a:r>
            <a:r>
              <a:rPr lang="en-US" sz="2400" b="1" i="0" dirty="0">
                <a:solidFill>
                  <a:srgbClr val="000000"/>
                </a:solidFill>
                <a:effectLst/>
                <a:latin typeface="Inter"/>
              </a:rPr>
              <a:t>filed at court </a:t>
            </a:r>
            <a:r>
              <a:rPr lang="en-US" sz="2400" b="0" i="0" dirty="0">
                <a:solidFill>
                  <a:srgbClr val="000000"/>
                </a:solidFill>
                <a:effectLst/>
                <a:latin typeface="Inter"/>
              </a:rPr>
              <a:t>by a party (or their legal representative) to tell the court which documents have been served, who the documents have been served upon, and when, where, and the method by which the documents were served. </a:t>
            </a:r>
          </a:p>
          <a:p>
            <a:pPr algn="l" fontAlgn="base"/>
            <a:r>
              <a:rPr lang="en-US" sz="2400" dirty="0">
                <a:solidFill>
                  <a:srgbClr val="000000"/>
                </a:solidFill>
                <a:latin typeface="Inter"/>
              </a:rPr>
              <a:t>A solicitor </a:t>
            </a:r>
            <a:r>
              <a:rPr lang="en-US" sz="2400" b="0" i="0" dirty="0">
                <a:solidFill>
                  <a:srgbClr val="000000"/>
                </a:solidFill>
                <a:effectLst/>
                <a:latin typeface="Inter"/>
              </a:rPr>
              <a:t>representing a claimant and effecting service of a claim form on their behalf,  must file a certificate of service within 21 days.</a:t>
            </a:r>
          </a:p>
          <a:p>
            <a:pPr algn="l" fontAlgn="base"/>
            <a:r>
              <a:rPr lang="en-US" sz="2400" b="0" i="0" dirty="0">
                <a:solidFill>
                  <a:srgbClr val="000000"/>
                </a:solidFill>
                <a:effectLst/>
                <a:latin typeface="Inter"/>
              </a:rPr>
              <a:t>If a claimant serves a claim form, then the claimant may not obtain any default judgment unless and until a certificate of service has been filed (</a:t>
            </a:r>
            <a:r>
              <a:rPr lang="en-US" sz="2400" b="1" i="0" dirty="0">
                <a:solidFill>
                  <a:srgbClr val="000000"/>
                </a:solidFill>
                <a:effectLst/>
                <a:latin typeface="inherit"/>
              </a:rPr>
              <a:t>r6.17</a:t>
            </a:r>
            <a:r>
              <a:rPr lang="en-US" sz="2400" b="0" i="0" dirty="0">
                <a:solidFill>
                  <a:srgbClr val="000000"/>
                </a:solidFill>
                <a:effectLst/>
                <a:latin typeface="Inter"/>
              </a:rPr>
              <a:t>).</a:t>
            </a:r>
          </a:p>
          <a:p>
            <a:pPr algn="l" fontAlgn="base"/>
            <a:r>
              <a:rPr lang="en-US" sz="2400" b="0" i="0" dirty="0">
                <a:solidFill>
                  <a:srgbClr val="000000"/>
                </a:solidFill>
                <a:effectLst/>
                <a:latin typeface="Inter"/>
              </a:rPr>
              <a:t>Where a rule, Practice Direction or court order requires a certificate of service, it must include the details in r6.17 </a:t>
            </a:r>
          </a:p>
          <a:p>
            <a:endParaRPr lang="en-GB" dirty="0"/>
          </a:p>
        </p:txBody>
      </p:sp>
    </p:spTree>
    <p:extLst>
      <p:ext uri="{BB962C8B-B14F-4D97-AF65-F5344CB8AC3E}">
        <p14:creationId xmlns:p14="http://schemas.microsoft.com/office/powerpoint/2010/main" val="167852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F0028-2F85-DEC1-E070-9F01003091E9}"/>
              </a:ext>
            </a:extLst>
          </p:cNvPr>
          <p:cNvSpPr>
            <a:spLocks noGrp="1"/>
          </p:cNvSpPr>
          <p:nvPr>
            <p:ph type="title"/>
          </p:nvPr>
        </p:nvSpPr>
        <p:spPr/>
        <p:txBody>
          <a:bodyPr/>
          <a:lstStyle/>
          <a:p>
            <a:r>
              <a:rPr lang="en-GB" dirty="0"/>
              <a:t>Methods of service</a:t>
            </a:r>
          </a:p>
        </p:txBody>
      </p:sp>
    </p:spTree>
    <p:extLst>
      <p:ext uri="{BB962C8B-B14F-4D97-AF65-F5344CB8AC3E}">
        <p14:creationId xmlns:p14="http://schemas.microsoft.com/office/powerpoint/2010/main" val="18179872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3">
            <a:extLst>
              <a:ext uri="{FF2B5EF4-FFF2-40B4-BE49-F238E27FC236}">
                <a16:creationId xmlns:a16="http://schemas.microsoft.com/office/drawing/2014/main" id="{A959E75B-6ABF-4DF5-29F0-4259DC61DE0F}"/>
              </a:ext>
            </a:extLst>
          </p:cNvPr>
          <p:cNvGraphicFramePr>
            <a:graphicFrameLocks noGrp="1"/>
          </p:cNvGraphicFramePr>
          <p:nvPr>
            <p:ph idx="1"/>
            <p:extLst>
              <p:ext uri="{D42A27DB-BD31-4B8C-83A1-F6EECF244321}">
                <p14:modId xmlns:p14="http://schemas.microsoft.com/office/powerpoint/2010/main" val="2666381372"/>
              </p:ext>
            </p:extLst>
          </p:nvPr>
        </p:nvGraphicFramePr>
        <p:xfrm>
          <a:off x="240102" y="405142"/>
          <a:ext cx="11210026" cy="5593091"/>
        </p:xfrm>
        <a:graphic>
          <a:graphicData uri="http://schemas.openxmlformats.org/drawingml/2006/table">
            <a:tbl>
              <a:tblPr firstRow="1" bandRow="1">
                <a:effectLst/>
                <a:tableStyleId>{5C22544A-7EE6-4342-B048-85BDC9FD1C3A}</a:tableStyleId>
              </a:tblPr>
              <a:tblGrid>
                <a:gridCol w="5605013">
                  <a:extLst>
                    <a:ext uri="{9D8B030D-6E8A-4147-A177-3AD203B41FA5}">
                      <a16:colId xmlns:a16="http://schemas.microsoft.com/office/drawing/2014/main" val="2943644880"/>
                    </a:ext>
                  </a:extLst>
                </a:gridCol>
                <a:gridCol w="5605013">
                  <a:extLst>
                    <a:ext uri="{9D8B030D-6E8A-4147-A177-3AD203B41FA5}">
                      <a16:colId xmlns:a16="http://schemas.microsoft.com/office/drawing/2014/main" val="3617196919"/>
                    </a:ext>
                  </a:extLst>
                </a:gridCol>
              </a:tblGrid>
              <a:tr h="579970">
                <a:tc>
                  <a:txBody>
                    <a:bodyPr/>
                    <a:lstStyle/>
                    <a:p>
                      <a:pPr lvl="0"/>
                      <a:r>
                        <a:rPr lang="en-GB"/>
                        <a:t>Method of service</a:t>
                      </a:r>
                    </a:p>
                  </a:txBody>
                  <a:tcPr marL="100996" marR="100996"/>
                </a:tc>
                <a:tc>
                  <a:txBody>
                    <a:bodyPr/>
                    <a:lstStyle/>
                    <a:p>
                      <a:pPr lvl="0"/>
                      <a:r>
                        <a:rPr lang="en-GB"/>
                        <a:t>Step required</a:t>
                      </a:r>
                    </a:p>
                  </a:txBody>
                  <a:tcPr marL="100996" marR="100996"/>
                </a:tc>
                <a:extLst>
                  <a:ext uri="{0D108BD9-81ED-4DB2-BD59-A6C34878D82A}">
                    <a16:rowId xmlns:a16="http://schemas.microsoft.com/office/drawing/2014/main" val="4284508879"/>
                  </a:ext>
                </a:extLst>
              </a:tr>
              <a:tr h="1430049">
                <a:tc>
                  <a:txBody>
                    <a:bodyPr/>
                    <a:lstStyle/>
                    <a:p>
                      <a:pPr lvl="0"/>
                      <a:r>
                        <a:rPr lang="en-GB" dirty="0"/>
                        <a:t>First class post, document exchange or other service which provides for delivery on the next business day.</a:t>
                      </a:r>
                    </a:p>
                  </a:txBody>
                  <a:tcPr marL="100996" marR="100996"/>
                </a:tc>
                <a:tc>
                  <a:txBody>
                    <a:bodyPr/>
                    <a:lstStyle/>
                    <a:p>
                      <a:pPr lvl="0"/>
                      <a:r>
                        <a:rPr lang="en-GB"/>
                        <a:t>Posting, leaving with, delivering to or collection by the relevant service provider.</a:t>
                      </a:r>
                    </a:p>
                  </a:txBody>
                  <a:tcPr marL="100996" marR="100996"/>
                </a:tc>
                <a:extLst>
                  <a:ext uri="{0D108BD9-81ED-4DB2-BD59-A6C34878D82A}">
                    <a16:rowId xmlns:a16="http://schemas.microsoft.com/office/drawing/2014/main" val="2258776215"/>
                  </a:ext>
                </a:extLst>
              </a:tr>
              <a:tr h="1001034">
                <a:tc>
                  <a:txBody>
                    <a:bodyPr/>
                    <a:lstStyle/>
                    <a:p>
                      <a:pPr lvl="0"/>
                      <a:r>
                        <a:rPr lang="en-GB"/>
                        <a:t>Delivery of the document to or leaving it at the relevant place.</a:t>
                      </a:r>
                    </a:p>
                  </a:txBody>
                  <a:tcPr marL="100996" marR="100996"/>
                </a:tc>
                <a:tc>
                  <a:txBody>
                    <a:bodyPr/>
                    <a:lstStyle/>
                    <a:p>
                      <a:pPr lvl="0"/>
                      <a:r>
                        <a:rPr lang="en-GB"/>
                        <a:t>Delivering to or leaving the document at the relevant place.</a:t>
                      </a:r>
                    </a:p>
                  </a:txBody>
                  <a:tcPr marL="100996" marR="100996"/>
                </a:tc>
                <a:extLst>
                  <a:ext uri="{0D108BD9-81ED-4DB2-BD59-A6C34878D82A}">
                    <a16:rowId xmlns:a16="http://schemas.microsoft.com/office/drawing/2014/main" val="4109494799"/>
                  </a:ext>
                </a:extLst>
              </a:tr>
              <a:tr h="1001034">
                <a:tc>
                  <a:txBody>
                    <a:bodyPr/>
                    <a:lstStyle/>
                    <a:p>
                      <a:pPr lvl="0"/>
                      <a:r>
                        <a:rPr lang="en-GB"/>
                        <a:t>Personal service under </a:t>
                      </a:r>
                      <a:r>
                        <a:rPr lang="en-GB" b="1"/>
                        <a:t>r6.5</a:t>
                      </a:r>
                      <a:endParaRPr lang="en-GB"/>
                    </a:p>
                  </a:txBody>
                  <a:tcPr marL="100996" marR="100996"/>
                </a:tc>
                <a:tc>
                  <a:txBody>
                    <a:bodyPr/>
                    <a:lstStyle/>
                    <a:p>
                      <a:pPr lvl="0"/>
                      <a:r>
                        <a:rPr lang="en-GB"/>
                        <a:t>Completing the relevant step required by </a:t>
                      </a:r>
                      <a:r>
                        <a:rPr lang="en-GB" b="1"/>
                        <a:t>r6.5(3)</a:t>
                      </a:r>
                      <a:endParaRPr lang="en-GB"/>
                    </a:p>
                  </a:txBody>
                  <a:tcPr marL="100996" marR="100996"/>
                </a:tc>
                <a:extLst>
                  <a:ext uri="{0D108BD9-81ED-4DB2-BD59-A6C34878D82A}">
                    <a16:rowId xmlns:a16="http://schemas.microsoft.com/office/drawing/2014/main" val="2172039869"/>
                  </a:ext>
                </a:extLst>
              </a:tr>
              <a:tr h="579970">
                <a:tc>
                  <a:txBody>
                    <a:bodyPr/>
                    <a:lstStyle/>
                    <a:p>
                      <a:pPr lvl="0"/>
                      <a:r>
                        <a:rPr lang="en-GB"/>
                        <a:t>Fax</a:t>
                      </a:r>
                    </a:p>
                  </a:txBody>
                  <a:tcPr marL="100996" marR="100996"/>
                </a:tc>
                <a:tc>
                  <a:txBody>
                    <a:bodyPr/>
                    <a:lstStyle/>
                    <a:p>
                      <a:pPr lvl="0"/>
                      <a:r>
                        <a:rPr lang="en-GB"/>
                        <a:t>Completing the transmission of the fax</a:t>
                      </a:r>
                    </a:p>
                  </a:txBody>
                  <a:tcPr marL="100996" marR="100996"/>
                </a:tc>
                <a:extLst>
                  <a:ext uri="{0D108BD9-81ED-4DB2-BD59-A6C34878D82A}">
                    <a16:rowId xmlns:a16="http://schemas.microsoft.com/office/drawing/2014/main" val="382277060"/>
                  </a:ext>
                </a:extLst>
              </a:tr>
              <a:tr h="1001034">
                <a:tc>
                  <a:txBody>
                    <a:bodyPr/>
                    <a:lstStyle/>
                    <a:p>
                      <a:pPr lvl="0"/>
                      <a:r>
                        <a:rPr lang="en-GB"/>
                        <a:t>Other electronic method</a:t>
                      </a:r>
                    </a:p>
                  </a:txBody>
                  <a:tcPr marL="100996" marR="100996"/>
                </a:tc>
                <a:tc>
                  <a:txBody>
                    <a:bodyPr/>
                    <a:lstStyle/>
                    <a:p>
                      <a:pPr lvl="0"/>
                      <a:r>
                        <a:rPr lang="en-GB" dirty="0"/>
                        <a:t>Sending the email or other electronic transmission</a:t>
                      </a:r>
                    </a:p>
                  </a:txBody>
                  <a:tcPr marL="100996" marR="100996"/>
                </a:tc>
                <a:extLst>
                  <a:ext uri="{0D108BD9-81ED-4DB2-BD59-A6C34878D82A}">
                    <a16:rowId xmlns:a16="http://schemas.microsoft.com/office/drawing/2014/main" val="2396414030"/>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8251B8E-ED90-5B47-7F36-17A273F1BEA2}"/>
              </a:ext>
            </a:extLst>
          </p:cNvPr>
          <p:cNvSpPr txBox="1">
            <a:spLocks noGrp="1"/>
          </p:cNvSpPr>
          <p:nvPr>
            <p:ph type="body" idx="4294967295"/>
          </p:nvPr>
        </p:nvSpPr>
        <p:spPr>
          <a:xfrm>
            <a:off x="286270" y="1037086"/>
            <a:ext cx="9582150" cy="2992438"/>
          </a:xfrm>
        </p:spPr>
        <p:txBody>
          <a:bodyPr>
            <a:normAutofit fontScale="92500"/>
          </a:bodyPr>
          <a:lstStyle/>
          <a:p>
            <a:pPr lvl="0">
              <a:lnSpc>
                <a:spcPct val="100000"/>
              </a:lnSpc>
              <a:spcBef>
                <a:spcPts val="0"/>
              </a:spcBef>
            </a:pPr>
            <a:r>
              <a:rPr lang="en-GB" sz="2400" dirty="0"/>
              <a:t>Under </a:t>
            </a:r>
            <a:r>
              <a:rPr lang="en-GB" sz="2400" b="1" dirty="0"/>
              <a:t>r6.14 </a:t>
            </a:r>
            <a:r>
              <a:rPr lang="en-GB" sz="2400" dirty="0"/>
              <a:t>a claim served within the UK is deemed to be served on the 2</a:t>
            </a:r>
            <a:r>
              <a:rPr lang="en-GB" sz="2400" baseline="30000" dirty="0"/>
              <a:t>nd</a:t>
            </a:r>
            <a:r>
              <a:rPr lang="en-GB" sz="2400" dirty="0"/>
              <a:t> business day after completion of a relevant step under </a:t>
            </a:r>
            <a:r>
              <a:rPr lang="en-GB" sz="2400" b="1" dirty="0"/>
              <a:t>r7.5.  </a:t>
            </a:r>
          </a:p>
          <a:p>
            <a:pPr lvl="0">
              <a:lnSpc>
                <a:spcPct val="100000"/>
              </a:lnSpc>
              <a:spcBef>
                <a:spcPts val="0"/>
              </a:spcBef>
            </a:pPr>
            <a:endParaRPr lang="en-GB" sz="2400" b="1" dirty="0"/>
          </a:p>
          <a:p>
            <a:pPr lvl="0">
              <a:lnSpc>
                <a:spcPct val="100000"/>
              </a:lnSpc>
              <a:spcBef>
                <a:spcPts val="0"/>
              </a:spcBef>
            </a:pPr>
            <a:r>
              <a:rPr lang="en-GB" sz="2400" dirty="0"/>
              <a:t>The step in </a:t>
            </a:r>
            <a:r>
              <a:rPr lang="en-GB" sz="2400" b="1" dirty="0"/>
              <a:t>r7.5 </a:t>
            </a:r>
            <a:r>
              <a:rPr lang="en-GB" sz="2400" dirty="0"/>
              <a:t>replicates the permissible methods of service set out in </a:t>
            </a:r>
            <a:r>
              <a:rPr lang="en-GB" sz="2400" b="1" dirty="0"/>
              <a:t>r6.3. </a:t>
            </a:r>
          </a:p>
          <a:p>
            <a:pPr lvl="0">
              <a:lnSpc>
                <a:spcPct val="100000"/>
              </a:lnSpc>
              <a:spcBef>
                <a:spcPts val="0"/>
              </a:spcBef>
            </a:pPr>
            <a:endParaRPr lang="en-GB" sz="2400" b="1" dirty="0"/>
          </a:p>
          <a:p>
            <a:pPr lvl="0">
              <a:lnSpc>
                <a:spcPct val="100000"/>
              </a:lnSpc>
              <a:spcBef>
                <a:spcPts val="0"/>
              </a:spcBef>
            </a:pPr>
            <a:r>
              <a:rPr lang="en-GB" sz="2400" dirty="0"/>
              <a:t>Once the step required in </a:t>
            </a:r>
            <a:r>
              <a:rPr lang="en-GB" sz="2400" b="1" dirty="0"/>
              <a:t>r7.5</a:t>
            </a:r>
            <a:r>
              <a:rPr lang="en-GB" sz="2400" dirty="0"/>
              <a:t> has been completed, the claim form will be deemed to be served on the 2</a:t>
            </a:r>
            <a:r>
              <a:rPr lang="en-GB" sz="2400" baseline="30000" dirty="0"/>
              <a:t>nd</a:t>
            </a:r>
            <a:r>
              <a:rPr lang="en-GB" sz="2400" dirty="0"/>
              <a:t> business day.  </a:t>
            </a:r>
          </a:p>
        </p:txBody>
      </p:sp>
      <p:sp>
        <p:nvSpPr>
          <p:cNvPr id="3" name="TextBox 4">
            <a:extLst>
              <a:ext uri="{FF2B5EF4-FFF2-40B4-BE49-F238E27FC236}">
                <a16:creationId xmlns:a16="http://schemas.microsoft.com/office/drawing/2014/main" id="{7B224E6D-90A1-76C0-A9F5-4F3ECE28B3C7}"/>
              </a:ext>
            </a:extLst>
          </p:cNvPr>
          <p:cNvSpPr txBox="1"/>
          <p:nvPr/>
        </p:nvSpPr>
        <p:spPr>
          <a:xfrm>
            <a:off x="286270" y="3878116"/>
            <a:ext cx="10005136" cy="2246769"/>
          </a:xfrm>
          <a:prstGeom prst="rect">
            <a:avLst/>
          </a:prstGeom>
          <a:noFill/>
          <a:ln cap="flat">
            <a:noFill/>
          </a:ln>
        </p:spPr>
        <p:txBody>
          <a:bodyPr vert="horz" wrap="square" lIns="91440" tIns="45720" rIns="91440" bIns="45720" anchor="t" anchorCtr="0" compatLnSpc="1">
            <a:spAutoFit/>
          </a:bodyPr>
          <a:lstStyle/>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rPr>
              <a:t>In other words, service was achieved on the 2nd business day; this will be presumed correct and cannot be challenged with evidence to the contrary.  This is important because the time for the D to respond to a claim started from the date of deemed service.</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0" i="0" u="none" strike="noStrike" kern="1200" cap="none" spc="0" baseline="0" dirty="0">
              <a:solidFill>
                <a:srgbClr val="000000"/>
              </a:solidFill>
              <a:uFillTx/>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rPr>
              <a:t>Note that under r6.2 a “business day” means a day except Saturday, Sunday, bank holiday, Good Friday or Christmas Day.</a:t>
            </a:r>
          </a:p>
        </p:txBody>
      </p:sp>
      <p:sp>
        <p:nvSpPr>
          <p:cNvPr id="4" name="Title 1">
            <a:extLst>
              <a:ext uri="{FF2B5EF4-FFF2-40B4-BE49-F238E27FC236}">
                <a16:creationId xmlns:a16="http://schemas.microsoft.com/office/drawing/2014/main" id="{FF9BAD87-220D-A181-CBCA-038D52CEE99A}"/>
              </a:ext>
            </a:extLst>
          </p:cNvPr>
          <p:cNvSpPr txBox="1">
            <a:spLocks/>
          </p:cNvSpPr>
          <p:nvPr/>
        </p:nvSpPr>
        <p:spPr>
          <a:xfrm>
            <a:off x="286270" y="166779"/>
            <a:ext cx="9076265" cy="759124"/>
          </a:xfrm>
          <a:prstGeom prst="rect">
            <a:avLst/>
          </a:prstGeom>
        </p:spPr>
        <p:txBody>
          <a:bodyPr>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b="1" dirty="0"/>
              <a:t>Service and deemed service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842D-1EB9-B186-2870-23E8F96A025D}"/>
              </a:ext>
            </a:extLst>
          </p:cNvPr>
          <p:cNvSpPr txBox="1">
            <a:spLocks noGrp="1"/>
          </p:cNvSpPr>
          <p:nvPr>
            <p:ph type="title"/>
          </p:nvPr>
        </p:nvSpPr>
        <p:spPr>
          <a:xfrm>
            <a:off x="401288" y="264544"/>
            <a:ext cx="8596668" cy="1320800"/>
          </a:xfrm>
        </p:spPr>
        <p:txBody>
          <a:bodyPr/>
          <a:lstStyle/>
          <a:p>
            <a:pPr lvl="0"/>
            <a:r>
              <a:rPr lang="en-GB" dirty="0"/>
              <a:t>Service continued…</a:t>
            </a:r>
          </a:p>
        </p:txBody>
      </p:sp>
      <p:sp>
        <p:nvSpPr>
          <p:cNvPr id="3" name="Content Placeholder 2">
            <a:extLst>
              <a:ext uri="{FF2B5EF4-FFF2-40B4-BE49-F238E27FC236}">
                <a16:creationId xmlns:a16="http://schemas.microsoft.com/office/drawing/2014/main" id="{624718DB-C223-9D0A-1759-5E3669975EFC}"/>
              </a:ext>
            </a:extLst>
          </p:cNvPr>
          <p:cNvSpPr txBox="1">
            <a:spLocks noGrp="1"/>
          </p:cNvSpPr>
          <p:nvPr>
            <p:ph idx="1"/>
          </p:nvPr>
        </p:nvSpPr>
        <p:spPr>
          <a:xfrm>
            <a:off x="401288" y="1090913"/>
            <a:ext cx="9340810" cy="5039592"/>
          </a:xfrm>
        </p:spPr>
        <p:txBody>
          <a:bodyPr>
            <a:normAutofit/>
          </a:bodyPr>
          <a:lstStyle/>
          <a:p>
            <a:r>
              <a:rPr lang="en-GB" sz="2400" dirty="0"/>
              <a:t>Whether service was effected in time (</a:t>
            </a:r>
            <a:r>
              <a:rPr lang="en-GB" sz="2400" dirty="0" err="1"/>
              <a:t>ie</a:t>
            </a:r>
            <a:r>
              <a:rPr lang="en-GB" sz="2400" dirty="0"/>
              <a:t> within the period of validity of the claim form) depends on the date when the step was taken….. not the date of deemed service. </a:t>
            </a:r>
          </a:p>
          <a:p>
            <a:r>
              <a:rPr lang="en-GB" sz="2400" dirty="0"/>
              <a:t> Therefore, the deemed date of service is now only relevant when calculating the date on which the defence or acknowledgment of service are due.</a:t>
            </a:r>
          </a:p>
          <a:p>
            <a:r>
              <a:rPr lang="en-GB" sz="2400" dirty="0"/>
              <a:t>If the claim form is posted/dispatched by midnight on any day during the validity of the claim form (4 months within jurisdiction) it will be deemed served on the 2</a:t>
            </a:r>
            <a:r>
              <a:rPr lang="en-GB" sz="2400" baseline="30000" dirty="0"/>
              <a:t>nd</a:t>
            </a:r>
            <a:r>
              <a:rPr lang="en-GB" sz="2400" dirty="0"/>
              <a:t> business day after the “step required” and it will not matter that the deemed date of service is outside the 4 months validity period of the claim form</a:t>
            </a:r>
            <a:r>
              <a:rPr lang="en-GB" dirty="0"/>
              <a: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BD48F-F98C-8192-53B7-2D152A9BE192}"/>
              </a:ext>
            </a:extLst>
          </p:cNvPr>
          <p:cNvSpPr txBox="1">
            <a:spLocks noGrp="1"/>
          </p:cNvSpPr>
          <p:nvPr>
            <p:ph type="title"/>
          </p:nvPr>
        </p:nvSpPr>
        <p:spPr>
          <a:xfrm>
            <a:off x="481802" y="293298"/>
            <a:ext cx="8596668" cy="759125"/>
          </a:xfrm>
        </p:spPr>
        <p:txBody>
          <a:bodyPr/>
          <a:lstStyle/>
          <a:p>
            <a:pPr lvl="0"/>
            <a:r>
              <a:rPr lang="en-GB" dirty="0"/>
              <a:t>What amounts to “Service”? </a:t>
            </a:r>
          </a:p>
        </p:txBody>
      </p:sp>
      <p:sp>
        <p:nvSpPr>
          <p:cNvPr id="3" name="Content Placeholder 2">
            <a:extLst>
              <a:ext uri="{FF2B5EF4-FFF2-40B4-BE49-F238E27FC236}">
                <a16:creationId xmlns:a16="http://schemas.microsoft.com/office/drawing/2014/main" id="{9E6AF277-C8A1-8767-4C3C-095D0863A5E8}"/>
              </a:ext>
            </a:extLst>
          </p:cNvPr>
          <p:cNvSpPr txBox="1">
            <a:spLocks noGrp="1"/>
          </p:cNvSpPr>
          <p:nvPr>
            <p:ph idx="1"/>
          </p:nvPr>
        </p:nvSpPr>
        <p:spPr>
          <a:xfrm>
            <a:off x="527808" y="1165676"/>
            <a:ext cx="9179783" cy="5223623"/>
          </a:xfrm>
        </p:spPr>
        <p:txBody>
          <a:bodyPr>
            <a:normAutofit lnSpcReduction="10000"/>
          </a:bodyPr>
          <a:lstStyle/>
          <a:p>
            <a:pPr marL="0" lvl="0" indent="0">
              <a:lnSpc>
                <a:spcPct val="110000"/>
              </a:lnSpc>
              <a:buNone/>
            </a:pPr>
            <a:r>
              <a:rPr lang="en-GB" sz="2000" b="1" dirty="0"/>
              <a:t>Personal service</a:t>
            </a:r>
          </a:p>
          <a:p>
            <a:pPr marL="0" lvl="0" indent="0">
              <a:lnSpc>
                <a:spcPct val="110000"/>
              </a:lnSpc>
              <a:buNone/>
            </a:pPr>
            <a:r>
              <a:rPr lang="en-GB" sz="2000" dirty="0"/>
              <a:t>By </a:t>
            </a:r>
            <a:r>
              <a:rPr lang="en-GB" sz="2000" b="1" dirty="0"/>
              <a:t>r6.5 </a:t>
            </a:r>
            <a:r>
              <a:rPr lang="en-GB" sz="2000" dirty="0"/>
              <a:t>a claim form is served personally on:</a:t>
            </a:r>
          </a:p>
          <a:p>
            <a:pPr lvl="0">
              <a:lnSpc>
                <a:spcPct val="110000"/>
              </a:lnSpc>
            </a:pPr>
            <a:r>
              <a:rPr lang="en-GB" sz="2000" dirty="0"/>
              <a:t>An individual, by leaving it with that individual at their usual residence.</a:t>
            </a:r>
          </a:p>
          <a:p>
            <a:pPr lvl="0">
              <a:lnSpc>
                <a:spcPct val="110000"/>
              </a:lnSpc>
            </a:pPr>
            <a:r>
              <a:rPr lang="en-GB" sz="2000" dirty="0"/>
              <a:t>A company or other corporation, by leaving it with a person holding a senior position (defined in </a:t>
            </a:r>
            <a:r>
              <a:rPr lang="en-GB" sz="2000" b="1" dirty="0"/>
              <a:t>PD6A</a:t>
            </a:r>
            <a:r>
              <a:rPr lang="en-GB" sz="2000" dirty="0"/>
              <a:t>) within the company or corporation.</a:t>
            </a:r>
          </a:p>
          <a:p>
            <a:pPr lvl="0">
              <a:lnSpc>
                <a:spcPct val="110000"/>
              </a:lnSpc>
            </a:pPr>
            <a:r>
              <a:rPr lang="en-GB" sz="2000" dirty="0"/>
              <a:t>A partnership (where partners are being sued in the name of their firm), with a partner or a person who, at the time of service, has the control or management of the partnership business at its principal place of business.</a:t>
            </a:r>
          </a:p>
          <a:p>
            <a:pPr>
              <a:lnSpc>
                <a:spcPct val="110000"/>
              </a:lnSpc>
            </a:pPr>
            <a:r>
              <a:rPr lang="en-GB" sz="2000" dirty="0"/>
              <a:t>Where a Cl has reason to believe that the address of the D (whether they are being served as an individual, or as a partner in an (unincorporated) partnership or in the name of a business) is an address where the D no longer resides or carries on business, the Cl must take </a:t>
            </a:r>
            <a:r>
              <a:rPr lang="en-GB" sz="2000" i="1" dirty="0"/>
              <a:t>reasonable steps </a:t>
            </a:r>
            <a:r>
              <a:rPr lang="en-GB" sz="2000" dirty="0"/>
              <a:t>(and make </a:t>
            </a:r>
            <a:r>
              <a:rPr lang="en-GB" sz="2000" i="1" dirty="0"/>
              <a:t>reasonable enquiries</a:t>
            </a:r>
            <a:r>
              <a:rPr lang="en-GB" sz="2000" dirty="0"/>
              <a:t>) to ascertain the D’s current address (</a:t>
            </a:r>
            <a:r>
              <a:rPr lang="en-GB" sz="2000" b="1" dirty="0"/>
              <a:t>r6.9</a:t>
            </a:r>
            <a:r>
              <a:rPr lang="en-GB" sz="2000" dirty="0"/>
              <a:t>).</a:t>
            </a:r>
          </a:p>
          <a:p>
            <a:pPr lvl="0">
              <a:lnSpc>
                <a:spcPct val="110000"/>
              </a:lnSpc>
            </a:pP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CCE7D1-AAB0-5329-4ADE-4AB2DB09713E}"/>
              </a:ext>
            </a:extLst>
          </p:cNvPr>
          <p:cNvSpPr txBox="1">
            <a:spLocks noGrp="1"/>
          </p:cNvSpPr>
          <p:nvPr>
            <p:ph idx="1"/>
          </p:nvPr>
        </p:nvSpPr>
        <p:spPr>
          <a:xfrm>
            <a:off x="419070" y="1173192"/>
            <a:ext cx="8596668" cy="3880773"/>
          </a:xfrm>
        </p:spPr>
        <p:txBody>
          <a:bodyPr>
            <a:normAutofit fontScale="85000" lnSpcReduction="10000"/>
          </a:bodyPr>
          <a:lstStyle/>
          <a:p>
            <a:pPr marL="0" lvl="0" indent="0">
              <a:buNone/>
            </a:pPr>
            <a:r>
              <a:rPr lang="en-GB" sz="2800" b="1" dirty="0"/>
              <a:t>Service on nominated solicitors</a:t>
            </a:r>
          </a:p>
          <a:p>
            <a:pPr marL="0" lvl="0" indent="0">
              <a:buNone/>
            </a:pPr>
            <a:r>
              <a:rPr lang="en-GB" sz="2800" dirty="0"/>
              <a:t>If the D has given in writing the business address of a solicitor within England and Wales at which the D may be served – or of the solicitor themselves notifies the Cl that they are instructed to accept service  - </a:t>
            </a:r>
            <a:r>
              <a:rPr lang="en-GB" sz="2800" b="1" dirty="0"/>
              <a:t>the claim form must be served at the solicitor’s business address (r.6.7</a:t>
            </a:r>
            <a:r>
              <a:rPr lang="en-GB" sz="2800" dirty="0"/>
              <a:t>).</a:t>
            </a:r>
          </a:p>
          <a:p>
            <a:pPr marL="0" lvl="0" indent="0">
              <a:buNone/>
            </a:pPr>
            <a:r>
              <a:rPr lang="en-GB" sz="2800" b="1" dirty="0"/>
              <a:t>Service of “other documents”</a:t>
            </a:r>
          </a:p>
          <a:p>
            <a:pPr marL="0" lvl="0" indent="0">
              <a:buNone/>
            </a:pPr>
            <a:r>
              <a:rPr lang="en-GB" sz="2800" b="1" dirty="0"/>
              <a:t>R6.20 </a:t>
            </a:r>
            <a:r>
              <a:rPr lang="en-GB" sz="2800" dirty="0"/>
              <a:t>lists the methods of service of documents other than the claim form.  </a:t>
            </a:r>
            <a:r>
              <a:rPr lang="en-GB" sz="2800" b="1" dirty="0"/>
              <a:t>R6.26 </a:t>
            </a:r>
            <a:r>
              <a:rPr lang="en-GB" sz="2800" dirty="0"/>
              <a:t>sets out the deemed date of service, which will depend on the method of service used, as follows.</a:t>
            </a:r>
            <a:endParaRPr lang="en-GB" sz="2800" b="1" dirty="0"/>
          </a:p>
          <a:p>
            <a:pPr marL="0" lvl="0" indent="0">
              <a:buNone/>
            </a:pPr>
            <a:endParaRPr lang="en-GB" sz="2800" dirty="0"/>
          </a:p>
        </p:txBody>
      </p:sp>
      <p:sp>
        <p:nvSpPr>
          <p:cNvPr id="4" name="Title 1">
            <a:extLst>
              <a:ext uri="{FF2B5EF4-FFF2-40B4-BE49-F238E27FC236}">
                <a16:creationId xmlns:a16="http://schemas.microsoft.com/office/drawing/2014/main" id="{25A66C4E-B8BA-857C-872E-0249029E0F15}"/>
              </a:ext>
            </a:extLst>
          </p:cNvPr>
          <p:cNvSpPr txBox="1">
            <a:spLocks noGrp="1"/>
          </p:cNvSpPr>
          <p:nvPr>
            <p:ph type="title"/>
          </p:nvPr>
        </p:nvSpPr>
        <p:spPr>
          <a:xfrm>
            <a:off x="419070" y="293298"/>
            <a:ext cx="8596312" cy="879894"/>
          </a:xfrm>
        </p:spPr>
        <p:txBody>
          <a:bodyPr/>
          <a:lstStyle/>
          <a:p>
            <a:pPr lvl="0"/>
            <a:r>
              <a:rPr lang="en-GB" dirty="0"/>
              <a:t>What amounts to “Service”?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93D5E-D08C-B491-483F-8CFC6C15C654}"/>
              </a:ext>
            </a:extLst>
          </p:cNvPr>
          <p:cNvSpPr>
            <a:spLocks noGrp="1"/>
          </p:cNvSpPr>
          <p:nvPr>
            <p:ph type="title"/>
          </p:nvPr>
        </p:nvSpPr>
        <p:spPr/>
        <p:txBody>
          <a:bodyPr>
            <a:normAutofit fontScale="90000"/>
          </a:bodyPr>
          <a:lstStyle/>
          <a:p>
            <a:r>
              <a:rPr lang="en-GB" dirty="0"/>
              <a:t>Dates of deemed service for documents </a:t>
            </a:r>
            <a:r>
              <a:rPr lang="en-GB" b="1" dirty="0"/>
              <a:t>other than </a:t>
            </a:r>
            <a:r>
              <a:rPr lang="en-GB" dirty="0"/>
              <a:t>the claim form</a:t>
            </a:r>
          </a:p>
        </p:txBody>
      </p:sp>
      <p:sp>
        <p:nvSpPr>
          <p:cNvPr id="3" name="Text Placeholder 2">
            <a:extLst>
              <a:ext uri="{FF2B5EF4-FFF2-40B4-BE49-F238E27FC236}">
                <a16:creationId xmlns:a16="http://schemas.microsoft.com/office/drawing/2014/main" id="{E89D35FE-26A5-5DB2-8623-61EECF126E0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854866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9FC85D93-75A9-F04A-E6FB-6504B00996D3}"/>
              </a:ext>
            </a:extLst>
          </p:cNvPr>
          <p:cNvGraphicFramePr>
            <a:graphicFrameLocks noGrp="1"/>
          </p:cNvGraphicFramePr>
          <p:nvPr>
            <p:ph type="tbl" idx="4294967295"/>
            <p:extLst>
              <p:ext uri="{D42A27DB-BD31-4B8C-83A1-F6EECF244321}">
                <p14:modId xmlns:p14="http://schemas.microsoft.com/office/powerpoint/2010/main" val="1784751856"/>
              </p:ext>
            </p:extLst>
          </p:nvPr>
        </p:nvGraphicFramePr>
        <p:xfrm>
          <a:off x="504645" y="273744"/>
          <a:ext cx="10134074" cy="3291840"/>
        </p:xfrm>
        <a:graphic>
          <a:graphicData uri="http://schemas.openxmlformats.org/drawingml/2006/table">
            <a:tbl>
              <a:tblPr firstRow="1" bandRow="1">
                <a:effectLst/>
                <a:tableStyleId>{5C22544A-7EE6-4342-B048-85BDC9FD1C3A}</a:tableStyleId>
              </a:tblPr>
              <a:tblGrid>
                <a:gridCol w="5067037">
                  <a:extLst>
                    <a:ext uri="{9D8B030D-6E8A-4147-A177-3AD203B41FA5}">
                      <a16:colId xmlns:a16="http://schemas.microsoft.com/office/drawing/2014/main" val="2682918533"/>
                    </a:ext>
                  </a:extLst>
                </a:gridCol>
                <a:gridCol w="5067037">
                  <a:extLst>
                    <a:ext uri="{9D8B030D-6E8A-4147-A177-3AD203B41FA5}">
                      <a16:colId xmlns:a16="http://schemas.microsoft.com/office/drawing/2014/main" val="1527127870"/>
                    </a:ext>
                  </a:extLst>
                </a:gridCol>
              </a:tblGrid>
              <a:tr h="306973">
                <a:tc>
                  <a:txBody>
                    <a:bodyPr/>
                    <a:lstStyle/>
                    <a:p>
                      <a:pPr lvl="0"/>
                      <a:r>
                        <a:rPr lang="en-GB"/>
                        <a:t>Method of service</a:t>
                      </a:r>
                    </a:p>
                  </a:txBody>
                  <a:tcPr marL="92244" marR="92244"/>
                </a:tc>
                <a:tc>
                  <a:txBody>
                    <a:bodyPr/>
                    <a:lstStyle/>
                    <a:p>
                      <a:pPr lvl="0"/>
                      <a:r>
                        <a:rPr lang="en-GB"/>
                        <a:t>Deemed date of service</a:t>
                      </a:r>
                    </a:p>
                  </a:txBody>
                  <a:tcPr marL="92244" marR="92244"/>
                </a:tc>
                <a:extLst>
                  <a:ext uri="{0D108BD9-81ED-4DB2-BD59-A6C34878D82A}">
                    <a16:rowId xmlns:a16="http://schemas.microsoft.com/office/drawing/2014/main" val="2351790644"/>
                  </a:ext>
                </a:extLst>
              </a:tr>
              <a:tr h="1227891">
                <a:tc>
                  <a:txBody>
                    <a:bodyPr/>
                    <a:lstStyle/>
                    <a:p>
                      <a:pPr lvl="0"/>
                      <a:r>
                        <a:rPr lang="en-GB"/>
                        <a:t>First class post (or other service which provides for delivery on the next business day)</a:t>
                      </a:r>
                    </a:p>
                  </a:txBody>
                  <a:tcPr marL="92244" marR="92244"/>
                </a:tc>
                <a:tc>
                  <a:txBody>
                    <a:bodyPr/>
                    <a:lstStyle/>
                    <a:p>
                      <a:pPr marL="285750" lvl="0" indent="-285750">
                        <a:buSzPct val="100000"/>
                        <a:buChar char="-"/>
                      </a:pPr>
                      <a:r>
                        <a:rPr lang="en-GB"/>
                        <a:t>The second day after it was posted, left with, delivered to or collected by the relevant service provider provided that day is a business day; or</a:t>
                      </a:r>
                    </a:p>
                    <a:p>
                      <a:pPr marL="285750" lvl="0" indent="-285750">
                        <a:buSzPct val="100000"/>
                        <a:buChar char="-"/>
                      </a:pPr>
                      <a:r>
                        <a:rPr lang="en-GB"/>
                        <a:t>If not, the next business day after that day.</a:t>
                      </a:r>
                    </a:p>
                  </a:txBody>
                  <a:tcPr marL="92244" marR="92244"/>
                </a:tc>
                <a:extLst>
                  <a:ext uri="{0D108BD9-81ED-4DB2-BD59-A6C34878D82A}">
                    <a16:rowId xmlns:a16="http://schemas.microsoft.com/office/drawing/2014/main" val="1616107064"/>
                  </a:ext>
                </a:extLst>
              </a:tr>
              <a:tr h="1227891">
                <a:tc>
                  <a:txBody>
                    <a:bodyPr/>
                    <a:lstStyle/>
                    <a:p>
                      <a:pPr lvl="0"/>
                      <a:r>
                        <a:rPr lang="en-GB" dirty="0"/>
                        <a:t>Document Exchange (DX – a private delivery service used by many solicitors’ firms).</a:t>
                      </a:r>
                    </a:p>
                  </a:txBody>
                  <a:tcPr marL="92244" marR="92244"/>
                </a:tc>
                <a:tc>
                  <a:txBody>
                    <a:bodyPr/>
                    <a:lstStyle/>
                    <a:p>
                      <a:pPr marL="285750" lvl="0" indent="-285750">
                        <a:buSzPct val="100000"/>
                        <a:buChar char="-"/>
                      </a:pPr>
                      <a:r>
                        <a:rPr lang="en-GB" dirty="0"/>
                        <a:t>The second day after it was left with, delivered to or collected by the relevant service provider provided that day is a business day; or</a:t>
                      </a:r>
                    </a:p>
                    <a:p>
                      <a:pPr marL="285750" lvl="0" indent="-285750">
                        <a:buSzPct val="100000"/>
                        <a:buChar char="-"/>
                      </a:pPr>
                      <a:r>
                        <a:rPr lang="en-GB" dirty="0"/>
                        <a:t>If not, the next business day after that day</a:t>
                      </a:r>
                    </a:p>
                  </a:txBody>
                  <a:tcPr marL="92244" marR="92244"/>
                </a:tc>
                <a:extLst>
                  <a:ext uri="{0D108BD9-81ED-4DB2-BD59-A6C34878D82A}">
                    <a16:rowId xmlns:a16="http://schemas.microsoft.com/office/drawing/2014/main" val="1810556242"/>
                  </a:ext>
                </a:extLst>
              </a:tr>
            </a:tbl>
          </a:graphicData>
        </a:graphic>
      </p:graphicFrame>
      <p:graphicFrame>
        <p:nvGraphicFramePr>
          <p:cNvPr id="3" name="Content Placeholder 3">
            <a:extLst>
              <a:ext uri="{FF2B5EF4-FFF2-40B4-BE49-F238E27FC236}">
                <a16:creationId xmlns:a16="http://schemas.microsoft.com/office/drawing/2014/main" id="{BD01323C-0E52-C329-F695-F34708A5A0F1}"/>
              </a:ext>
            </a:extLst>
          </p:cNvPr>
          <p:cNvGraphicFramePr>
            <a:graphicFrameLocks noGrp="1"/>
          </p:cNvGraphicFramePr>
          <p:nvPr>
            <p:extLst>
              <p:ext uri="{D42A27DB-BD31-4B8C-83A1-F6EECF244321}">
                <p14:modId xmlns:p14="http://schemas.microsoft.com/office/powerpoint/2010/main" val="2469140826"/>
              </p:ext>
            </p:extLst>
          </p:nvPr>
        </p:nvGraphicFramePr>
        <p:xfrm>
          <a:off x="609600" y="3678014"/>
          <a:ext cx="10081404" cy="2926080"/>
        </p:xfrm>
        <a:graphic>
          <a:graphicData uri="http://schemas.openxmlformats.org/drawingml/2006/table">
            <a:tbl>
              <a:tblPr firstRow="1" bandRow="1">
                <a:effectLst/>
                <a:tableStyleId>{5C22544A-7EE6-4342-B048-85BDC9FD1C3A}</a:tableStyleId>
              </a:tblPr>
              <a:tblGrid>
                <a:gridCol w="5040702">
                  <a:extLst>
                    <a:ext uri="{9D8B030D-6E8A-4147-A177-3AD203B41FA5}">
                      <a16:colId xmlns:a16="http://schemas.microsoft.com/office/drawing/2014/main" val="2139706299"/>
                    </a:ext>
                  </a:extLst>
                </a:gridCol>
                <a:gridCol w="5040702">
                  <a:extLst>
                    <a:ext uri="{9D8B030D-6E8A-4147-A177-3AD203B41FA5}">
                      <a16:colId xmlns:a16="http://schemas.microsoft.com/office/drawing/2014/main" val="3660656141"/>
                    </a:ext>
                  </a:extLst>
                </a:gridCol>
              </a:tblGrid>
              <a:tr h="1229122">
                <a:tc>
                  <a:txBody>
                    <a:bodyPr/>
                    <a:lstStyle/>
                    <a:p>
                      <a:pPr lvl="0"/>
                      <a:r>
                        <a:rPr lang="en-GB" dirty="0"/>
                        <a:t>Delivering the document to or leaving it at a permitted address</a:t>
                      </a:r>
                    </a:p>
                  </a:txBody>
                  <a:tcPr marL="92244" marR="92244"/>
                </a:tc>
                <a:tc>
                  <a:txBody>
                    <a:bodyPr/>
                    <a:lstStyle/>
                    <a:p>
                      <a:pPr marL="285750" lvl="0" indent="-285750">
                        <a:buSzPct val="100000"/>
                        <a:buChar char="-"/>
                      </a:pPr>
                      <a:r>
                        <a:rPr lang="en-GB"/>
                        <a:t>If it is delivered to or left at the permitted address on a business day before 4.30pm, on that day, or</a:t>
                      </a:r>
                    </a:p>
                    <a:p>
                      <a:pPr marL="285750" lvl="0" indent="-285750">
                        <a:buSzPct val="100000"/>
                        <a:buChar char="-"/>
                      </a:pPr>
                      <a:r>
                        <a:rPr lang="en-GB"/>
                        <a:t>In any other case, on the next business day after that day.</a:t>
                      </a:r>
                    </a:p>
                  </a:txBody>
                  <a:tcPr marL="92244" marR="92244"/>
                </a:tc>
                <a:extLst>
                  <a:ext uri="{0D108BD9-81ED-4DB2-BD59-A6C34878D82A}">
                    <a16:rowId xmlns:a16="http://schemas.microsoft.com/office/drawing/2014/main" val="759939961"/>
                  </a:ext>
                </a:extLst>
              </a:tr>
              <a:tr h="1229122">
                <a:tc>
                  <a:txBody>
                    <a:bodyPr/>
                    <a:lstStyle/>
                    <a:p>
                      <a:pPr lvl="0"/>
                      <a:r>
                        <a:rPr lang="en-GB" dirty="0"/>
                        <a:t>Fax</a:t>
                      </a:r>
                    </a:p>
                  </a:txBody>
                  <a:tcPr marL="92244" marR="92244"/>
                </a:tc>
                <a:tc>
                  <a:txBody>
                    <a:bodyPr/>
                    <a:lstStyle/>
                    <a:p>
                      <a:pPr marL="285750" lvl="0" indent="-285750">
                        <a:buSzPct val="100000"/>
                        <a:buChar char="-"/>
                      </a:pPr>
                      <a:r>
                        <a:rPr lang="en-GB" dirty="0"/>
                        <a:t>If the transmission of the fax is completed on a business day before 4.30pm, on that day; or</a:t>
                      </a:r>
                    </a:p>
                    <a:p>
                      <a:pPr marL="285750" lvl="0" indent="-285750">
                        <a:buSzPct val="100000"/>
                        <a:buChar char="-"/>
                      </a:pPr>
                      <a:r>
                        <a:rPr lang="en-GB" dirty="0"/>
                        <a:t>In any other case, on the next business day after the day on which it was transmitted.</a:t>
                      </a:r>
                    </a:p>
                  </a:txBody>
                  <a:tcPr marL="92244" marR="92244"/>
                </a:tc>
                <a:extLst>
                  <a:ext uri="{0D108BD9-81ED-4DB2-BD59-A6C34878D82A}">
                    <a16:rowId xmlns:a16="http://schemas.microsoft.com/office/drawing/2014/main" val="4155329014"/>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3">
            <a:extLst>
              <a:ext uri="{FF2B5EF4-FFF2-40B4-BE49-F238E27FC236}">
                <a16:creationId xmlns:a16="http://schemas.microsoft.com/office/drawing/2014/main" id="{7D418318-F20B-D66B-48AE-C5BF8198AD86}"/>
              </a:ext>
            </a:extLst>
          </p:cNvPr>
          <p:cNvGraphicFramePr>
            <a:graphicFrameLocks noGrp="1"/>
          </p:cNvGraphicFramePr>
          <p:nvPr>
            <p:ph type="tbl" idx="4294967295"/>
            <p:extLst>
              <p:ext uri="{D42A27DB-BD31-4B8C-83A1-F6EECF244321}">
                <p14:modId xmlns:p14="http://schemas.microsoft.com/office/powerpoint/2010/main" val="2161170690"/>
              </p:ext>
            </p:extLst>
          </p:nvPr>
        </p:nvGraphicFramePr>
        <p:xfrm>
          <a:off x="741871" y="598129"/>
          <a:ext cx="9788106" cy="4554717"/>
        </p:xfrm>
        <a:graphic>
          <a:graphicData uri="http://schemas.openxmlformats.org/drawingml/2006/table">
            <a:tbl>
              <a:tblPr firstRow="1" bandRow="1">
                <a:effectLst/>
                <a:tableStyleId>{5C22544A-7EE6-4342-B048-85BDC9FD1C3A}</a:tableStyleId>
              </a:tblPr>
              <a:tblGrid>
                <a:gridCol w="4894053">
                  <a:extLst>
                    <a:ext uri="{9D8B030D-6E8A-4147-A177-3AD203B41FA5}">
                      <a16:colId xmlns:a16="http://schemas.microsoft.com/office/drawing/2014/main" val="899637308"/>
                    </a:ext>
                  </a:extLst>
                </a:gridCol>
                <a:gridCol w="4894053">
                  <a:extLst>
                    <a:ext uri="{9D8B030D-6E8A-4147-A177-3AD203B41FA5}">
                      <a16:colId xmlns:a16="http://schemas.microsoft.com/office/drawing/2014/main" val="2855480787"/>
                    </a:ext>
                  </a:extLst>
                </a:gridCol>
              </a:tblGrid>
              <a:tr h="512323">
                <a:tc>
                  <a:txBody>
                    <a:bodyPr/>
                    <a:lstStyle/>
                    <a:p>
                      <a:pPr lvl="0"/>
                      <a:r>
                        <a:rPr lang="en-GB" dirty="0"/>
                        <a:t>Method of service</a:t>
                      </a:r>
                    </a:p>
                  </a:txBody>
                  <a:tcPr marL="92244" marR="92244"/>
                </a:tc>
                <a:tc>
                  <a:txBody>
                    <a:bodyPr/>
                    <a:lstStyle/>
                    <a:p>
                      <a:pPr lvl="0"/>
                      <a:r>
                        <a:rPr lang="en-GB"/>
                        <a:t>Deemed date of service</a:t>
                      </a:r>
                    </a:p>
                  </a:txBody>
                  <a:tcPr marL="92244" marR="92244"/>
                </a:tc>
                <a:extLst>
                  <a:ext uri="{0D108BD9-81ED-4DB2-BD59-A6C34878D82A}">
                    <a16:rowId xmlns:a16="http://schemas.microsoft.com/office/drawing/2014/main" val="1051217408"/>
                  </a:ext>
                </a:extLst>
              </a:tr>
              <a:tr h="2021197">
                <a:tc>
                  <a:txBody>
                    <a:bodyPr/>
                    <a:lstStyle/>
                    <a:p>
                      <a:pPr lvl="0"/>
                      <a:r>
                        <a:rPr lang="en-GB" dirty="0"/>
                        <a:t>Other electronic method</a:t>
                      </a:r>
                    </a:p>
                  </a:txBody>
                  <a:tcPr marL="92244" marR="92244"/>
                </a:tc>
                <a:tc>
                  <a:txBody>
                    <a:bodyPr/>
                    <a:lstStyle/>
                    <a:p>
                      <a:pPr marL="285750" lvl="0" indent="-285750">
                        <a:buSzPct val="100000"/>
                        <a:buChar char="-"/>
                      </a:pPr>
                      <a:r>
                        <a:rPr lang="en-GB"/>
                        <a:t>If the email or other electronic transmission is sent on a business day before 4.30pm, on that day; or</a:t>
                      </a:r>
                    </a:p>
                    <a:p>
                      <a:pPr marL="285750" lvl="0" indent="-285750">
                        <a:buSzPct val="100000"/>
                        <a:buChar char="-"/>
                      </a:pPr>
                      <a:r>
                        <a:rPr lang="en-GB"/>
                        <a:t>In any other case on the next business day after the day on which it was sent.</a:t>
                      </a:r>
                    </a:p>
                  </a:txBody>
                  <a:tcPr marL="92244" marR="92244"/>
                </a:tc>
                <a:extLst>
                  <a:ext uri="{0D108BD9-81ED-4DB2-BD59-A6C34878D82A}">
                    <a16:rowId xmlns:a16="http://schemas.microsoft.com/office/drawing/2014/main" val="3567200402"/>
                  </a:ext>
                </a:extLst>
              </a:tr>
              <a:tr h="2021197">
                <a:tc>
                  <a:txBody>
                    <a:bodyPr/>
                    <a:lstStyle/>
                    <a:p>
                      <a:pPr lvl="0"/>
                      <a:r>
                        <a:rPr lang="en-GB"/>
                        <a:t>Personal service</a:t>
                      </a:r>
                    </a:p>
                  </a:txBody>
                  <a:tcPr marL="92244" marR="92244"/>
                </a:tc>
                <a:tc>
                  <a:txBody>
                    <a:bodyPr/>
                    <a:lstStyle/>
                    <a:p>
                      <a:pPr marL="285750" lvl="0" indent="-285750">
                        <a:buSzPct val="100000"/>
                        <a:buChar char="-"/>
                      </a:pPr>
                      <a:r>
                        <a:rPr lang="en-GB" dirty="0"/>
                        <a:t>If the document is served personally on a business day before 4.30pm, on that day; or</a:t>
                      </a:r>
                    </a:p>
                    <a:p>
                      <a:pPr marL="285750" lvl="0" indent="-285750">
                        <a:buSzPct val="100000"/>
                        <a:buChar char="-"/>
                      </a:pPr>
                      <a:r>
                        <a:rPr lang="en-GB" dirty="0"/>
                        <a:t>In any other case, on the next business day after that day.</a:t>
                      </a:r>
                    </a:p>
                  </a:txBody>
                  <a:tcPr marL="92244" marR="92244"/>
                </a:tc>
                <a:extLst>
                  <a:ext uri="{0D108BD9-81ED-4DB2-BD59-A6C34878D82A}">
                    <a16:rowId xmlns:a16="http://schemas.microsoft.com/office/drawing/2014/main" val="1942090749"/>
                  </a:ext>
                </a:extLst>
              </a:tr>
            </a:tbl>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BF6A-B456-6A1C-711E-141404C721E1}"/>
              </a:ext>
            </a:extLst>
          </p:cNvPr>
          <p:cNvSpPr>
            <a:spLocks noGrp="1"/>
          </p:cNvSpPr>
          <p:nvPr>
            <p:ph type="title"/>
          </p:nvPr>
        </p:nvSpPr>
        <p:spPr>
          <a:xfrm>
            <a:off x="677334" y="609600"/>
            <a:ext cx="8596668" cy="849745"/>
          </a:xfrm>
        </p:spPr>
        <p:txBody>
          <a:bodyPr/>
          <a:lstStyle/>
          <a:p>
            <a:r>
              <a:rPr lang="en-GB" dirty="0"/>
              <a:t>Test question</a:t>
            </a:r>
          </a:p>
        </p:txBody>
      </p:sp>
      <p:sp>
        <p:nvSpPr>
          <p:cNvPr id="3" name="Content Placeholder 2">
            <a:extLst>
              <a:ext uri="{FF2B5EF4-FFF2-40B4-BE49-F238E27FC236}">
                <a16:creationId xmlns:a16="http://schemas.microsoft.com/office/drawing/2014/main" id="{0D78A08B-0B35-09D6-BF3D-15973B2E0579}"/>
              </a:ext>
            </a:extLst>
          </p:cNvPr>
          <p:cNvSpPr>
            <a:spLocks noGrp="1"/>
          </p:cNvSpPr>
          <p:nvPr>
            <p:ph idx="1"/>
          </p:nvPr>
        </p:nvSpPr>
        <p:spPr>
          <a:xfrm>
            <a:off x="751225" y="1671062"/>
            <a:ext cx="8596668" cy="3880773"/>
          </a:xfrm>
        </p:spPr>
        <p:txBody>
          <a:bodyPr/>
          <a:lstStyle/>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On Thursday 14 May at 3.30pm, a </a:t>
            </a:r>
            <a:r>
              <a:rPr lang="en-GB" sz="1800" b="1" dirty="0">
                <a:effectLst/>
                <a:latin typeface="Arial" panose="020B0604020202020204" pitchFamily="34" charset="0"/>
                <a:ea typeface="Calibri" panose="020F0502020204030204" pitchFamily="34" charset="0"/>
                <a:cs typeface="Arial" panose="020B0604020202020204" pitchFamily="34" charset="0"/>
              </a:rPr>
              <a:t>claim form </a:t>
            </a:r>
            <a:r>
              <a:rPr lang="en-GB" sz="1800" dirty="0">
                <a:effectLst/>
                <a:latin typeface="Arial" panose="020B0604020202020204" pitchFamily="34" charset="0"/>
                <a:ea typeface="Calibri" panose="020F0502020204030204" pitchFamily="34" charset="0"/>
                <a:cs typeface="Arial" panose="020B0604020202020204" pitchFamily="34" charset="0"/>
              </a:rPr>
              <a:t>is personally served on Robert by handing it to him at his home address.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b="1" dirty="0">
                <a:effectLst/>
                <a:latin typeface="Arial" panose="020B0604020202020204" pitchFamily="34" charset="0"/>
                <a:ea typeface="Calibri" panose="020F0502020204030204" pitchFamily="34" charset="0"/>
                <a:cs typeface="Arial" panose="020B0604020202020204" pitchFamily="34" charset="0"/>
              </a:rPr>
              <a:t>On what date is the claim form deemed to have been served?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b="1"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A: Thursday 14 May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B: Saturday 16 May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C: </a:t>
            </a:r>
            <a:r>
              <a:rPr lang="en-GB" dirty="0">
                <a:latin typeface="Arial" panose="020B0604020202020204" pitchFamily="34" charset="0"/>
                <a:ea typeface="Calibri" panose="020F0502020204030204" pitchFamily="34" charset="0"/>
                <a:cs typeface="Arial" panose="020B0604020202020204" pitchFamily="34" charset="0"/>
              </a:rPr>
              <a:t>Monday 18 May</a:t>
            </a: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D: Tuesday 19 May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9849993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76E6B-D383-69D7-AB50-212EB66FA3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F4C6B6-F370-03B6-3426-E33BC133CDF2}"/>
              </a:ext>
            </a:extLst>
          </p:cNvPr>
          <p:cNvSpPr>
            <a:spLocks noGrp="1"/>
          </p:cNvSpPr>
          <p:nvPr>
            <p:ph type="title"/>
          </p:nvPr>
        </p:nvSpPr>
        <p:spPr>
          <a:xfrm>
            <a:off x="677334" y="609600"/>
            <a:ext cx="8596668" cy="849745"/>
          </a:xfrm>
        </p:spPr>
        <p:txBody>
          <a:bodyPr/>
          <a:lstStyle/>
          <a:p>
            <a:r>
              <a:rPr lang="en-GB" dirty="0"/>
              <a:t>Test question</a:t>
            </a:r>
          </a:p>
        </p:txBody>
      </p:sp>
      <p:sp>
        <p:nvSpPr>
          <p:cNvPr id="3" name="Content Placeholder 2">
            <a:extLst>
              <a:ext uri="{FF2B5EF4-FFF2-40B4-BE49-F238E27FC236}">
                <a16:creationId xmlns:a16="http://schemas.microsoft.com/office/drawing/2014/main" id="{A2E1CB44-4CCD-5CCE-F1EF-7C1FAC9E4EE2}"/>
              </a:ext>
            </a:extLst>
          </p:cNvPr>
          <p:cNvSpPr>
            <a:spLocks noGrp="1"/>
          </p:cNvSpPr>
          <p:nvPr>
            <p:ph idx="1"/>
          </p:nvPr>
        </p:nvSpPr>
        <p:spPr>
          <a:xfrm>
            <a:off x="751225" y="1671062"/>
            <a:ext cx="8596668" cy="3880773"/>
          </a:xfrm>
        </p:spPr>
        <p:txBody>
          <a:bodyPr/>
          <a:lstStyle/>
          <a:p>
            <a:pPr marL="0" indent="0">
              <a:buNone/>
            </a:pPr>
            <a:r>
              <a:rPr lang="en-GB" dirty="0">
                <a:latin typeface="Arial" panose="020B0604020202020204" pitchFamily="34" charset="0"/>
                <a:ea typeface="Calibri" panose="020F0502020204030204" pitchFamily="34" charset="0"/>
                <a:cs typeface="Arial" panose="020B0604020202020204" pitchFamily="34" charset="0"/>
              </a:rPr>
              <a:t>At 4.45pm on</a:t>
            </a:r>
            <a:r>
              <a:rPr lang="en-GB" sz="1800" dirty="0">
                <a:effectLst/>
                <a:latin typeface="Arial" panose="020B0604020202020204" pitchFamily="34" charset="0"/>
                <a:ea typeface="Calibri" panose="020F0502020204030204" pitchFamily="34" charset="0"/>
                <a:cs typeface="Arial" panose="020B0604020202020204" pitchFamily="34" charset="0"/>
              </a:rPr>
              <a:t> Thursday 14 May, a document other </a:t>
            </a:r>
            <a:r>
              <a:rPr lang="en-GB" dirty="0">
                <a:latin typeface="Arial" panose="020B0604020202020204" pitchFamily="34" charset="0"/>
                <a:ea typeface="Calibri" panose="020F0502020204030204" pitchFamily="34" charset="0"/>
                <a:cs typeface="Arial" panose="020B0604020202020204" pitchFamily="34" charset="0"/>
              </a:rPr>
              <a:t>than a </a:t>
            </a:r>
            <a:r>
              <a:rPr lang="en-GB" sz="1800" dirty="0">
                <a:effectLst/>
                <a:latin typeface="Arial" panose="020B0604020202020204" pitchFamily="34" charset="0"/>
                <a:ea typeface="Calibri" panose="020F0502020204030204" pitchFamily="34" charset="0"/>
                <a:cs typeface="Arial" panose="020B0604020202020204" pitchFamily="34" charset="0"/>
              </a:rPr>
              <a:t>claim form is personally served on Robert by handing it to him at his home address.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b="1" dirty="0">
                <a:effectLst/>
                <a:latin typeface="Arial" panose="020B0604020202020204" pitchFamily="34" charset="0"/>
                <a:ea typeface="Calibri" panose="020F0502020204030204" pitchFamily="34" charset="0"/>
                <a:cs typeface="Arial" panose="020B0604020202020204" pitchFamily="34" charset="0"/>
              </a:rPr>
              <a:t>On what date is the claim form deemed to have been served?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b="1"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A: Thursday 14 May</a:t>
            </a:r>
          </a:p>
          <a:p>
            <a:pPr marL="0" indent="0">
              <a:buNone/>
            </a:pPr>
            <a:r>
              <a:rPr lang="en-GB" dirty="0">
                <a:latin typeface="Arial" panose="020B0604020202020204" pitchFamily="34" charset="0"/>
                <a:ea typeface="Calibri" panose="020F0502020204030204" pitchFamily="34" charset="0"/>
                <a:cs typeface="Arial" panose="020B0604020202020204" pitchFamily="34" charset="0"/>
              </a:rPr>
              <a:t>B.  </a:t>
            </a:r>
            <a:r>
              <a:rPr lang="en-GB" sz="1800" dirty="0">
                <a:effectLst/>
                <a:latin typeface="Arial" panose="020B0604020202020204" pitchFamily="34" charset="0"/>
                <a:ea typeface="Calibri" panose="020F0502020204030204" pitchFamily="34" charset="0"/>
                <a:cs typeface="Arial" panose="020B0604020202020204" pitchFamily="34" charset="0"/>
              </a:rPr>
              <a:t>Friday 15 May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C: Saturday 16 May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dirty="0">
                <a:latin typeface="Arial" panose="020B0604020202020204" pitchFamily="34" charset="0"/>
                <a:ea typeface="Calibri" panose="020F0502020204030204" pitchFamily="34" charset="0"/>
                <a:cs typeface="Arial" panose="020B0604020202020204" pitchFamily="34" charset="0"/>
              </a:rPr>
              <a:t>D</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dirty="0">
                <a:latin typeface="Arial" panose="020B0604020202020204" pitchFamily="34" charset="0"/>
                <a:ea typeface="Calibri" panose="020F0502020204030204" pitchFamily="34" charset="0"/>
                <a:cs typeface="Arial" panose="020B0604020202020204" pitchFamily="34" charset="0"/>
              </a:rPr>
              <a:t>Monday 18 May</a:t>
            </a:r>
            <a:r>
              <a:rPr lang="en-GB"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6151590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0C136-97B8-90F0-06AA-C369622CFD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BDECD5-27EB-F42C-1E38-2C08E6017511}"/>
              </a:ext>
            </a:extLst>
          </p:cNvPr>
          <p:cNvSpPr>
            <a:spLocks noGrp="1"/>
          </p:cNvSpPr>
          <p:nvPr>
            <p:ph type="title"/>
          </p:nvPr>
        </p:nvSpPr>
        <p:spPr>
          <a:xfrm>
            <a:off x="677334" y="609600"/>
            <a:ext cx="8596668" cy="849745"/>
          </a:xfrm>
        </p:spPr>
        <p:txBody>
          <a:bodyPr/>
          <a:lstStyle/>
          <a:p>
            <a:r>
              <a:rPr lang="en-GB" dirty="0"/>
              <a:t>Test question</a:t>
            </a:r>
          </a:p>
        </p:txBody>
      </p:sp>
      <p:sp>
        <p:nvSpPr>
          <p:cNvPr id="3" name="Content Placeholder 2">
            <a:extLst>
              <a:ext uri="{FF2B5EF4-FFF2-40B4-BE49-F238E27FC236}">
                <a16:creationId xmlns:a16="http://schemas.microsoft.com/office/drawing/2014/main" id="{ABA8A119-CD9B-7760-ED73-EB59038A8EA3}"/>
              </a:ext>
            </a:extLst>
          </p:cNvPr>
          <p:cNvSpPr>
            <a:spLocks noGrp="1"/>
          </p:cNvSpPr>
          <p:nvPr>
            <p:ph idx="1"/>
          </p:nvPr>
        </p:nvSpPr>
        <p:spPr>
          <a:xfrm>
            <a:off x="751225" y="1671062"/>
            <a:ext cx="7820120" cy="3880773"/>
          </a:xfrm>
        </p:spPr>
        <p:txBody>
          <a:bodyPr>
            <a:normAutofit/>
          </a:bodyPr>
          <a:lstStyle/>
          <a:p>
            <a:pPr marL="0" indent="0">
              <a:buNone/>
            </a:pPr>
            <a:r>
              <a:rPr lang="en-GB" sz="3200" dirty="0">
                <a:latin typeface="Arial" panose="020B0604020202020204" pitchFamily="34" charset="0"/>
                <a:ea typeface="Calibri" panose="020F0502020204030204" pitchFamily="34" charset="0"/>
                <a:cs typeface="Arial" panose="020B0604020202020204" pitchFamily="34" charset="0"/>
              </a:rPr>
              <a:t>A claim form is posted on Monday 22 November by first class post.  It arrives at the Defendant’s address for service on Friday 26 November.  </a:t>
            </a:r>
          </a:p>
          <a:p>
            <a:pPr marL="0" indent="0">
              <a:buNone/>
            </a:pPr>
            <a:endParaRPr lang="en-GB" sz="32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3200" dirty="0">
                <a:effectLst/>
                <a:latin typeface="Arial" panose="020B0604020202020204" pitchFamily="34" charset="0"/>
                <a:ea typeface="Calibri" panose="020F0502020204030204" pitchFamily="34" charset="0"/>
                <a:cs typeface="Arial" panose="020B0604020202020204" pitchFamily="34" charset="0"/>
              </a:rPr>
              <a:t>What is the date of deemed service?</a:t>
            </a:r>
          </a:p>
          <a:p>
            <a:pPr marL="0" indent="0">
              <a:buNone/>
            </a:pPr>
            <a:endParaRPr lang="en-GB" dirty="0"/>
          </a:p>
        </p:txBody>
      </p:sp>
    </p:spTree>
    <p:extLst>
      <p:ext uri="{BB962C8B-B14F-4D97-AF65-F5344CB8AC3E}">
        <p14:creationId xmlns:p14="http://schemas.microsoft.com/office/powerpoint/2010/main" val="11677518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E032-BA5C-C1A7-9510-B73D63A47B75}"/>
              </a:ext>
            </a:extLst>
          </p:cNvPr>
          <p:cNvSpPr txBox="1">
            <a:spLocks noGrp="1"/>
          </p:cNvSpPr>
          <p:nvPr>
            <p:ph type="title"/>
          </p:nvPr>
        </p:nvSpPr>
        <p:spPr>
          <a:xfrm>
            <a:off x="240261" y="115019"/>
            <a:ext cx="9956161" cy="1320800"/>
          </a:xfrm>
        </p:spPr>
        <p:txBody>
          <a:bodyPr/>
          <a:lstStyle/>
          <a:p>
            <a:pPr lvl="0"/>
            <a:r>
              <a:rPr lang="en-GB" b="1" dirty="0"/>
              <a:t>Service by the court and service by (or on behalf of) a party</a:t>
            </a:r>
          </a:p>
        </p:txBody>
      </p:sp>
      <p:sp>
        <p:nvSpPr>
          <p:cNvPr id="3" name="Content Placeholder 2">
            <a:extLst>
              <a:ext uri="{FF2B5EF4-FFF2-40B4-BE49-F238E27FC236}">
                <a16:creationId xmlns:a16="http://schemas.microsoft.com/office/drawing/2014/main" id="{86AFF6CA-95DF-7675-685C-09E63F08302B}"/>
              </a:ext>
            </a:extLst>
          </p:cNvPr>
          <p:cNvSpPr txBox="1">
            <a:spLocks noGrp="1"/>
          </p:cNvSpPr>
          <p:nvPr>
            <p:ph idx="1"/>
          </p:nvPr>
        </p:nvSpPr>
        <p:spPr>
          <a:xfrm>
            <a:off x="355281" y="1435819"/>
            <a:ext cx="9645610" cy="5143260"/>
          </a:xfrm>
        </p:spPr>
        <p:txBody>
          <a:bodyPr>
            <a:normAutofit/>
          </a:bodyPr>
          <a:lstStyle/>
          <a:p>
            <a:pPr marL="0" lvl="0" indent="0">
              <a:buNone/>
            </a:pPr>
            <a:r>
              <a:rPr lang="en-GB" b="1" dirty="0"/>
              <a:t>Service of the claim form by a court</a:t>
            </a:r>
          </a:p>
          <a:p>
            <a:pPr marL="0" lvl="0" indent="0">
              <a:buNone/>
            </a:pPr>
            <a:r>
              <a:rPr lang="en-GB" dirty="0"/>
              <a:t>Under </a:t>
            </a:r>
            <a:r>
              <a:rPr lang="en-GB" b="1" dirty="0"/>
              <a:t>r6.4 </a:t>
            </a:r>
            <a:r>
              <a:rPr lang="en-GB" dirty="0"/>
              <a:t>the court will serve the claim form except when a rule or Practice Direction provides that the Cl must serve it, or when the Cl has notified the court at the time of issue that they wish to effect service, or when the court orders or directs otherwise.  </a:t>
            </a:r>
          </a:p>
          <a:p>
            <a:pPr marL="0" lvl="0" indent="0">
              <a:buNone/>
            </a:pPr>
            <a:r>
              <a:rPr lang="en-GB" dirty="0"/>
              <a:t>If it serves the claim form, the court will choose the method of service but it will generally elect to serve by (1</a:t>
            </a:r>
            <a:r>
              <a:rPr lang="en-GB" baseline="30000" dirty="0"/>
              <a:t>st</a:t>
            </a:r>
            <a:r>
              <a:rPr lang="en-GB" dirty="0"/>
              <a:t> class) post or it may seek to effect service by court bailiff if the Cl pays the fee for this.</a:t>
            </a:r>
          </a:p>
          <a:p>
            <a:pPr marL="0" lvl="0" indent="0">
              <a:buNone/>
            </a:pPr>
            <a:r>
              <a:rPr lang="en-GB" sz="1800" dirty="0"/>
              <a:t>The court will notify the Cl when it has effected service and will inform the Cl if the claim form is returned in the post (or if bailiff service has been used, if service was not effected) (</a:t>
            </a:r>
            <a:r>
              <a:rPr lang="en-GB" sz="1800" b="1" dirty="0"/>
              <a:t>r6.18 </a:t>
            </a:r>
            <a:r>
              <a:rPr lang="en-GB" sz="1800" dirty="0"/>
              <a:t>and </a:t>
            </a:r>
            <a:r>
              <a:rPr lang="en-GB" sz="1800" b="1" dirty="0"/>
              <a:t>r6.19</a:t>
            </a:r>
            <a:r>
              <a:rPr lang="en-GB" sz="1800" dirty="0"/>
              <a:t>).  </a:t>
            </a:r>
          </a:p>
          <a:p>
            <a:pPr marL="0" lvl="0" indent="0">
              <a:buNone/>
            </a:pPr>
            <a:r>
              <a:rPr lang="en-GB" sz="1800" dirty="0"/>
              <a:t>Even where the claim form is returned in the post, it will be deemed to have been served on the D if the address for service is the relevant address – that is, when it is proper to do so (</a:t>
            </a:r>
            <a:r>
              <a:rPr lang="en-GB" sz="1800" b="1" dirty="0"/>
              <a:t>r6.7</a:t>
            </a:r>
            <a:r>
              <a:rPr lang="en-GB" sz="1800" dirty="0"/>
              <a:t>) – on the Ds solicitors, or at an address given by the D (</a:t>
            </a:r>
            <a:r>
              <a:rPr lang="en-GB" sz="1800" b="1" dirty="0"/>
              <a:t>r6.8</a:t>
            </a:r>
            <a:r>
              <a:rPr lang="en-GB" sz="1800" dirty="0"/>
              <a:t>) or at an address within the provisions of </a:t>
            </a:r>
            <a:r>
              <a:rPr lang="en-GB" sz="1800" b="1" dirty="0"/>
              <a:t>r6.9</a:t>
            </a:r>
            <a:r>
              <a:rPr lang="en-GB" sz="1800" dirty="0"/>
              <a:t>.</a:t>
            </a:r>
          </a:p>
          <a:p>
            <a:pPr marL="0" lvl="0" indent="0">
              <a:buNone/>
            </a:pPr>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1111A-DE4F-080D-8B3B-6D9308A6CC60}"/>
              </a:ext>
            </a:extLst>
          </p:cNvPr>
          <p:cNvSpPr txBox="1">
            <a:spLocks noGrp="1"/>
          </p:cNvSpPr>
          <p:nvPr>
            <p:ph type="title"/>
          </p:nvPr>
        </p:nvSpPr>
        <p:spPr/>
        <p:txBody>
          <a:bodyPr/>
          <a:lstStyle/>
          <a:p>
            <a:r>
              <a:rPr lang="en-GB" b="1" dirty="0"/>
              <a:t>Service by the court and service by (or on behalf of) a party</a:t>
            </a:r>
            <a:endParaRPr lang="en-GB" dirty="0"/>
          </a:p>
        </p:txBody>
      </p:sp>
      <p:sp>
        <p:nvSpPr>
          <p:cNvPr id="3" name="Content Placeholder 2">
            <a:extLst>
              <a:ext uri="{FF2B5EF4-FFF2-40B4-BE49-F238E27FC236}">
                <a16:creationId xmlns:a16="http://schemas.microsoft.com/office/drawing/2014/main" id="{737B740D-B625-C595-8222-C265C14B0D7C}"/>
              </a:ext>
            </a:extLst>
          </p:cNvPr>
          <p:cNvSpPr txBox="1">
            <a:spLocks noGrp="1"/>
          </p:cNvSpPr>
          <p:nvPr>
            <p:ph idx="1"/>
          </p:nvPr>
        </p:nvSpPr>
        <p:spPr/>
        <p:txBody>
          <a:bodyPr/>
          <a:lstStyle/>
          <a:p>
            <a:pPr marL="0" lvl="0" indent="0">
              <a:buNone/>
            </a:pPr>
            <a:r>
              <a:rPr lang="en-GB" sz="2800" b="1"/>
              <a:t>Service of the claim form by the claimant</a:t>
            </a:r>
          </a:p>
          <a:p>
            <a:pPr marL="0" lvl="0" indent="0">
              <a:buNone/>
            </a:pPr>
            <a:r>
              <a:rPr lang="en-GB" sz="2800"/>
              <a:t>By </a:t>
            </a:r>
            <a:r>
              <a:rPr lang="en-GB" sz="2800" b="1"/>
              <a:t>r6.17 </a:t>
            </a:r>
            <a:r>
              <a:rPr lang="en-GB" sz="2800"/>
              <a:t>where the Cl serves the claim form, the period for filing a certificate of service is extended to 21 days, but no certificate need be filed if all Ds have filed acknowledgments of service within that time.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196A6-60D1-B61C-147C-66507CC84E01}"/>
              </a:ext>
            </a:extLst>
          </p:cNvPr>
          <p:cNvSpPr txBox="1">
            <a:spLocks noGrp="1"/>
          </p:cNvSpPr>
          <p:nvPr>
            <p:ph type="title"/>
          </p:nvPr>
        </p:nvSpPr>
        <p:spPr>
          <a:xfrm>
            <a:off x="395538" y="247290"/>
            <a:ext cx="8596668" cy="805133"/>
          </a:xfrm>
        </p:spPr>
        <p:txBody>
          <a:bodyPr>
            <a:normAutofit fontScale="90000"/>
          </a:bodyPr>
          <a:lstStyle/>
          <a:p>
            <a:r>
              <a:rPr lang="en-GB" b="1" dirty="0"/>
              <a:t>Service of “other documents” by the court</a:t>
            </a:r>
            <a:br>
              <a:rPr lang="en-GB" b="1" dirty="0"/>
            </a:br>
            <a:endParaRPr lang="en-GB" dirty="0"/>
          </a:p>
        </p:txBody>
      </p:sp>
      <p:sp>
        <p:nvSpPr>
          <p:cNvPr id="3" name="Content Placeholder 2">
            <a:extLst>
              <a:ext uri="{FF2B5EF4-FFF2-40B4-BE49-F238E27FC236}">
                <a16:creationId xmlns:a16="http://schemas.microsoft.com/office/drawing/2014/main" id="{BF3680EF-F080-2541-8F79-095453DDE451}"/>
              </a:ext>
            </a:extLst>
          </p:cNvPr>
          <p:cNvSpPr txBox="1">
            <a:spLocks noGrp="1"/>
          </p:cNvSpPr>
          <p:nvPr>
            <p:ph idx="1"/>
          </p:nvPr>
        </p:nvSpPr>
        <p:spPr>
          <a:xfrm>
            <a:off x="395537" y="1052422"/>
            <a:ext cx="9754878" cy="5457645"/>
          </a:xfrm>
        </p:spPr>
        <p:txBody>
          <a:bodyPr>
            <a:normAutofit/>
          </a:bodyPr>
          <a:lstStyle/>
          <a:p>
            <a:pPr marL="0" lvl="0" indent="0">
              <a:buNone/>
            </a:pPr>
            <a:r>
              <a:rPr lang="en-GB" sz="2400" b="1" dirty="0"/>
              <a:t>R6.21 </a:t>
            </a:r>
            <a:r>
              <a:rPr lang="en-GB" sz="2400" dirty="0"/>
              <a:t>sets out the rules of service of other docs by the court.  Generally, the court will serve a document that it has prepared unless a rule or PD provides otherwise or the court orders otherwise or where the party has informed the court that it wishes to serve the document.  If the doc has been prepared by a party and the court is to serve it, the party must provide the court with a copy for service.</a:t>
            </a:r>
          </a:p>
          <a:p>
            <a:pPr marL="0" lvl="0" indent="0">
              <a:buNone/>
            </a:pPr>
            <a:r>
              <a:rPr lang="en-GB" sz="2400" b="1" dirty="0"/>
              <a:t>Documents returned undelivered to the court</a:t>
            </a:r>
          </a:p>
          <a:p>
            <a:pPr marL="0" lvl="0" indent="0">
              <a:buNone/>
            </a:pPr>
            <a:r>
              <a:rPr lang="en-GB" sz="2400" dirty="0"/>
              <a:t>Where a document to be served by the court is returned undelivered, the court sends a notice stating that the doc has been returned to the party requesting service (</a:t>
            </a:r>
            <a:r>
              <a:rPr lang="en-GB" sz="2400" b="1" dirty="0"/>
              <a:t>r6.18</a:t>
            </a:r>
            <a:r>
              <a:rPr lang="en-GB" sz="2400" dirty="0"/>
              <a:t>).  In cases where the court has sent the claim form  to the D by 1 of the methods permitted by </a:t>
            </a:r>
            <a:r>
              <a:rPr lang="en-GB" sz="2400" b="1" dirty="0"/>
              <a:t>Part 6 </a:t>
            </a:r>
            <a:r>
              <a:rPr lang="en-GB" sz="2400" dirty="0"/>
              <a:t>(typically this will be 1</a:t>
            </a:r>
            <a:r>
              <a:rPr lang="en-GB" sz="2400" baseline="30000" dirty="0"/>
              <a:t>st</a:t>
            </a:r>
            <a:r>
              <a:rPr lang="en-GB" sz="2400" dirty="0"/>
              <a:t> class post), service is deemed to have taken place by </a:t>
            </a:r>
            <a:r>
              <a:rPr lang="en-GB" sz="2400" b="1" dirty="0"/>
              <a:t>r6.17 </a:t>
            </a:r>
            <a:r>
              <a:rPr lang="en-GB" sz="2400" dirty="0"/>
              <a:t>even if the claim form is returned undelivered.</a:t>
            </a:r>
          </a:p>
          <a:p>
            <a:pPr marL="0" lvl="0" indent="0">
              <a:buNone/>
            </a:pPr>
            <a:endParaRPr lang="en-GB" b="1"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EE394-B3DB-4F9E-03B0-E7355F92ADE5}"/>
              </a:ext>
            </a:extLst>
          </p:cNvPr>
          <p:cNvSpPr txBox="1">
            <a:spLocks noGrp="1"/>
          </p:cNvSpPr>
          <p:nvPr>
            <p:ph type="title"/>
          </p:nvPr>
        </p:nvSpPr>
        <p:spPr>
          <a:xfrm>
            <a:off x="541618" y="304581"/>
            <a:ext cx="7110209" cy="686933"/>
          </a:xfrm>
        </p:spPr>
        <p:txBody>
          <a:bodyPr>
            <a:normAutofit/>
          </a:bodyPr>
          <a:lstStyle/>
          <a:p>
            <a:pPr lvl="0"/>
            <a:r>
              <a:rPr lang="en-GB" dirty="0"/>
              <a:t>Procedure on service</a:t>
            </a:r>
          </a:p>
        </p:txBody>
      </p:sp>
      <p:sp>
        <p:nvSpPr>
          <p:cNvPr id="3" name="Content Placeholder 2">
            <a:extLst>
              <a:ext uri="{FF2B5EF4-FFF2-40B4-BE49-F238E27FC236}">
                <a16:creationId xmlns:a16="http://schemas.microsoft.com/office/drawing/2014/main" id="{B8D9803A-BCBE-F427-3B06-96FA7CF5A846}"/>
              </a:ext>
            </a:extLst>
          </p:cNvPr>
          <p:cNvSpPr txBox="1">
            <a:spLocks noGrp="1"/>
          </p:cNvSpPr>
          <p:nvPr>
            <p:ph idx="1"/>
          </p:nvPr>
        </p:nvSpPr>
        <p:spPr>
          <a:xfrm>
            <a:off x="417303" y="1082066"/>
            <a:ext cx="10229228" cy="5525767"/>
          </a:xfrm>
        </p:spPr>
        <p:txBody>
          <a:bodyPr>
            <a:normAutofit/>
          </a:bodyPr>
          <a:lstStyle/>
          <a:p>
            <a:pPr marL="0" lvl="0" indent="0">
              <a:buNone/>
            </a:pPr>
            <a:r>
              <a:rPr lang="en-GB" sz="2400" b="1" dirty="0"/>
              <a:t>Steps required where the court is to serve the claim form</a:t>
            </a:r>
          </a:p>
          <a:p>
            <a:pPr marL="457200" lvl="0" indent="-457200">
              <a:buFont typeface="+mj-lt"/>
              <a:buAutoNum type="arabicPeriod"/>
            </a:pPr>
            <a:r>
              <a:rPr lang="en-GB" sz="2400" dirty="0"/>
              <a:t>Cl sends or takes ONE copy of the claim form for the court and ONE copy for each D, plus the other relevant docs, plus the issue fee.</a:t>
            </a:r>
          </a:p>
          <a:p>
            <a:pPr marL="457200" lvl="0" indent="-457200">
              <a:buFont typeface="+mj-lt"/>
              <a:buAutoNum type="arabicPeriod"/>
            </a:pPr>
            <a:r>
              <a:rPr lang="en-GB" sz="2400" dirty="0"/>
              <a:t>The court </a:t>
            </a:r>
            <a:r>
              <a:rPr lang="en-GB" sz="2400" b="1" dirty="0"/>
              <a:t>issues </a:t>
            </a:r>
            <a:r>
              <a:rPr lang="en-GB" sz="2400" dirty="0"/>
              <a:t>the claim form by entering the issue date on the form, affixing the court seal on the form, giving a claim number.  The court then opens its own file (“case management file”), placing 1 copy of the claim form on the file.</a:t>
            </a:r>
          </a:p>
          <a:p>
            <a:pPr marL="457200" lvl="0" indent="-457200">
              <a:buFont typeface="+mj-lt"/>
              <a:buAutoNum type="arabicPeriod"/>
            </a:pPr>
            <a:r>
              <a:rPr lang="en-GB" sz="2400" dirty="0"/>
              <a:t>The court serves the claim form (unless requested otherwise).  The court will decide on the method of service but this will normally be 1st class post.</a:t>
            </a:r>
          </a:p>
          <a:p>
            <a:pPr marL="0" lvl="0" indent="0">
              <a:buNone/>
            </a:pPr>
            <a:endParaRPr lang="en-GB" sz="15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FF5E2A-DBFB-C93B-BF72-C06A2BCDCB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4146D7-B20B-60B7-0549-604E7E7079D4}"/>
              </a:ext>
            </a:extLst>
          </p:cNvPr>
          <p:cNvSpPr txBox="1">
            <a:spLocks noGrp="1"/>
          </p:cNvSpPr>
          <p:nvPr>
            <p:ph type="title"/>
          </p:nvPr>
        </p:nvSpPr>
        <p:spPr>
          <a:xfrm>
            <a:off x="541618" y="304581"/>
            <a:ext cx="7110209" cy="686933"/>
          </a:xfrm>
        </p:spPr>
        <p:txBody>
          <a:bodyPr>
            <a:normAutofit/>
          </a:bodyPr>
          <a:lstStyle/>
          <a:p>
            <a:pPr lvl="0"/>
            <a:r>
              <a:rPr lang="en-GB" dirty="0"/>
              <a:t>Procedure on service</a:t>
            </a:r>
          </a:p>
        </p:txBody>
      </p:sp>
      <p:sp>
        <p:nvSpPr>
          <p:cNvPr id="3" name="Content Placeholder 2">
            <a:extLst>
              <a:ext uri="{FF2B5EF4-FFF2-40B4-BE49-F238E27FC236}">
                <a16:creationId xmlns:a16="http://schemas.microsoft.com/office/drawing/2014/main" id="{A4C3695B-FAA2-4BD2-9F82-1D10E8F66EB6}"/>
              </a:ext>
            </a:extLst>
          </p:cNvPr>
          <p:cNvSpPr txBox="1">
            <a:spLocks noGrp="1"/>
          </p:cNvSpPr>
          <p:nvPr>
            <p:ph idx="1"/>
          </p:nvPr>
        </p:nvSpPr>
        <p:spPr>
          <a:xfrm>
            <a:off x="417303" y="1082066"/>
            <a:ext cx="9687105" cy="5525767"/>
          </a:xfrm>
        </p:spPr>
        <p:txBody>
          <a:bodyPr>
            <a:normAutofit/>
          </a:bodyPr>
          <a:lstStyle/>
          <a:p>
            <a:pPr marL="0" lvl="0" indent="0">
              <a:buNone/>
            </a:pPr>
            <a:r>
              <a:rPr lang="en-GB" sz="1900" b="1" dirty="0"/>
              <a:t>Steps required where the court is to serve the claim form</a:t>
            </a:r>
          </a:p>
          <a:p>
            <a:pPr marL="457200" lvl="0" indent="-457200">
              <a:buFont typeface="+mj-lt"/>
              <a:buAutoNum type="arabicPeriod" startAt="4"/>
            </a:pPr>
            <a:r>
              <a:rPr lang="en-GB" sz="2000" dirty="0"/>
              <a:t>Where the particulars of claim are contained in the claim form, or are to be served with it, in addition to the documents to be served, the court will send to the Ds the “response pack” , which includes the standard forms for admitting the claim, defending the claim and for acknowledging service (r7.8). Where the particulars of claim are to be served later, these additional documents are served then.</a:t>
            </a:r>
          </a:p>
          <a:p>
            <a:pPr lvl="0">
              <a:buFont typeface="+mj-lt"/>
              <a:buAutoNum type="arabicPeriod" startAt="4"/>
            </a:pPr>
            <a:r>
              <a:rPr lang="en-GB" sz="2000" dirty="0"/>
              <a:t>At the same time, the court will send the Cl a </a:t>
            </a:r>
            <a:r>
              <a:rPr lang="en-GB" sz="2000" b="1" dirty="0"/>
              <a:t>notice of issue </a:t>
            </a:r>
            <a:r>
              <a:rPr lang="en-GB" sz="2000" dirty="0"/>
              <a:t>which shows the date on which the claim form is deemed to be served under </a:t>
            </a:r>
            <a:r>
              <a:rPr lang="en-GB" sz="2000" b="1" dirty="0"/>
              <a:t>r6.17</a:t>
            </a:r>
            <a:r>
              <a:rPr lang="en-GB" sz="2000" dirty="0"/>
              <a:t>.</a:t>
            </a:r>
          </a:p>
          <a:p>
            <a:pPr lvl="0">
              <a:buFont typeface="+mj-lt"/>
              <a:buAutoNum type="arabicPeriod" startAt="4"/>
            </a:pPr>
            <a:r>
              <a:rPr lang="en-GB" sz="2000" dirty="0"/>
              <a:t>Where the court has posted the claim form and it is returned undelivered the court must send a </a:t>
            </a:r>
            <a:r>
              <a:rPr lang="en-GB" sz="2000" b="1" dirty="0"/>
              <a:t>notice </a:t>
            </a:r>
            <a:r>
              <a:rPr lang="en-GB" sz="2000" dirty="0"/>
              <a:t>to the Cl, stating that the document has been returned undelivered.  Provided it was sent to the correct address, the document is </a:t>
            </a:r>
            <a:r>
              <a:rPr lang="en-GB" sz="2000" dirty="0" err="1"/>
              <a:t>irrebuttably</a:t>
            </a:r>
            <a:r>
              <a:rPr lang="en-GB" sz="2000" dirty="0"/>
              <a:t> deemed to have been properly served</a:t>
            </a:r>
          </a:p>
          <a:p>
            <a:pPr marL="457200" lvl="0" indent="-457200">
              <a:buAutoNum type="arabicPeriod" startAt="4"/>
            </a:pPr>
            <a:endParaRPr lang="en-GB" sz="1500" dirty="0"/>
          </a:p>
        </p:txBody>
      </p:sp>
    </p:spTree>
    <p:extLst>
      <p:ext uri="{BB962C8B-B14F-4D97-AF65-F5344CB8AC3E}">
        <p14:creationId xmlns:p14="http://schemas.microsoft.com/office/powerpoint/2010/main" val="15240163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0416F-75D4-9B0D-D551-545676A8D216}"/>
              </a:ext>
            </a:extLst>
          </p:cNvPr>
          <p:cNvSpPr txBox="1">
            <a:spLocks noGrp="1"/>
          </p:cNvSpPr>
          <p:nvPr>
            <p:ph type="title"/>
          </p:nvPr>
        </p:nvSpPr>
        <p:spPr>
          <a:xfrm>
            <a:off x="407040" y="270295"/>
            <a:ext cx="8596668" cy="695863"/>
          </a:xfrm>
        </p:spPr>
        <p:txBody>
          <a:bodyPr>
            <a:normAutofit fontScale="90000"/>
          </a:bodyPr>
          <a:lstStyle/>
          <a:p>
            <a:pPr lvl="0"/>
            <a:r>
              <a:rPr lang="en-GB" sz="2400" b="1"/>
              <a:t>Steps required where the Cl is to serve the claim form</a:t>
            </a:r>
            <a:br>
              <a:rPr lang="en-GB" sz="2900" b="1"/>
            </a:br>
            <a:endParaRPr lang="en-GB" sz="2900"/>
          </a:p>
        </p:txBody>
      </p:sp>
      <p:sp>
        <p:nvSpPr>
          <p:cNvPr id="3" name="Content Placeholder 2">
            <a:extLst>
              <a:ext uri="{FF2B5EF4-FFF2-40B4-BE49-F238E27FC236}">
                <a16:creationId xmlns:a16="http://schemas.microsoft.com/office/drawing/2014/main" id="{EDC45BC2-16FB-327F-1114-6501A114AAFD}"/>
              </a:ext>
            </a:extLst>
          </p:cNvPr>
          <p:cNvSpPr txBox="1">
            <a:spLocks noGrp="1"/>
          </p:cNvSpPr>
          <p:nvPr>
            <p:ph idx="1"/>
          </p:nvPr>
        </p:nvSpPr>
        <p:spPr>
          <a:xfrm>
            <a:off x="349530" y="895382"/>
            <a:ext cx="9392568" cy="5580180"/>
          </a:xfrm>
        </p:spPr>
        <p:txBody>
          <a:bodyPr>
            <a:normAutofit/>
          </a:bodyPr>
          <a:lstStyle/>
          <a:p>
            <a:pPr marL="0" lvl="0" indent="0">
              <a:lnSpc>
                <a:spcPct val="100000"/>
              </a:lnSpc>
              <a:buNone/>
            </a:pPr>
            <a:r>
              <a:rPr lang="en-GB" sz="1600" b="1" i="1" dirty="0"/>
              <a:t>The Cl must notify the court that they wish to serve the papers (otherwise the court will).</a:t>
            </a:r>
          </a:p>
          <a:p>
            <a:pPr marL="0" lvl="0" indent="0">
              <a:lnSpc>
                <a:spcPct val="100000"/>
              </a:lnSpc>
              <a:buNone/>
            </a:pPr>
            <a:r>
              <a:rPr lang="en-GB" sz="1600" dirty="0"/>
              <a:t>If the Cl does wish to serve the following steps must be taken:</a:t>
            </a:r>
          </a:p>
          <a:p>
            <a:pPr marL="457200" lvl="0" indent="-457200">
              <a:lnSpc>
                <a:spcPct val="100000"/>
              </a:lnSpc>
              <a:buAutoNum type="arabicPeriod"/>
            </a:pPr>
            <a:r>
              <a:rPr lang="en-GB" sz="1600" dirty="0"/>
              <a:t>They must take or send to court appropriate copies of the claim form, relevant documents and issue fee.</a:t>
            </a:r>
          </a:p>
          <a:p>
            <a:pPr marL="457200" lvl="0" indent="-457200">
              <a:lnSpc>
                <a:spcPct val="100000"/>
              </a:lnSpc>
              <a:buAutoNum type="arabicPeriod"/>
            </a:pPr>
            <a:r>
              <a:rPr lang="en-GB" sz="1600" dirty="0"/>
              <a:t>The court issues the claim form</a:t>
            </a:r>
          </a:p>
          <a:p>
            <a:pPr marL="457200" lvl="0" indent="-457200">
              <a:lnSpc>
                <a:spcPct val="100000"/>
              </a:lnSpc>
              <a:buAutoNum type="arabicPeriod"/>
            </a:pPr>
            <a:r>
              <a:rPr lang="en-GB" sz="1600" dirty="0"/>
              <a:t>The Cl’s copy of the claim form and copies for service on the D(s) will be retuned to the Cl for service, as requested.  The court will also send a notice of issue.</a:t>
            </a:r>
          </a:p>
          <a:p>
            <a:pPr marL="457200" lvl="0" indent="-457200">
              <a:lnSpc>
                <a:spcPct val="100000"/>
              </a:lnSpc>
              <a:buAutoNum type="arabicPeriod"/>
            </a:pPr>
            <a:r>
              <a:rPr lang="en-GB" sz="1600" dirty="0"/>
              <a:t>The Cl will effect service in one of the ways specified in r6.3.  Where the particulars of claim are contained in the claim form, or are served with it, the response pack must accompany the documents which are served on the D(s).  Where the particulars are to be served separately later, these additional documents are served then.</a:t>
            </a:r>
          </a:p>
          <a:p>
            <a:pPr lvl="0">
              <a:buFont typeface="+mj-lt"/>
              <a:buAutoNum type="arabicPeriod"/>
            </a:pPr>
            <a:r>
              <a:rPr lang="en-GB" sz="1600" dirty="0"/>
              <a:t>The Cl must file a </a:t>
            </a:r>
            <a:r>
              <a:rPr lang="en-GB" sz="1600" b="1" dirty="0"/>
              <a:t>certificate of service </a:t>
            </a:r>
            <a:r>
              <a:rPr lang="en-GB" sz="1600" dirty="0"/>
              <a:t>within 21 days of serving the particulars of claim, confirming the method of service and date of posting or transmission (if served by fax), date of delivery (if DX)(</a:t>
            </a:r>
            <a:r>
              <a:rPr lang="en-GB" sz="1600" dirty="0" err="1"/>
              <a:t>ie</a:t>
            </a:r>
            <a:r>
              <a:rPr lang="en-GB" sz="1600" dirty="0"/>
              <a:t> the information required by </a:t>
            </a:r>
            <a:r>
              <a:rPr lang="en-GB" sz="1600" b="1" dirty="0"/>
              <a:t>r6.17</a:t>
            </a:r>
            <a:r>
              <a:rPr lang="en-GB" sz="1600" dirty="0"/>
              <a:t>).</a:t>
            </a:r>
          </a:p>
          <a:p>
            <a:pPr marL="0" lvl="0" indent="0">
              <a:buNone/>
            </a:pPr>
            <a:r>
              <a:rPr lang="en-GB" sz="1600" b="1" dirty="0"/>
              <a:t>Serving the particulars of claim</a:t>
            </a:r>
          </a:p>
          <a:p>
            <a:pPr marL="0" lvl="0" indent="0">
              <a:buNone/>
            </a:pPr>
            <a:r>
              <a:rPr lang="en-GB" sz="1600" dirty="0"/>
              <a:t>They must be served within 14 days of service of the claim form, and during the 4 or 6 month period of the validity of the claim form.</a:t>
            </a:r>
          </a:p>
          <a:p>
            <a:pPr marL="457200" lvl="0" indent="-457200">
              <a:lnSpc>
                <a:spcPct val="100000"/>
              </a:lnSpc>
              <a:buAutoNum type="arabicPeriod"/>
            </a:pPr>
            <a:endParaRPr lang="en-GB" sz="1600" dirty="0"/>
          </a:p>
          <a:p>
            <a:pPr marL="457200" lvl="0" indent="-457200">
              <a:lnSpc>
                <a:spcPct val="100000"/>
              </a:lnSpc>
              <a:buAutoNum type="arabicPeriod"/>
            </a:pPr>
            <a:endParaRPr lang="en-GB" sz="16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1C0A5-371D-4B1C-BCD8-99440881F737}"/>
              </a:ext>
            </a:extLst>
          </p:cNvPr>
          <p:cNvSpPr txBox="1">
            <a:spLocks noGrp="1"/>
          </p:cNvSpPr>
          <p:nvPr>
            <p:ph type="title"/>
          </p:nvPr>
        </p:nvSpPr>
        <p:spPr>
          <a:xfrm>
            <a:off x="527808" y="178279"/>
            <a:ext cx="4268479" cy="839638"/>
          </a:xfrm>
        </p:spPr>
        <p:txBody>
          <a:bodyPr/>
          <a:lstStyle/>
          <a:p>
            <a:pPr lvl="0"/>
            <a:r>
              <a:rPr lang="en-GB" b="1" dirty="0"/>
              <a:t>Part 8 claim form</a:t>
            </a:r>
          </a:p>
        </p:txBody>
      </p:sp>
      <p:sp>
        <p:nvSpPr>
          <p:cNvPr id="3" name="Content Placeholder 2">
            <a:extLst>
              <a:ext uri="{FF2B5EF4-FFF2-40B4-BE49-F238E27FC236}">
                <a16:creationId xmlns:a16="http://schemas.microsoft.com/office/drawing/2014/main" id="{F9E462E7-DEDA-B4B9-46C1-1E6120D512B8}"/>
              </a:ext>
            </a:extLst>
          </p:cNvPr>
          <p:cNvSpPr txBox="1">
            <a:spLocks noGrp="1"/>
          </p:cNvSpPr>
          <p:nvPr>
            <p:ph idx="1"/>
          </p:nvPr>
        </p:nvSpPr>
        <p:spPr>
          <a:xfrm>
            <a:off x="401287" y="970144"/>
            <a:ext cx="9507587" cy="5171864"/>
          </a:xfrm>
        </p:spPr>
        <p:txBody>
          <a:bodyPr>
            <a:noAutofit/>
          </a:bodyPr>
          <a:lstStyle/>
          <a:p>
            <a:pPr algn="l">
              <a:lnSpc>
                <a:spcPts val="1650"/>
              </a:lnSpc>
              <a:spcBef>
                <a:spcPts val="0"/>
              </a:spcBef>
              <a:spcAft>
                <a:spcPts val="750"/>
              </a:spcAft>
            </a:pPr>
            <a:r>
              <a:rPr lang="en-US" sz="2000" b="0" i="0" dirty="0">
                <a:solidFill>
                  <a:srgbClr val="1B1B1B"/>
                </a:solidFill>
                <a:effectLst/>
              </a:rPr>
              <a:t>CPR Part 8 sets out the alternative, simpler, procedure for claims. Crucially, however, it is only suitable for specific claims.</a:t>
            </a:r>
          </a:p>
          <a:p>
            <a:pPr algn="l">
              <a:lnSpc>
                <a:spcPts val="1650"/>
              </a:lnSpc>
              <a:spcBef>
                <a:spcPts val="0"/>
              </a:spcBef>
              <a:spcAft>
                <a:spcPts val="750"/>
              </a:spcAft>
            </a:pPr>
            <a:r>
              <a:rPr lang="en-US" sz="2000" b="0" i="0" dirty="0">
                <a:solidFill>
                  <a:srgbClr val="1B1B1B"/>
                </a:solidFill>
                <a:effectLst/>
              </a:rPr>
              <a:t>A claimant may use the Part 8 procedure where they seek the court’s declaration on a question which is unlikely to involve a substantial dispute of fact (CPR Part 8.1(2))</a:t>
            </a:r>
          </a:p>
          <a:p>
            <a:pPr algn="l">
              <a:spcBef>
                <a:spcPts val="0"/>
              </a:spcBef>
              <a:spcAft>
                <a:spcPts val="750"/>
              </a:spcAft>
            </a:pPr>
            <a:r>
              <a:rPr lang="en-US" sz="2000" b="0" i="0" dirty="0">
                <a:solidFill>
                  <a:srgbClr val="1B1B1B"/>
                </a:solidFill>
                <a:effectLst/>
              </a:rPr>
              <a:t>When can you use Part 8?</a:t>
            </a:r>
            <a:r>
              <a:rPr lang="en-US" sz="2000" b="1" i="0" dirty="0">
                <a:solidFill>
                  <a:srgbClr val="1B1B1B"/>
                </a:solidFill>
                <a:effectLst/>
              </a:rPr>
              <a:t> </a:t>
            </a:r>
            <a:endParaRPr lang="en-US" sz="2000" b="0" i="0" dirty="0">
              <a:solidFill>
                <a:srgbClr val="1B1B1B"/>
              </a:solidFill>
              <a:effectLst/>
            </a:endParaRPr>
          </a:p>
          <a:p>
            <a:pPr algn="l">
              <a:lnSpc>
                <a:spcPts val="1650"/>
              </a:lnSpc>
              <a:spcBef>
                <a:spcPts val="0"/>
              </a:spcBef>
              <a:spcAft>
                <a:spcPts val="750"/>
              </a:spcAft>
            </a:pPr>
            <a:r>
              <a:rPr lang="en-US" sz="2000" b="0" i="0" dirty="0">
                <a:solidFill>
                  <a:srgbClr val="1B1B1B"/>
                </a:solidFill>
                <a:effectLst/>
              </a:rPr>
              <a:t>Matters suitable for a Part 8 claim would include a declaration on the construction of a contract or a question of law. </a:t>
            </a:r>
            <a:br>
              <a:rPr lang="en-US" sz="2000" b="0" i="0" dirty="0">
                <a:solidFill>
                  <a:srgbClr val="1B1B1B"/>
                </a:solidFill>
                <a:effectLst/>
              </a:rPr>
            </a:br>
            <a:endParaRPr lang="en-US" sz="2000" b="0" i="0" dirty="0">
              <a:solidFill>
                <a:srgbClr val="1B1B1B"/>
              </a:solidFill>
              <a:effectLst/>
            </a:endParaRPr>
          </a:p>
          <a:p>
            <a:pPr marL="0" lvl="0" indent="0">
              <a:spcBef>
                <a:spcPts val="0"/>
              </a:spcBef>
              <a:buNone/>
            </a:pPr>
            <a:r>
              <a:rPr lang="en-GB" sz="2000" dirty="0"/>
              <a:t>Where the </a:t>
            </a:r>
            <a:r>
              <a:rPr lang="en-GB" sz="2000" b="1" dirty="0"/>
              <a:t>Part 8 </a:t>
            </a:r>
            <a:r>
              <a:rPr lang="en-GB" sz="2000" dirty="0"/>
              <a:t>procedure is used, the claim form must be accompanied with an acknowledgment of service form, and any written evidence on which the Cl using the Part 8 procedure intends to rely must be served on the D with the claim form.</a:t>
            </a:r>
          </a:p>
          <a:p>
            <a:pPr marL="0" lvl="0" indent="0">
              <a:spcBef>
                <a:spcPts val="0"/>
              </a:spcBef>
              <a:buNone/>
            </a:pPr>
            <a:r>
              <a:rPr lang="en-GB" sz="2000" dirty="0"/>
              <a:t>The court will usually effect service by 1</a:t>
            </a:r>
            <a:r>
              <a:rPr lang="en-GB" sz="2000" baseline="30000" dirty="0"/>
              <a:t>st</a:t>
            </a:r>
            <a:r>
              <a:rPr lang="en-GB" sz="2000" dirty="0"/>
              <a:t> class post, although the Cl may serve the documents if they notify the court of their wish to do so.</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263E5-929C-A357-6DB2-2D6D1726508C}"/>
              </a:ext>
            </a:extLst>
          </p:cNvPr>
          <p:cNvSpPr txBox="1">
            <a:spLocks noGrp="1"/>
          </p:cNvSpPr>
          <p:nvPr>
            <p:ph type="title"/>
          </p:nvPr>
        </p:nvSpPr>
        <p:spPr>
          <a:xfrm>
            <a:off x="361031" y="66136"/>
            <a:ext cx="3221806" cy="908648"/>
          </a:xfrm>
        </p:spPr>
        <p:txBody>
          <a:bodyPr>
            <a:normAutofit/>
          </a:bodyPr>
          <a:lstStyle/>
          <a:p>
            <a:pPr lvl="0"/>
            <a:r>
              <a:rPr lang="en-GB" sz="4400" b="1" dirty="0"/>
              <a:t>Summary</a:t>
            </a:r>
          </a:p>
        </p:txBody>
      </p:sp>
      <p:sp>
        <p:nvSpPr>
          <p:cNvPr id="3" name="Content Placeholder 2">
            <a:extLst>
              <a:ext uri="{FF2B5EF4-FFF2-40B4-BE49-F238E27FC236}">
                <a16:creationId xmlns:a16="http://schemas.microsoft.com/office/drawing/2014/main" id="{C4204FC1-6ED7-DDE7-973C-A07ACB7B1381}"/>
              </a:ext>
            </a:extLst>
          </p:cNvPr>
          <p:cNvSpPr txBox="1">
            <a:spLocks noGrp="1"/>
          </p:cNvSpPr>
          <p:nvPr>
            <p:ph idx="1"/>
          </p:nvPr>
        </p:nvSpPr>
        <p:spPr>
          <a:xfrm>
            <a:off x="286269" y="1114245"/>
            <a:ext cx="9542093" cy="5361317"/>
          </a:xfrm>
        </p:spPr>
        <p:txBody>
          <a:bodyPr>
            <a:normAutofit/>
          </a:bodyPr>
          <a:lstStyle/>
          <a:p>
            <a:pPr lvl="0">
              <a:lnSpc>
                <a:spcPct val="110000"/>
              </a:lnSpc>
            </a:pPr>
            <a:r>
              <a:rPr lang="en-GB" sz="2000" dirty="0"/>
              <a:t>Most claims under £25k should be commenced in the County Court.</a:t>
            </a:r>
          </a:p>
          <a:p>
            <a:pPr lvl="0">
              <a:lnSpc>
                <a:spcPct val="110000"/>
              </a:lnSpc>
            </a:pPr>
            <a:r>
              <a:rPr lang="en-GB" sz="2000" dirty="0"/>
              <a:t>PI claims under £50k must be commenced in the County Court</a:t>
            </a:r>
          </a:p>
          <a:p>
            <a:pPr lvl="0">
              <a:lnSpc>
                <a:spcPct val="110000"/>
              </a:lnSpc>
            </a:pPr>
            <a:r>
              <a:rPr lang="en-GB" sz="2000" dirty="0"/>
              <a:t>Most other claims can be started in either the High Court or the County Court at the option of the Cl.</a:t>
            </a:r>
          </a:p>
          <a:p>
            <a:pPr lvl="0">
              <a:lnSpc>
                <a:spcPct val="110000"/>
              </a:lnSpc>
            </a:pPr>
            <a:r>
              <a:rPr lang="en-GB" sz="2000" dirty="0"/>
              <a:t>Court proceedings are commenced by issuing a claim form.  This is a single page, double sided court form.  The Cl enters certain essential information on the form, broadly aimed at simply identifying what the claim is about.</a:t>
            </a:r>
          </a:p>
          <a:p>
            <a:pPr lvl="0">
              <a:lnSpc>
                <a:spcPct val="110000"/>
              </a:lnSpc>
            </a:pPr>
            <a:r>
              <a:rPr lang="en-GB" sz="2000" dirty="0"/>
              <a:t>The claim form is issued by the court when it is sealed (stamped) with the court’s official seal.  On issuing a claim form; the Cl has to pay the court’s fee; the limitation period stops running (or slightly earlier when the claim is “brought”), the time for service of the claim form (4 calendar months if within jurisdiction) starts running.</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1F5E91F-F8FA-2F77-D369-41A1C4B280D5}"/>
              </a:ext>
            </a:extLst>
          </p:cNvPr>
          <p:cNvSpPr txBox="1">
            <a:spLocks noGrp="1"/>
          </p:cNvSpPr>
          <p:nvPr>
            <p:ph type="body" idx="4294967295"/>
          </p:nvPr>
        </p:nvSpPr>
        <p:spPr>
          <a:xfrm>
            <a:off x="356558" y="1008960"/>
            <a:ext cx="9765102" cy="5420594"/>
          </a:xfrm>
        </p:spPr>
        <p:txBody>
          <a:bodyPr/>
          <a:lstStyle/>
          <a:p>
            <a:pPr lvl="0">
              <a:lnSpc>
                <a:spcPct val="100000"/>
              </a:lnSpc>
            </a:pPr>
            <a:r>
              <a:rPr lang="en-GB" sz="2000" dirty="0"/>
              <a:t>Documents that might have to be filed with the claim form include where appropriate: </a:t>
            </a:r>
            <a:r>
              <a:rPr lang="en-GB" sz="2000" i="1" dirty="0"/>
              <a:t>a certificate of suitability if the Cl is a child or a protected party; particulars of claim (POC) (if to be served with the claim form); a schedule of past and future loss and expense (in PI claims); a medical report (in PI claims).</a:t>
            </a:r>
          </a:p>
          <a:p>
            <a:pPr lvl="0">
              <a:lnSpc>
                <a:spcPct val="100000"/>
              </a:lnSpc>
            </a:pPr>
            <a:r>
              <a:rPr lang="en-GB" sz="2000" dirty="0"/>
              <a:t>The detailed allegations against the D are contained in the particulars of claim;</a:t>
            </a:r>
          </a:p>
          <a:p>
            <a:pPr lvl="0">
              <a:lnSpc>
                <a:spcPct val="100000"/>
              </a:lnSpc>
            </a:pPr>
            <a:r>
              <a:rPr lang="en-GB" sz="2000" dirty="0"/>
              <a:t>The POC, if simple, can be endorsed on the reverse side of the claim form.  Otherwise, presented as a separate document, stapled to the claim form or served separately. </a:t>
            </a:r>
          </a:p>
          <a:p>
            <a:pPr lvl="0">
              <a:lnSpc>
                <a:spcPct val="100000"/>
              </a:lnSpc>
            </a:pPr>
            <a:r>
              <a:rPr lang="en-GB" sz="2000" dirty="0"/>
              <a:t>If the POC are served separately from the claim form they must be served within 4m of the date of issue.  An extension of time is possible in which to serve the POC separately outside the 4m, provided an application is made to the court before the 4m period expires. </a:t>
            </a:r>
          </a:p>
          <a:p>
            <a:pPr lvl="0">
              <a:lnSpc>
                <a:spcPct val="100000"/>
              </a:lnSpc>
            </a:pPr>
            <a:r>
              <a:rPr lang="en-GB" sz="2000" dirty="0"/>
              <a:t> There is no good reason why the claim form may not be served within 4m and it should always be served within this period.</a:t>
            </a:r>
          </a:p>
          <a:p>
            <a:pPr lvl="0">
              <a:lnSpc>
                <a:spcPct val="100000"/>
              </a:lnSpc>
            </a:pPr>
            <a:endParaRPr lang="en-GB" sz="1900" dirty="0"/>
          </a:p>
        </p:txBody>
      </p:sp>
      <p:sp>
        <p:nvSpPr>
          <p:cNvPr id="3" name="Title 1">
            <a:extLst>
              <a:ext uri="{FF2B5EF4-FFF2-40B4-BE49-F238E27FC236}">
                <a16:creationId xmlns:a16="http://schemas.microsoft.com/office/drawing/2014/main" id="{95FA6516-3AF5-FF12-7687-C9F78F454169}"/>
              </a:ext>
            </a:extLst>
          </p:cNvPr>
          <p:cNvSpPr txBox="1">
            <a:spLocks/>
          </p:cNvSpPr>
          <p:nvPr/>
        </p:nvSpPr>
        <p:spPr>
          <a:xfrm>
            <a:off x="435794" y="178280"/>
            <a:ext cx="8596668" cy="90864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400" b="1" dirty="0"/>
              <a:t>Summary</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259D39-6FCF-2AE3-4FBB-D8D92A3D3109}"/>
              </a:ext>
            </a:extLst>
          </p:cNvPr>
          <p:cNvSpPr txBox="1">
            <a:spLocks noGrp="1"/>
          </p:cNvSpPr>
          <p:nvPr>
            <p:ph idx="1"/>
          </p:nvPr>
        </p:nvSpPr>
        <p:spPr>
          <a:xfrm>
            <a:off x="499584" y="1029419"/>
            <a:ext cx="8596668" cy="5206370"/>
          </a:xfrm>
        </p:spPr>
        <p:txBody>
          <a:bodyPr>
            <a:normAutofit fontScale="92500" lnSpcReduction="20000"/>
          </a:bodyPr>
          <a:lstStyle/>
          <a:p>
            <a:pPr lvl="0"/>
            <a:r>
              <a:rPr lang="en-GB" sz="2400" dirty="0"/>
              <a:t>D must be served with a response pack with the POC: a bundle of court forms for; </a:t>
            </a:r>
          </a:p>
          <a:p>
            <a:pPr lvl="1"/>
            <a:r>
              <a:rPr lang="en-GB" sz="2200" i="1" dirty="0"/>
              <a:t>acknowledging service; </a:t>
            </a:r>
          </a:p>
          <a:p>
            <a:pPr lvl="1"/>
            <a:r>
              <a:rPr lang="en-GB" sz="2200" i="1" dirty="0"/>
              <a:t>admitting the claim; </a:t>
            </a:r>
          </a:p>
          <a:p>
            <a:pPr lvl="1"/>
            <a:r>
              <a:rPr lang="en-GB" sz="2200" i="1" dirty="0"/>
              <a:t>defending the claim and </a:t>
            </a:r>
          </a:p>
          <a:p>
            <a:pPr lvl="1"/>
            <a:r>
              <a:rPr lang="en-GB" sz="2200" i="1" dirty="0"/>
              <a:t>making any counterclaim.</a:t>
            </a:r>
          </a:p>
          <a:p>
            <a:pPr lvl="0"/>
            <a:r>
              <a:rPr lang="en-GB" sz="2400" dirty="0"/>
              <a:t>Make sure all docs required to start an action are in place and correctly completed.  Decide who the parties are and describe them correctly.</a:t>
            </a:r>
          </a:p>
          <a:p>
            <a:pPr lvl="0"/>
            <a:r>
              <a:rPr lang="en-GB" sz="2400" dirty="0"/>
              <a:t>Service is about bringing courts docs to the attention of the o/s.</a:t>
            </a:r>
          </a:p>
          <a:p>
            <a:r>
              <a:rPr lang="en-GB" sz="2400" dirty="0"/>
              <a:t>People served with court docs are not always honest about receiving them.  Therefore the rules governing service do not insist on proof of receipt.  They work instead by proving that docs were dispatched, and deeming receipt at prescribed times from dispatch.</a:t>
            </a:r>
          </a:p>
          <a:p>
            <a:pPr lvl="0"/>
            <a:endParaRPr lang="en-GB" dirty="0"/>
          </a:p>
        </p:txBody>
      </p:sp>
      <p:sp>
        <p:nvSpPr>
          <p:cNvPr id="4" name="Title 1">
            <a:extLst>
              <a:ext uri="{FF2B5EF4-FFF2-40B4-BE49-F238E27FC236}">
                <a16:creationId xmlns:a16="http://schemas.microsoft.com/office/drawing/2014/main" id="{2E3CE43F-0789-FEDF-7F23-22B03EAC02BC}"/>
              </a:ext>
            </a:extLst>
          </p:cNvPr>
          <p:cNvSpPr txBox="1">
            <a:spLocks noGrp="1"/>
          </p:cNvSpPr>
          <p:nvPr>
            <p:ph type="title"/>
          </p:nvPr>
        </p:nvSpPr>
        <p:spPr>
          <a:xfrm>
            <a:off x="499584" y="143774"/>
            <a:ext cx="2962484" cy="885645"/>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400" b="1" dirty="0"/>
              <a:t>Summary</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5208167-F000-0E79-40A2-7B01468DDEAC}"/>
              </a:ext>
            </a:extLst>
          </p:cNvPr>
          <p:cNvSpPr txBox="1">
            <a:spLocks noGrp="1"/>
          </p:cNvSpPr>
          <p:nvPr>
            <p:ph type="body" idx="4294967295"/>
          </p:nvPr>
        </p:nvSpPr>
        <p:spPr>
          <a:xfrm>
            <a:off x="327804" y="1261059"/>
            <a:ext cx="9604375" cy="4979988"/>
          </a:xfrm>
        </p:spPr>
        <p:txBody>
          <a:bodyPr>
            <a:normAutofit/>
          </a:bodyPr>
          <a:lstStyle/>
          <a:p>
            <a:pPr lvl="0">
              <a:lnSpc>
                <a:spcPct val="110000"/>
              </a:lnSpc>
            </a:pPr>
            <a:r>
              <a:rPr lang="en-GB" sz="2000" dirty="0"/>
              <a:t>Prescribed methods of service: </a:t>
            </a:r>
          </a:p>
          <a:p>
            <a:pPr lvl="1">
              <a:lnSpc>
                <a:spcPct val="110000"/>
              </a:lnSpc>
            </a:pPr>
            <a:r>
              <a:rPr lang="en-GB" sz="2000" i="1" dirty="0"/>
              <a:t>personal service – which involves leaving the document with the person being served; </a:t>
            </a:r>
          </a:p>
          <a:p>
            <a:pPr lvl="1">
              <a:lnSpc>
                <a:spcPct val="110000"/>
              </a:lnSpc>
            </a:pPr>
            <a:r>
              <a:rPr lang="en-GB" sz="2000" i="1" dirty="0"/>
              <a:t>postal service, delivering the document at the appropriate address for service, using the DX system, by fax, by electronic methods.</a:t>
            </a:r>
          </a:p>
          <a:p>
            <a:pPr lvl="0">
              <a:lnSpc>
                <a:spcPct val="110000"/>
              </a:lnSpc>
            </a:pPr>
            <a:r>
              <a:rPr lang="en-GB" sz="2000" dirty="0"/>
              <a:t>Prescribed deemed dates for each method of service:</a:t>
            </a:r>
          </a:p>
          <a:p>
            <a:pPr lvl="1">
              <a:lnSpc>
                <a:spcPct val="110000"/>
              </a:lnSpc>
            </a:pPr>
            <a:r>
              <a:rPr lang="en-GB" sz="2000" dirty="0"/>
              <a:t>1</a:t>
            </a:r>
            <a:r>
              <a:rPr lang="en-GB" sz="2000" baseline="30000" dirty="0"/>
              <a:t>st</a:t>
            </a:r>
            <a:r>
              <a:rPr lang="en-GB" sz="2000" dirty="0"/>
              <a:t> class post, service is deemed to take place on the 2</a:t>
            </a:r>
            <a:r>
              <a:rPr lang="en-GB" sz="2000" baseline="30000" dirty="0"/>
              <a:t>nd</a:t>
            </a:r>
            <a:r>
              <a:rPr lang="en-GB" sz="2000" dirty="0"/>
              <a:t> business day after posting.</a:t>
            </a:r>
          </a:p>
          <a:p>
            <a:pPr lvl="0">
              <a:lnSpc>
                <a:spcPct val="110000"/>
              </a:lnSpc>
            </a:pPr>
            <a:r>
              <a:rPr lang="en-GB" sz="2000" dirty="0"/>
              <a:t>The deeming provisions give rise to irrebuttable presumptions of due service.  This means that evidence that the docs did not arrive, or arrived late, is not admissible. So even if everyone knows that they could not or did not arrive, the court must assume that they did.</a:t>
            </a:r>
          </a:p>
          <a:p>
            <a:pPr marL="0" lvl="0" indent="0">
              <a:lnSpc>
                <a:spcPct val="110000"/>
              </a:lnSpc>
              <a:buNone/>
            </a:pPr>
            <a:endParaRPr lang="en-GB" sz="2000" dirty="0"/>
          </a:p>
          <a:p>
            <a:pPr lvl="0">
              <a:lnSpc>
                <a:spcPct val="110000"/>
              </a:lnSpc>
            </a:pPr>
            <a:endParaRPr lang="en-GB" dirty="0"/>
          </a:p>
        </p:txBody>
      </p:sp>
      <p:sp>
        <p:nvSpPr>
          <p:cNvPr id="3" name="Title 1">
            <a:extLst>
              <a:ext uri="{FF2B5EF4-FFF2-40B4-BE49-F238E27FC236}">
                <a16:creationId xmlns:a16="http://schemas.microsoft.com/office/drawing/2014/main" id="{87B08770-FDFF-7C79-A7EE-3008B0B1D612}"/>
              </a:ext>
            </a:extLst>
          </p:cNvPr>
          <p:cNvSpPr txBox="1">
            <a:spLocks/>
          </p:cNvSpPr>
          <p:nvPr/>
        </p:nvSpPr>
        <p:spPr>
          <a:xfrm>
            <a:off x="614603" y="375414"/>
            <a:ext cx="2962484" cy="885645"/>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400" b="1"/>
              <a:t>Summary</a:t>
            </a:r>
            <a:endParaRPr lang="en-GB" sz="4400" b="1"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DA646-49CA-62CB-C815-BE01E191FFDC}"/>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5" name="Picture 4" descr="A group of colorful bubbles with white question marks&#10;&#10;Description automatically generated">
            <a:extLst>
              <a:ext uri="{FF2B5EF4-FFF2-40B4-BE49-F238E27FC236}">
                <a16:creationId xmlns:a16="http://schemas.microsoft.com/office/drawing/2014/main" id="{0F3D4392-DE62-FA7A-DA33-72AF6379F6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3831561659"/>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567</TotalTime>
  <Words>6079</Words>
  <Application>Microsoft Office PowerPoint</Application>
  <PresentationFormat>Widescreen</PresentationFormat>
  <Paragraphs>293</Paragraphs>
  <Slides>50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50</vt:i4>
      </vt:variant>
    </vt:vector>
  </HeadingPairs>
  <TitlesOfParts>
    <vt:vector size="59" baseType="lpstr">
      <vt:lpstr>inherit</vt:lpstr>
      <vt:lpstr>Inter</vt:lpstr>
      <vt:lpstr>Aptos</vt:lpstr>
      <vt:lpstr>Arial</vt:lpstr>
      <vt:lpstr>Calibri</vt:lpstr>
      <vt:lpstr>Gill Sans MT</vt:lpstr>
      <vt:lpstr>Trebuchet MS</vt:lpstr>
      <vt:lpstr>Wingdings 3</vt:lpstr>
      <vt:lpstr>Facet</vt:lpstr>
      <vt:lpstr>Starting a Court Action</vt:lpstr>
      <vt:lpstr>Litigation as a last resort</vt:lpstr>
      <vt:lpstr>We will look at……..</vt:lpstr>
      <vt:lpstr>Jurisdiction: High Court or County Court</vt:lpstr>
      <vt:lpstr>Issuing in the County Court</vt:lpstr>
      <vt:lpstr>Issuing in the County Court… continued</vt:lpstr>
      <vt:lpstr>‘Bulk’ issuing </vt:lpstr>
      <vt:lpstr>MONEY CLAIM ONLINE - CCMCC </vt:lpstr>
      <vt:lpstr>What are the consequences of issuing in the wrong court?</vt:lpstr>
      <vt:lpstr>Consequences of issuing in the wrong court?</vt:lpstr>
      <vt:lpstr>Drafting a claim form - Form N1: Make a claim against a person or organisation (Claim form CPR Part 7) </vt:lpstr>
      <vt:lpstr>Claim Form N1 – Part 7 </vt:lpstr>
      <vt:lpstr>Drafting &amp; issuing continued…</vt:lpstr>
      <vt:lpstr>PowerPoint Presentation</vt:lpstr>
      <vt:lpstr>PowerPoint Presentation</vt:lpstr>
      <vt:lpstr>PowerPoint Presentation</vt:lpstr>
      <vt:lpstr>PowerPoint Presentation</vt:lpstr>
      <vt:lpstr>PowerPoint Presentation</vt:lpstr>
      <vt:lpstr>Issuing the claim</vt:lpstr>
      <vt:lpstr>Processing by the court</vt:lpstr>
      <vt:lpstr>Service of claim form and particulars of claim</vt:lpstr>
      <vt:lpstr>Time limit for service of claim form and particulars of claim – Period of validity</vt:lpstr>
      <vt:lpstr>Test question</vt:lpstr>
      <vt:lpstr>Test question</vt:lpstr>
      <vt:lpstr>Time limit for service of claim form and particulars of claim</vt:lpstr>
      <vt:lpstr>Service: Certificate of Service</vt:lpstr>
      <vt:lpstr>Methods of service</vt:lpstr>
      <vt:lpstr>PowerPoint Presentation</vt:lpstr>
      <vt:lpstr>PowerPoint Presentation</vt:lpstr>
      <vt:lpstr>Service continued…</vt:lpstr>
      <vt:lpstr>What amounts to “Service”? </vt:lpstr>
      <vt:lpstr>What amounts to “Service”? </vt:lpstr>
      <vt:lpstr>Dates of deemed service for documents other than the claim form</vt:lpstr>
      <vt:lpstr>PowerPoint Presentation</vt:lpstr>
      <vt:lpstr>PowerPoint Presentation</vt:lpstr>
      <vt:lpstr>Test question</vt:lpstr>
      <vt:lpstr>Test question</vt:lpstr>
      <vt:lpstr>Test question</vt:lpstr>
      <vt:lpstr>Service by the court and service by (or on behalf of) a party</vt:lpstr>
      <vt:lpstr>Service by the court and service by (or on behalf of) a party</vt:lpstr>
      <vt:lpstr>Service of “other documents” by the court </vt:lpstr>
      <vt:lpstr>Procedure on service</vt:lpstr>
      <vt:lpstr>Procedure on service</vt:lpstr>
      <vt:lpstr>Steps required where the Cl is to serve the claim form </vt:lpstr>
      <vt:lpstr>Part 8 claim form</vt:lpstr>
      <vt:lpstr>Summary</vt:lpstr>
      <vt:lpstr>PowerPoint Presentation</vt:lpstr>
      <vt:lpstr>Summary</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dcterms:created xsi:type="dcterms:W3CDTF">2024-02-03T18:13:02Z</dcterms:created>
  <dcterms:modified xsi:type="dcterms:W3CDTF">2025-02-23T15:50:00Z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