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1.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2.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3.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6241"/>
    <p:restoredTop sz="97698"/>
  </p:normalViewPr>
  <p:slideViewPr>
    <p:cSldViewPr snapToGrid="0" snapToObjects="1">
      <p:cViewPr varScale="1">
        <p:scale>
          <a:sx n="112" d="100"/>
          <a:sy n="112" d="100"/>
        </p:scale>
        <p:origin x="2176" y="192"/>
      </p:cViewPr>
      <p:guideLst>
        <p:guide orient="horz" pos="2160"/>
        <p:guide pos="2880"/>
      </p:guideLst>
    </p:cSldViewPr>
  </p:slideViewPr>
  <p:outlineViewPr>
    <p:cViewPr>
      <p:scale>
        <a:sx n="33" d="100"/>
        <a:sy n="33" d="100"/>
      </p:scale>
      <p:origin x="0" y="-6928"/>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8.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ata9.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21.png"/><Relationship Id="rId7" Type="http://schemas.openxmlformats.org/officeDocument/2006/relationships/image" Target="../media/image15.png"/><Relationship Id="rId12" Type="http://schemas.openxmlformats.org/officeDocument/2006/relationships/image" Target="../media/image31.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7.svg"/><Relationship Id="rId11" Type="http://schemas.openxmlformats.org/officeDocument/2006/relationships/image" Target="../media/image30.png"/><Relationship Id="rId5" Type="http://schemas.openxmlformats.org/officeDocument/2006/relationships/image" Target="../media/image26.png"/><Relationship Id="rId10" Type="http://schemas.openxmlformats.org/officeDocument/2006/relationships/image" Target="../media/image29.svg"/><Relationship Id="rId4" Type="http://schemas.openxmlformats.org/officeDocument/2006/relationships/image" Target="../media/image22.svg"/><Relationship Id="rId9" Type="http://schemas.openxmlformats.org/officeDocument/2006/relationships/image" Target="../media/image28.png"/></Relationships>
</file>

<file path=ppt/diagrams/_rels/data12.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17.png"/><Relationship Id="rId7" Type="http://schemas.openxmlformats.org/officeDocument/2006/relationships/image" Target="../media/image3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18.svg"/></Relationships>
</file>

<file path=ppt/diagrams/_rels/drawing8.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9.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21.png"/><Relationship Id="rId7" Type="http://schemas.openxmlformats.org/officeDocument/2006/relationships/image" Target="../media/image15.png"/><Relationship Id="rId12" Type="http://schemas.openxmlformats.org/officeDocument/2006/relationships/image" Target="../media/image31.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7.svg"/><Relationship Id="rId11" Type="http://schemas.openxmlformats.org/officeDocument/2006/relationships/image" Target="../media/image30.png"/><Relationship Id="rId5" Type="http://schemas.openxmlformats.org/officeDocument/2006/relationships/image" Target="../media/image26.png"/><Relationship Id="rId10" Type="http://schemas.openxmlformats.org/officeDocument/2006/relationships/image" Target="../media/image29.svg"/><Relationship Id="rId4" Type="http://schemas.openxmlformats.org/officeDocument/2006/relationships/image" Target="../media/image22.svg"/><Relationship Id="rId9" Type="http://schemas.openxmlformats.org/officeDocument/2006/relationships/image" Target="../media/image28.png"/></Relationships>
</file>

<file path=ppt/diagrams/_rels/drawing12.xml.rels><?xml version="1.0" encoding="UTF-8" standalone="yes"?>
<Relationships xmlns="http://schemas.openxmlformats.org/package/2006/relationships"><Relationship Id="rId8" Type="http://schemas.openxmlformats.org/officeDocument/2006/relationships/image" Target="../media/image38.svg"/><Relationship Id="rId3" Type="http://schemas.openxmlformats.org/officeDocument/2006/relationships/image" Target="../media/image17.png"/><Relationship Id="rId7" Type="http://schemas.openxmlformats.org/officeDocument/2006/relationships/image" Target="../media/image37.png"/><Relationship Id="rId2" Type="http://schemas.openxmlformats.org/officeDocument/2006/relationships/image" Target="../media/image34.svg"/><Relationship Id="rId1" Type="http://schemas.openxmlformats.org/officeDocument/2006/relationships/image" Target="../media/image33.png"/><Relationship Id="rId6" Type="http://schemas.openxmlformats.org/officeDocument/2006/relationships/image" Target="../media/image36.svg"/><Relationship Id="rId5" Type="http://schemas.openxmlformats.org/officeDocument/2006/relationships/image" Target="../media/image35.pn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6E9D86-F268-4E2B-A064-1DE8DEEEB6CA}"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B6A6675-3AFC-4117-8705-A557248C8325}">
      <dgm:prSet/>
      <dgm:spPr/>
      <dgm:t>
        <a:bodyPr/>
        <a:lstStyle/>
        <a:p>
          <a:r>
            <a:rPr lang="en-GB" baseline="0"/>
            <a:t>Food waste in the hospitality sector has become a strategic concern due to its significant environmental, social, and financial impacts. </a:t>
          </a:r>
          <a:endParaRPr lang="en-US"/>
        </a:p>
      </dgm:t>
    </dgm:pt>
    <dgm:pt modelId="{0B392DDF-EB89-4334-A8F1-76D06265227E}" type="parTrans" cxnId="{9EDDC49C-753D-461E-9FE5-DF5787E1A324}">
      <dgm:prSet/>
      <dgm:spPr/>
      <dgm:t>
        <a:bodyPr/>
        <a:lstStyle/>
        <a:p>
          <a:endParaRPr lang="en-US"/>
        </a:p>
      </dgm:t>
    </dgm:pt>
    <dgm:pt modelId="{C80A1A37-2425-4F87-B5C4-4B1ECBA391DF}" type="sibTrans" cxnId="{9EDDC49C-753D-461E-9FE5-DF5787E1A324}">
      <dgm:prSet/>
      <dgm:spPr/>
      <dgm:t>
        <a:bodyPr/>
        <a:lstStyle/>
        <a:p>
          <a:endParaRPr lang="en-US"/>
        </a:p>
      </dgm:t>
    </dgm:pt>
    <dgm:pt modelId="{07063BEE-28D9-40C7-AE61-617CBDBEE0BA}">
      <dgm:prSet/>
      <dgm:spPr/>
      <dgm:t>
        <a:bodyPr/>
        <a:lstStyle/>
        <a:p>
          <a:r>
            <a:rPr lang="en-GB" baseline="0"/>
            <a:t>Hotels frequently discard edible food due to overproduction, inaccurate forecasting, and buffet-style service models, creating unnecessary costs and contributing to greenhouse gas emissions (Batabyal &amp; Das, 2019; Cooper &amp; Hall, 2019).</a:t>
          </a:r>
          <a:endParaRPr lang="en-US"/>
        </a:p>
      </dgm:t>
    </dgm:pt>
    <dgm:pt modelId="{BC85DC2C-DEBC-4732-A6BF-8B224669F36B}" type="parTrans" cxnId="{BF31D348-41B1-41E9-998C-7ECBE193487B}">
      <dgm:prSet/>
      <dgm:spPr/>
      <dgm:t>
        <a:bodyPr/>
        <a:lstStyle/>
        <a:p>
          <a:endParaRPr lang="en-US"/>
        </a:p>
      </dgm:t>
    </dgm:pt>
    <dgm:pt modelId="{EF81465B-4153-431B-94DA-680FCFB731D6}" type="sibTrans" cxnId="{BF31D348-41B1-41E9-998C-7ECBE193487B}">
      <dgm:prSet/>
      <dgm:spPr/>
      <dgm:t>
        <a:bodyPr/>
        <a:lstStyle/>
        <a:p>
          <a:endParaRPr lang="en-US"/>
        </a:p>
      </dgm:t>
    </dgm:pt>
    <dgm:pt modelId="{CA7BCAA3-D025-4DD7-9042-C7297D6F730C}">
      <dgm:prSet/>
      <dgm:spPr/>
      <dgm:t>
        <a:bodyPr/>
        <a:lstStyle/>
        <a:p>
          <a:r>
            <a:rPr lang="en-GB" baseline="0" dirty="0"/>
            <a:t>The objective of this research is to evaluate three key strategies—smart inventory management, composting, and local sourcing—and assess how these approaches perform in both large hotel chains and smaller boutique properties. </a:t>
          </a:r>
          <a:endParaRPr lang="en-US" dirty="0"/>
        </a:p>
      </dgm:t>
    </dgm:pt>
    <dgm:pt modelId="{F56221E4-7C6F-40AE-8E07-22D9F6E0FD11}" type="parTrans" cxnId="{103BFC6E-52F4-4775-94C3-C40A1309D41D}">
      <dgm:prSet/>
      <dgm:spPr/>
      <dgm:t>
        <a:bodyPr/>
        <a:lstStyle/>
        <a:p>
          <a:endParaRPr lang="en-US"/>
        </a:p>
      </dgm:t>
    </dgm:pt>
    <dgm:pt modelId="{9992A05F-9C64-41FC-9386-6DE694C224E5}" type="sibTrans" cxnId="{103BFC6E-52F4-4775-94C3-C40A1309D41D}">
      <dgm:prSet/>
      <dgm:spPr/>
      <dgm:t>
        <a:bodyPr/>
        <a:lstStyle/>
        <a:p>
          <a:endParaRPr lang="en-US"/>
        </a:p>
      </dgm:t>
    </dgm:pt>
    <dgm:pt modelId="{ED467FCD-87D3-4A57-9690-6587E33BFCD7}">
      <dgm:prSet/>
      <dgm:spPr/>
      <dgm:t>
        <a:bodyPr/>
        <a:lstStyle/>
        <a:p>
          <a:r>
            <a:rPr lang="en-GB" baseline="0"/>
            <a:t>To ensure a comprehensive analysis, six analytical frameworks were applied, including PEST, SWOT, PEAS, DPSIR, STAR, and the 5 Whys method, allowing a structured evaluation of drivers, operational challenges, and outcomes (Ford, 2020; Costa &amp; Costa, 2022).</a:t>
          </a:r>
          <a:endParaRPr lang="en-US"/>
        </a:p>
      </dgm:t>
    </dgm:pt>
    <dgm:pt modelId="{CA32D342-B176-4191-B80D-AAA90EBFE374}" type="parTrans" cxnId="{5FE6E466-7285-42AF-87BB-E4AE8EE23B12}">
      <dgm:prSet/>
      <dgm:spPr/>
      <dgm:t>
        <a:bodyPr/>
        <a:lstStyle/>
        <a:p>
          <a:endParaRPr lang="en-US"/>
        </a:p>
      </dgm:t>
    </dgm:pt>
    <dgm:pt modelId="{D4C9A46B-F07E-482C-AB0C-3E33F0861005}" type="sibTrans" cxnId="{5FE6E466-7285-42AF-87BB-E4AE8EE23B12}">
      <dgm:prSet/>
      <dgm:spPr/>
      <dgm:t>
        <a:bodyPr/>
        <a:lstStyle/>
        <a:p>
          <a:endParaRPr lang="en-US"/>
        </a:p>
      </dgm:t>
    </dgm:pt>
    <dgm:pt modelId="{6685F434-0CF2-C545-8E40-EF85C4FC8A6B}" type="pres">
      <dgm:prSet presAssocID="{356E9D86-F268-4E2B-A064-1DE8DEEEB6CA}" presName="linear" presStyleCnt="0">
        <dgm:presLayoutVars>
          <dgm:animLvl val="lvl"/>
          <dgm:resizeHandles val="exact"/>
        </dgm:presLayoutVars>
      </dgm:prSet>
      <dgm:spPr/>
    </dgm:pt>
    <dgm:pt modelId="{35812AA2-9F5C-8A4B-A025-BB2283F948DD}" type="pres">
      <dgm:prSet presAssocID="{FB6A6675-3AFC-4117-8705-A557248C8325}" presName="parentText" presStyleLbl="node1" presStyleIdx="0" presStyleCnt="4">
        <dgm:presLayoutVars>
          <dgm:chMax val="0"/>
          <dgm:bulletEnabled val="1"/>
        </dgm:presLayoutVars>
      </dgm:prSet>
      <dgm:spPr/>
    </dgm:pt>
    <dgm:pt modelId="{B6C0AD4A-43F3-A546-AF49-0CFC215702B3}" type="pres">
      <dgm:prSet presAssocID="{C80A1A37-2425-4F87-B5C4-4B1ECBA391DF}" presName="spacer" presStyleCnt="0"/>
      <dgm:spPr/>
    </dgm:pt>
    <dgm:pt modelId="{938FB80C-01EC-BB44-B241-1AF7CD24F18E}" type="pres">
      <dgm:prSet presAssocID="{07063BEE-28D9-40C7-AE61-617CBDBEE0BA}" presName="parentText" presStyleLbl="node1" presStyleIdx="1" presStyleCnt="4">
        <dgm:presLayoutVars>
          <dgm:chMax val="0"/>
          <dgm:bulletEnabled val="1"/>
        </dgm:presLayoutVars>
      </dgm:prSet>
      <dgm:spPr/>
    </dgm:pt>
    <dgm:pt modelId="{47394BF5-1AC3-D047-B639-9A6B3593E114}" type="pres">
      <dgm:prSet presAssocID="{EF81465B-4153-431B-94DA-680FCFB731D6}" presName="spacer" presStyleCnt="0"/>
      <dgm:spPr/>
    </dgm:pt>
    <dgm:pt modelId="{20F0CC4A-B0EB-754D-9875-C94CAD131B6A}" type="pres">
      <dgm:prSet presAssocID="{CA7BCAA3-D025-4DD7-9042-C7297D6F730C}" presName="parentText" presStyleLbl="node1" presStyleIdx="2" presStyleCnt="4">
        <dgm:presLayoutVars>
          <dgm:chMax val="0"/>
          <dgm:bulletEnabled val="1"/>
        </dgm:presLayoutVars>
      </dgm:prSet>
      <dgm:spPr/>
    </dgm:pt>
    <dgm:pt modelId="{614DE844-CE44-3F46-A3D7-0D7712598013}" type="pres">
      <dgm:prSet presAssocID="{9992A05F-9C64-41FC-9386-6DE694C224E5}" presName="spacer" presStyleCnt="0"/>
      <dgm:spPr/>
    </dgm:pt>
    <dgm:pt modelId="{596B6FF5-0275-3045-A0DC-D694F61C9F7D}" type="pres">
      <dgm:prSet presAssocID="{ED467FCD-87D3-4A57-9690-6587E33BFCD7}" presName="parentText" presStyleLbl="node1" presStyleIdx="3" presStyleCnt="4">
        <dgm:presLayoutVars>
          <dgm:chMax val="0"/>
          <dgm:bulletEnabled val="1"/>
        </dgm:presLayoutVars>
      </dgm:prSet>
      <dgm:spPr/>
    </dgm:pt>
  </dgm:ptLst>
  <dgm:cxnLst>
    <dgm:cxn modelId="{E7B23B29-201F-054C-B366-2E919F46CBE5}" type="presOf" srcId="{07063BEE-28D9-40C7-AE61-617CBDBEE0BA}" destId="{938FB80C-01EC-BB44-B241-1AF7CD24F18E}" srcOrd="0" destOrd="0" presId="urn:microsoft.com/office/officeart/2005/8/layout/vList2"/>
    <dgm:cxn modelId="{F89A7D44-1FAC-1040-B2D3-D20AD9EDAB55}" type="presOf" srcId="{356E9D86-F268-4E2B-A064-1DE8DEEEB6CA}" destId="{6685F434-0CF2-C545-8E40-EF85C4FC8A6B}" srcOrd="0" destOrd="0" presId="urn:microsoft.com/office/officeart/2005/8/layout/vList2"/>
    <dgm:cxn modelId="{BF31D348-41B1-41E9-998C-7ECBE193487B}" srcId="{356E9D86-F268-4E2B-A064-1DE8DEEEB6CA}" destId="{07063BEE-28D9-40C7-AE61-617CBDBEE0BA}" srcOrd="1" destOrd="0" parTransId="{BC85DC2C-DEBC-4732-A6BF-8B224669F36B}" sibTransId="{EF81465B-4153-431B-94DA-680FCFB731D6}"/>
    <dgm:cxn modelId="{5FE6E466-7285-42AF-87BB-E4AE8EE23B12}" srcId="{356E9D86-F268-4E2B-A064-1DE8DEEEB6CA}" destId="{ED467FCD-87D3-4A57-9690-6587E33BFCD7}" srcOrd="3" destOrd="0" parTransId="{CA32D342-B176-4191-B80D-AAA90EBFE374}" sibTransId="{D4C9A46B-F07E-482C-AB0C-3E33F0861005}"/>
    <dgm:cxn modelId="{F57B7C68-0FCE-8741-A2D1-0B64E20605D9}" type="presOf" srcId="{ED467FCD-87D3-4A57-9690-6587E33BFCD7}" destId="{596B6FF5-0275-3045-A0DC-D694F61C9F7D}" srcOrd="0" destOrd="0" presId="urn:microsoft.com/office/officeart/2005/8/layout/vList2"/>
    <dgm:cxn modelId="{103BFC6E-52F4-4775-94C3-C40A1309D41D}" srcId="{356E9D86-F268-4E2B-A064-1DE8DEEEB6CA}" destId="{CA7BCAA3-D025-4DD7-9042-C7297D6F730C}" srcOrd="2" destOrd="0" parTransId="{F56221E4-7C6F-40AE-8E07-22D9F6E0FD11}" sibTransId="{9992A05F-9C64-41FC-9386-6DE694C224E5}"/>
    <dgm:cxn modelId="{9EDDC49C-753D-461E-9FE5-DF5787E1A324}" srcId="{356E9D86-F268-4E2B-A064-1DE8DEEEB6CA}" destId="{FB6A6675-3AFC-4117-8705-A557248C8325}" srcOrd="0" destOrd="0" parTransId="{0B392DDF-EB89-4334-A8F1-76D06265227E}" sibTransId="{C80A1A37-2425-4F87-B5C4-4B1ECBA391DF}"/>
    <dgm:cxn modelId="{6AAC48D3-F89A-5D4D-BCD6-B029DB9C99CF}" type="presOf" srcId="{CA7BCAA3-D025-4DD7-9042-C7297D6F730C}" destId="{20F0CC4A-B0EB-754D-9875-C94CAD131B6A}" srcOrd="0" destOrd="0" presId="urn:microsoft.com/office/officeart/2005/8/layout/vList2"/>
    <dgm:cxn modelId="{D125BAD3-A98C-FF40-B088-8C1D6E2BAE2E}" type="presOf" srcId="{FB6A6675-3AFC-4117-8705-A557248C8325}" destId="{35812AA2-9F5C-8A4B-A025-BB2283F948DD}" srcOrd="0" destOrd="0" presId="urn:microsoft.com/office/officeart/2005/8/layout/vList2"/>
    <dgm:cxn modelId="{3B93C90D-DEFD-594F-B0F4-CAFD9C6CFBEC}" type="presParOf" srcId="{6685F434-0CF2-C545-8E40-EF85C4FC8A6B}" destId="{35812AA2-9F5C-8A4B-A025-BB2283F948DD}" srcOrd="0" destOrd="0" presId="urn:microsoft.com/office/officeart/2005/8/layout/vList2"/>
    <dgm:cxn modelId="{77786AAE-49C0-164F-B8E4-454CDF837FB3}" type="presParOf" srcId="{6685F434-0CF2-C545-8E40-EF85C4FC8A6B}" destId="{B6C0AD4A-43F3-A546-AF49-0CFC215702B3}" srcOrd="1" destOrd="0" presId="urn:microsoft.com/office/officeart/2005/8/layout/vList2"/>
    <dgm:cxn modelId="{64B52FF6-583E-D64A-BC53-37710907152E}" type="presParOf" srcId="{6685F434-0CF2-C545-8E40-EF85C4FC8A6B}" destId="{938FB80C-01EC-BB44-B241-1AF7CD24F18E}" srcOrd="2" destOrd="0" presId="urn:microsoft.com/office/officeart/2005/8/layout/vList2"/>
    <dgm:cxn modelId="{4A5FDA3D-F90E-1B4B-9C5D-74E1EC7EC8A6}" type="presParOf" srcId="{6685F434-0CF2-C545-8E40-EF85C4FC8A6B}" destId="{47394BF5-1AC3-D047-B639-9A6B3593E114}" srcOrd="3" destOrd="0" presId="urn:microsoft.com/office/officeart/2005/8/layout/vList2"/>
    <dgm:cxn modelId="{5A9BC999-9BB4-0F46-BB66-2868C8D03493}" type="presParOf" srcId="{6685F434-0CF2-C545-8E40-EF85C4FC8A6B}" destId="{20F0CC4A-B0EB-754D-9875-C94CAD131B6A}" srcOrd="4" destOrd="0" presId="urn:microsoft.com/office/officeart/2005/8/layout/vList2"/>
    <dgm:cxn modelId="{929088CC-46C1-2848-ADA7-AA0A8567963D}" type="presParOf" srcId="{6685F434-0CF2-C545-8E40-EF85C4FC8A6B}" destId="{614DE844-CE44-3F46-A3D7-0D7712598013}" srcOrd="5" destOrd="0" presId="urn:microsoft.com/office/officeart/2005/8/layout/vList2"/>
    <dgm:cxn modelId="{E946D011-B13C-1642-B0CE-D7C1DF69A3CA}" type="presParOf" srcId="{6685F434-0CF2-C545-8E40-EF85C4FC8A6B}" destId="{596B6FF5-0275-3045-A0DC-D694F61C9F7D}" srcOrd="6"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E77EED8-ACBE-4EC8-8D93-EB96CEA7F8B2}" type="doc">
      <dgm:prSet loTypeId="urn:microsoft.com/office/officeart/2005/8/layout/vProcess5" loCatId="process" qsTypeId="urn:microsoft.com/office/officeart/2005/8/quickstyle/simple1" qsCatId="simple" csTypeId="urn:microsoft.com/office/officeart/2005/8/colors/accent0_3" csCatId="mainScheme" phldr="1"/>
      <dgm:spPr/>
      <dgm:t>
        <a:bodyPr/>
        <a:lstStyle/>
        <a:p>
          <a:endParaRPr lang="en-US"/>
        </a:p>
      </dgm:t>
    </dgm:pt>
    <dgm:pt modelId="{D6D116EC-702B-40EF-8F45-99709CDAA1AF}">
      <dgm:prSet/>
      <dgm:spPr/>
      <dgm:t>
        <a:bodyPr/>
        <a:lstStyle/>
        <a:p>
          <a:r>
            <a:rPr lang="en-GB" baseline="0" dirty="0"/>
            <a:t>Food waste presents a complex set of challenges for hotels, encompassing environmental, financial, and social dimensions. Environmentally, discarded food generates methane in landfills and represents wasted water, energy, and land resources, contributing to climate change (Cooper &amp; Hall, 2019).</a:t>
          </a:r>
          <a:endParaRPr lang="en-US" dirty="0"/>
        </a:p>
      </dgm:t>
    </dgm:pt>
    <dgm:pt modelId="{96037115-530F-45EF-BAE7-D0DE283F164D}" type="parTrans" cxnId="{76437801-D7BA-483C-86DC-9DB2B4A75D89}">
      <dgm:prSet/>
      <dgm:spPr/>
      <dgm:t>
        <a:bodyPr/>
        <a:lstStyle/>
        <a:p>
          <a:endParaRPr lang="en-US"/>
        </a:p>
      </dgm:t>
    </dgm:pt>
    <dgm:pt modelId="{C609C62E-718F-4C2B-9652-DEE5E81C14C6}" type="sibTrans" cxnId="{76437801-D7BA-483C-86DC-9DB2B4A75D89}">
      <dgm:prSet/>
      <dgm:spPr/>
      <dgm:t>
        <a:bodyPr/>
        <a:lstStyle/>
        <a:p>
          <a:endParaRPr lang="en-US"/>
        </a:p>
      </dgm:t>
    </dgm:pt>
    <dgm:pt modelId="{DA1EDA88-1D67-4195-8C58-A3632E01E45C}">
      <dgm:prSet/>
      <dgm:spPr/>
      <dgm:t>
        <a:bodyPr/>
        <a:lstStyle/>
        <a:p>
          <a:r>
            <a:rPr lang="en-GB" baseline="0"/>
            <a:t>Financially, hotels lose money on ingredients that are purchased but not consumed, and disposal costs further reduce profitability (Ford, 2020). Socially, food waste conflicts with ethical principles of sustainable consumption and can undermine hotels’ reputations among eco-conscious consumers (Tribe, 2009; Dawson, Lemelin &amp; Stewart, 2012). </a:t>
          </a:r>
          <a:endParaRPr lang="en-US"/>
        </a:p>
      </dgm:t>
    </dgm:pt>
    <dgm:pt modelId="{5DF61CEB-D48A-4B3C-8E06-DE24EA15FCA8}" type="parTrans" cxnId="{4B7AAFB0-F53B-406C-9BAC-B3463432C1F7}">
      <dgm:prSet/>
      <dgm:spPr/>
      <dgm:t>
        <a:bodyPr/>
        <a:lstStyle/>
        <a:p>
          <a:endParaRPr lang="en-US"/>
        </a:p>
      </dgm:t>
    </dgm:pt>
    <dgm:pt modelId="{317AB58B-DD98-427C-AE2C-A6A7261B8D5A}" type="sibTrans" cxnId="{4B7AAFB0-F53B-406C-9BAC-B3463432C1F7}">
      <dgm:prSet/>
      <dgm:spPr/>
      <dgm:t>
        <a:bodyPr/>
        <a:lstStyle/>
        <a:p>
          <a:endParaRPr lang="en-US"/>
        </a:p>
      </dgm:t>
    </dgm:pt>
    <dgm:pt modelId="{BC6BCB06-F35C-4DB6-916A-A9960184C1CE}">
      <dgm:prSet/>
      <dgm:spPr/>
      <dgm:t>
        <a:bodyPr/>
        <a:lstStyle/>
        <a:p>
          <a:r>
            <a:rPr lang="en-GB" baseline="0"/>
            <a:t>Increasingly, external pressures from regulators, investors, and guests compel hotels to adopt strategies that reduce waste while maintaining operational efficiency and service quality (www.culture.gov.uk, 2024). </a:t>
          </a:r>
          <a:endParaRPr lang="en-US"/>
        </a:p>
      </dgm:t>
    </dgm:pt>
    <dgm:pt modelId="{19609702-0E9E-48FD-A861-03B236360721}" type="parTrans" cxnId="{5A7ACFD9-5CE3-40F9-9D72-E6C109837AF0}">
      <dgm:prSet/>
      <dgm:spPr/>
      <dgm:t>
        <a:bodyPr/>
        <a:lstStyle/>
        <a:p>
          <a:endParaRPr lang="en-US"/>
        </a:p>
      </dgm:t>
    </dgm:pt>
    <dgm:pt modelId="{1F5BE322-617B-4110-8AB5-12810256D600}" type="sibTrans" cxnId="{5A7ACFD9-5CE3-40F9-9D72-E6C109837AF0}">
      <dgm:prSet/>
      <dgm:spPr/>
      <dgm:t>
        <a:bodyPr/>
        <a:lstStyle/>
        <a:p>
          <a:endParaRPr lang="en-US"/>
        </a:p>
      </dgm:t>
    </dgm:pt>
    <dgm:pt modelId="{E24BCB8B-1216-42F0-B42C-A1BB0B9ECDF1}">
      <dgm:prSet/>
      <dgm:spPr/>
      <dgm:t>
        <a:bodyPr/>
        <a:lstStyle/>
        <a:p>
          <a:r>
            <a:rPr lang="en-GB" baseline="0" dirty="0"/>
            <a:t>The scale and resources of a property determine the type of solutions that can be implemented, with larger chains often leveraging technological tools and smaller hotels relying on low-tech, high-impact interventions such as local sourcing and community composting programs (Costa &amp; Costa, 2022; Mill, 2012).</a:t>
          </a:r>
          <a:endParaRPr lang="en-US" dirty="0"/>
        </a:p>
      </dgm:t>
    </dgm:pt>
    <dgm:pt modelId="{C3E2F028-12B5-4299-B516-4848A80B2C91}" type="parTrans" cxnId="{50DD1D2D-3FA2-468F-BB07-128479AC46E4}">
      <dgm:prSet/>
      <dgm:spPr/>
      <dgm:t>
        <a:bodyPr/>
        <a:lstStyle/>
        <a:p>
          <a:endParaRPr lang="en-US"/>
        </a:p>
      </dgm:t>
    </dgm:pt>
    <dgm:pt modelId="{777C9DF2-9CA3-464C-BDA4-10D4D5311619}" type="sibTrans" cxnId="{50DD1D2D-3FA2-468F-BB07-128479AC46E4}">
      <dgm:prSet/>
      <dgm:spPr/>
      <dgm:t>
        <a:bodyPr/>
        <a:lstStyle/>
        <a:p>
          <a:endParaRPr lang="en-US"/>
        </a:p>
      </dgm:t>
    </dgm:pt>
    <dgm:pt modelId="{7FA1DDD6-2DB0-7344-8B4E-EEA25D4A0B7F}" type="pres">
      <dgm:prSet presAssocID="{CE77EED8-ACBE-4EC8-8D93-EB96CEA7F8B2}" presName="outerComposite" presStyleCnt="0">
        <dgm:presLayoutVars>
          <dgm:chMax val="5"/>
          <dgm:dir/>
          <dgm:resizeHandles val="exact"/>
        </dgm:presLayoutVars>
      </dgm:prSet>
      <dgm:spPr/>
    </dgm:pt>
    <dgm:pt modelId="{280BC1C1-9F91-FF40-AFDC-A6062BAEC5C0}" type="pres">
      <dgm:prSet presAssocID="{CE77EED8-ACBE-4EC8-8D93-EB96CEA7F8B2}" presName="dummyMaxCanvas" presStyleCnt="0">
        <dgm:presLayoutVars/>
      </dgm:prSet>
      <dgm:spPr/>
    </dgm:pt>
    <dgm:pt modelId="{B2EE9FDD-29AF-F244-A528-940D952FACB5}" type="pres">
      <dgm:prSet presAssocID="{CE77EED8-ACBE-4EC8-8D93-EB96CEA7F8B2}" presName="FourNodes_1" presStyleLbl="node1" presStyleIdx="0" presStyleCnt="4">
        <dgm:presLayoutVars>
          <dgm:bulletEnabled val="1"/>
        </dgm:presLayoutVars>
      </dgm:prSet>
      <dgm:spPr/>
    </dgm:pt>
    <dgm:pt modelId="{105F643A-21C8-114F-B69F-526ECDF305F0}" type="pres">
      <dgm:prSet presAssocID="{CE77EED8-ACBE-4EC8-8D93-EB96CEA7F8B2}" presName="FourNodes_2" presStyleLbl="node1" presStyleIdx="1" presStyleCnt="4">
        <dgm:presLayoutVars>
          <dgm:bulletEnabled val="1"/>
        </dgm:presLayoutVars>
      </dgm:prSet>
      <dgm:spPr/>
    </dgm:pt>
    <dgm:pt modelId="{8ED61C8E-2A91-C342-B959-2A1B6EB1937A}" type="pres">
      <dgm:prSet presAssocID="{CE77EED8-ACBE-4EC8-8D93-EB96CEA7F8B2}" presName="FourNodes_3" presStyleLbl="node1" presStyleIdx="2" presStyleCnt="4">
        <dgm:presLayoutVars>
          <dgm:bulletEnabled val="1"/>
        </dgm:presLayoutVars>
      </dgm:prSet>
      <dgm:spPr/>
    </dgm:pt>
    <dgm:pt modelId="{8323ACAC-A1F0-8143-82BE-6D676BDC0F47}" type="pres">
      <dgm:prSet presAssocID="{CE77EED8-ACBE-4EC8-8D93-EB96CEA7F8B2}" presName="FourNodes_4" presStyleLbl="node1" presStyleIdx="3" presStyleCnt="4">
        <dgm:presLayoutVars>
          <dgm:bulletEnabled val="1"/>
        </dgm:presLayoutVars>
      </dgm:prSet>
      <dgm:spPr/>
    </dgm:pt>
    <dgm:pt modelId="{0847CDA5-0C27-A943-9095-758EF8806199}" type="pres">
      <dgm:prSet presAssocID="{CE77EED8-ACBE-4EC8-8D93-EB96CEA7F8B2}" presName="FourConn_1-2" presStyleLbl="fgAccFollowNode1" presStyleIdx="0" presStyleCnt="3">
        <dgm:presLayoutVars>
          <dgm:bulletEnabled val="1"/>
        </dgm:presLayoutVars>
      </dgm:prSet>
      <dgm:spPr/>
    </dgm:pt>
    <dgm:pt modelId="{7F1166AC-D2F2-824C-8458-C35C066C87A7}" type="pres">
      <dgm:prSet presAssocID="{CE77EED8-ACBE-4EC8-8D93-EB96CEA7F8B2}" presName="FourConn_2-3" presStyleLbl="fgAccFollowNode1" presStyleIdx="1" presStyleCnt="3">
        <dgm:presLayoutVars>
          <dgm:bulletEnabled val="1"/>
        </dgm:presLayoutVars>
      </dgm:prSet>
      <dgm:spPr/>
    </dgm:pt>
    <dgm:pt modelId="{4EB03D3F-7883-624E-A456-0D8D04C0AEBA}" type="pres">
      <dgm:prSet presAssocID="{CE77EED8-ACBE-4EC8-8D93-EB96CEA7F8B2}" presName="FourConn_3-4" presStyleLbl="fgAccFollowNode1" presStyleIdx="2" presStyleCnt="3">
        <dgm:presLayoutVars>
          <dgm:bulletEnabled val="1"/>
        </dgm:presLayoutVars>
      </dgm:prSet>
      <dgm:spPr/>
    </dgm:pt>
    <dgm:pt modelId="{105BE259-5FA8-FD48-AAA3-AEFFAE9911C0}" type="pres">
      <dgm:prSet presAssocID="{CE77EED8-ACBE-4EC8-8D93-EB96CEA7F8B2}" presName="FourNodes_1_text" presStyleLbl="node1" presStyleIdx="3" presStyleCnt="4">
        <dgm:presLayoutVars>
          <dgm:bulletEnabled val="1"/>
        </dgm:presLayoutVars>
      </dgm:prSet>
      <dgm:spPr/>
    </dgm:pt>
    <dgm:pt modelId="{210464EF-89D1-974A-8BCA-DFEE6BCFA58D}" type="pres">
      <dgm:prSet presAssocID="{CE77EED8-ACBE-4EC8-8D93-EB96CEA7F8B2}" presName="FourNodes_2_text" presStyleLbl="node1" presStyleIdx="3" presStyleCnt="4">
        <dgm:presLayoutVars>
          <dgm:bulletEnabled val="1"/>
        </dgm:presLayoutVars>
      </dgm:prSet>
      <dgm:spPr/>
    </dgm:pt>
    <dgm:pt modelId="{736BE3C7-3F02-F149-ADE2-5531666121FC}" type="pres">
      <dgm:prSet presAssocID="{CE77EED8-ACBE-4EC8-8D93-EB96CEA7F8B2}" presName="FourNodes_3_text" presStyleLbl="node1" presStyleIdx="3" presStyleCnt="4">
        <dgm:presLayoutVars>
          <dgm:bulletEnabled val="1"/>
        </dgm:presLayoutVars>
      </dgm:prSet>
      <dgm:spPr/>
    </dgm:pt>
    <dgm:pt modelId="{A7F4A952-03BF-B94F-9815-1EF55389AA84}" type="pres">
      <dgm:prSet presAssocID="{CE77EED8-ACBE-4EC8-8D93-EB96CEA7F8B2}" presName="FourNodes_4_text" presStyleLbl="node1" presStyleIdx="3" presStyleCnt="4">
        <dgm:presLayoutVars>
          <dgm:bulletEnabled val="1"/>
        </dgm:presLayoutVars>
      </dgm:prSet>
      <dgm:spPr/>
    </dgm:pt>
  </dgm:ptLst>
  <dgm:cxnLst>
    <dgm:cxn modelId="{76437801-D7BA-483C-86DC-9DB2B4A75D89}" srcId="{CE77EED8-ACBE-4EC8-8D93-EB96CEA7F8B2}" destId="{D6D116EC-702B-40EF-8F45-99709CDAA1AF}" srcOrd="0" destOrd="0" parTransId="{96037115-530F-45EF-BAE7-D0DE283F164D}" sibTransId="{C609C62E-718F-4C2B-9652-DEE5E81C14C6}"/>
    <dgm:cxn modelId="{F30FC904-73B8-434C-9405-B3920D691696}" type="presOf" srcId="{D6D116EC-702B-40EF-8F45-99709CDAA1AF}" destId="{105BE259-5FA8-FD48-AAA3-AEFFAE9911C0}" srcOrd="1" destOrd="0" presId="urn:microsoft.com/office/officeart/2005/8/layout/vProcess5"/>
    <dgm:cxn modelId="{3627C513-5AC7-B84F-9266-3B7E06374D1B}" type="presOf" srcId="{E24BCB8B-1216-42F0-B42C-A1BB0B9ECDF1}" destId="{A7F4A952-03BF-B94F-9815-1EF55389AA84}" srcOrd="1" destOrd="0" presId="urn:microsoft.com/office/officeart/2005/8/layout/vProcess5"/>
    <dgm:cxn modelId="{50DD1D2D-3FA2-468F-BB07-128479AC46E4}" srcId="{CE77EED8-ACBE-4EC8-8D93-EB96CEA7F8B2}" destId="{E24BCB8B-1216-42F0-B42C-A1BB0B9ECDF1}" srcOrd="3" destOrd="0" parTransId="{C3E2F028-12B5-4299-B516-4848A80B2C91}" sibTransId="{777C9DF2-9CA3-464C-BDA4-10D4D5311619}"/>
    <dgm:cxn modelId="{C0108A2E-2DD8-0545-BB56-84F56E1BA633}" type="presOf" srcId="{DA1EDA88-1D67-4195-8C58-A3632E01E45C}" destId="{210464EF-89D1-974A-8BCA-DFEE6BCFA58D}" srcOrd="1" destOrd="0" presId="urn:microsoft.com/office/officeart/2005/8/layout/vProcess5"/>
    <dgm:cxn modelId="{48F9B150-4332-1D44-AACE-C830FDB11BFD}" type="presOf" srcId="{D6D116EC-702B-40EF-8F45-99709CDAA1AF}" destId="{B2EE9FDD-29AF-F244-A528-940D952FACB5}" srcOrd="0" destOrd="0" presId="urn:microsoft.com/office/officeart/2005/8/layout/vProcess5"/>
    <dgm:cxn modelId="{17E5F694-83DA-F249-8D50-7CFD40171414}" type="presOf" srcId="{1F5BE322-617B-4110-8AB5-12810256D600}" destId="{4EB03D3F-7883-624E-A456-0D8D04C0AEBA}" srcOrd="0" destOrd="0" presId="urn:microsoft.com/office/officeart/2005/8/layout/vProcess5"/>
    <dgm:cxn modelId="{2305FD97-075B-5540-928A-6076433088B3}" type="presOf" srcId="{E24BCB8B-1216-42F0-B42C-A1BB0B9ECDF1}" destId="{8323ACAC-A1F0-8143-82BE-6D676BDC0F47}" srcOrd="0" destOrd="0" presId="urn:microsoft.com/office/officeart/2005/8/layout/vProcess5"/>
    <dgm:cxn modelId="{8C5E6798-9420-964D-BBC9-EC953F408CBF}" type="presOf" srcId="{C609C62E-718F-4C2B-9652-DEE5E81C14C6}" destId="{0847CDA5-0C27-A943-9095-758EF8806199}" srcOrd="0" destOrd="0" presId="urn:microsoft.com/office/officeart/2005/8/layout/vProcess5"/>
    <dgm:cxn modelId="{78F7DE9B-FA01-EF45-AA16-78CDF144B7F3}" type="presOf" srcId="{DA1EDA88-1D67-4195-8C58-A3632E01E45C}" destId="{105F643A-21C8-114F-B69F-526ECDF305F0}" srcOrd="0" destOrd="0" presId="urn:microsoft.com/office/officeart/2005/8/layout/vProcess5"/>
    <dgm:cxn modelId="{4B7AAFB0-F53B-406C-9BAC-B3463432C1F7}" srcId="{CE77EED8-ACBE-4EC8-8D93-EB96CEA7F8B2}" destId="{DA1EDA88-1D67-4195-8C58-A3632E01E45C}" srcOrd="1" destOrd="0" parTransId="{5DF61CEB-D48A-4B3C-8E06-DE24EA15FCA8}" sibTransId="{317AB58B-DD98-427C-AE2C-A6A7261B8D5A}"/>
    <dgm:cxn modelId="{CB55ECB2-BB36-4A4E-BDA8-56BD23DC40CD}" type="presOf" srcId="{BC6BCB06-F35C-4DB6-916A-A9960184C1CE}" destId="{8ED61C8E-2A91-C342-B959-2A1B6EB1937A}" srcOrd="0" destOrd="0" presId="urn:microsoft.com/office/officeart/2005/8/layout/vProcess5"/>
    <dgm:cxn modelId="{1EB565D6-6D64-2642-9D82-AE4336BCE791}" type="presOf" srcId="{317AB58B-DD98-427C-AE2C-A6A7261B8D5A}" destId="{7F1166AC-D2F2-824C-8458-C35C066C87A7}" srcOrd="0" destOrd="0" presId="urn:microsoft.com/office/officeart/2005/8/layout/vProcess5"/>
    <dgm:cxn modelId="{5A7ACFD9-5CE3-40F9-9D72-E6C109837AF0}" srcId="{CE77EED8-ACBE-4EC8-8D93-EB96CEA7F8B2}" destId="{BC6BCB06-F35C-4DB6-916A-A9960184C1CE}" srcOrd="2" destOrd="0" parTransId="{19609702-0E9E-48FD-A861-03B236360721}" sibTransId="{1F5BE322-617B-4110-8AB5-12810256D600}"/>
    <dgm:cxn modelId="{E66DFBDC-3794-EF40-A8CA-082A3EAE4A41}" type="presOf" srcId="{CE77EED8-ACBE-4EC8-8D93-EB96CEA7F8B2}" destId="{7FA1DDD6-2DB0-7344-8B4E-EEA25D4A0B7F}" srcOrd="0" destOrd="0" presId="urn:microsoft.com/office/officeart/2005/8/layout/vProcess5"/>
    <dgm:cxn modelId="{7F5AD3E2-666B-E54D-A072-3C65F4FB404B}" type="presOf" srcId="{BC6BCB06-F35C-4DB6-916A-A9960184C1CE}" destId="{736BE3C7-3F02-F149-ADE2-5531666121FC}" srcOrd="1" destOrd="0" presId="urn:microsoft.com/office/officeart/2005/8/layout/vProcess5"/>
    <dgm:cxn modelId="{14C73AEB-0C72-7344-A5B9-FB163F9C58F2}" type="presParOf" srcId="{7FA1DDD6-2DB0-7344-8B4E-EEA25D4A0B7F}" destId="{280BC1C1-9F91-FF40-AFDC-A6062BAEC5C0}" srcOrd="0" destOrd="0" presId="urn:microsoft.com/office/officeart/2005/8/layout/vProcess5"/>
    <dgm:cxn modelId="{6AEA772D-A3CD-A44F-9EA9-1FCF146A235D}" type="presParOf" srcId="{7FA1DDD6-2DB0-7344-8B4E-EEA25D4A0B7F}" destId="{B2EE9FDD-29AF-F244-A528-940D952FACB5}" srcOrd="1" destOrd="0" presId="urn:microsoft.com/office/officeart/2005/8/layout/vProcess5"/>
    <dgm:cxn modelId="{DB5045FE-CD8F-3145-BCA6-399D3010B399}" type="presParOf" srcId="{7FA1DDD6-2DB0-7344-8B4E-EEA25D4A0B7F}" destId="{105F643A-21C8-114F-B69F-526ECDF305F0}" srcOrd="2" destOrd="0" presId="urn:microsoft.com/office/officeart/2005/8/layout/vProcess5"/>
    <dgm:cxn modelId="{018C8840-DAC7-7C42-AA84-7DAB06712FD0}" type="presParOf" srcId="{7FA1DDD6-2DB0-7344-8B4E-EEA25D4A0B7F}" destId="{8ED61C8E-2A91-C342-B959-2A1B6EB1937A}" srcOrd="3" destOrd="0" presId="urn:microsoft.com/office/officeart/2005/8/layout/vProcess5"/>
    <dgm:cxn modelId="{0C7553A2-43F1-1C4A-949F-F1293485F35A}" type="presParOf" srcId="{7FA1DDD6-2DB0-7344-8B4E-EEA25D4A0B7F}" destId="{8323ACAC-A1F0-8143-82BE-6D676BDC0F47}" srcOrd="4" destOrd="0" presId="urn:microsoft.com/office/officeart/2005/8/layout/vProcess5"/>
    <dgm:cxn modelId="{447B7A33-EABF-AB4C-9A7D-B875CC40CFED}" type="presParOf" srcId="{7FA1DDD6-2DB0-7344-8B4E-EEA25D4A0B7F}" destId="{0847CDA5-0C27-A943-9095-758EF8806199}" srcOrd="5" destOrd="0" presId="urn:microsoft.com/office/officeart/2005/8/layout/vProcess5"/>
    <dgm:cxn modelId="{DFE2502C-A57A-B54C-BEF6-C3F86D3EEC06}" type="presParOf" srcId="{7FA1DDD6-2DB0-7344-8B4E-EEA25D4A0B7F}" destId="{7F1166AC-D2F2-824C-8458-C35C066C87A7}" srcOrd="6" destOrd="0" presId="urn:microsoft.com/office/officeart/2005/8/layout/vProcess5"/>
    <dgm:cxn modelId="{A3862447-8814-3647-B122-CF1C122BC446}" type="presParOf" srcId="{7FA1DDD6-2DB0-7344-8B4E-EEA25D4A0B7F}" destId="{4EB03D3F-7883-624E-A456-0D8D04C0AEBA}" srcOrd="7" destOrd="0" presId="urn:microsoft.com/office/officeart/2005/8/layout/vProcess5"/>
    <dgm:cxn modelId="{69218389-D80E-D340-85FB-E509DCD9368D}" type="presParOf" srcId="{7FA1DDD6-2DB0-7344-8B4E-EEA25D4A0B7F}" destId="{105BE259-5FA8-FD48-AAA3-AEFFAE9911C0}" srcOrd="8" destOrd="0" presId="urn:microsoft.com/office/officeart/2005/8/layout/vProcess5"/>
    <dgm:cxn modelId="{4EE6576E-8D0A-1C42-849B-21B79FCB34C1}" type="presParOf" srcId="{7FA1DDD6-2DB0-7344-8B4E-EEA25D4A0B7F}" destId="{210464EF-89D1-974A-8BCA-DFEE6BCFA58D}" srcOrd="9" destOrd="0" presId="urn:microsoft.com/office/officeart/2005/8/layout/vProcess5"/>
    <dgm:cxn modelId="{280D6183-E176-C747-BD96-11421C66FE5B}" type="presParOf" srcId="{7FA1DDD6-2DB0-7344-8B4E-EEA25D4A0B7F}" destId="{736BE3C7-3F02-F149-ADE2-5531666121FC}" srcOrd="10" destOrd="0" presId="urn:microsoft.com/office/officeart/2005/8/layout/vProcess5"/>
    <dgm:cxn modelId="{CCD41686-C18C-7845-AE1F-8877B64CE67F}" type="presParOf" srcId="{7FA1DDD6-2DB0-7344-8B4E-EEA25D4A0B7F}" destId="{A7F4A952-03BF-B94F-9815-1EF55389AA84}" srcOrd="11" destOrd="0" presId="urn:microsoft.com/office/officeart/2005/8/layout/v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4CEB7AB-EF4D-41A3-991A-ADF11569AE91}"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DC7CA46D-345A-4F84-9A3C-2A74B554246A}">
      <dgm:prSet/>
      <dgm:spPr/>
      <dgm:t>
        <a:bodyPr/>
        <a:lstStyle/>
        <a:p>
          <a:r>
            <a:rPr lang="en-GB" baseline="0" dirty="0"/>
            <a:t>Technological innovation plays a crucial role in reducing food waste in hotels. Artificial intelligence-driven waste-tracking systems can monitor plate and kitchen waste, providing actionable insights for managers to adjust inventory and menu planning (Ivanov &amp; Webster, 2019). </a:t>
          </a:r>
          <a:endParaRPr lang="en-US" dirty="0"/>
        </a:p>
      </dgm:t>
    </dgm:pt>
    <dgm:pt modelId="{80951E8A-E236-4E1D-81EA-B00280A6F53C}" type="parTrans" cxnId="{870EDF06-4F0A-4F3D-BB43-195365ED797A}">
      <dgm:prSet/>
      <dgm:spPr/>
      <dgm:t>
        <a:bodyPr/>
        <a:lstStyle/>
        <a:p>
          <a:endParaRPr lang="en-US"/>
        </a:p>
      </dgm:t>
    </dgm:pt>
    <dgm:pt modelId="{D6DF1B6B-D1B9-4403-8776-1B5B2DB502DA}" type="sibTrans" cxnId="{870EDF06-4F0A-4F3D-BB43-195365ED797A}">
      <dgm:prSet/>
      <dgm:spPr/>
      <dgm:t>
        <a:bodyPr/>
        <a:lstStyle/>
        <a:p>
          <a:endParaRPr lang="en-US"/>
        </a:p>
      </dgm:t>
    </dgm:pt>
    <dgm:pt modelId="{F5EAC860-0014-431D-AFF2-33BA9CF4AF2D}">
      <dgm:prSet/>
      <dgm:spPr/>
      <dgm:t>
        <a:bodyPr/>
        <a:lstStyle/>
        <a:p>
          <a:r>
            <a:rPr lang="en-GB" baseline="0" dirty="0"/>
            <a:t>Smart refrigeration units and shelf-life sensors allow staff to identify products approaching expiry and take proactive measures to prevent spoilage (Santos &amp; Silva, 2019). Integrated procurement platforms combine guest booking data, sales patterns, and inventory levels to optimize stock and reduce over-purchasing (</a:t>
          </a:r>
          <a:r>
            <a:rPr lang="en-GB" baseline="0" dirty="0" err="1"/>
            <a:t>Krippendorf</a:t>
          </a:r>
          <a:r>
            <a:rPr lang="en-GB" baseline="0" dirty="0"/>
            <a:t>, 2011).</a:t>
          </a:r>
          <a:endParaRPr lang="en-US" dirty="0"/>
        </a:p>
      </dgm:t>
    </dgm:pt>
    <dgm:pt modelId="{43D3AB7E-D655-4729-AF79-0C518BD4CCB7}" type="parTrans" cxnId="{656E1EA2-93A6-49A1-B3AB-7F13779B32B0}">
      <dgm:prSet/>
      <dgm:spPr/>
      <dgm:t>
        <a:bodyPr/>
        <a:lstStyle/>
        <a:p>
          <a:endParaRPr lang="en-US"/>
        </a:p>
      </dgm:t>
    </dgm:pt>
    <dgm:pt modelId="{4FEF3476-D97D-4CB1-893D-DDC54E5230EA}" type="sibTrans" cxnId="{656E1EA2-93A6-49A1-B3AB-7F13779B32B0}">
      <dgm:prSet/>
      <dgm:spPr/>
      <dgm:t>
        <a:bodyPr/>
        <a:lstStyle/>
        <a:p>
          <a:endParaRPr lang="en-US"/>
        </a:p>
      </dgm:t>
    </dgm:pt>
    <dgm:pt modelId="{97754967-FB8A-44F1-A292-2EDE5204ED9F}">
      <dgm:prSet/>
      <dgm:spPr/>
      <dgm:t>
        <a:bodyPr/>
        <a:lstStyle/>
        <a:p>
          <a:r>
            <a:rPr lang="en-GB" baseline="0"/>
            <a:t>Large hotels are often able to adopt these high-tech solutions due to economies of scale, whereas smaller properties rely on low-cost but highly effective interventions such as daily procurement from local producers, seasonal menus, and participation in community composting schemes (Costa &amp; Costa, 2022). </a:t>
          </a:r>
          <a:endParaRPr lang="en-US"/>
        </a:p>
      </dgm:t>
    </dgm:pt>
    <dgm:pt modelId="{EF3DF8A8-68C6-43DE-855B-3B3B93A619E8}" type="parTrans" cxnId="{B573DF8E-BCC2-4E16-A387-6C8789B718FE}">
      <dgm:prSet/>
      <dgm:spPr/>
      <dgm:t>
        <a:bodyPr/>
        <a:lstStyle/>
        <a:p>
          <a:endParaRPr lang="en-US"/>
        </a:p>
      </dgm:t>
    </dgm:pt>
    <dgm:pt modelId="{3252E287-4E2A-4659-9615-94DB221C6A62}" type="sibTrans" cxnId="{B573DF8E-BCC2-4E16-A387-6C8789B718FE}">
      <dgm:prSet/>
      <dgm:spPr/>
      <dgm:t>
        <a:bodyPr/>
        <a:lstStyle/>
        <a:p>
          <a:endParaRPr lang="en-US"/>
        </a:p>
      </dgm:t>
    </dgm:pt>
    <dgm:pt modelId="{CF87AB73-E7F2-4EDB-B9BA-2ED61FB6CC33}">
      <dgm:prSet/>
      <dgm:spPr/>
      <dgm:t>
        <a:bodyPr/>
        <a:lstStyle/>
        <a:p>
          <a:r>
            <a:rPr lang="en-GB" baseline="0"/>
            <a:t>Evidence suggests that combining technology with staff engagement produces the most significant reductions in kitchen-level waste, demonstrating that operational success depends on both tools and people (Brotherton, 2015).</a:t>
          </a:r>
          <a:endParaRPr lang="en-US"/>
        </a:p>
      </dgm:t>
    </dgm:pt>
    <dgm:pt modelId="{A1AB5BEC-7317-4149-A37D-B82B39B6093C}" type="parTrans" cxnId="{452380E1-953C-4658-A18A-63B994D1870D}">
      <dgm:prSet/>
      <dgm:spPr/>
      <dgm:t>
        <a:bodyPr/>
        <a:lstStyle/>
        <a:p>
          <a:endParaRPr lang="en-US"/>
        </a:p>
      </dgm:t>
    </dgm:pt>
    <dgm:pt modelId="{D0FD16F8-0CE8-49F8-82C4-B980B1B83083}" type="sibTrans" cxnId="{452380E1-953C-4658-A18A-63B994D1870D}">
      <dgm:prSet/>
      <dgm:spPr/>
      <dgm:t>
        <a:bodyPr/>
        <a:lstStyle/>
        <a:p>
          <a:endParaRPr lang="en-US"/>
        </a:p>
      </dgm:t>
    </dgm:pt>
    <dgm:pt modelId="{6DD77380-4CD9-A843-A813-DA0666FB24A0}" type="pres">
      <dgm:prSet presAssocID="{C4CEB7AB-EF4D-41A3-991A-ADF11569AE91}" presName="diagram" presStyleCnt="0">
        <dgm:presLayoutVars>
          <dgm:dir/>
          <dgm:resizeHandles val="exact"/>
        </dgm:presLayoutVars>
      </dgm:prSet>
      <dgm:spPr/>
    </dgm:pt>
    <dgm:pt modelId="{073E4064-9835-F745-AF00-F3270127313B}" type="pres">
      <dgm:prSet presAssocID="{DC7CA46D-345A-4F84-9A3C-2A74B554246A}" presName="node" presStyleLbl="node1" presStyleIdx="0" presStyleCnt="4">
        <dgm:presLayoutVars>
          <dgm:bulletEnabled val="1"/>
        </dgm:presLayoutVars>
      </dgm:prSet>
      <dgm:spPr/>
    </dgm:pt>
    <dgm:pt modelId="{9BC1DCC1-4702-E247-BBEA-6BAA534A0A9C}" type="pres">
      <dgm:prSet presAssocID="{D6DF1B6B-D1B9-4403-8776-1B5B2DB502DA}" presName="sibTrans" presStyleCnt="0"/>
      <dgm:spPr/>
    </dgm:pt>
    <dgm:pt modelId="{95F4FA71-D842-DB44-B9EB-37C2AD347DAD}" type="pres">
      <dgm:prSet presAssocID="{F5EAC860-0014-431D-AFF2-33BA9CF4AF2D}" presName="node" presStyleLbl="node1" presStyleIdx="1" presStyleCnt="4">
        <dgm:presLayoutVars>
          <dgm:bulletEnabled val="1"/>
        </dgm:presLayoutVars>
      </dgm:prSet>
      <dgm:spPr/>
    </dgm:pt>
    <dgm:pt modelId="{2BE90351-9881-9D4C-9819-451C4E5836C4}" type="pres">
      <dgm:prSet presAssocID="{4FEF3476-D97D-4CB1-893D-DDC54E5230EA}" presName="sibTrans" presStyleCnt="0"/>
      <dgm:spPr/>
    </dgm:pt>
    <dgm:pt modelId="{7C251CC0-A74B-B440-9D90-3B9086744E77}" type="pres">
      <dgm:prSet presAssocID="{97754967-FB8A-44F1-A292-2EDE5204ED9F}" presName="node" presStyleLbl="node1" presStyleIdx="2" presStyleCnt="4">
        <dgm:presLayoutVars>
          <dgm:bulletEnabled val="1"/>
        </dgm:presLayoutVars>
      </dgm:prSet>
      <dgm:spPr/>
    </dgm:pt>
    <dgm:pt modelId="{0493B0E7-A776-8B4B-ACAD-41644613B245}" type="pres">
      <dgm:prSet presAssocID="{3252E287-4E2A-4659-9615-94DB221C6A62}" presName="sibTrans" presStyleCnt="0"/>
      <dgm:spPr/>
    </dgm:pt>
    <dgm:pt modelId="{2F7B5EC7-A1CD-9B4C-9B4F-E75578CEB53F}" type="pres">
      <dgm:prSet presAssocID="{CF87AB73-E7F2-4EDB-B9BA-2ED61FB6CC33}" presName="node" presStyleLbl="node1" presStyleIdx="3" presStyleCnt="4">
        <dgm:presLayoutVars>
          <dgm:bulletEnabled val="1"/>
        </dgm:presLayoutVars>
      </dgm:prSet>
      <dgm:spPr/>
    </dgm:pt>
  </dgm:ptLst>
  <dgm:cxnLst>
    <dgm:cxn modelId="{870EDF06-4F0A-4F3D-BB43-195365ED797A}" srcId="{C4CEB7AB-EF4D-41A3-991A-ADF11569AE91}" destId="{DC7CA46D-345A-4F84-9A3C-2A74B554246A}" srcOrd="0" destOrd="0" parTransId="{80951E8A-E236-4E1D-81EA-B00280A6F53C}" sibTransId="{D6DF1B6B-D1B9-4403-8776-1B5B2DB502DA}"/>
    <dgm:cxn modelId="{C4DCC32D-76DC-A243-8A4D-74E18698034E}" type="presOf" srcId="{CF87AB73-E7F2-4EDB-B9BA-2ED61FB6CC33}" destId="{2F7B5EC7-A1CD-9B4C-9B4F-E75578CEB53F}" srcOrd="0" destOrd="0" presId="urn:microsoft.com/office/officeart/2005/8/layout/default"/>
    <dgm:cxn modelId="{C5D5692F-8D79-924E-ACCA-2BEA22C2E408}" type="presOf" srcId="{DC7CA46D-345A-4F84-9A3C-2A74B554246A}" destId="{073E4064-9835-F745-AF00-F3270127313B}" srcOrd="0" destOrd="0" presId="urn:microsoft.com/office/officeart/2005/8/layout/default"/>
    <dgm:cxn modelId="{B573DF8E-BCC2-4E16-A387-6C8789B718FE}" srcId="{C4CEB7AB-EF4D-41A3-991A-ADF11569AE91}" destId="{97754967-FB8A-44F1-A292-2EDE5204ED9F}" srcOrd="2" destOrd="0" parTransId="{EF3DF8A8-68C6-43DE-855B-3B3B93A619E8}" sibTransId="{3252E287-4E2A-4659-9615-94DB221C6A62}"/>
    <dgm:cxn modelId="{926D1095-8D38-9241-AE7E-693A63D4DBC1}" type="presOf" srcId="{C4CEB7AB-EF4D-41A3-991A-ADF11569AE91}" destId="{6DD77380-4CD9-A843-A813-DA0666FB24A0}" srcOrd="0" destOrd="0" presId="urn:microsoft.com/office/officeart/2005/8/layout/default"/>
    <dgm:cxn modelId="{0AA7A19E-904F-6A43-A85E-D937AD82D31C}" type="presOf" srcId="{97754967-FB8A-44F1-A292-2EDE5204ED9F}" destId="{7C251CC0-A74B-B440-9D90-3B9086744E77}" srcOrd="0" destOrd="0" presId="urn:microsoft.com/office/officeart/2005/8/layout/default"/>
    <dgm:cxn modelId="{656E1EA2-93A6-49A1-B3AB-7F13779B32B0}" srcId="{C4CEB7AB-EF4D-41A3-991A-ADF11569AE91}" destId="{F5EAC860-0014-431D-AFF2-33BA9CF4AF2D}" srcOrd="1" destOrd="0" parTransId="{43D3AB7E-D655-4729-AF79-0C518BD4CCB7}" sibTransId="{4FEF3476-D97D-4CB1-893D-DDC54E5230EA}"/>
    <dgm:cxn modelId="{A79C44A3-86F0-EF40-8961-EF04AF690A66}" type="presOf" srcId="{F5EAC860-0014-431D-AFF2-33BA9CF4AF2D}" destId="{95F4FA71-D842-DB44-B9EB-37C2AD347DAD}" srcOrd="0" destOrd="0" presId="urn:microsoft.com/office/officeart/2005/8/layout/default"/>
    <dgm:cxn modelId="{452380E1-953C-4658-A18A-63B994D1870D}" srcId="{C4CEB7AB-EF4D-41A3-991A-ADF11569AE91}" destId="{CF87AB73-E7F2-4EDB-B9BA-2ED61FB6CC33}" srcOrd="3" destOrd="0" parTransId="{A1AB5BEC-7317-4149-A37D-B82B39B6093C}" sibTransId="{D0FD16F8-0CE8-49F8-82C4-B980B1B83083}"/>
    <dgm:cxn modelId="{AE4FAED0-3ECB-9242-9394-633E46FBF435}" type="presParOf" srcId="{6DD77380-4CD9-A843-A813-DA0666FB24A0}" destId="{073E4064-9835-F745-AF00-F3270127313B}" srcOrd="0" destOrd="0" presId="urn:microsoft.com/office/officeart/2005/8/layout/default"/>
    <dgm:cxn modelId="{A0846CA7-F64B-D343-A06F-8D01C99D154D}" type="presParOf" srcId="{6DD77380-4CD9-A843-A813-DA0666FB24A0}" destId="{9BC1DCC1-4702-E247-BBEA-6BAA534A0A9C}" srcOrd="1" destOrd="0" presId="urn:microsoft.com/office/officeart/2005/8/layout/default"/>
    <dgm:cxn modelId="{B6050E61-2E82-F049-ADBD-DD25229BDFCD}" type="presParOf" srcId="{6DD77380-4CD9-A843-A813-DA0666FB24A0}" destId="{95F4FA71-D842-DB44-B9EB-37C2AD347DAD}" srcOrd="2" destOrd="0" presId="urn:microsoft.com/office/officeart/2005/8/layout/default"/>
    <dgm:cxn modelId="{5A659D6D-3116-6142-B577-588368EC9A10}" type="presParOf" srcId="{6DD77380-4CD9-A843-A813-DA0666FB24A0}" destId="{2BE90351-9881-9D4C-9819-451C4E5836C4}" srcOrd="3" destOrd="0" presId="urn:microsoft.com/office/officeart/2005/8/layout/default"/>
    <dgm:cxn modelId="{2D31F9CB-9C7E-614C-89AB-2E83C8AF62C6}" type="presParOf" srcId="{6DD77380-4CD9-A843-A813-DA0666FB24A0}" destId="{7C251CC0-A74B-B440-9D90-3B9086744E77}" srcOrd="4" destOrd="0" presId="urn:microsoft.com/office/officeart/2005/8/layout/default"/>
    <dgm:cxn modelId="{0070F0D8-5C29-A84C-B22A-8CDE6D961582}" type="presParOf" srcId="{6DD77380-4CD9-A843-A813-DA0666FB24A0}" destId="{0493B0E7-A776-8B4B-ACAD-41644613B245}" srcOrd="5" destOrd="0" presId="urn:microsoft.com/office/officeart/2005/8/layout/default"/>
    <dgm:cxn modelId="{9C7E7E4C-C6B1-C047-9250-DC2514CF60C5}" type="presParOf" srcId="{6DD77380-4CD9-A843-A813-DA0666FB24A0}" destId="{2F7B5EC7-A1CD-9B4C-9B4F-E75578CEB53F}"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0CF7950-BA49-443C-9065-08BADCB03482}"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91FB5C18-6F07-46D1-8BDF-2449B6BC5E87}">
      <dgm:prSet/>
      <dgm:spPr/>
      <dgm:t>
        <a:bodyPr/>
        <a:lstStyle/>
        <a:p>
          <a:r>
            <a:rPr lang="en-GB" baseline="0" dirty="0"/>
            <a:t>Reducing food waste is not solely a technological challenge; it also relies heavily on human behaviour and organizational culture. Staff engagement, leadership commitment, and consistent training are essential to translate monitoring data into effective operational changes (Brotherton, 2015; Dawson, </a:t>
          </a:r>
          <a:r>
            <a:rPr lang="en-GB" baseline="0" dirty="0" err="1"/>
            <a:t>Lemelin</a:t>
          </a:r>
          <a:r>
            <a:rPr lang="en-GB" baseline="0" dirty="0"/>
            <a:t> &amp; Stewart, 2012). </a:t>
          </a:r>
          <a:endParaRPr lang="en-US" dirty="0"/>
        </a:p>
      </dgm:t>
    </dgm:pt>
    <dgm:pt modelId="{6B242D4A-CD21-4BC6-8E41-56F565E68EB9}" type="parTrans" cxnId="{AB55F884-1744-4C51-ACCC-87BB24EE59CF}">
      <dgm:prSet/>
      <dgm:spPr/>
      <dgm:t>
        <a:bodyPr/>
        <a:lstStyle/>
        <a:p>
          <a:endParaRPr lang="en-US"/>
        </a:p>
      </dgm:t>
    </dgm:pt>
    <dgm:pt modelId="{B60D1C93-837C-4C45-BCCF-F87CF97B03D7}" type="sibTrans" cxnId="{AB55F884-1744-4C51-ACCC-87BB24EE59CF}">
      <dgm:prSet/>
      <dgm:spPr/>
      <dgm:t>
        <a:bodyPr/>
        <a:lstStyle/>
        <a:p>
          <a:endParaRPr lang="en-US"/>
        </a:p>
      </dgm:t>
    </dgm:pt>
    <dgm:pt modelId="{EC4AD29C-BE2A-42AB-86B0-5B92DC6BE69A}">
      <dgm:prSet/>
      <dgm:spPr/>
      <dgm:t>
        <a:bodyPr/>
        <a:lstStyle/>
        <a:p>
          <a:r>
            <a:rPr lang="en-GB" baseline="0"/>
            <a:t>Guests also play a critical role; educational nudges, portion prompts, and visible signage have been shown to significantly reduce plate waste, particularly in buffet settings (Tribe, 2009). Policy instruments and industry standards further shape adoption pathways.</a:t>
          </a:r>
          <a:endParaRPr lang="en-US"/>
        </a:p>
      </dgm:t>
    </dgm:pt>
    <dgm:pt modelId="{E590683C-B249-4B6E-AB6F-E4EE8213B455}" type="parTrans" cxnId="{C5925E83-DB42-4470-B7AA-3D92CA1FCF4A}">
      <dgm:prSet/>
      <dgm:spPr/>
      <dgm:t>
        <a:bodyPr/>
        <a:lstStyle/>
        <a:p>
          <a:endParaRPr lang="en-US"/>
        </a:p>
      </dgm:t>
    </dgm:pt>
    <dgm:pt modelId="{F41A7786-C96E-4544-9148-087784625FCF}" type="sibTrans" cxnId="{C5925E83-DB42-4470-B7AA-3D92CA1FCF4A}">
      <dgm:prSet/>
      <dgm:spPr/>
      <dgm:t>
        <a:bodyPr/>
        <a:lstStyle/>
        <a:p>
          <a:endParaRPr lang="en-US"/>
        </a:p>
      </dgm:t>
    </dgm:pt>
    <dgm:pt modelId="{E72C3DCC-7D72-40AD-A9B1-B5DE1237F34F}">
      <dgm:prSet/>
      <dgm:spPr/>
      <dgm:t>
        <a:bodyPr/>
        <a:lstStyle/>
        <a:p>
          <a:r>
            <a:rPr lang="en-GB" baseline="0" dirty="0"/>
            <a:t>Regulatory frameworks, ranging from mandatory reporting to fiscal incentives, influence managerial decisions, while voluntary certification schemes, such as WRAP’s “Guardians of Grub” or the UNWTO One Planet Network, encourage benchmarking and knowledge sharing (Wahab &amp; Cooper, 2005). </a:t>
          </a:r>
          <a:endParaRPr lang="en-US" dirty="0"/>
        </a:p>
      </dgm:t>
    </dgm:pt>
    <dgm:pt modelId="{F3121171-121E-4B1F-B729-98E5C2F396E9}" type="parTrans" cxnId="{89171582-CE40-4C56-A1DD-4C5272B668B6}">
      <dgm:prSet/>
      <dgm:spPr/>
      <dgm:t>
        <a:bodyPr/>
        <a:lstStyle/>
        <a:p>
          <a:endParaRPr lang="en-US"/>
        </a:p>
      </dgm:t>
    </dgm:pt>
    <dgm:pt modelId="{D87C638C-219B-4FA3-A652-950242B4BB73}" type="sibTrans" cxnId="{89171582-CE40-4C56-A1DD-4C5272B668B6}">
      <dgm:prSet/>
      <dgm:spPr/>
      <dgm:t>
        <a:bodyPr/>
        <a:lstStyle/>
        <a:p>
          <a:endParaRPr lang="en-US"/>
        </a:p>
      </dgm:t>
    </dgm:pt>
    <dgm:pt modelId="{BDE9B1A7-261D-452E-A105-C221A3EC001A}">
      <dgm:prSet/>
      <dgm:spPr/>
      <dgm:t>
        <a:bodyPr/>
        <a:lstStyle/>
        <a:p>
          <a:r>
            <a:rPr lang="en-GB" baseline="0" dirty="0"/>
            <a:t>Despite these supports, research shows persistent gaps, including limited longitudinal studies that assess whether initial waste reductions are maintained over time and the challenge of balancing operational feasibility with ethical obligations (Robson, 2016).</a:t>
          </a:r>
          <a:endParaRPr lang="en-US" dirty="0"/>
        </a:p>
      </dgm:t>
    </dgm:pt>
    <dgm:pt modelId="{CF0854AB-0D71-44C6-8AC9-F8A7608F78E1}" type="parTrans" cxnId="{B20B7525-12D0-4971-A457-AB134B04BAF9}">
      <dgm:prSet/>
      <dgm:spPr/>
      <dgm:t>
        <a:bodyPr/>
        <a:lstStyle/>
        <a:p>
          <a:endParaRPr lang="en-US"/>
        </a:p>
      </dgm:t>
    </dgm:pt>
    <dgm:pt modelId="{5B51DDAF-51DB-4983-9622-2C0ADC34B220}" type="sibTrans" cxnId="{B20B7525-12D0-4971-A457-AB134B04BAF9}">
      <dgm:prSet/>
      <dgm:spPr/>
      <dgm:t>
        <a:bodyPr/>
        <a:lstStyle/>
        <a:p>
          <a:endParaRPr lang="en-US"/>
        </a:p>
      </dgm:t>
    </dgm:pt>
    <dgm:pt modelId="{1E6599F0-CC39-9A4F-9745-22F9F8DE3EEC}" type="pres">
      <dgm:prSet presAssocID="{A0CF7950-BA49-443C-9065-08BADCB03482}" presName="outerComposite" presStyleCnt="0">
        <dgm:presLayoutVars>
          <dgm:chMax val="5"/>
          <dgm:dir/>
          <dgm:resizeHandles val="exact"/>
        </dgm:presLayoutVars>
      </dgm:prSet>
      <dgm:spPr/>
    </dgm:pt>
    <dgm:pt modelId="{04F661A5-52EE-7E4B-920A-03D3009A4B74}" type="pres">
      <dgm:prSet presAssocID="{A0CF7950-BA49-443C-9065-08BADCB03482}" presName="dummyMaxCanvas" presStyleCnt="0">
        <dgm:presLayoutVars/>
      </dgm:prSet>
      <dgm:spPr/>
    </dgm:pt>
    <dgm:pt modelId="{1EB3A6F4-F46C-8947-9863-4027122DA8E8}" type="pres">
      <dgm:prSet presAssocID="{A0CF7950-BA49-443C-9065-08BADCB03482}" presName="FourNodes_1" presStyleLbl="node1" presStyleIdx="0" presStyleCnt="4">
        <dgm:presLayoutVars>
          <dgm:bulletEnabled val="1"/>
        </dgm:presLayoutVars>
      </dgm:prSet>
      <dgm:spPr/>
    </dgm:pt>
    <dgm:pt modelId="{BADF9260-EEB7-B442-BF08-29C7EC388CF1}" type="pres">
      <dgm:prSet presAssocID="{A0CF7950-BA49-443C-9065-08BADCB03482}" presName="FourNodes_2" presStyleLbl="node1" presStyleIdx="1" presStyleCnt="4">
        <dgm:presLayoutVars>
          <dgm:bulletEnabled val="1"/>
        </dgm:presLayoutVars>
      </dgm:prSet>
      <dgm:spPr/>
    </dgm:pt>
    <dgm:pt modelId="{5A5F9B1A-CA62-1C47-A120-65F39D818AF4}" type="pres">
      <dgm:prSet presAssocID="{A0CF7950-BA49-443C-9065-08BADCB03482}" presName="FourNodes_3" presStyleLbl="node1" presStyleIdx="2" presStyleCnt="4">
        <dgm:presLayoutVars>
          <dgm:bulletEnabled val="1"/>
        </dgm:presLayoutVars>
      </dgm:prSet>
      <dgm:spPr/>
    </dgm:pt>
    <dgm:pt modelId="{AF1BA35C-AEB0-D241-BAEA-B81BAA13E36D}" type="pres">
      <dgm:prSet presAssocID="{A0CF7950-BA49-443C-9065-08BADCB03482}" presName="FourNodes_4" presStyleLbl="node1" presStyleIdx="3" presStyleCnt="4">
        <dgm:presLayoutVars>
          <dgm:bulletEnabled val="1"/>
        </dgm:presLayoutVars>
      </dgm:prSet>
      <dgm:spPr/>
    </dgm:pt>
    <dgm:pt modelId="{0FA3DF6A-F504-BB43-BD4D-E40C0C88807B}" type="pres">
      <dgm:prSet presAssocID="{A0CF7950-BA49-443C-9065-08BADCB03482}" presName="FourConn_1-2" presStyleLbl="fgAccFollowNode1" presStyleIdx="0" presStyleCnt="3">
        <dgm:presLayoutVars>
          <dgm:bulletEnabled val="1"/>
        </dgm:presLayoutVars>
      </dgm:prSet>
      <dgm:spPr/>
    </dgm:pt>
    <dgm:pt modelId="{12C480FF-5BE7-DD48-AB65-EECD6C8A1D34}" type="pres">
      <dgm:prSet presAssocID="{A0CF7950-BA49-443C-9065-08BADCB03482}" presName="FourConn_2-3" presStyleLbl="fgAccFollowNode1" presStyleIdx="1" presStyleCnt="3">
        <dgm:presLayoutVars>
          <dgm:bulletEnabled val="1"/>
        </dgm:presLayoutVars>
      </dgm:prSet>
      <dgm:spPr/>
    </dgm:pt>
    <dgm:pt modelId="{66121420-CF5B-8A43-BE5B-63EF19224A55}" type="pres">
      <dgm:prSet presAssocID="{A0CF7950-BA49-443C-9065-08BADCB03482}" presName="FourConn_3-4" presStyleLbl="fgAccFollowNode1" presStyleIdx="2" presStyleCnt="3">
        <dgm:presLayoutVars>
          <dgm:bulletEnabled val="1"/>
        </dgm:presLayoutVars>
      </dgm:prSet>
      <dgm:spPr/>
    </dgm:pt>
    <dgm:pt modelId="{626BC413-69CA-BD4A-9991-8B3EDE6D14BC}" type="pres">
      <dgm:prSet presAssocID="{A0CF7950-BA49-443C-9065-08BADCB03482}" presName="FourNodes_1_text" presStyleLbl="node1" presStyleIdx="3" presStyleCnt="4">
        <dgm:presLayoutVars>
          <dgm:bulletEnabled val="1"/>
        </dgm:presLayoutVars>
      </dgm:prSet>
      <dgm:spPr/>
    </dgm:pt>
    <dgm:pt modelId="{CC19B101-A702-9B41-9DF5-AC8BD06E72E2}" type="pres">
      <dgm:prSet presAssocID="{A0CF7950-BA49-443C-9065-08BADCB03482}" presName="FourNodes_2_text" presStyleLbl="node1" presStyleIdx="3" presStyleCnt="4">
        <dgm:presLayoutVars>
          <dgm:bulletEnabled val="1"/>
        </dgm:presLayoutVars>
      </dgm:prSet>
      <dgm:spPr/>
    </dgm:pt>
    <dgm:pt modelId="{61D7C8BA-9A14-FD43-B0E9-CF5433E063BC}" type="pres">
      <dgm:prSet presAssocID="{A0CF7950-BA49-443C-9065-08BADCB03482}" presName="FourNodes_3_text" presStyleLbl="node1" presStyleIdx="3" presStyleCnt="4">
        <dgm:presLayoutVars>
          <dgm:bulletEnabled val="1"/>
        </dgm:presLayoutVars>
      </dgm:prSet>
      <dgm:spPr/>
    </dgm:pt>
    <dgm:pt modelId="{A93FE369-1506-D144-B393-63D3C3545D86}" type="pres">
      <dgm:prSet presAssocID="{A0CF7950-BA49-443C-9065-08BADCB03482}" presName="FourNodes_4_text" presStyleLbl="node1" presStyleIdx="3" presStyleCnt="4">
        <dgm:presLayoutVars>
          <dgm:bulletEnabled val="1"/>
        </dgm:presLayoutVars>
      </dgm:prSet>
      <dgm:spPr/>
    </dgm:pt>
  </dgm:ptLst>
  <dgm:cxnLst>
    <dgm:cxn modelId="{64D9F606-F90C-C24F-AC4F-BFCC625C80D2}" type="presOf" srcId="{BDE9B1A7-261D-452E-A105-C221A3EC001A}" destId="{A93FE369-1506-D144-B393-63D3C3545D86}" srcOrd="1" destOrd="0" presId="urn:microsoft.com/office/officeart/2005/8/layout/vProcess5"/>
    <dgm:cxn modelId="{51511F0B-A279-A740-9C93-7A7586FCBA56}" type="presOf" srcId="{E72C3DCC-7D72-40AD-A9B1-B5DE1237F34F}" destId="{5A5F9B1A-CA62-1C47-A120-65F39D818AF4}" srcOrd="0" destOrd="0" presId="urn:microsoft.com/office/officeart/2005/8/layout/vProcess5"/>
    <dgm:cxn modelId="{B20B7525-12D0-4971-A457-AB134B04BAF9}" srcId="{A0CF7950-BA49-443C-9065-08BADCB03482}" destId="{BDE9B1A7-261D-452E-A105-C221A3EC001A}" srcOrd="3" destOrd="0" parTransId="{CF0854AB-0D71-44C6-8AC9-F8A7608F78E1}" sibTransId="{5B51DDAF-51DB-4983-9622-2C0ADC34B220}"/>
    <dgm:cxn modelId="{630E3040-30CF-E246-ACC6-F5EC59E45FEF}" type="presOf" srcId="{F41A7786-C96E-4544-9148-087784625FCF}" destId="{12C480FF-5BE7-DD48-AB65-EECD6C8A1D34}" srcOrd="0" destOrd="0" presId="urn:microsoft.com/office/officeart/2005/8/layout/vProcess5"/>
    <dgm:cxn modelId="{A967F34A-3BB9-8F44-8BBD-8A3E1F361BE1}" type="presOf" srcId="{91FB5C18-6F07-46D1-8BDF-2449B6BC5E87}" destId="{1EB3A6F4-F46C-8947-9863-4027122DA8E8}" srcOrd="0" destOrd="0" presId="urn:microsoft.com/office/officeart/2005/8/layout/vProcess5"/>
    <dgm:cxn modelId="{C136C850-8A8E-8A48-87FB-C300A3D699C8}" type="presOf" srcId="{EC4AD29C-BE2A-42AB-86B0-5B92DC6BE69A}" destId="{BADF9260-EEB7-B442-BF08-29C7EC388CF1}" srcOrd="0" destOrd="0" presId="urn:microsoft.com/office/officeart/2005/8/layout/vProcess5"/>
    <dgm:cxn modelId="{EA18C959-9433-5E4F-BA4B-092B507A6718}" type="presOf" srcId="{BDE9B1A7-261D-452E-A105-C221A3EC001A}" destId="{AF1BA35C-AEB0-D241-BAEA-B81BAA13E36D}" srcOrd="0" destOrd="0" presId="urn:microsoft.com/office/officeart/2005/8/layout/vProcess5"/>
    <dgm:cxn modelId="{7906706A-B675-384B-9133-83669A1C707F}" type="presOf" srcId="{E72C3DCC-7D72-40AD-A9B1-B5DE1237F34F}" destId="{61D7C8BA-9A14-FD43-B0E9-CF5433E063BC}" srcOrd="1" destOrd="0" presId="urn:microsoft.com/office/officeart/2005/8/layout/vProcess5"/>
    <dgm:cxn modelId="{FC830880-3E8A-8343-8A8D-FC30B016CADF}" type="presOf" srcId="{91FB5C18-6F07-46D1-8BDF-2449B6BC5E87}" destId="{626BC413-69CA-BD4A-9991-8B3EDE6D14BC}" srcOrd="1" destOrd="0" presId="urn:microsoft.com/office/officeart/2005/8/layout/vProcess5"/>
    <dgm:cxn modelId="{89171582-CE40-4C56-A1DD-4C5272B668B6}" srcId="{A0CF7950-BA49-443C-9065-08BADCB03482}" destId="{E72C3DCC-7D72-40AD-A9B1-B5DE1237F34F}" srcOrd="2" destOrd="0" parTransId="{F3121171-121E-4B1F-B729-98E5C2F396E9}" sibTransId="{D87C638C-219B-4FA3-A652-950242B4BB73}"/>
    <dgm:cxn modelId="{C5925E83-DB42-4470-B7AA-3D92CA1FCF4A}" srcId="{A0CF7950-BA49-443C-9065-08BADCB03482}" destId="{EC4AD29C-BE2A-42AB-86B0-5B92DC6BE69A}" srcOrd="1" destOrd="0" parTransId="{E590683C-B249-4B6E-AB6F-E4EE8213B455}" sibTransId="{F41A7786-C96E-4544-9148-087784625FCF}"/>
    <dgm:cxn modelId="{AB55F884-1744-4C51-ACCC-87BB24EE59CF}" srcId="{A0CF7950-BA49-443C-9065-08BADCB03482}" destId="{91FB5C18-6F07-46D1-8BDF-2449B6BC5E87}" srcOrd="0" destOrd="0" parTransId="{6B242D4A-CD21-4BC6-8E41-56F565E68EB9}" sibTransId="{B60D1C93-837C-4C45-BCCF-F87CF97B03D7}"/>
    <dgm:cxn modelId="{F5DCF5A3-266D-8B43-80F6-14269153B8E1}" type="presOf" srcId="{A0CF7950-BA49-443C-9065-08BADCB03482}" destId="{1E6599F0-CC39-9A4F-9745-22F9F8DE3EEC}" srcOrd="0" destOrd="0" presId="urn:microsoft.com/office/officeart/2005/8/layout/vProcess5"/>
    <dgm:cxn modelId="{B1CA3CD3-3EF8-8C45-83A9-6282F4F9D6D5}" type="presOf" srcId="{EC4AD29C-BE2A-42AB-86B0-5B92DC6BE69A}" destId="{CC19B101-A702-9B41-9DF5-AC8BD06E72E2}" srcOrd="1" destOrd="0" presId="urn:microsoft.com/office/officeart/2005/8/layout/vProcess5"/>
    <dgm:cxn modelId="{5A856EDE-0F62-944F-B00E-B3C73E55639A}" type="presOf" srcId="{B60D1C93-837C-4C45-BCCF-F87CF97B03D7}" destId="{0FA3DF6A-F504-BB43-BD4D-E40C0C88807B}" srcOrd="0" destOrd="0" presId="urn:microsoft.com/office/officeart/2005/8/layout/vProcess5"/>
    <dgm:cxn modelId="{3B0C51F5-621E-9C40-A292-975F3B65DB85}" type="presOf" srcId="{D87C638C-219B-4FA3-A652-950242B4BB73}" destId="{66121420-CF5B-8A43-BE5B-63EF19224A55}" srcOrd="0" destOrd="0" presId="urn:microsoft.com/office/officeart/2005/8/layout/vProcess5"/>
    <dgm:cxn modelId="{C669529A-6B8F-ED4C-B4ED-F63700CCC8C0}" type="presParOf" srcId="{1E6599F0-CC39-9A4F-9745-22F9F8DE3EEC}" destId="{04F661A5-52EE-7E4B-920A-03D3009A4B74}" srcOrd="0" destOrd="0" presId="urn:microsoft.com/office/officeart/2005/8/layout/vProcess5"/>
    <dgm:cxn modelId="{159D98DC-450C-E24D-9304-BD1E4F87E1E2}" type="presParOf" srcId="{1E6599F0-CC39-9A4F-9745-22F9F8DE3EEC}" destId="{1EB3A6F4-F46C-8947-9863-4027122DA8E8}" srcOrd="1" destOrd="0" presId="urn:microsoft.com/office/officeart/2005/8/layout/vProcess5"/>
    <dgm:cxn modelId="{7E4EC5DC-6A37-7D4D-B365-467DF5ED41C9}" type="presParOf" srcId="{1E6599F0-CC39-9A4F-9745-22F9F8DE3EEC}" destId="{BADF9260-EEB7-B442-BF08-29C7EC388CF1}" srcOrd="2" destOrd="0" presId="urn:microsoft.com/office/officeart/2005/8/layout/vProcess5"/>
    <dgm:cxn modelId="{2CEFE058-6A55-4C42-92D3-2D8B33D1BF3B}" type="presParOf" srcId="{1E6599F0-CC39-9A4F-9745-22F9F8DE3EEC}" destId="{5A5F9B1A-CA62-1C47-A120-65F39D818AF4}" srcOrd="3" destOrd="0" presId="urn:microsoft.com/office/officeart/2005/8/layout/vProcess5"/>
    <dgm:cxn modelId="{62A5A4E8-59A6-BF43-84C5-C337D3932EE9}" type="presParOf" srcId="{1E6599F0-CC39-9A4F-9745-22F9F8DE3EEC}" destId="{AF1BA35C-AEB0-D241-BAEA-B81BAA13E36D}" srcOrd="4" destOrd="0" presId="urn:microsoft.com/office/officeart/2005/8/layout/vProcess5"/>
    <dgm:cxn modelId="{8393C96C-C96A-354E-9628-4F3550D201A2}" type="presParOf" srcId="{1E6599F0-CC39-9A4F-9745-22F9F8DE3EEC}" destId="{0FA3DF6A-F504-BB43-BD4D-E40C0C88807B}" srcOrd="5" destOrd="0" presId="urn:microsoft.com/office/officeart/2005/8/layout/vProcess5"/>
    <dgm:cxn modelId="{6E556156-F01E-C741-9909-E402927E274D}" type="presParOf" srcId="{1E6599F0-CC39-9A4F-9745-22F9F8DE3EEC}" destId="{12C480FF-5BE7-DD48-AB65-EECD6C8A1D34}" srcOrd="6" destOrd="0" presId="urn:microsoft.com/office/officeart/2005/8/layout/vProcess5"/>
    <dgm:cxn modelId="{F31AA8A4-5961-924E-A4B3-A7AFE5A485A8}" type="presParOf" srcId="{1E6599F0-CC39-9A4F-9745-22F9F8DE3EEC}" destId="{66121420-CF5B-8A43-BE5B-63EF19224A55}" srcOrd="7" destOrd="0" presId="urn:microsoft.com/office/officeart/2005/8/layout/vProcess5"/>
    <dgm:cxn modelId="{D1D82172-53D3-B648-A1AA-6A0D8425AE6D}" type="presParOf" srcId="{1E6599F0-CC39-9A4F-9745-22F9F8DE3EEC}" destId="{626BC413-69CA-BD4A-9991-8B3EDE6D14BC}" srcOrd="8" destOrd="0" presId="urn:microsoft.com/office/officeart/2005/8/layout/vProcess5"/>
    <dgm:cxn modelId="{F2BCFE37-E880-964A-B445-24BB976E3AE9}" type="presParOf" srcId="{1E6599F0-CC39-9A4F-9745-22F9F8DE3EEC}" destId="{CC19B101-A702-9B41-9DF5-AC8BD06E72E2}" srcOrd="9" destOrd="0" presId="urn:microsoft.com/office/officeart/2005/8/layout/vProcess5"/>
    <dgm:cxn modelId="{6C833BB9-70B9-A44B-B3F5-6BBC73931A74}" type="presParOf" srcId="{1E6599F0-CC39-9A4F-9745-22F9F8DE3EEC}" destId="{61D7C8BA-9A14-FD43-B0E9-CF5433E063BC}" srcOrd="10" destOrd="0" presId="urn:microsoft.com/office/officeart/2005/8/layout/vProcess5"/>
    <dgm:cxn modelId="{8A63A8E9-60AF-0348-9981-F1100CC906E8}" type="presParOf" srcId="{1E6599F0-CC39-9A4F-9745-22F9F8DE3EEC}" destId="{A93FE369-1506-D144-B393-63D3C3545D8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2552311-4A4C-41BD-AAA4-F2171C5E73E3}"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935A1B3A-48C8-4FF1-8BE1-7844B5BB9637}">
      <dgm:prSet custT="1"/>
      <dgm:spPr/>
      <dgm:t>
        <a:bodyPr/>
        <a:lstStyle/>
        <a:p>
          <a:r>
            <a:rPr lang="en-GB" sz="1400" baseline="0" dirty="0"/>
            <a:t>This research employs a qualitative, multi-framework methodology to assess food waste strategies across hotels of different sizes. Secondary sources, including peer-reviewed journals, industry white papers, sustainability reports, and documented case studies, were collected and synthesized. </a:t>
          </a:r>
          <a:endParaRPr lang="en-US" sz="1400" dirty="0"/>
        </a:p>
      </dgm:t>
    </dgm:pt>
    <dgm:pt modelId="{ABF37BE0-48E3-44F5-BF95-694274BB3234}" type="parTrans" cxnId="{5493C06A-E2B2-47B5-AFE2-9CDAA3A49BB7}">
      <dgm:prSet/>
      <dgm:spPr/>
      <dgm:t>
        <a:bodyPr/>
        <a:lstStyle/>
        <a:p>
          <a:endParaRPr lang="en-US"/>
        </a:p>
      </dgm:t>
    </dgm:pt>
    <dgm:pt modelId="{CD69A9B7-0CEC-4060-BEF6-0242FC155827}" type="sibTrans" cxnId="{5493C06A-E2B2-47B5-AFE2-9CDAA3A49BB7}">
      <dgm:prSet/>
      <dgm:spPr/>
      <dgm:t>
        <a:bodyPr/>
        <a:lstStyle/>
        <a:p>
          <a:endParaRPr lang="en-US"/>
        </a:p>
      </dgm:t>
    </dgm:pt>
    <dgm:pt modelId="{70D05F85-79F4-4BFF-9FC4-80E4C61A6012}">
      <dgm:prSet custT="1"/>
      <dgm:spPr/>
      <dgm:t>
        <a:bodyPr/>
        <a:lstStyle/>
        <a:p>
          <a:r>
            <a:rPr lang="en-GB" sz="1400" baseline="0" dirty="0"/>
            <a:t>Six analytical frameworks were applied to provide a comprehensive understanding: PEST identifies political, economic, social, and technological drivers; SWOT evaluates internal strengths, weaknesses, opportunities, and threats; PEAS examines political, ethical, administrative, and social considerations; DPSIR traces causal pathways from drivers to pressures, states, impacts, and responses; the 5 Whys method uncovers root causes of operational failures such as buffet waste; and STAR structures case study evidence into situations, tasks, actions, and results (Ford, 2020; Costa &amp; Costa, 2022; Dawson, </a:t>
          </a:r>
          <a:r>
            <a:rPr lang="en-GB" sz="1400" baseline="0" dirty="0" err="1"/>
            <a:t>Lemelin</a:t>
          </a:r>
          <a:r>
            <a:rPr lang="en-GB" sz="1400" baseline="0" dirty="0"/>
            <a:t> &amp; Stewart, 2012).</a:t>
          </a:r>
          <a:endParaRPr lang="en-US" sz="1400" dirty="0"/>
        </a:p>
      </dgm:t>
    </dgm:pt>
    <dgm:pt modelId="{44513E3A-B375-431C-9343-B5CF4BA9F72D}" type="parTrans" cxnId="{25044E6F-3045-4CBA-8EB0-78C885BEE3D0}">
      <dgm:prSet/>
      <dgm:spPr/>
      <dgm:t>
        <a:bodyPr/>
        <a:lstStyle/>
        <a:p>
          <a:endParaRPr lang="en-US"/>
        </a:p>
      </dgm:t>
    </dgm:pt>
    <dgm:pt modelId="{A6061D96-0E5E-4D3C-891C-0172021042B6}" type="sibTrans" cxnId="{25044E6F-3045-4CBA-8EB0-78C885BEE3D0}">
      <dgm:prSet/>
      <dgm:spPr/>
      <dgm:t>
        <a:bodyPr/>
        <a:lstStyle/>
        <a:p>
          <a:endParaRPr lang="en-US"/>
        </a:p>
      </dgm:t>
    </dgm:pt>
    <dgm:pt modelId="{6D234765-4923-4F10-98B3-0D5706E7AF30}">
      <dgm:prSet custT="1"/>
      <dgm:spPr/>
      <dgm:t>
        <a:bodyPr/>
        <a:lstStyle/>
        <a:p>
          <a:r>
            <a:rPr lang="en-GB" sz="1400" baseline="0" dirty="0"/>
            <a:t>The multi-framework approach allows evaluation of how smart inventory management, composting, and local sourcing perform in practice and identifies barriers and opportunities across hotel types.</a:t>
          </a:r>
          <a:endParaRPr lang="en-US" sz="1400" dirty="0"/>
        </a:p>
      </dgm:t>
    </dgm:pt>
    <dgm:pt modelId="{3F67222E-D0CB-4FD3-8A8A-68E8A6B01BF1}" type="parTrans" cxnId="{A1F9C0A5-0FA1-4FC6-885D-DDFCDD05EA75}">
      <dgm:prSet/>
      <dgm:spPr/>
      <dgm:t>
        <a:bodyPr/>
        <a:lstStyle/>
        <a:p>
          <a:endParaRPr lang="en-US"/>
        </a:p>
      </dgm:t>
    </dgm:pt>
    <dgm:pt modelId="{6CAB5E56-55BF-489C-80F5-552AC53B5D55}" type="sibTrans" cxnId="{A1F9C0A5-0FA1-4FC6-885D-DDFCDD05EA75}">
      <dgm:prSet/>
      <dgm:spPr/>
      <dgm:t>
        <a:bodyPr/>
        <a:lstStyle/>
        <a:p>
          <a:endParaRPr lang="en-US"/>
        </a:p>
      </dgm:t>
    </dgm:pt>
    <dgm:pt modelId="{C6B08237-9F72-3C49-9CE1-FFD8446EC3C5}" type="pres">
      <dgm:prSet presAssocID="{E2552311-4A4C-41BD-AAA4-F2171C5E73E3}" presName="linear" presStyleCnt="0">
        <dgm:presLayoutVars>
          <dgm:animLvl val="lvl"/>
          <dgm:resizeHandles val="exact"/>
        </dgm:presLayoutVars>
      </dgm:prSet>
      <dgm:spPr/>
    </dgm:pt>
    <dgm:pt modelId="{5BC09615-EBDF-5149-9F2F-BBB1826A672B}" type="pres">
      <dgm:prSet presAssocID="{935A1B3A-48C8-4FF1-8BE1-7844B5BB9637}" presName="parentText" presStyleLbl="node1" presStyleIdx="0" presStyleCnt="3" custScaleY="68275" custLinFactY="-12933" custLinFactNeighborX="417" custLinFactNeighborY="-100000">
        <dgm:presLayoutVars>
          <dgm:chMax val="0"/>
          <dgm:bulletEnabled val="1"/>
        </dgm:presLayoutVars>
      </dgm:prSet>
      <dgm:spPr/>
    </dgm:pt>
    <dgm:pt modelId="{8CB4A2D8-68E2-AC48-B9E4-319480105BCA}" type="pres">
      <dgm:prSet presAssocID="{CD69A9B7-0CEC-4060-BEF6-0242FC155827}" presName="spacer" presStyleCnt="0"/>
      <dgm:spPr/>
    </dgm:pt>
    <dgm:pt modelId="{898B81EB-501D-7749-B2CA-424FE391B568}" type="pres">
      <dgm:prSet presAssocID="{70D05F85-79F4-4BFF-9FC4-80E4C61A6012}" presName="parentText" presStyleLbl="node1" presStyleIdx="1" presStyleCnt="3" custScaleY="115611">
        <dgm:presLayoutVars>
          <dgm:chMax val="0"/>
          <dgm:bulletEnabled val="1"/>
        </dgm:presLayoutVars>
      </dgm:prSet>
      <dgm:spPr/>
    </dgm:pt>
    <dgm:pt modelId="{F1AF5B83-E127-8541-A5AA-09B3F1E77775}" type="pres">
      <dgm:prSet presAssocID="{A6061D96-0E5E-4D3C-891C-0172021042B6}" presName="spacer" presStyleCnt="0"/>
      <dgm:spPr/>
    </dgm:pt>
    <dgm:pt modelId="{C6B5AED5-9648-C74E-90F6-5316F4D71188}" type="pres">
      <dgm:prSet presAssocID="{6D234765-4923-4F10-98B3-0D5706E7AF30}" presName="parentText" presStyleLbl="node1" presStyleIdx="2" presStyleCnt="3" custScaleY="75914" custLinFactY="4872" custLinFactNeighborX="0" custLinFactNeighborY="100000">
        <dgm:presLayoutVars>
          <dgm:chMax val="0"/>
          <dgm:bulletEnabled val="1"/>
        </dgm:presLayoutVars>
      </dgm:prSet>
      <dgm:spPr/>
    </dgm:pt>
  </dgm:ptLst>
  <dgm:cxnLst>
    <dgm:cxn modelId="{1FB2C127-B125-E343-A2C9-67422C422F9F}" type="presOf" srcId="{6D234765-4923-4F10-98B3-0D5706E7AF30}" destId="{C6B5AED5-9648-C74E-90F6-5316F4D71188}" srcOrd="0" destOrd="0" presId="urn:microsoft.com/office/officeart/2005/8/layout/vList2"/>
    <dgm:cxn modelId="{5493C06A-E2B2-47B5-AFE2-9CDAA3A49BB7}" srcId="{E2552311-4A4C-41BD-AAA4-F2171C5E73E3}" destId="{935A1B3A-48C8-4FF1-8BE1-7844B5BB9637}" srcOrd="0" destOrd="0" parTransId="{ABF37BE0-48E3-44F5-BF95-694274BB3234}" sibTransId="{CD69A9B7-0CEC-4060-BEF6-0242FC155827}"/>
    <dgm:cxn modelId="{25044E6F-3045-4CBA-8EB0-78C885BEE3D0}" srcId="{E2552311-4A4C-41BD-AAA4-F2171C5E73E3}" destId="{70D05F85-79F4-4BFF-9FC4-80E4C61A6012}" srcOrd="1" destOrd="0" parTransId="{44513E3A-B375-431C-9343-B5CF4BA9F72D}" sibTransId="{A6061D96-0E5E-4D3C-891C-0172021042B6}"/>
    <dgm:cxn modelId="{A1F9C0A5-0FA1-4FC6-885D-DDFCDD05EA75}" srcId="{E2552311-4A4C-41BD-AAA4-F2171C5E73E3}" destId="{6D234765-4923-4F10-98B3-0D5706E7AF30}" srcOrd="2" destOrd="0" parTransId="{3F67222E-D0CB-4FD3-8A8A-68E8A6B01BF1}" sibTransId="{6CAB5E56-55BF-489C-80F5-552AC53B5D55}"/>
    <dgm:cxn modelId="{B68ABCAE-C221-E941-96ED-DC76B75798BF}" type="presOf" srcId="{935A1B3A-48C8-4FF1-8BE1-7844B5BB9637}" destId="{5BC09615-EBDF-5149-9F2F-BBB1826A672B}" srcOrd="0" destOrd="0" presId="urn:microsoft.com/office/officeart/2005/8/layout/vList2"/>
    <dgm:cxn modelId="{3D2F5DEC-A67E-7944-8A04-AEF7014FB086}" type="presOf" srcId="{E2552311-4A4C-41BD-AAA4-F2171C5E73E3}" destId="{C6B08237-9F72-3C49-9CE1-FFD8446EC3C5}" srcOrd="0" destOrd="0" presId="urn:microsoft.com/office/officeart/2005/8/layout/vList2"/>
    <dgm:cxn modelId="{A2E405F9-47A8-E641-97E2-8B30D02F6508}" type="presOf" srcId="{70D05F85-79F4-4BFF-9FC4-80E4C61A6012}" destId="{898B81EB-501D-7749-B2CA-424FE391B568}" srcOrd="0" destOrd="0" presId="urn:microsoft.com/office/officeart/2005/8/layout/vList2"/>
    <dgm:cxn modelId="{9710C00E-76D9-5041-BCFF-27447613A215}" type="presParOf" srcId="{C6B08237-9F72-3C49-9CE1-FFD8446EC3C5}" destId="{5BC09615-EBDF-5149-9F2F-BBB1826A672B}" srcOrd="0" destOrd="0" presId="urn:microsoft.com/office/officeart/2005/8/layout/vList2"/>
    <dgm:cxn modelId="{F2581F70-6878-C349-B2A3-2F175F3B2433}" type="presParOf" srcId="{C6B08237-9F72-3C49-9CE1-FFD8446EC3C5}" destId="{8CB4A2D8-68E2-AC48-B9E4-319480105BCA}" srcOrd="1" destOrd="0" presId="urn:microsoft.com/office/officeart/2005/8/layout/vList2"/>
    <dgm:cxn modelId="{D3673619-DD56-2C47-961D-D952899CAFFC}" type="presParOf" srcId="{C6B08237-9F72-3C49-9CE1-FFD8446EC3C5}" destId="{898B81EB-501D-7749-B2CA-424FE391B568}" srcOrd="2" destOrd="0" presId="urn:microsoft.com/office/officeart/2005/8/layout/vList2"/>
    <dgm:cxn modelId="{44B4991A-7C14-C545-99BA-33304FF1E7B7}" type="presParOf" srcId="{C6B08237-9F72-3C49-9CE1-FFD8446EC3C5}" destId="{F1AF5B83-E127-8541-A5AA-09B3F1E77775}" srcOrd="3" destOrd="0" presId="urn:microsoft.com/office/officeart/2005/8/layout/vList2"/>
    <dgm:cxn modelId="{3E31E6CF-E395-DA46-B436-8414BFB9AD2F}" type="presParOf" srcId="{C6B08237-9F72-3C49-9CE1-FFD8446EC3C5}" destId="{C6B5AED5-9648-C74E-90F6-5316F4D71188}"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3CA2E9-FC51-4F1E-A1CA-702231F08D9C}" type="doc">
      <dgm:prSet loTypeId="urn:microsoft.com/office/officeart/2016/7/layout/RepeatingBendingProcessNew" loCatId="process" qsTypeId="urn:microsoft.com/office/officeart/2005/8/quickstyle/simple1" qsCatId="simple" csTypeId="urn:microsoft.com/office/officeart/2005/8/colors/accent1_2" csCatId="accent1" phldr="1"/>
      <dgm:spPr/>
      <dgm:t>
        <a:bodyPr/>
        <a:lstStyle/>
        <a:p>
          <a:endParaRPr lang="en-US"/>
        </a:p>
      </dgm:t>
    </dgm:pt>
    <dgm:pt modelId="{97A6EF5E-2797-4B2D-9C8D-A740189E2625}">
      <dgm:prSet/>
      <dgm:spPr/>
      <dgm:t>
        <a:bodyPr/>
        <a:lstStyle/>
        <a:p>
          <a:r>
            <a:rPr lang="en-GB" baseline="0" dirty="0"/>
            <a:t>The PEST analysis highlights external factors influencing food waste reduction. </a:t>
          </a:r>
          <a:endParaRPr lang="en-US" dirty="0"/>
        </a:p>
      </dgm:t>
    </dgm:pt>
    <dgm:pt modelId="{875ACB43-4D90-4EB2-B4D6-7DA749078B9F}" type="parTrans" cxnId="{854E599C-F188-4FED-B94E-4E9E0F374E4D}">
      <dgm:prSet/>
      <dgm:spPr/>
      <dgm:t>
        <a:bodyPr/>
        <a:lstStyle/>
        <a:p>
          <a:endParaRPr lang="en-US"/>
        </a:p>
      </dgm:t>
    </dgm:pt>
    <dgm:pt modelId="{3768A786-6883-4D42-BFC0-343942545AB4}" type="sibTrans" cxnId="{854E599C-F188-4FED-B94E-4E9E0F374E4D}">
      <dgm:prSet/>
      <dgm:spPr/>
      <dgm:t>
        <a:bodyPr/>
        <a:lstStyle/>
        <a:p>
          <a:endParaRPr lang="en-US"/>
        </a:p>
      </dgm:t>
    </dgm:pt>
    <dgm:pt modelId="{1931549A-B3A8-4F26-A95C-5712E2D771FB}">
      <dgm:prSet/>
      <dgm:spPr/>
      <dgm:t>
        <a:bodyPr/>
        <a:lstStyle/>
        <a:p>
          <a:r>
            <a:rPr lang="en-GB" baseline="0"/>
            <a:t>Politically, governments and organizations such as the UNWTO have strengthened sustainability regulations, requiring traceable reporting and recognition for compliance (World Tourism Organization, 2023).</a:t>
          </a:r>
          <a:endParaRPr lang="en-US"/>
        </a:p>
      </dgm:t>
    </dgm:pt>
    <dgm:pt modelId="{E1FF5F60-610F-442A-9BF2-3EC4D621F471}" type="parTrans" cxnId="{8B0D2BEF-60C0-435B-9FA5-34EA93E8E6F7}">
      <dgm:prSet/>
      <dgm:spPr/>
      <dgm:t>
        <a:bodyPr/>
        <a:lstStyle/>
        <a:p>
          <a:endParaRPr lang="en-US"/>
        </a:p>
      </dgm:t>
    </dgm:pt>
    <dgm:pt modelId="{68BA24A3-6053-44B0-8C51-9872E2239EA2}" type="sibTrans" cxnId="{8B0D2BEF-60C0-435B-9FA5-34EA93E8E6F7}">
      <dgm:prSet/>
      <dgm:spPr/>
      <dgm:t>
        <a:bodyPr/>
        <a:lstStyle/>
        <a:p>
          <a:endParaRPr lang="en-US"/>
        </a:p>
      </dgm:t>
    </dgm:pt>
    <dgm:pt modelId="{AF26B409-7E89-49F8-A6B3-CDBA62170CB9}">
      <dgm:prSet/>
      <dgm:spPr/>
      <dgm:t>
        <a:bodyPr/>
        <a:lstStyle/>
        <a:p>
          <a:r>
            <a:rPr lang="en-GB" baseline="0"/>
            <a:t>Economically, rising food prices and inflation make food waste a direct financial concern, motivating hotels to adopt cost-saving strategies (Ford, 2020). </a:t>
          </a:r>
          <a:endParaRPr lang="en-US"/>
        </a:p>
      </dgm:t>
    </dgm:pt>
    <dgm:pt modelId="{7E0F7FF7-075D-4399-9F46-75CCB1E1CD0E}" type="parTrans" cxnId="{94942A53-39E8-4F07-BF1B-D2716C23912E}">
      <dgm:prSet/>
      <dgm:spPr/>
      <dgm:t>
        <a:bodyPr/>
        <a:lstStyle/>
        <a:p>
          <a:endParaRPr lang="en-US"/>
        </a:p>
      </dgm:t>
    </dgm:pt>
    <dgm:pt modelId="{D0515441-624E-47EA-90C9-9E946F054495}" type="sibTrans" cxnId="{94942A53-39E8-4F07-BF1B-D2716C23912E}">
      <dgm:prSet/>
      <dgm:spPr/>
      <dgm:t>
        <a:bodyPr/>
        <a:lstStyle/>
        <a:p>
          <a:endParaRPr lang="en-US"/>
        </a:p>
      </dgm:t>
    </dgm:pt>
    <dgm:pt modelId="{C4932C09-98FA-407B-BBE9-6B4DBC92BD88}">
      <dgm:prSet/>
      <dgm:spPr/>
      <dgm:t>
        <a:bodyPr/>
        <a:lstStyle/>
        <a:p>
          <a:r>
            <a:rPr lang="en-GB" baseline="0"/>
            <a:t>Socially, consumer expectations, especially among younger generations, link sustainability with quality, authenticity, and ethical travel (Cooper &amp; Hall, 2019). </a:t>
          </a:r>
          <a:endParaRPr lang="en-US"/>
        </a:p>
      </dgm:t>
    </dgm:pt>
    <dgm:pt modelId="{FD0FD63D-AF07-4BBE-9FBB-272E4D47E763}" type="parTrans" cxnId="{2493BEF4-D42C-4705-BDB6-15103567F446}">
      <dgm:prSet/>
      <dgm:spPr/>
      <dgm:t>
        <a:bodyPr/>
        <a:lstStyle/>
        <a:p>
          <a:endParaRPr lang="en-US"/>
        </a:p>
      </dgm:t>
    </dgm:pt>
    <dgm:pt modelId="{294C5710-6878-4BF7-BCDF-7D04F319EF02}" type="sibTrans" cxnId="{2493BEF4-D42C-4705-BDB6-15103567F446}">
      <dgm:prSet/>
      <dgm:spPr/>
      <dgm:t>
        <a:bodyPr/>
        <a:lstStyle/>
        <a:p>
          <a:endParaRPr lang="en-US"/>
        </a:p>
      </dgm:t>
    </dgm:pt>
    <dgm:pt modelId="{68A088EB-191D-40A8-B5D5-E9CEA0496A08}">
      <dgm:prSet/>
      <dgm:spPr/>
      <dgm:t>
        <a:bodyPr/>
        <a:lstStyle/>
        <a:p>
          <a:r>
            <a:rPr lang="en-GB" baseline="0"/>
            <a:t>Technological advances, including AI, blockchain, and IoT sensors, allow predictive stock management, waste audits, and optimized procurement, enabling hotels to proactively address food loss (Ivanov &amp; Webster, 2019; Santos &amp; Silva, 2019). </a:t>
          </a:r>
          <a:endParaRPr lang="en-US"/>
        </a:p>
      </dgm:t>
    </dgm:pt>
    <dgm:pt modelId="{BC2034A4-4CFD-4E7B-BA4D-80C225748D95}" type="parTrans" cxnId="{9B73D9D2-2C09-44CA-A2DC-96311740EC59}">
      <dgm:prSet/>
      <dgm:spPr/>
      <dgm:t>
        <a:bodyPr/>
        <a:lstStyle/>
        <a:p>
          <a:endParaRPr lang="en-US"/>
        </a:p>
      </dgm:t>
    </dgm:pt>
    <dgm:pt modelId="{0BB4D94C-DB1E-4B46-942A-EABF2100DC1A}" type="sibTrans" cxnId="{9B73D9D2-2C09-44CA-A2DC-96311740EC59}">
      <dgm:prSet/>
      <dgm:spPr/>
      <dgm:t>
        <a:bodyPr/>
        <a:lstStyle/>
        <a:p>
          <a:endParaRPr lang="en-US"/>
        </a:p>
      </dgm:t>
    </dgm:pt>
    <dgm:pt modelId="{C0A4CC12-96D5-4A0C-A47F-348A312C9A2F}">
      <dgm:prSet/>
      <dgm:spPr/>
      <dgm:t>
        <a:bodyPr/>
        <a:lstStyle/>
        <a:p>
          <a:r>
            <a:rPr lang="en-GB" baseline="0"/>
            <a:t>These macro drivers create both opportunities and challenges, making innovation and compliance essential for competitive and sustainable hospitality operations.</a:t>
          </a:r>
          <a:endParaRPr lang="en-US"/>
        </a:p>
      </dgm:t>
    </dgm:pt>
    <dgm:pt modelId="{9169D9FF-22A0-49BC-89B7-7EC9B01ED027}" type="parTrans" cxnId="{1C91D3E8-C663-450E-9C17-36DA10BD40DD}">
      <dgm:prSet/>
      <dgm:spPr/>
      <dgm:t>
        <a:bodyPr/>
        <a:lstStyle/>
        <a:p>
          <a:endParaRPr lang="en-US"/>
        </a:p>
      </dgm:t>
    </dgm:pt>
    <dgm:pt modelId="{F7DEC81F-7CEF-4E75-A871-C128EAA90E14}" type="sibTrans" cxnId="{1C91D3E8-C663-450E-9C17-36DA10BD40DD}">
      <dgm:prSet/>
      <dgm:spPr/>
      <dgm:t>
        <a:bodyPr/>
        <a:lstStyle/>
        <a:p>
          <a:endParaRPr lang="en-US"/>
        </a:p>
      </dgm:t>
    </dgm:pt>
    <dgm:pt modelId="{DA6A9B26-2821-C949-9B5B-56FA9B2D9BDC}" type="pres">
      <dgm:prSet presAssocID="{813CA2E9-FC51-4F1E-A1CA-702231F08D9C}" presName="Name0" presStyleCnt="0">
        <dgm:presLayoutVars>
          <dgm:dir/>
          <dgm:resizeHandles val="exact"/>
        </dgm:presLayoutVars>
      </dgm:prSet>
      <dgm:spPr/>
    </dgm:pt>
    <dgm:pt modelId="{413D58FE-DB14-B648-8636-F68E76F7E58F}" type="pres">
      <dgm:prSet presAssocID="{97A6EF5E-2797-4B2D-9C8D-A740189E2625}" presName="node" presStyleLbl="node1" presStyleIdx="0" presStyleCnt="6">
        <dgm:presLayoutVars>
          <dgm:bulletEnabled val="1"/>
        </dgm:presLayoutVars>
      </dgm:prSet>
      <dgm:spPr/>
    </dgm:pt>
    <dgm:pt modelId="{846DBD6D-8A56-DB45-8D9A-811DD536BE12}" type="pres">
      <dgm:prSet presAssocID="{3768A786-6883-4D42-BFC0-343942545AB4}" presName="sibTrans" presStyleLbl="sibTrans1D1" presStyleIdx="0" presStyleCnt="5"/>
      <dgm:spPr/>
    </dgm:pt>
    <dgm:pt modelId="{F1B86869-0EBC-2547-8F6B-FAAC5035155F}" type="pres">
      <dgm:prSet presAssocID="{3768A786-6883-4D42-BFC0-343942545AB4}" presName="connectorText" presStyleLbl="sibTrans1D1" presStyleIdx="0" presStyleCnt="5"/>
      <dgm:spPr/>
    </dgm:pt>
    <dgm:pt modelId="{1DADE3AB-B092-5744-9332-291B2E2A60D0}" type="pres">
      <dgm:prSet presAssocID="{1931549A-B3A8-4F26-A95C-5712E2D771FB}" presName="node" presStyleLbl="node1" presStyleIdx="1" presStyleCnt="6">
        <dgm:presLayoutVars>
          <dgm:bulletEnabled val="1"/>
        </dgm:presLayoutVars>
      </dgm:prSet>
      <dgm:spPr/>
    </dgm:pt>
    <dgm:pt modelId="{A6A37108-A95B-5C47-8D6A-3ED875D725BC}" type="pres">
      <dgm:prSet presAssocID="{68BA24A3-6053-44B0-8C51-9872E2239EA2}" presName="sibTrans" presStyleLbl="sibTrans1D1" presStyleIdx="1" presStyleCnt="5"/>
      <dgm:spPr/>
    </dgm:pt>
    <dgm:pt modelId="{C13B368F-A4DA-ED43-9FA7-13F506E4A61D}" type="pres">
      <dgm:prSet presAssocID="{68BA24A3-6053-44B0-8C51-9872E2239EA2}" presName="connectorText" presStyleLbl="sibTrans1D1" presStyleIdx="1" presStyleCnt="5"/>
      <dgm:spPr/>
    </dgm:pt>
    <dgm:pt modelId="{D663DFD3-7CBA-DE43-B027-E8741311E645}" type="pres">
      <dgm:prSet presAssocID="{AF26B409-7E89-49F8-A6B3-CDBA62170CB9}" presName="node" presStyleLbl="node1" presStyleIdx="2" presStyleCnt="6">
        <dgm:presLayoutVars>
          <dgm:bulletEnabled val="1"/>
        </dgm:presLayoutVars>
      </dgm:prSet>
      <dgm:spPr/>
    </dgm:pt>
    <dgm:pt modelId="{E7977736-BB76-4A45-83EA-9C9E008EADA6}" type="pres">
      <dgm:prSet presAssocID="{D0515441-624E-47EA-90C9-9E946F054495}" presName="sibTrans" presStyleLbl="sibTrans1D1" presStyleIdx="2" presStyleCnt="5"/>
      <dgm:spPr/>
    </dgm:pt>
    <dgm:pt modelId="{C7C00564-D997-E84A-814D-407B2D2C040A}" type="pres">
      <dgm:prSet presAssocID="{D0515441-624E-47EA-90C9-9E946F054495}" presName="connectorText" presStyleLbl="sibTrans1D1" presStyleIdx="2" presStyleCnt="5"/>
      <dgm:spPr/>
    </dgm:pt>
    <dgm:pt modelId="{C19EFCF3-1B01-554E-B786-18C1B802BA14}" type="pres">
      <dgm:prSet presAssocID="{C4932C09-98FA-407B-BBE9-6B4DBC92BD88}" presName="node" presStyleLbl="node1" presStyleIdx="3" presStyleCnt="6">
        <dgm:presLayoutVars>
          <dgm:bulletEnabled val="1"/>
        </dgm:presLayoutVars>
      </dgm:prSet>
      <dgm:spPr/>
    </dgm:pt>
    <dgm:pt modelId="{67852161-231F-F84C-B370-28771615A40A}" type="pres">
      <dgm:prSet presAssocID="{294C5710-6878-4BF7-BCDF-7D04F319EF02}" presName="sibTrans" presStyleLbl="sibTrans1D1" presStyleIdx="3" presStyleCnt="5"/>
      <dgm:spPr/>
    </dgm:pt>
    <dgm:pt modelId="{065F0FF4-9C1B-C94D-8C37-E6E807A6EDE8}" type="pres">
      <dgm:prSet presAssocID="{294C5710-6878-4BF7-BCDF-7D04F319EF02}" presName="connectorText" presStyleLbl="sibTrans1D1" presStyleIdx="3" presStyleCnt="5"/>
      <dgm:spPr/>
    </dgm:pt>
    <dgm:pt modelId="{1B2AA6D4-F308-EA41-94C8-E2D7863025AB}" type="pres">
      <dgm:prSet presAssocID="{68A088EB-191D-40A8-B5D5-E9CEA0496A08}" presName="node" presStyleLbl="node1" presStyleIdx="4" presStyleCnt="6">
        <dgm:presLayoutVars>
          <dgm:bulletEnabled val="1"/>
        </dgm:presLayoutVars>
      </dgm:prSet>
      <dgm:spPr/>
    </dgm:pt>
    <dgm:pt modelId="{E63A3E40-CCD1-F143-85D0-06A6C1065C7F}" type="pres">
      <dgm:prSet presAssocID="{0BB4D94C-DB1E-4B46-942A-EABF2100DC1A}" presName="sibTrans" presStyleLbl="sibTrans1D1" presStyleIdx="4" presStyleCnt="5"/>
      <dgm:spPr/>
    </dgm:pt>
    <dgm:pt modelId="{C75D9032-CF2C-A94D-93C2-48E6B4543D95}" type="pres">
      <dgm:prSet presAssocID="{0BB4D94C-DB1E-4B46-942A-EABF2100DC1A}" presName="connectorText" presStyleLbl="sibTrans1D1" presStyleIdx="4" presStyleCnt="5"/>
      <dgm:spPr/>
    </dgm:pt>
    <dgm:pt modelId="{C9D3F367-304F-9B4D-BB98-3F83F6CF8A55}" type="pres">
      <dgm:prSet presAssocID="{C0A4CC12-96D5-4A0C-A47F-348A312C9A2F}" presName="node" presStyleLbl="node1" presStyleIdx="5" presStyleCnt="6">
        <dgm:presLayoutVars>
          <dgm:bulletEnabled val="1"/>
        </dgm:presLayoutVars>
      </dgm:prSet>
      <dgm:spPr/>
    </dgm:pt>
  </dgm:ptLst>
  <dgm:cxnLst>
    <dgm:cxn modelId="{D3709A0F-1044-8A4F-A30A-6A60A7A6478F}" type="presOf" srcId="{3768A786-6883-4D42-BFC0-343942545AB4}" destId="{846DBD6D-8A56-DB45-8D9A-811DD536BE12}" srcOrd="0" destOrd="0" presId="urn:microsoft.com/office/officeart/2016/7/layout/RepeatingBendingProcessNew"/>
    <dgm:cxn modelId="{52363613-301A-C945-98D0-4BE7903F630B}" type="presOf" srcId="{97A6EF5E-2797-4B2D-9C8D-A740189E2625}" destId="{413D58FE-DB14-B648-8636-F68E76F7E58F}" srcOrd="0" destOrd="0" presId="urn:microsoft.com/office/officeart/2016/7/layout/RepeatingBendingProcessNew"/>
    <dgm:cxn modelId="{8A431D1B-87A4-7E49-83F2-425DF2CB27F2}" type="presOf" srcId="{1931549A-B3A8-4F26-A95C-5712E2D771FB}" destId="{1DADE3AB-B092-5744-9332-291B2E2A60D0}" srcOrd="0" destOrd="0" presId="urn:microsoft.com/office/officeart/2016/7/layout/RepeatingBendingProcessNew"/>
    <dgm:cxn modelId="{97BD9D31-69CD-DA4B-809D-AFB8E0CB6524}" type="presOf" srcId="{C4932C09-98FA-407B-BBE9-6B4DBC92BD88}" destId="{C19EFCF3-1B01-554E-B786-18C1B802BA14}" srcOrd="0" destOrd="0" presId="urn:microsoft.com/office/officeart/2016/7/layout/RepeatingBendingProcessNew"/>
    <dgm:cxn modelId="{10F40848-4EC6-9F49-B206-52DB7F09D1D4}" type="presOf" srcId="{C0A4CC12-96D5-4A0C-A47F-348A312C9A2F}" destId="{C9D3F367-304F-9B4D-BB98-3F83F6CF8A55}" srcOrd="0" destOrd="0" presId="urn:microsoft.com/office/officeart/2016/7/layout/RepeatingBendingProcessNew"/>
    <dgm:cxn modelId="{94942A53-39E8-4F07-BF1B-D2716C23912E}" srcId="{813CA2E9-FC51-4F1E-A1CA-702231F08D9C}" destId="{AF26B409-7E89-49F8-A6B3-CDBA62170CB9}" srcOrd="2" destOrd="0" parTransId="{7E0F7FF7-075D-4399-9F46-75CCB1E1CD0E}" sibTransId="{D0515441-624E-47EA-90C9-9E946F054495}"/>
    <dgm:cxn modelId="{61F9A45A-6421-D742-95B4-13C8D1E93875}" type="presOf" srcId="{D0515441-624E-47EA-90C9-9E946F054495}" destId="{C7C00564-D997-E84A-814D-407B2D2C040A}" srcOrd="1" destOrd="0" presId="urn:microsoft.com/office/officeart/2016/7/layout/RepeatingBendingProcessNew"/>
    <dgm:cxn modelId="{8DB8F565-1193-5E4D-8425-8436B732EF50}" type="presOf" srcId="{0BB4D94C-DB1E-4B46-942A-EABF2100DC1A}" destId="{C75D9032-CF2C-A94D-93C2-48E6B4543D95}" srcOrd="1" destOrd="0" presId="urn:microsoft.com/office/officeart/2016/7/layout/RepeatingBendingProcessNew"/>
    <dgm:cxn modelId="{3B202582-DBE4-FD47-B258-47162FCEB80B}" type="presOf" srcId="{AF26B409-7E89-49F8-A6B3-CDBA62170CB9}" destId="{D663DFD3-7CBA-DE43-B027-E8741311E645}" srcOrd="0" destOrd="0" presId="urn:microsoft.com/office/officeart/2016/7/layout/RepeatingBendingProcessNew"/>
    <dgm:cxn modelId="{821D7A8D-B088-BF4A-A1B8-712C4D45A7D3}" type="presOf" srcId="{3768A786-6883-4D42-BFC0-343942545AB4}" destId="{F1B86869-0EBC-2547-8F6B-FAAC5035155F}" srcOrd="1" destOrd="0" presId="urn:microsoft.com/office/officeart/2016/7/layout/RepeatingBendingProcessNew"/>
    <dgm:cxn modelId="{47429699-F89B-344D-8217-448F435110C8}" type="presOf" srcId="{D0515441-624E-47EA-90C9-9E946F054495}" destId="{E7977736-BB76-4A45-83EA-9C9E008EADA6}" srcOrd="0" destOrd="0" presId="urn:microsoft.com/office/officeart/2016/7/layout/RepeatingBendingProcessNew"/>
    <dgm:cxn modelId="{854E599C-F188-4FED-B94E-4E9E0F374E4D}" srcId="{813CA2E9-FC51-4F1E-A1CA-702231F08D9C}" destId="{97A6EF5E-2797-4B2D-9C8D-A740189E2625}" srcOrd="0" destOrd="0" parTransId="{875ACB43-4D90-4EB2-B4D6-7DA749078B9F}" sibTransId="{3768A786-6883-4D42-BFC0-343942545AB4}"/>
    <dgm:cxn modelId="{AA30E7B2-8557-0A4A-AEDB-7799097F56F9}" type="presOf" srcId="{294C5710-6878-4BF7-BCDF-7D04F319EF02}" destId="{67852161-231F-F84C-B370-28771615A40A}" srcOrd="0" destOrd="0" presId="urn:microsoft.com/office/officeart/2016/7/layout/RepeatingBendingProcessNew"/>
    <dgm:cxn modelId="{53668EBF-7762-7B45-A2CC-114914CF8707}" type="presOf" srcId="{68BA24A3-6053-44B0-8C51-9872E2239EA2}" destId="{C13B368F-A4DA-ED43-9FA7-13F506E4A61D}" srcOrd="1" destOrd="0" presId="urn:microsoft.com/office/officeart/2016/7/layout/RepeatingBendingProcessNew"/>
    <dgm:cxn modelId="{9B73D9D2-2C09-44CA-A2DC-96311740EC59}" srcId="{813CA2E9-FC51-4F1E-A1CA-702231F08D9C}" destId="{68A088EB-191D-40A8-B5D5-E9CEA0496A08}" srcOrd="4" destOrd="0" parTransId="{BC2034A4-4CFD-4E7B-BA4D-80C225748D95}" sibTransId="{0BB4D94C-DB1E-4B46-942A-EABF2100DC1A}"/>
    <dgm:cxn modelId="{7CF84DDA-68D4-D545-8281-35FC0D16DA43}" type="presOf" srcId="{294C5710-6878-4BF7-BCDF-7D04F319EF02}" destId="{065F0FF4-9C1B-C94D-8C37-E6E807A6EDE8}" srcOrd="1" destOrd="0" presId="urn:microsoft.com/office/officeart/2016/7/layout/RepeatingBendingProcessNew"/>
    <dgm:cxn modelId="{A14ABEDC-E8D5-5943-B299-9D4971A24C43}" type="presOf" srcId="{68BA24A3-6053-44B0-8C51-9872E2239EA2}" destId="{A6A37108-A95B-5C47-8D6A-3ED875D725BC}" srcOrd="0" destOrd="0" presId="urn:microsoft.com/office/officeart/2016/7/layout/RepeatingBendingProcessNew"/>
    <dgm:cxn modelId="{138F1CE4-BC58-2C42-A331-62DC26622229}" type="presOf" srcId="{68A088EB-191D-40A8-B5D5-E9CEA0496A08}" destId="{1B2AA6D4-F308-EA41-94C8-E2D7863025AB}" srcOrd="0" destOrd="0" presId="urn:microsoft.com/office/officeart/2016/7/layout/RepeatingBendingProcessNew"/>
    <dgm:cxn modelId="{7ADF1FE4-409C-6A40-957A-B931FD2323CE}" type="presOf" srcId="{0BB4D94C-DB1E-4B46-942A-EABF2100DC1A}" destId="{E63A3E40-CCD1-F143-85D0-06A6C1065C7F}" srcOrd="0" destOrd="0" presId="urn:microsoft.com/office/officeart/2016/7/layout/RepeatingBendingProcessNew"/>
    <dgm:cxn modelId="{1C91D3E8-C663-450E-9C17-36DA10BD40DD}" srcId="{813CA2E9-FC51-4F1E-A1CA-702231F08D9C}" destId="{C0A4CC12-96D5-4A0C-A47F-348A312C9A2F}" srcOrd="5" destOrd="0" parTransId="{9169D9FF-22A0-49BC-89B7-7EC9B01ED027}" sibTransId="{F7DEC81F-7CEF-4E75-A871-C128EAA90E14}"/>
    <dgm:cxn modelId="{8B0D2BEF-60C0-435B-9FA5-34EA93E8E6F7}" srcId="{813CA2E9-FC51-4F1E-A1CA-702231F08D9C}" destId="{1931549A-B3A8-4F26-A95C-5712E2D771FB}" srcOrd="1" destOrd="0" parTransId="{E1FF5F60-610F-442A-9BF2-3EC4D621F471}" sibTransId="{68BA24A3-6053-44B0-8C51-9872E2239EA2}"/>
    <dgm:cxn modelId="{C657E3EF-6F50-BE4A-8E2B-C67919418190}" type="presOf" srcId="{813CA2E9-FC51-4F1E-A1CA-702231F08D9C}" destId="{DA6A9B26-2821-C949-9B5B-56FA9B2D9BDC}" srcOrd="0" destOrd="0" presId="urn:microsoft.com/office/officeart/2016/7/layout/RepeatingBendingProcessNew"/>
    <dgm:cxn modelId="{2493BEF4-D42C-4705-BDB6-15103567F446}" srcId="{813CA2E9-FC51-4F1E-A1CA-702231F08D9C}" destId="{C4932C09-98FA-407B-BBE9-6B4DBC92BD88}" srcOrd="3" destOrd="0" parTransId="{FD0FD63D-AF07-4BBE-9FBB-272E4D47E763}" sibTransId="{294C5710-6878-4BF7-BCDF-7D04F319EF02}"/>
    <dgm:cxn modelId="{DE8C9A14-4CC3-B44B-BB0D-298D3AB1D77C}" type="presParOf" srcId="{DA6A9B26-2821-C949-9B5B-56FA9B2D9BDC}" destId="{413D58FE-DB14-B648-8636-F68E76F7E58F}" srcOrd="0" destOrd="0" presId="urn:microsoft.com/office/officeart/2016/7/layout/RepeatingBendingProcessNew"/>
    <dgm:cxn modelId="{114720AC-51FF-3742-92FD-25ACEF7BC84E}" type="presParOf" srcId="{DA6A9B26-2821-C949-9B5B-56FA9B2D9BDC}" destId="{846DBD6D-8A56-DB45-8D9A-811DD536BE12}" srcOrd="1" destOrd="0" presId="urn:microsoft.com/office/officeart/2016/7/layout/RepeatingBendingProcessNew"/>
    <dgm:cxn modelId="{B90493D1-6728-0043-8624-8C0588BD7E4A}" type="presParOf" srcId="{846DBD6D-8A56-DB45-8D9A-811DD536BE12}" destId="{F1B86869-0EBC-2547-8F6B-FAAC5035155F}" srcOrd="0" destOrd="0" presId="urn:microsoft.com/office/officeart/2016/7/layout/RepeatingBendingProcessNew"/>
    <dgm:cxn modelId="{3DA56FAA-5C71-EA4A-90A3-23BAC8A28CE7}" type="presParOf" srcId="{DA6A9B26-2821-C949-9B5B-56FA9B2D9BDC}" destId="{1DADE3AB-B092-5744-9332-291B2E2A60D0}" srcOrd="2" destOrd="0" presId="urn:microsoft.com/office/officeart/2016/7/layout/RepeatingBendingProcessNew"/>
    <dgm:cxn modelId="{10A7A6E7-7603-B04A-9B0C-EE7DF6C682F0}" type="presParOf" srcId="{DA6A9B26-2821-C949-9B5B-56FA9B2D9BDC}" destId="{A6A37108-A95B-5C47-8D6A-3ED875D725BC}" srcOrd="3" destOrd="0" presId="urn:microsoft.com/office/officeart/2016/7/layout/RepeatingBendingProcessNew"/>
    <dgm:cxn modelId="{36BF0A42-A630-4948-8C09-A4BD3394FC70}" type="presParOf" srcId="{A6A37108-A95B-5C47-8D6A-3ED875D725BC}" destId="{C13B368F-A4DA-ED43-9FA7-13F506E4A61D}" srcOrd="0" destOrd="0" presId="urn:microsoft.com/office/officeart/2016/7/layout/RepeatingBendingProcessNew"/>
    <dgm:cxn modelId="{72C62F4E-AB4E-7F48-96E9-C789C422291B}" type="presParOf" srcId="{DA6A9B26-2821-C949-9B5B-56FA9B2D9BDC}" destId="{D663DFD3-7CBA-DE43-B027-E8741311E645}" srcOrd="4" destOrd="0" presId="urn:microsoft.com/office/officeart/2016/7/layout/RepeatingBendingProcessNew"/>
    <dgm:cxn modelId="{80EBAA50-753D-354F-B484-E5B15EFCE4FD}" type="presParOf" srcId="{DA6A9B26-2821-C949-9B5B-56FA9B2D9BDC}" destId="{E7977736-BB76-4A45-83EA-9C9E008EADA6}" srcOrd="5" destOrd="0" presId="urn:microsoft.com/office/officeart/2016/7/layout/RepeatingBendingProcessNew"/>
    <dgm:cxn modelId="{B6E68384-2387-A24A-B852-EEE5AB03FAE6}" type="presParOf" srcId="{E7977736-BB76-4A45-83EA-9C9E008EADA6}" destId="{C7C00564-D997-E84A-814D-407B2D2C040A}" srcOrd="0" destOrd="0" presId="urn:microsoft.com/office/officeart/2016/7/layout/RepeatingBendingProcessNew"/>
    <dgm:cxn modelId="{DD520409-BEB1-E648-985E-CFFE7037786A}" type="presParOf" srcId="{DA6A9B26-2821-C949-9B5B-56FA9B2D9BDC}" destId="{C19EFCF3-1B01-554E-B786-18C1B802BA14}" srcOrd="6" destOrd="0" presId="urn:microsoft.com/office/officeart/2016/7/layout/RepeatingBendingProcessNew"/>
    <dgm:cxn modelId="{A70C40CB-763D-5141-808C-4C641415360E}" type="presParOf" srcId="{DA6A9B26-2821-C949-9B5B-56FA9B2D9BDC}" destId="{67852161-231F-F84C-B370-28771615A40A}" srcOrd="7" destOrd="0" presId="urn:microsoft.com/office/officeart/2016/7/layout/RepeatingBendingProcessNew"/>
    <dgm:cxn modelId="{0A82704B-292C-EF44-ABFB-D4CDA71A9483}" type="presParOf" srcId="{67852161-231F-F84C-B370-28771615A40A}" destId="{065F0FF4-9C1B-C94D-8C37-E6E807A6EDE8}" srcOrd="0" destOrd="0" presId="urn:microsoft.com/office/officeart/2016/7/layout/RepeatingBendingProcessNew"/>
    <dgm:cxn modelId="{E276DCD7-8EDB-4E41-9C4D-5FF60CD49DB9}" type="presParOf" srcId="{DA6A9B26-2821-C949-9B5B-56FA9B2D9BDC}" destId="{1B2AA6D4-F308-EA41-94C8-E2D7863025AB}" srcOrd="8" destOrd="0" presId="urn:microsoft.com/office/officeart/2016/7/layout/RepeatingBendingProcessNew"/>
    <dgm:cxn modelId="{7379C113-C50F-3A4D-ADF4-AE47BF3E2B97}" type="presParOf" srcId="{DA6A9B26-2821-C949-9B5B-56FA9B2D9BDC}" destId="{E63A3E40-CCD1-F143-85D0-06A6C1065C7F}" srcOrd="9" destOrd="0" presId="urn:microsoft.com/office/officeart/2016/7/layout/RepeatingBendingProcessNew"/>
    <dgm:cxn modelId="{6B96ECD6-4B84-4A45-BCB2-8F4C04E9F3D1}" type="presParOf" srcId="{E63A3E40-CCD1-F143-85D0-06A6C1065C7F}" destId="{C75D9032-CF2C-A94D-93C2-48E6B4543D95}" srcOrd="0" destOrd="0" presId="urn:microsoft.com/office/officeart/2016/7/layout/RepeatingBendingProcessNew"/>
    <dgm:cxn modelId="{BD588C4C-6FA2-2C4B-9D6B-CF6ECEF86B47}" type="presParOf" srcId="{DA6A9B26-2821-C949-9B5B-56FA9B2D9BDC}" destId="{C9D3F367-304F-9B4D-BB98-3F83F6CF8A55}" srcOrd="10"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964BF65-4B81-446E-8636-6C7890A0CC48}"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3D9FC37F-039F-4365-BC67-361DC3D36DC7}">
      <dgm:prSet/>
      <dgm:spPr/>
      <dgm:t>
        <a:bodyPr/>
        <a:lstStyle/>
        <a:p>
          <a:r>
            <a:rPr lang="en-GB" baseline="0"/>
            <a:t>The DPSIR framework traces the causal relationships that result in food waste. Drivers such as policy mandates, economic pressures, and consumer demand create pressures including overproduction, mis forecasting, and fragmented supply chain communication (Wahab &amp; Cooper, 2005). </a:t>
          </a:r>
          <a:endParaRPr lang="en-US"/>
        </a:p>
      </dgm:t>
    </dgm:pt>
    <dgm:pt modelId="{0AAF5AE7-3EA4-4C80-B6E9-105D5ED627BD}" type="parTrans" cxnId="{C4C934F9-FADC-47F3-A74F-7EAADCA33FF9}">
      <dgm:prSet/>
      <dgm:spPr/>
      <dgm:t>
        <a:bodyPr/>
        <a:lstStyle/>
        <a:p>
          <a:endParaRPr lang="en-US"/>
        </a:p>
      </dgm:t>
    </dgm:pt>
    <dgm:pt modelId="{A89CA40D-75F3-48DE-B90F-B8B10857DFFD}" type="sibTrans" cxnId="{C4C934F9-FADC-47F3-A74F-7EAADCA33FF9}">
      <dgm:prSet/>
      <dgm:spPr/>
      <dgm:t>
        <a:bodyPr/>
        <a:lstStyle/>
        <a:p>
          <a:endParaRPr lang="en-US"/>
        </a:p>
      </dgm:t>
    </dgm:pt>
    <dgm:pt modelId="{FBE79F49-BDB9-4D5C-B2B2-F0755A94C821}">
      <dgm:prSet/>
      <dgm:spPr/>
      <dgm:t>
        <a:bodyPr/>
        <a:lstStyle/>
        <a:p>
          <a:r>
            <a:rPr lang="en-GB" baseline="0"/>
            <a:t>The current state of many hotels is characterized by excessive organic waste, high disposal costs, and operational inefficiencies (Darcy, Ambrose &amp; Buhalis, 2012). Impacts include environmental degradation through methane emissions, financial losses, and reputational risks (Cooper &amp; Hall, 2019). </a:t>
          </a:r>
          <a:endParaRPr lang="en-US"/>
        </a:p>
      </dgm:t>
    </dgm:pt>
    <dgm:pt modelId="{B8F3A86B-C796-42CD-8ECD-F40853DD3A96}" type="parTrans" cxnId="{FCA01AEF-90C0-47F4-AE68-3DB2F942E86B}">
      <dgm:prSet/>
      <dgm:spPr/>
      <dgm:t>
        <a:bodyPr/>
        <a:lstStyle/>
        <a:p>
          <a:endParaRPr lang="en-US"/>
        </a:p>
      </dgm:t>
    </dgm:pt>
    <dgm:pt modelId="{70425E6B-B8AA-400A-8863-AC7E96ABA862}" type="sibTrans" cxnId="{FCA01AEF-90C0-47F4-AE68-3DB2F942E86B}">
      <dgm:prSet/>
      <dgm:spPr/>
      <dgm:t>
        <a:bodyPr/>
        <a:lstStyle/>
        <a:p>
          <a:endParaRPr lang="en-US"/>
        </a:p>
      </dgm:t>
    </dgm:pt>
    <dgm:pt modelId="{CCED11CE-3459-47E2-B8DB-1455900AE2D2}">
      <dgm:prSet/>
      <dgm:spPr/>
      <dgm:t>
        <a:bodyPr/>
        <a:lstStyle/>
        <a:p>
          <a:r>
            <a:rPr lang="en-GB" baseline="0"/>
            <a:t>Responses involve implementing smart inventory systems, creating supplier partnerships, introducing composting or redistribution initiatives, and engaging staff in sustainable practices (Costa &amp; Costa, 2022).</a:t>
          </a:r>
          <a:endParaRPr lang="en-US"/>
        </a:p>
      </dgm:t>
    </dgm:pt>
    <dgm:pt modelId="{C4A89808-FF26-4D05-BA01-CD8E28E1B39E}" type="parTrans" cxnId="{681801CE-AF79-48B4-9CBA-B3A0229ADC94}">
      <dgm:prSet/>
      <dgm:spPr/>
      <dgm:t>
        <a:bodyPr/>
        <a:lstStyle/>
        <a:p>
          <a:endParaRPr lang="en-US"/>
        </a:p>
      </dgm:t>
    </dgm:pt>
    <dgm:pt modelId="{C21C64F5-62F7-4681-8104-0E7550487F2C}" type="sibTrans" cxnId="{681801CE-AF79-48B4-9CBA-B3A0229ADC94}">
      <dgm:prSet/>
      <dgm:spPr/>
      <dgm:t>
        <a:bodyPr/>
        <a:lstStyle/>
        <a:p>
          <a:endParaRPr lang="en-US"/>
        </a:p>
      </dgm:t>
    </dgm:pt>
    <dgm:pt modelId="{1D9C2850-CFE5-4B9C-A6E5-3E4EB9FDFCA1}">
      <dgm:prSet/>
      <dgm:spPr/>
      <dgm:t>
        <a:bodyPr/>
        <a:lstStyle/>
        <a:p>
          <a:r>
            <a:rPr lang="en-GB" baseline="0"/>
            <a:t>DPSIR demonstrates that successful food waste reduction requires both preventive actions and restorative strategies to achieve measurable sustainability outcomes.</a:t>
          </a:r>
          <a:endParaRPr lang="en-US"/>
        </a:p>
      </dgm:t>
    </dgm:pt>
    <dgm:pt modelId="{152FD351-0B50-40EB-B5BF-32DDFDAFD51A}" type="parTrans" cxnId="{219637E2-7D9B-48FA-93BF-A0B12A67FEF8}">
      <dgm:prSet/>
      <dgm:spPr/>
      <dgm:t>
        <a:bodyPr/>
        <a:lstStyle/>
        <a:p>
          <a:endParaRPr lang="en-US"/>
        </a:p>
      </dgm:t>
    </dgm:pt>
    <dgm:pt modelId="{4C617479-89BA-479D-B3A4-391FE99CBDDB}" type="sibTrans" cxnId="{219637E2-7D9B-48FA-93BF-A0B12A67FEF8}">
      <dgm:prSet/>
      <dgm:spPr/>
      <dgm:t>
        <a:bodyPr/>
        <a:lstStyle/>
        <a:p>
          <a:endParaRPr lang="en-US"/>
        </a:p>
      </dgm:t>
    </dgm:pt>
    <dgm:pt modelId="{5E2846DF-496C-C14F-872A-F93FAD8B6C20}" type="pres">
      <dgm:prSet presAssocID="{D964BF65-4B81-446E-8636-6C7890A0CC48}" presName="compositeShape" presStyleCnt="0">
        <dgm:presLayoutVars>
          <dgm:chMax val="7"/>
          <dgm:dir/>
          <dgm:resizeHandles val="exact"/>
        </dgm:presLayoutVars>
      </dgm:prSet>
      <dgm:spPr/>
    </dgm:pt>
    <dgm:pt modelId="{D070F0D7-84BE-B94F-9428-4AD6359D75FC}" type="pres">
      <dgm:prSet presAssocID="{D964BF65-4B81-446E-8636-6C7890A0CC48}" presName="wedge1" presStyleLbl="node1" presStyleIdx="0" presStyleCnt="4"/>
      <dgm:spPr/>
    </dgm:pt>
    <dgm:pt modelId="{C7157BEC-2DB1-6742-96C3-A0DCD9C105CF}" type="pres">
      <dgm:prSet presAssocID="{D964BF65-4B81-446E-8636-6C7890A0CC48}" presName="wedge1Tx" presStyleLbl="node1" presStyleIdx="0" presStyleCnt="4">
        <dgm:presLayoutVars>
          <dgm:chMax val="0"/>
          <dgm:chPref val="0"/>
          <dgm:bulletEnabled val="1"/>
        </dgm:presLayoutVars>
      </dgm:prSet>
      <dgm:spPr/>
    </dgm:pt>
    <dgm:pt modelId="{4BB4011E-7B11-7A45-820C-D46E43A20B75}" type="pres">
      <dgm:prSet presAssocID="{D964BF65-4B81-446E-8636-6C7890A0CC48}" presName="wedge2" presStyleLbl="node1" presStyleIdx="1" presStyleCnt="4"/>
      <dgm:spPr/>
    </dgm:pt>
    <dgm:pt modelId="{DC562023-5A51-5B43-AA04-C18005185079}" type="pres">
      <dgm:prSet presAssocID="{D964BF65-4B81-446E-8636-6C7890A0CC48}" presName="wedge2Tx" presStyleLbl="node1" presStyleIdx="1" presStyleCnt="4">
        <dgm:presLayoutVars>
          <dgm:chMax val="0"/>
          <dgm:chPref val="0"/>
          <dgm:bulletEnabled val="1"/>
        </dgm:presLayoutVars>
      </dgm:prSet>
      <dgm:spPr/>
    </dgm:pt>
    <dgm:pt modelId="{160EC0D2-62D7-9347-933A-CC8165B497FA}" type="pres">
      <dgm:prSet presAssocID="{D964BF65-4B81-446E-8636-6C7890A0CC48}" presName="wedge3" presStyleLbl="node1" presStyleIdx="2" presStyleCnt="4"/>
      <dgm:spPr/>
    </dgm:pt>
    <dgm:pt modelId="{DC96804D-4910-7C4A-BF16-16343179ADC3}" type="pres">
      <dgm:prSet presAssocID="{D964BF65-4B81-446E-8636-6C7890A0CC48}" presName="wedge3Tx" presStyleLbl="node1" presStyleIdx="2" presStyleCnt="4">
        <dgm:presLayoutVars>
          <dgm:chMax val="0"/>
          <dgm:chPref val="0"/>
          <dgm:bulletEnabled val="1"/>
        </dgm:presLayoutVars>
      </dgm:prSet>
      <dgm:spPr/>
    </dgm:pt>
    <dgm:pt modelId="{689E0870-AEFE-564F-B06D-557A52849BC5}" type="pres">
      <dgm:prSet presAssocID="{D964BF65-4B81-446E-8636-6C7890A0CC48}" presName="wedge4" presStyleLbl="node1" presStyleIdx="3" presStyleCnt="4"/>
      <dgm:spPr/>
    </dgm:pt>
    <dgm:pt modelId="{11FCD49E-CB05-1243-931C-4005DA036AEC}" type="pres">
      <dgm:prSet presAssocID="{D964BF65-4B81-446E-8636-6C7890A0CC48}" presName="wedge4Tx" presStyleLbl="node1" presStyleIdx="3" presStyleCnt="4">
        <dgm:presLayoutVars>
          <dgm:chMax val="0"/>
          <dgm:chPref val="0"/>
          <dgm:bulletEnabled val="1"/>
        </dgm:presLayoutVars>
      </dgm:prSet>
      <dgm:spPr/>
    </dgm:pt>
  </dgm:ptLst>
  <dgm:cxnLst>
    <dgm:cxn modelId="{9B714D1D-F377-EF4C-8230-67BDC9528363}" type="presOf" srcId="{1D9C2850-CFE5-4B9C-A6E5-3E4EB9FDFCA1}" destId="{689E0870-AEFE-564F-B06D-557A52849BC5}" srcOrd="0" destOrd="0" presId="urn:microsoft.com/office/officeart/2005/8/layout/chart3"/>
    <dgm:cxn modelId="{8A9A283C-78A3-6743-B99B-9D8798C90E6F}" type="presOf" srcId="{FBE79F49-BDB9-4D5C-B2B2-F0755A94C821}" destId="{DC562023-5A51-5B43-AA04-C18005185079}" srcOrd="1" destOrd="0" presId="urn:microsoft.com/office/officeart/2005/8/layout/chart3"/>
    <dgm:cxn modelId="{09112774-A6C3-C144-AB12-BA33B3EEC5ED}" type="presOf" srcId="{3D9FC37F-039F-4365-BC67-361DC3D36DC7}" destId="{D070F0D7-84BE-B94F-9428-4AD6359D75FC}" srcOrd="0" destOrd="0" presId="urn:microsoft.com/office/officeart/2005/8/layout/chart3"/>
    <dgm:cxn modelId="{26CA7E74-5BE6-4B44-94CF-6B3187184F32}" type="presOf" srcId="{CCED11CE-3459-47E2-B8DB-1455900AE2D2}" destId="{DC96804D-4910-7C4A-BF16-16343179ADC3}" srcOrd="1" destOrd="0" presId="urn:microsoft.com/office/officeart/2005/8/layout/chart3"/>
    <dgm:cxn modelId="{D8EF727E-2831-0B4A-9AA6-D556ADF4989F}" type="presOf" srcId="{CCED11CE-3459-47E2-B8DB-1455900AE2D2}" destId="{160EC0D2-62D7-9347-933A-CC8165B497FA}" srcOrd="0" destOrd="0" presId="urn:microsoft.com/office/officeart/2005/8/layout/chart3"/>
    <dgm:cxn modelId="{44902186-1051-EA46-9786-9FE8609344A6}" type="presOf" srcId="{D964BF65-4B81-446E-8636-6C7890A0CC48}" destId="{5E2846DF-496C-C14F-872A-F93FAD8B6C20}" srcOrd="0" destOrd="0" presId="urn:microsoft.com/office/officeart/2005/8/layout/chart3"/>
    <dgm:cxn modelId="{C0C3A29F-B2A2-E845-976E-97AE176DFA8E}" type="presOf" srcId="{3D9FC37F-039F-4365-BC67-361DC3D36DC7}" destId="{C7157BEC-2DB1-6742-96C3-A0DCD9C105CF}" srcOrd="1" destOrd="0" presId="urn:microsoft.com/office/officeart/2005/8/layout/chart3"/>
    <dgm:cxn modelId="{321C79A1-2C4F-5243-9F81-D974F97BA355}" type="presOf" srcId="{1D9C2850-CFE5-4B9C-A6E5-3E4EB9FDFCA1}" destId="{11FCD49E-CB05-1243-931C-4005DA036AEC}" srcOrd="1" destOrd="0" presId="urn:microsoft.com/office/officeart/2005/8/layout/chart3"/>
    <dgm:cxn modelId="{2C1B7FA1-58B5-C242-862B-429935F20926}" type="presOf" srcId="{FBE79F49-BDB9-4D5C-B2B2-F0755A94C821}" destId="{4BB4011E-7B11-7A45-820C-D46E43A20B75}" srcOrd="0" destOrd="0" presId="urn:microsoft.com/office/officeart/2005/8/layout/chart3"/>
    <dgm:cxn modelId="{681801CE-AF79-48B4-9CBA-B3A0229ADC94}" srcId="{D964BF65-4B81-446E-8636-6C7890A0CC48}" destId="{CCED11CE-3459-47E2-B8DB-1455900AE2D2}" srcOrd="2" destOrd="0" parTransId="{C4A89808-FF26-4D05-BA01-CD8E28E1B39E}" sibTransId="{C21C64F5-62F7-4681-8104-0E7550487F2C}"/>
    <dgm:cxn modelId="{219637E2-7D9B-48FA-93BF-A0B12A67FEF8}" srcId="{D964BF65-4B81-446E-8636-6C7890A0CC48}" destId="{1D9C2850-CFE5-4B9C-A6E5-3E4EB9FDFCA1}" srcOrd="3" destOrd="0" parTransId="{152FD351-0B50-40EB-B5BF-32DDFDAFD51A}" sibTransId="{4C617479-89BA-479D-B3A4-391FE99CBDDB}"/>
    <dgm:cxn modelId="{FCA01AEF-90C0-47F4-AE68-3DB2F942E86B}" srcId="{D964BF65-4B81-446E-8636-6C7890A0CC48}" destId="{FBE79F49-BDB9-4D5C-B2B2-F0755A94C821}" srcOrd="1" destOrd="0" parTransId="{B8F3A86B-C796-42CD-8ECD-F40853DD3A96}" sibTransId="{70425E6B-B8AA-400A-8863-AC7E96ABA862}"/>
    <dgm:cxn modelId="{C4C934F9-FADC-47F3-A74F-7EAADCA33FF9}" srcId="{D964BF65-4B81-446E-8636-6C7890A0CC48}" destId="{3D9FC37F-039F-4365-BC67-361DC3D36DC7}" srcOrd="0" destOrd="0" parTransId="{0AAF5AE7-3EA4-4C80-B6E9-105D5ED627BD}" sibTransId="{A89CA40D-75F3-48DE-B90F-B8B10857DFFD}"/>
    <dgm:cxn modelId="{C5A7FE49-E73F-4541-BB6F-557B2FE55E04}" type="presParOf" srcId="{5E2846DF-496C-C14F-872A-F93FAD8B6C20}" destId="{D070F0D7-84BE-B94F-9428-4AD6359D75FC}" srcOrd="0" destOrd="0" presId="urn:microsoft.com/office/officeart/2005/8/layout/chart3"/>
    <dgm:cxn modelId="{7934FF0F-CE2D-F34A-85BE-489003E7CA7E}" type="presParOf" srcId="{5E2846DF-496C-C14F-872A-F93FAD8B6C20}" destId="{C7157BEC-2DB1-6742-96C3-A0DCD9C105CF}" srcOrd="1" destOrd="0" presId="urn:microsoft.com/office/officeart/2005/8/layout/chart3"/>
    <dgm:cxn modelId="{1770DBCE-4746-F446-B639-0C095B33059E}" type="presParOf" srcId="{5E2846DF-496C-C14F-872A-F93FAD8B6C20}" destId="{4BB4011E-7B11-7A45-820C-D46E43A20B75}" srcOrd="2" destOrd="0" presId="urn:microsoft.com/office/officeart/2005/8/layout/chart3"/>
    <dgm:cxn modelId="{080EBBE7-BEE2-3F44-B893-7E2F88A05516}" type="presParOf" srcId="{5E2846DF-496C-C14F-872A-F93FAD8B6C20}" destId="{DC562023-5A51-5B43-AA04-C18005185079}" srcOrd="3" destOrd="0" presId="urn:microsoft.com/office/officeart/2005/8/layout/chart3"/>
    <dgm:cxn modelId="{9E10F477-51A2-764C-957C-352AB0B8E474}" type="presParOf" srcId="{5E2846DF-496C-C14F-872A-F93FAD8B6C20}" destId="{160EC0D2-62D7-9347-933A-CC8165B497FA}" srcOrd="4" destOrd="0" presId="urn:microsoft.com/office/officeart/2005/8/layout/chart3"/>
    <dgm:cxn modelId="{F4603184-53F5-CC4C-B6A8-DB6554A53B73}" type="presParOf" srcId="{5E2846DF-496C-C14F-872A-F93FAD8B6C20}" destId="{DC96804D-4910-7C4A-BF16-16343179ADC3}" srcOrd="5" destOrd="0" presId="urn:microsoft.com/office/officeart/2005/8/layout/chart3"/>
    <dgm:cxn modelId="{AB89F67A-840B-CA44-9898-0FFBEF4FE7F5}" type="presParOf" srcId="{5E2846DF-496C-C14F-872A-F93FAD8B6C20}" destId="{689E0870-AEFE-564F-B06D-557A52849BC5}" srcOrd="6" destOrd="0" presId="urn:microsoft.com/office/officeart/2005/8/layout/chart3"/>
    <dgm:cxn modelId="{26B1CE56-7780-A242-B4E4-AEDDA75B1239}" type="presParOf" srcId="{5E2846DF-496C-C14F-872A-F93FAD8B6C20}" destId="{11FCD49E-CB05-1243-931C-4005DA036AEC}" srcOrd="7" destOrd="0" presId="urn:microsoft.com/office/officeart/2005/8/layout/chart3"/>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CDDC80F-CFF4-4558-A086-4547A1E60D5F}" type="doc">
      <dgm:prSet loTypeId="urn:microsoft.com/office/officeart/2018/2/layout/IconLabelList" loCatId="icon" qsTypeId="urn:microsoft.com/office/officeart/2005/8/quickstyle/simple4" qsCatId="simple" csTypeId="urn:microsoft.com/office/officeart/2005/8/colors/colorful2" csCatId="colorful" phldr="1"/>
      <dgm:spPr/>
      <dgm:t>
        <a:bodyPr/>
        <a:lstStyle/>
        <a:p>
          <a:endParaRPr lang="en-US"/>
        </a:p>
      </dgm:t>
    </dgm:pt>
    <dgm:pt modelId="{152BDB8D-2F74-4FE8-A45D-E719189538E9}">
      <dgm:prSet/>
      <dgm:spPr/>
      <dgm:t>
        <a:bodyPr/>
        <a:lstStyle/>
        <a:p>
          <a:pPr>
            <a:lnSpc>
              <a:spcPct val="100000"/>
            </a:lnSpc>
          </a:pPr>
          <a:r>
            <a:rPr lang="en-US" baseline="0"/>
            <a:t>SWOT analysis examines internal and external factors affecting food waste management. </a:t>
          </a:r>
          <a:endParaRPr lang="en-US" dirty="0"/>
        </a:p>
      </dgm:t>
    </dgm:pt>
    <dgm:pt modelId="{25409EEE-179A-4060-8AE9-B15878915050}" type="parTrans" cxnId="{85F1B2CA-1D55-46C1-9A9A-4074D1709E1E}">
      <dgm:prSet/>
      <dgm:spPr/>
      <dgm:t>
        <a:bodyPr/>
        <a:lstStyle/>
        <a:p>
          <a:endParaRPr lang="en-US"/>
        </a:p>
      </dgm:t>
    </dgm:pt>
    <dgm:pt modelId="{7A8B8071-0223-413F-B922-4E338BF4493D}" type="sibTrans" cxnId="{85F1B2CA-1D55-46C1-9A9A-4074D1709E1E}">
      <dgm:prSet/>
      <dgm:spPr/>
      <dgm:t>
        <a:bodyPr/>
        <a:lstStyle/>
        <a:p>
          <a:endParaRPr lang="en-US"/>
        </a:p>
      </dgm:t>
    </dgm:pt>
    <dgm:pt modelId="{CF68FF4E-011D-4C56-970D-3E72AA368B7A}">
      <dgm:prSet/>
      <dgm:spPr/>
      <dgm:t>
        <a:bodyPr/>
        <a:lstStyle/>
        <a:p>
          <a:pPr>
            <a:lnSpc>
              <a:spcPct val="100000"/>
            </a:lnSpc>
          </a:pPr>
          <a:r>
            <a:rPr lang="en-US" baseline="0" dirty="0"/>
            <a:t>Strengths include access to operational data, potential for cross-departmental collaboration, and guest engagement capabilities (Clegg, </a:t>
          </a:r>
          <a:r>
            <a:rPr lang="en-US" baseline="0" dirty="0" err="1"/>
            <a:t>Skyttermoen</a:t>
          </a:r>
          <a:r>
            <a:rPr lang="en-US" baseline="0" dirty="0"/>
            <a:t> &amp; </a:t>
          </a:r>
          <a:r>
            <a:rPr lang="en-US" baseline="0" dirty="0" err="1"/>
            <a:t>Vaagaasar</a:t>
          </a:r>
          <a:r>
            <a:rPr lang="en-US" baseline="0" dirty="0"/>
            <a:t>, 2021). </a:t>
          </a:r>
          <a:endParaRPr lang="en-US" dirty="0"/>
        </a:p>
      </dgm:t>
    </dgm:pt>
    <dgm:pt modelId="{B11D2561-7862-4FB1-B551-84CD58639F59}" type="parTrans" cxnId="{C3EFB853-5CAC-46BB-9AB8-323627A33227}">
      <dgm:prSet/>
      <dgm:spPr/>
      <dgm:t>
        <a:bodyPr/>
        <a:lstStyle/>
        <a:p>
          <a:endParaRPr lang="en-US"/>
        </a:p>
      </dgm:t>
    </dgm:pt>
    <dgm:pt modelId="{7A4C43A1-AE12-4FB0-AE0C-19F895EB62D6}" type="sibTrans" cxnId="{C3EFB853-5CAC-46BB-9AB8-323627A33227}">
      <dgm:prSet/>
      <dgm:spPr/>
      <dgm:t>
        <a:bodyPr/>
        <a:lstStyle/>
        <a:p>
          <a:endParaRPr lang="en-US"/>
        </a:p>
      </dgm:t>
    </dgm:pt>
    <dgm:pt modelId="{A6EC5D93-DFE9-46D7-A841-65ED42070813}">
      <dgm:prSet/>
      <dgm:spPr/>
      <dgm:t>
        <a:bodyPr/>
        <a:lstStyle/>
        <a:p>
          <a:pPr>
            <a:lnSpc>
              <a:spcPct val="100000"/>
            </a:lnSpc>
          </a:pPr>
          <a:r>
            <a:rPr lang="en-US" baseline="0"/>
            <a:t>Weaknesses include fragmented systems, lack of trained personnel, and occasional conflict between sustainability initiatives and service standards (Brotherton, 2015).</a:t>
          </a:r>
          <a:endParaRPr lang="en-US" dirty="0"/>
        </a:p>
      </dgm:t>
    </dgm:pt>
    <dgm:pt modelId="{72D2DA8E-FBC5-4198-A1D6-FE0B86156F9B}" type="parTrans" cxnId="{AFAAD8BC-C21A-4A43-AB8F-A69CD546A482}">
      <dgm:prSet/>
      <dgm:spPr/>
      <dgm:t>
        <a:bodyPr/>
        <a:lstStyle/>
        <a:p>
          <a:endParaRPr lang="en-US"/>
        </a:p>
      </dgm:t>
    </dgm:pt>
    <dgm:pt modelId="{DBD73DBF-A2F2-4057-B43E-4B18274E5BE2}" type="sibTrans" cxnId="{AFAAD8BC-C21A-4A43-AB8F-A69CD546A482}">
      <dgm:prSet/>
      <dgm:spPr/>
      <dgm:t>
        <a:bodyPr/>
        <a:lstStyle/>
        <a:p>
          <a:endParaRPr lang="en-US"/>
        </a:p>
      </dgm:t>
    </dgm:pt>
    <dgm:pt modelId="{3546CB7F-DCA3-4F2A-914C-49D6B5DB069C}">
      <dgm:prSet/>
      <dgm:spPr/>
      <dgm:t>
        <a:bodyPr/>
        <a:lstStyle/>
        <a:p>
          <a:pPr>
            <a:lnSpc>
              <a:spcPct val="100000"/>
            </a:lnSpc>
          </a:pPr>
          <a:r>
            <a:rPr lang="en-US" baseline="0"/>
            <a:t>Opportunities exist in growing eco-conscious markets, partnerships with local farms or composting services, and enhancing menu authenticity while reducing transportation emissions (Costa &amp; Costa, 2022). </a:t>
          </a:r>
          <a:endParaRPr lang="en-US" dirty="0"/>
        </a:p>
      </dgm:t>
    </dgm:pt>
    <dgm:pt modelId="{E2199A69-D54B-439C-B8F4-16BA1E9AA807}" type="parTrans" cxnId="{F321F095-814A-4612-B9A7-A350C0DC95C8}">
      <dgm:prSet/>
      <dgm:spPr/>
      <dgm:t>
        <a:bodyPr/>
        <a:lstStyle/>
        <a:p>
          <a:endParaRPr lang="en-US"/>
        </a:p>
      </dgm:t>
    </dgm:pt>
    <dgm:pt modelId="{3515C7C2-60E7-4C8C-9845-5781AADD955B}" type="sibTrans" cxnId="{F321F095-814A-4612-B9A7-A350C0DC95C8}">
      <dgm:prSet/>
      <dgm:spPr/>
      <dgm:t>
        <a:bodyPr/>
        <a:lstStyle/>
        <a:p>
          <a:endParaRPr lang="en-US"/>
        </a:p>
      </dgm:t>
    </dgm:pt>
    <dgm:pt modelId="{898CFCD3-0145-4DB0-AAB7-472E7C63FB5F}">
      <dgm:prSet/>
      <dgm:spPr/>
      <dgm:t>
        <a:bodyPr/>
        <a:lstStyle/>
        <a:p>
          <a:pPr>
            <a:lnSpc>
              <a:spcPct val="100000"/>
            </a:lnSpc>
          </a:pPr>
          <a:r>
            <a:rPr lang="en-US" baseline="0"/>
            <a:t>Threats include regulatory tightening, supply chain disruptions, and reputational risks from unverified sustainability claims (Sharma, Singh &amp; Tyagi, 2024). </a:t>
          </a:r>
          <a:endParaRPr lang="en-US" dirty="0"/>
        </a:p>
      </dgm:t>
    </dgm:pt>
    <dgm:pt modelId="{02E2AA62-EE62-429B-8D85-8407BBE07B7B}" type="parTrans" cxnId="{0CE9AD11-E2F6-4243-B70A-86EBA3B7CF93}">
      <dgm:prSet/>
      <dgm:spPr/>
      <dgm:t>
        <a:bodyPr/>
        <a:lstStyle/>
        <a:p>
          <a:endParaRPr lang="en-US"/>
        </a:p>
      </dgm:t>
    </dgm:pt>
    <dgm:pt modelId="{8BDB6447-6C06-4AE7-87DF-F172C790B275}" type="sibTrans" cxnId="{0CE9AD11-E2F6-4243-B70A-86EBA3B7CF93}">
      <dgm:prSet/>
      <dgm:spPr/>
      <dgm:t>
        <a:bodyPr/>
        <a:lstStyle/>
        <a:p>
          <a:endParaRPr lang="en-US"/>
        </a:p>
      </dgm:t>
    </dgm:pt>
    <dgm:pt modelId="{BBEB5616-5A94-4FC1-8024-C9729ACB06E9}">
      <dgm:prSet/>
      <dgm:spPr/>
      <dgm:t>
        <a:bodyPr/>
        <a:lstStyle/>
        <a:p>
          <a:pPr>
            <a:lnSpc>
              <a:spcPct val="100000"/>
            </a:lnSpc>
          </a:pPr>
          <a:r>
            <a:rPr lang="en-US" baseline="0"/>
            <a:t>Small boutique hotels leverage agility and local integration but face resource limitations, whereas large chains benefit from scale but risk cultural inertia. Effective strategies must be tailored to hotel size and context to maximize outcomes.</a:t>
          </a:r>
          <a:endParaRPr lang="en-US" dirty="0"/>
        </a:p>
      </dgm:t>
    </dgm:pt>
    <dgm:pt modelId="{4306D21B-2DA0-4F9A-A302-06CEAC775984}" type="parTrans" cxnId="{A3999D2D-ED04-492B-9F4D-975D9A71D436}">
      <dgm:prSet/>
      <dgm:spPr/>
      <dgm:t>
        <a:bodyPr/>
        <a:lstStyle/>
        <a:p>
          <a:endParaRPr lang="en-US"/>
        </a:p>
      </dgm:t>
    </dgm:pt>
    <dgm:pt modelId="{50D23790-556F-4A10-AB77-9C53BD3B0EFE}" type="sibTrans" cxnId="{A3999D2D-ED04-492B-9F4D-975D9A71D436}">
      <dgm:prSet/>
      <dgm:spPr/>
      <dgm:t>
        <a:bodyPr/>
        <a:lstStyle/>
        <a:p>
          <a:endParaRPr lang="en-US"/>
        </a:p>
      </dgm:t>
    </dgm:pt>
    <dgm:pt modelId="{671A4314-B1F7-4059-A3BA-13615C952874}" type="pres">
      <dgm:prSet presAssocID="{6CDDC80F-CFF4-4558-A086-4547A1E60D5F}" presName="root" presStyleCnt="0">
        <dgm:presLayoutVars>
          <dgm:dir/>
          <dgm:resizeHandles val="exact"/>
        </dgm:presLayoutVars>
      </dgm:prSet>
      <dgm:spPr/>
    </dgm:pt>
    <dgm:pt modelId="{9810C4CA-C3B4-45A7-83C1-C3ADBE881AB2}" type="pres">
      <dgm:prSet presAssocID="{152BDB8D-2F74-4FE8-A45D-E719189538E9}" presName="compNode" presStyleCnt="0"/>
      <dgm:spPr/>
    </dgm:pt>
    <dgm:pt modelId="{E309E5D6-F269-4ADE-91D8-15B151B9CC5A}" type="pres">
      <dgm:prSet presAssocID="{152BDB8D-2F74-4FE8-A45D-E719189538E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rning"/>
        </a:ext>
      </dgm:extLst>
    </dgm:pt>
    <dgm:pt modelId="{A2947F3B-97EC-4F85-B35A-D8404405490B}" type="pres">
      <dgm:prSet presAssocID="{152BDB8D-2F74-4FE8-A45D-E719189538E9}" presName="spaceRect" presStyleCnt="0"/>
      <dgm:spPr/>
    </dgm:pt>
    <dgm:pt modelId="{BE330A74-6652-45CB-ACB7-CB9240095BBE}" type="pres">
      <dgm:prSet presAssocID="{152BDB8D-2F74-4FE8-A45D-E719189538E9}" presName="textRect" presStyleLbl="revTx" presStyleIdx="0" presStyleCnt="6">
        <dgm:presLayoutVars>
          <dgm:chMax val="1"/>
          <dgm:chPref val="1"/>
        </dgm:presLayoutVars>
      </dgm:prSet>
      <dgm:spPr/>
    </dgm:pt>
    <dgm:pt modelId="{D32AB9A8-E757-4FF5-86F1-8C044340A54B}" type="pres">
      <dgm:prSet presAssocID="{7A8B8071-0223-413F-B922-4E338BF4493D}" presName="sibTrans" presStyleCnt="0"/>
      <dgm:spPr/>
    </dgm:pt>
    <dgm:pt modelId="{6D8FB9F7-CE5F-455A-88C9-04324EE015F6}" type="pres">
      <dgm:prSet presAssocID="{CF68FF4E-011D-4C56-970D-3E72AA368B7A}" presName="compNode" presStyleCnt="0"/>
      <dgm:spPr/>
    </dgm:pt>
    <dgm:pt modelId="{0433310F-4495-4F4C-A773-05C06F2F6618}" type="pres">
      <dgm:prSet presAssocID="{CF68FF4E-011D-4C56-970D-3E72AA368B7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ycle with People"/>
        </a:ext>
      </dgm:extLst>
    </dgm:pt>
    <dgm:pt modelId="{BB2DAC16-727E-4DBB-B9A7-2C43A25666F8}" type="pres">
      <dgm:prSet presAssocID="{CF68FF4E-011D-4C56-970D-3E72AA368B7A}" presName="spaceRect" presStyleCnt="0"/>
      <dgm:spPr/>
    </dgm:pt>
    <dgm:pt modelId="{6FC0BEF3-EF8F-4770-B3C5-EF63F20CBD27}" type="pres">
      <dgm:prSet presAssocID="{CF68FF4E-011D-4C56-970D-3E72AA368B7A}" presName="textRect" presStyleLbl="revTx" presStyleIdx="1" presStyleCnt="6">
        <dgm:presLayoutVars>
          <dgm:chMax val="1"/>
          <dgm:chPref val="1"/>
        </dgm:presLayoutVars>
      </dgm:prSet>
      <dgm:spPr/>
    </dgm:pt>
    <dgm:pt modelId="{D6725D3F-5556-4FF6-8C0D-BE6B967101C3}" type="pres">
      <dgm:prSet presAssocID="{7A4C43A1-AE12-4FB0-AE0C-19F895EB62D6}" presName="sibTrans" presStyleCnt="0"/>
      <dgm:spPr/>
    </dgm:pt>
    <dgm:pt modelId="{0901DB6B-5C80-4B1E-B6E5-7A6649D52836}" type="pres">
      <dgm:prSet presAssocID="{A6EC5D93-DFE9-46D7-A841-65ED42070813}" presName="compNode" presStyleCnt="0"/>
      <dgm:spPr/>
    </dgm:pt>
    <dgm:pt modelId="{7C6DC357-AFD0-4BCB-92B3-C11903561275}" type="pres">
      <dgm:prSet presAssocID="{A6EC5D93-DFE9-46D7-A841-65ED4207081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ierarchy"/>
        </a:ext>
      </dgm:extLst>
    </dgm:pt>
    <dgm:pt modelId="{53175FAD-33DC-40FB-8E01-4BC7265CCE17}" type="pres">
      <dgm:prSet presAssocID="{A6EC5D93-DFE9-46D7-A841-65ED42070813}" presName="spaceRect" presStyleCnt="0"/>
      <dgm:spPr/>
    </dgm:pt>
    <dgm:pt modelId="{E8DC79E6-0FE4-4CF8-AB39-EC26B603529D}" type="pres">
      <dgm:prSet presAssocID="{A6EC5D93-DFE9-46D7-A841-65ED42070813}" presName="textRect" presStyleLbl="revTx" presStyleIdx="2" presStyleCnt="6">
        <dgm:presLayoutVars>
          <dgm:chMax val="1"/>
          <dgm:chPref val="1"/>
        </dgm:presLayoutVars>
      </dgm:prSet>
      <dgm:spPr/>
    </dgm:pt>
    <dgm:pt modelId="{7C259D36-25C7-4820-A655-375F9CEBB4AF}" type="pres">
      <dgm:prSet presAssocID="{DBD73DBF-A2F2-4057-B43E-4B18274E5BE2}" presName="sibTrans" presStyleCnt="0"/>
      <dgm:spPr/>
    </dgm:pt>
    <dgm:pt modelId="{4F5AF4E3-06D2-4169-B6B9-B8BADEC0A478}" type="pres">
      <dgm:prSet presAssocID="{3546CB7F-DCA3-4F2A-914C-49D6B5DB069C}" presName="compNode" presStyleCnt="0"/>
      <dgm:spPr/>
    </dgm:pt>
    <dgm:pt modelId="{5C050D09-0DC9-4214-AE06-EB9E0627D4C4}" type="pres">
      <dgm:prSet presAssocID="{3546CB7F-DCA3-4F2A-914C-49D6B5DB069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ustainability"/>
        </a:ext>
      </dgm:extLst>
    </dgm:pt>
    <dgm:pt modelId="{35AB5405-8EEC-4035-B5EE-280F65D37EB4}" type="pres">
      <dgm:prSet presAssocID="{3546CB7F-DCA3-4F2A-914C-49D6B5DB069C}" presName="spaceRect" presStyleCnt="0"/>
      <dgm:spPr/>
    </dgm:pt>
    <dgm:pt modelId="{2E4CC24D-3C06-4A43-A3B0-7A769BA6F49D}" type="pres">
      <dgm:prSet presAssocID="{3546CB7F-DCA3-4F2A-914C-49D6B5DB069C}" presName="textRect" presStyleLbl="revTx" presStyleIdx="3" presStyleCnt="6">
        <dgm:presLayoutVars>
          <dgm:chMax val="1"/>
          <dgm:chPref val="1"/>
        </dgm:presLayoutVars>
      </dgm:prSet>
      <dgm:spPr/>
    </dgm:pt>
    <dgm:pt modelId="{51672225-816D-4158-BBAE-9737FA5B8CD5}" type="pres">
      <dgm:prSet presAssocID="{3515C7C2-60E7-4C8C-9845-5781AADD955B}" presName="sibTrans" presStyleCnt="0"/>
      <dgm:spPr/>
    </dgm:pt>
    <dgm:pt modelId="{1E9338D2-422C-47F7-9EA7-CE1EB6C8538E}" type="pres">
      <dgm:prSet presAssocID="{898CFCD3-0145-4DB0-AAB7-472E7C63FB5F}" presName="compNode" presStyleCnt="0"/>
      <dgm:spPr/>
    </dgm:pt>
    <dgm:pt modelId="{E8B1FD10-C241-4A33-86C1-A5B179C515EB}" type="pres">
      <dgm:prSet presAssocID="{898CFCD3-0145-4DB0-AAB7-472E7C63FB5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isconnected"/>
        </a:ext>
      </dgm:extLst>
    </dgm:pt>
    <dgm:pt modelId="{29ADBFF4-D74F-4887-9ABF-0A048360C27E}" type="pres">
      <dgm:prSet presAssocID="{898CFCD3-0145-4DB0-AAB7-472E7C63FB5F}" presName="spaceRect" presStyleCnt="0"/>
      <dgm:spPr/>
    </dgm:pt>
    <dgm:pt modelId="{5A6C5B72-D638-4250-A491-F18B20FD417A}" type="pres">
      <dgm:prSet presAssocID="{898CFCD3-0145-4DB0-AAB7-472E7C63FB5F}" presName="textRect" presStyleLbl="revTx" presStyleIdx="4" presStyleCnt="6">
        <dgm:presLayoutVars>
          <dgm:chMax val="1"/>
          <dgm:chPref val="1"/>
        </dgm:presLayoutVars>
      </dgm:prSet>
      <dgm:spPr/>
    </dgm:pt>
    <dgm:pt modelId="{B41B447E-E385-4C9F-AE7F-EE3D27F7235A}" type="pres">
      <dgm:prSet presAssocID="{8BDB6447-6C06-4AE7-87DF-F172C790B275}" presName="sibTrans" presStyleCnt="0"/>
      <dgm:spPr/>
    </dgm:pt>
    <dgm:pt modelId="{2D248025-5A26-48D9-A3F4-FD33EB3A8CA1}" type="pres">
      <dgm:prSet presAssocID="{BBEB5616-5A94-4FC1-8024-C9729ACB06E9}" presName="compNode" presStyleCnt="0"/>
      <dgm:spPr/>
    </dgm:pt>
    <dgm:pt modelId="{B2311C7E-3DB2-4782-AD6F-5BFC2D6F3C5C}" type="pres">
      <dgm:prSet presAssocID="{BBEB5616-5A94-4FC1-8024-C9729ACB06E9}"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uilding"/>
        </a:ext>
      </dgm:extLst>
    </dgm:pt>
    <dgm:pt modelId="{93D41DDA-A08A-4A7B-AA95-D8C5655C4E3A}" type="pres">
      <dgm:prSet presAssocID="{BBEB5616-5A94-4FC1-8024-C9729ACB06E9}" presName="spaceRect" presStyleCnt="0"/>
      <dgm:spPr/>
    </dgm:pt>
    <dgm:pt modelId="{BCCA2498-2C97-4274-BCBF-1C282613E066}" type="pres">
      <dgm:prSet presAssocID="{BBEB5616-5A94-4FC1-8024-C9729ACB06E9}" presName="textRect" presStyleLbl="revTx" presStyleIdx="5" presStyleCnt="6">
        <dgm:presLayoutVars>
          <dgm:chMax val="1"/>
          <dgm:chPref val="1"/>
        </dgm:presLayoutVars>
      </dgm:prSet>
      <dgm:spPr/>
    </dgm:pt>
  </dgm:ptLst>
  <dgm:cxnLst>
    <dgm:cxn modelId="{99880F09-7A22-EF4F-92DB-8449041A46D7}" type="presOf" srcId="{3546CB7F-DCA3-4F2A-914C-49D6B5DB069C}" destId="{2E4CC24D-3C06-4A43-A3B0-7A769BA6F49D}" srcOrd="0" destOrd="0" presId="urn:microsoft.com/office/officeart/2018/2/layout/IconLabelList"/>
    <dgm:cxn modelId="{A3C2440D-B2C1-C94A-954B-AB48F40146AA}" type="presOf" srcId="{6CDDC80F-CFF4-4558-A086-4547A1E60D5F}" destId="{671A4314-B1F7-4059-A3BA-13615C952874}" srcOrd="0" destOrd="0" presId="urn:microsoft.com/office/officeart/2018/2/layout/IconLabelList"/>
    <dgm:cxn modelId="{0CE9AD11-E2F6-4243-B70A-86EBA3B7CF93}" srcId="{6CDDC80F-CFF4-4558-A086-4547A1E60D5F}" destId="{898CFCD3-0145-4DB0-AAB7-472E7C63FB5F}" srcOrd="4" destOrd="0" parTransId="{02E2AA62-EE62-429B-8D85-8407BBE07B7B}" sibTransId="{8BDB6447-6C06-4AE7-87DF-F172C790B275}"/>
    <dgm:cxn modelId="{A3999D2D-ED04-492B-9F4D-975D9A71D436}" srcId="{6CDDC80F-CFF4-4558-A086-4547A1E60D5F}" destId="{BBEB5616-5A94-4FC1-8024-C9729ACB06E9}" srcOrd="5" destOrd="0" parTransId="{4306D21B-2DA0-4F9A-A302-06CEAC775984}" sibTransId="{50D23790-556F-4A10-AB77-9C53BD3B0EFE}"/>
    <dgm:cxn modelId="{C3EFB853-5CAC-46BB-9AB8-323627A33227}" srcId="{6CDDC80F-CFF4-4558-A086-4547A1E60D5F}" destId="{CF68FF4E-011D-4C56-970D-3E72AA368B7A}" srcOrd="1" destOrd="0" parTransId="{B11D2561-7862-4FB1-B551-84CD58639F59}" sibTransId="{7A4C43A1-AE12-4FB0-AE0C-19F895EB62D6}"/>
    <dgm:cxn modelId="{4BDE7E8C-63CE-EC47-AFCB-0AAD5997A3D3}" type="presOf" srcId="{152BDB8D-2F74-4FE8-A45D-E719189538E9}" destId="{BE330A74-6652-45CB-ACB7-CB9240095BBE}" srcOrd="0" destOrd="0" presId="urn:microsoft.com/office/officeart/2018/2/layout/IconLabelList"/>
    <dgm:cxn modelId="{F321F095-814A-4612-B9A7-A350C0DC95C8}" srcId="{6CDDC80F-CFF4-4558-A086-4547A1E60D5F}" destId="{3546CB7F-DCA3-4F2A-914C-49D6B5DB069C}" srcOrd="3" destOrd="0" parTransId="{E2199A69-D54B-439C-B8F4-16BA1E9AA807}" sibTransId="{3515C7C2-60E7-4C8C-9845-5781AADD955B}"/>
    <dgm:cxn modelId="{AFAAD8BC-C21A-4A43-AB8F-A69CD546A482}" srcId="{6CDDC80F-CFF4-4558-A086-4547A1E60D5F}" destId="{A6EC5D93-DFE9-46D7-A841-65ED42070813}" srcOrd="2" destOrd="0" parTransId="{72D2DA8E-FBC5-4198-A1D6-FE0B86156F9B}" sibTransId="{DBD73DBF-A2F2-4057-B43E-4B18274E5BE2}"/>
    <dgm:cxn modelId="{85F1B2CA-1D55-46C1-9A9A-4074D1709E1E}" srcId="{6CDDC80F-CFF4-4558-A086-4547A1E60D5F}" destId="{152BDB8D-2F74-4FE8-A45D-E719189538E9}" srcOrd="0" destOrd="0" parTransId="{25409EEE-179A-4060-8AE9-B15878915050}" sibTransId="{7A8B8071-0223-413F-B922-4E338BF4493D}"/>
    <dgm:cxn modelId="{B1B152D2-A5F8-E940-9D09-58F2FE296570}" type="presOf" srcId="{CF68FF4E-011D-4C56-970D-3E72AA368B7A}" destId="{6FC0BEF3-EF8F-4770-B3C5-EF63F20CBD27}" srcOrd="0" destOrd="0" presId="urn:microsoft.com/office/officeart/2018/2/layout/IconLabelList"/>
    <dgm:cxn modelId="{881376F6-4F92-EB44-96A7-4158D2F12D0E}" type="presOf" srcId="{BBEB5616-5A94-4FC1-8024-C9729ACB06E9}" destId="{BCCA2498-2C97-4274-BCBF-1C282613E066}" srcOrd="0" destOrd="0" presId="urn:microsoft.com/office/officeart/2018/2/layout/IconLabelList"/>
    <dgm:cxn modelId="{77A4FCF8-9E1A-6347-AB9D-82566B024FCB}" type="presOf" srcId="{A6EC5D93-DFE9-46D7-A841-65ED42070813}" destId="{E8DC79E6-0FE4-4CF8-AB39-EC26B603529D}" srcOrd="0" destOrd="0" presId="urn:microsoft.com/office/officeart/2018/2/layout/IconLabelList"/>
    <dgm:cxn modelId="{39111AFA-EE19-B343-9738-431469080E4B}" type="presOf" srcId="{898CFCD3-0145-4DB0-AAB7-472E7C63FB5F}" destId="{5A6C5B72-D638-4250-A491-F18B20FD417A}" srcOrd="0" destOrd="0" presId="urn:microsoft.com/office/officeart/2018/2/layout/IconLabelList"/>
    <dgm:cxn modelId="{A4A651F3-83DC-2143-ABCF-CC707C08F42A}" type="presParOf" srcId="{671A4314-B1F7-4059-A3BA-13615C952874}" destId="{9810C4CA-C3B4-45A7-83C1-C3ADBE881AB2}" srcOrd="0" destOrd="0" presId="urn:microsoft.com/office/officeart/2018/2/layout/IconLabelList"/>
    <dgm:cxn modelId="{5E7764A2-CC98-6141-97ED-FDD665F6CAFF}" type="presParOf" srcId="{9810C4CA-C3B4-45A7-83C1-C3ADBE881AB2}" destId="{E309E5D6-F269-4ADE-91D8-15B151B9CC5A}" srcOrd="0" destOrd="0" presId="urn:microsoft.com/office/officeart/2018/2/layout/IconLabelList"/>
    <dgm:cxn modelId="{6022F879-7C01-8841-9E2D-3E27B5A237F8}" type="presParOf" srcId="{9810C4CA-C3B4-45A7-83C1-C3ADBE881AB2}" destId="{A2947F3B-97EC-4F85-B35A-D8404405490B}" srcOrd="1" destOrd="0" presId="urn:microsoft.com/office/officeart/2018/2/layout/IconLabelList"/>
    <dgm:cxn modelId="{1D4236E4-3FD4-DF40-8EC9-52A5CEE59EE7}" type="presParOf" srcId="{9810C4CA-C3B4-45A7-83C1-C3ADBE881AB2}" destId="{BE330A74-6652-45CB-ACB7-CB9240095BBE}" srcOrd="2" destOrd="0" presId="urn:microsoft.com/office/officeart/2018/2/layout/IconLabelList"/>
    <dgm:cxn modelId="{A376B7A6-AC50-5143-9BE2-25FE70305C71}" type="presParOf" srcId="{671A4314-B1F7-4059-A3BA-13615C952874}" destId="{D32AB9A8-E757-4FF5-86F1-8C044340A54B}" srcOrd="1" destOrd="0" presId="urn:microsoft.com/office/officeart/2018/2/layout/IconLabelList"/>
    <dgm:cxn modelId="{87466CA1-5F0D-6043-AE6C-CE8D866D5D63}" type="presParOf" srcId="{671A4314-B1F7-4059-A3BA-13615C952874}" destId="{6D8FB9F7-CE5F-455A-88C9-04324EE015F6}" srcOrd="2" destOrd="0" presId="urn:microsoft.com/office/officeart/2018/2/layout/IconLabelList"/>
    <dgm:cxn modelId="{FFE2E926-5FF2-A04A-8368-F6E621B54E22}" type="presParOf" srcId="{6D8FB9F7-CE5F-455A-88C9-04324EE015F6}" destId="{0433310F-4495-4F4C-A773-05C06F2F6618}" srcOrd="0" destOrd="0" presId="urn:microsoft.com/office/officeart/2018/2/layout/IconLabelList"/>
    <dgm:cxn modelId="{8557E8E2-DD7F-A142-97EF-4BED96CE9732}" type="presParOf" srcId="{6D8FB9F7-CE5F-455A-88C9-04324EE015F6}" destId="{BB2DAC16-727E-4DBB-B9A7-2C43A25666F8}" srcOrd="1" destOrd="0" presId="urn:microsoft.com/office/officeart/2018/2/layout/IconLabelList"/>
    <dgm:cxn modelId="{4E228C19-E1FC-0347-A75F-F9C336F50C2C}" type="presParOf" srcId="{6D8FB9F7-CE5F-455A-88C9-04324EE015F6}" destId="{6FC0BEF3-EF8F-4770-B3C5-EF63F20CBD27}" srcOrd="2" destOrd="0" presId="urn:microsoft.com/office/officeart/2018/2/layout/IconLabelList"/>
    <dgm:cxn modelId="{FCB23DDC-0CDB-3645-9112-0E59F6129BD2}" type="presParOf" srcId="{671A4314-B1F7-4059-A3BA-13615C952874}" destId="{D6725D3F-5556-4FF6-8C0D-BE6B967101C3}" srcOrd="3" destOrd="0" presId="urn:microsoft.com/office/officeart/2018/2/layout/IconLabelList"/>
    <dgm:cxn modelId="{93AAA96A-126B-624A-B244-50849952EFBA}" type="presParOf" srcId="{671A4314-B1F7-4059-A3BA-13615C952874}" destId="{0901DB6B-5C80-4B1E-B6E5-7A6649D52836}" srcOrd="4" destOrd="0" presId="urn:microsoft.com/office/officeart/2018/2/layout/IconLabelList"/>
    <dgm:cxn modelId="{A62E26DC-346E-A24C-B724-3193478158C6}" type="presParOf" srcId="{0901DB6B-5C80-4B1E-B6E5-7A6649D52836}" destId="{7C6DC357-AFD0-4BCB-92B3-C11903561275}" srcOrd="0" destOrd="0" presId="urn:microsoft.com/office/officeart/2018/2/layout/IconLabelList"/>
    <dgm:cxn modelId="{70814312-F7A2-0849-9769-7B84E9A9A918}" type="presParOf" srcId="{0901DB6B-5C80-4B1E-B6E5-7A6649D52836}" destId="{53175FAD-33DC-40FB-8E01-4BC7265CCE17}" srcOrd="1" destOrd="0" presId="urn:microsoft.com/office/officeart/2018/2/layout/IconLabelList"/>
    <dgm:cxn modelId="{4EAE3223-C940-204F-9026-42C7BD6B18DB}" type="presParOf" srcId="{0901DB6B-5C80-4B1E-B6E5-7A6649D52836}" destId="{E8DC79E6-0FE4-4CF8-AB39-EC26B603529D}" srcOrd="2" destOrd="0" presId="urn:microsoft.com/office/officeart/2018/2/layout/IconLabelList"/>
    <dgm:cxn modelId="{FA0D545B-FBA1-494B-8098-341AB6B84FDF}" type="presParOf" srcId="{671A4314-B1F7-4059-A3BA-13615C952874}" destId="{7C259D36-25C7-4820-A655-375F9CEBB4AF}" srcOrd="5" destOrd="0" presId="urn:microsoft.com/office/officeart/2018/2/layout/IconLabelList"/>
    <dgm:cxn modelId="{9EC290E3-5478-E34B-B605-67919255028B}" type="presParOf" srcId="{671A4314-B1F7-4059-A3BA-13615C952874}" destId="{4F5AF4E3-06D2-4169-B6B9-B8BADEC0A478}" srcOrd="6" destOrd="0" presId="urn:microsoft.com/office/officeart/2018/2/layout/IconLabelList"/>
    <dgm:cxn modelId="{5DD3DF5C-8D4A-E845-80CD-E8E070E90F56}" type="presParOf" srcId="{4F5AF4E3-06D2-4169-B6B9-B8BADEC0A478}" destId="{5C050D09-0DC9-4214-AE06-EB9E0627D4C4}" srcOrd="0" destOrd="0" presId="urn:microsoft.com/office/officeart/2018/2/layout/IconLabelList"/>
    <dgm:cxn modelId="{E381BB96-757C-BB4E-A5E2-1522C0F932C9}" type="presParOf" srcId="{4F5AF4E3-06D2-4169-B6B9-B8BADEC0A478}" destId="{35AB5405-8EEC-4035-B5EE-280F65D37EB4}" srcOrd="1" destOrd="0" presId="urn:microsoft.com/office/officeart/2018/2/layout/IconLabelList"/>
    <dgm:cxn modelId="{5B6451CD-3384-8849-A93B-E2749CD3912A}" type="presParOf" srcId="{4F5AF4E3-06D2-4169-B6B9-B8BADEC0A478}" destId="{2E4CC24D-3C06-4A43-A3B0-7A769BA6F49D}" srcOrd="2" destOrd="0" presId="urn:microsoft.com/office/officeart/2018/2/layout/IconLabelList"/>
    <dgm:cxn modelId="{51F8AEC8-E51A-1740-BF3D-0A9D4A2D5A4C}" type="presParOf" srcId="{671A4314-B1F7-4059-A3BA-13615C952874}" destId="{51672225-816D-4158-BBAE-9737FA5B8CD5}" srcOrd="7" destOrd="0" presId="urn:microsoft.com/office/officeart/2018/2/layout/IconLabelList"/>
    <dgm:cxn modelId="{83E3021E-0080-CC41-9442-B37FCC51D917}" type="presParOf" srcId="{671A4314-B1F7-4059-A3BA-13615C952874}" destId="{1E9338D2-422C-47F7-9EA7-CE1EB6C8538E}" srcOrd="8" destOrd="0" presId="urn:microsoft.com/office/officeart/2018/2/layout/IconLabelList"/>
    <dgm:cxn modelId="{ED09EAC7-81F2-454D-8757-A1FA8EE931C6}" type="presParOf" srcId="{1E9338D2-422C-47F7-9EA7-CE1EB6C8538E}" destId="{E8B1FD10-C241-4A33-86C1-A5B179C515EB}" srcOrd="0" destOrd="0" presId="urn:microsoft.com/office/officeart/2018/2/layout/IconLabelList"/>
    <dgm:cxn modelId="{7D669B84-8020-544F-852C-9F8E71839FCA}" type="presParOf" srcId="{1E9338D2-422C-47F7-9EA7-CE1EB6C8538E}" destId="{29ADBFF4-D74F-4887-9ABF-0A048360C27E}" srcOrd="1" destOrd="0" presId="urn:microsoft.com/office/officeart/2018/2/layout/IconLabelList"/>
    <dgm:cxn modelId="{34B44A46-938C-D44E-B477-60D5BC37E64D}" type="presParOf" srcId="{1E9338D2-422C-47F7-9EA7-CE1EB6C8538E}" destId="{5A6C5B72-D638-4250-A491-F18B20FD417A}" srcOrd="2" destOrd="0" presId="urn:microsoft.com/office/officeart/2018/2/layout/IconLabelList"/>
    <dgm:cxn modelId="{0C81500B-C691-E04C-AB24-083FF3CAA671}" type="presParOf" srcId="{671A4314-B1F7-4059-A3BA-13615C952874}" destId="{B41B447E-E385-4C9F-AE7F-EE3D27F7235A}" srcOrd="9" destOrd="0" presId="urn:microsoft.com/office/officeart/2018/2/layout/IconLabelList"/>
    <dgm:cxn modelId="{CA69C49B-2FE9-1C4E-BDE4-1DD9B4E84865}" type="presParOf" srcId="{671A4314-B1F7-4059-A3BA-13615C952874}" destId="{2D248025-5A26-48D9-A3F4-FD33EB3A8CA1}" srcOrd="10" destOrd="0" presId="urn:microsoft.com/office/officeart/2018/2/layout/IconLabelList"/>
    <dgm:cxn modelId="{F2E68FD1-83C4-8847-A47B-EF2741D39694}" type="presParOf" srcId="{2D248025-5A26-48D9-A3F4-FD33EB3A8CA1}" destId="{B2311C7E-3DB2-4782-AD6F-5BFC2D6F3C5C}" srcOrd="0" destOrd="0" presId="urn:microsoft.com/office/officeart/2018/2/layout/IconLabelList"/>
    <dgm:cxn modelId="{7090137D-7AD5-0F4E-A62C-B036DC745B60}" type="presParOf" srcId="{2D248025-5A26-48D9-A3F4-FD33EB3A8CA1}" destId="{93D41DDA-A08A-4A7B-AA95-D8C5655C4E3A}" srcOrd="1" destOrd="0" presId="urn:microsoft.com/office/officeart/2018/2/layout/IconLabelList"/>
    <dgm:cxn modelId="{67E4671F-749A-6043-A384-7A10BAEB6175}" type="presParOf" srcId="{2D248025-5A26-48D9-A3F4-FD33EB3A8CA1}" destId="{BCCA2498-2C97-4274-BCBF-1C282613E066}"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4B9A12F4-720B-4CC7-B534-3CEE0713C94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4611384-DE5C-4563-B4AD-280F78016D46}">
      <dgm:prSet/>
      <dgm:spPr/>
      <dgm:t>
        <a:bodyPr/>
        <a:lstStyle/>
        <a:p>
          <a:pPr>
            <a:lnSpc>
              <a:spcPct val="100000"/>
            </a:lnSpc>
          </a:pPr>
          <a:r>
            <a:rPr lang="en-GB" baseline="0"/>
            <a:t>The PEAS framework examines political, ethical, administrative, and social considerations. </a:t>
          </a:r>
          <a:endParaRPr lang="en-US"/>
        </a:p>
      </dgm:t>
    </dgm:pt>
    <dgm:pt modelId="{326B3F96-161A-4776-A121-0FCB1472029E}" type="parTrans" cxnId="{6A636ACC-B59E-45A1-8D98-040AFA4D3A50}">
      <dgm:prSet/>
      <dgm:spPr/>
      <dgm:t>
        <a:bodyPr/>
        <a:lstStyle/>
        <a:p>
          <a:endParaRPr lang="en-US"/>
        </a:p>
      </dgm:t>
    </dgm:pt>
    <dgm:pt modelId="{9C101367-34E4-4074-A270-151269B3CA77}" type="sibTrans" cxnId="{6A636ACC-B59E-45A1-8D98-040AFA4D3A50}">
      <dgm:prSet/>
      <dgm:spPr/>
      <dgm:t>
        <a:bodyPr/>
        <a:lstStyle/>
        <a:p>
          <a:endParaRPr lang="en-US"/>
        </a:p>
      </dgm:t>
    </dgm:pt>
    <dgm:pt modelId="{719D912E-9E86-46E3-9F15-4657E7737327}">
      <dgm:prSet/>
      <dgm:spPr/>
      <dgm:t>
        <a:bodyPr/>
        <a:lstStyle/>
        <a:p>
          <a:pPr>
            <a:lnSpc>
              <a:spcPct val="100000"/>
            </a:lnSpc>
          </a:pPr>
          <a:r>
            <a:rPr lang="en-GB" baseline="0" dirty="0"/>
            <a:t>Politically, hotels can access grants and recognition by aligning with government sustainability targets (</a:t>
          </a:r>
          <a:r>
            <a:rPr lang="en-GB" baseline="0" dirty="0" err="1"/>
            <a:t>www.culture.gov.uk</a:t>
          </a:r>
          <a:r>
            <a:rPr lang="en-GB" baseline="0" dirty="0"/>
            <a:t>, 2024).</a:t>
          </a:r>
          <a:endParaRPr lang="en-US" dirty="0"/>
        </a:p>
      </dgm:t>
    </dgm:pt>
    <dgm:pt modelId="{23E6512C-F4ED-4161-B081-A5FFDFAA665D}" type="parTrans" cxnId="{AB390F8B-4C0A-4F53-8282-4A95AAE1B90C}">
      <dgm:prSet/>
      <dgm:spPr/>
      <dgm:t>
        <a:bodyPr/>
        <a:lstStyle/>
        <a:p>
          <a:endParaRPr lang="en-US"/>
        </a:p>
      </dgm:t>
    </dgm:pt>
    <dgm:pt modelId="{C1D85A4A-C520-40AA-BF3F-0905FB6C44AD}" type="sibTrans" cxnId="{AB390F8B-4C0A-4F53-8282-4A95AAE1B90C}">
      <dgm:prSet/>
      <dgm:spPr/>
      <dgm:t>
        <a:bodyPr/>
        <a:lstStyle/>
        <a:p>
          <a:endParaRPr lang="en-US"/>
        </a:p>
      </dgm:t>
    </dgm:pt>
    <dgm:pt modelId="{F93EA40C-1BD2-498F-A657-5B34F0A684B4}">
      <dgm:prSet/>
      <dgm:spPr/>
      <dgm:t>
        <a:bodyPr/>
        <a:lstStyle/>
        <a:p>
          <a:pPr>
            <a:lnSpc>
              <a:spcPct val="100000"/>
            </a:lnSpc>
          </a:pPr>
          <a:r>
            <a:rPr lang="en-GB" baseline="0"/>
            <a:t>Ethically, hotels have a responsibility to minimize overconsumption, supporting sustainable development principles (Tribe, 2009).</a:t>
          </a:r>
          <a:endParaRPr lang="en-US"/>
        </a:p>
      </dgm:t>
    </dgm:pt>
    <dgm:pt modelId="{C3C35263-9272-42C4-BF49-01CC9100E9A4}" type="parTrans" cxnId="{773E920C-94A9-4FAF-BCC0-8A7547A62311}">
      <dgm:prSet/>
      <dgm:spPr/>
      <dgm:t>
        <a:bodyPr/>
        <a:lstStyle/>
        <a:p>
          <a:endParaRPr lang="en-US"/>
        </a:p>
      </dgm:t>
    </dgm:pt>
    <dgm:pt modelId="{7CA17A67-56B0-4823-952F-FF228BB992FB}" type="sibTrans" cxnId="{773E920C-94A9-4FAF-BCC0-8A7547A62311}">
      <dgm:prSet/>
      <dgm:spPr/>
      <dgm:t>
        <a:bodyPr/>
        <a:lstStyle/>
        <a:p>
          <a:endParaRPr lang="en-US"/>
        </a:p>
      </dgm:t>
    </dgm:pt>
    <dgm:pt modelId="{C6818DCB-6F9A-48C8-9E85-C217273D025B}">
      <dgm:prSet/>
      <dgm:spPr/>
      <dgm:t>
        <a:bodyPr/>
        <a:lstStyle/>
        <a:p>
          <a:pPr>
            <a:lnSpc>
              <a:spcPct val="100000"/>
            </a:lnSpc>
          </a:pPr>
          <a:r>
            <a:rPr lang="en-GB" baseline="0" dirty="0"/>
            <a:t>Administratively, coordinated management across purchasing, kitchen, and waste teams ensures consistent implementation (Mill, 2012). </a:t>
          </a:r>
          <a:endParaRPr lang="en-US" dirty="0"/>
        </a:p>
      </dgm:t>
    </dgm:pt>
    <dgm:pt modelId="{C66E36EA-609C-446F-82FC-7FECADCF8EC1}" type="parTrans" cxnId="{4215C0DF-0835-4E04-AC64-2BD5647D3A3A}">
      <dgm:prSet/>
      <dgm:spPr/>
      <dgm:t>
        <a:bodyPr/>
        <a:lstStyle/>
        <a:p>
          <a:endParaRPr lang="en-US"/>
        </a:p>
      </dgm:t>
    </dgm:pt>
    <dgm:pt modelId="{ADA56F04-C5BE-4E48-8141-1457FF888E77}" type="sibTrans" cxnId="{4215C0DF-0835-4E04-AC64-2BD5647D3A3A}">
      <dgm:prSet/>
      <dgm:spPr/>
      <dgm:t>
        <a:bodyPr/>
        <a:lstStyle/>
        <a:p>
          <a:endParaRPr lang="en-US"/>
        </a:p>
      </dgm:t>
    </dgm:pt>
    <dgm:pt modelId="{7584019B-A9E2-42B0-8ACA-0D81BC74503A}">
      <dgm:prSet/>
      <dgm:spPr/>
      <dgm:t>
        <a:bodyPr/>
        <a:lstStyle/>
        <a:p>
          <a:pPr>
            <a:lnSpc>
              <a:spcPct val="100000"/>
            </a:lnSpc>
          </a:pPr>
          <a:r>
            <a:rPr lang="en-GB" baseline="0"/>
            <a:t>Socially, staff and guest engagement fosters a culture where sustainability is embedded into daily routines and travel experiences (Dawson, Lemelin &amp; Stewart, 2012). </a:t>
          </a:r>
          <a:endParaRPr lang="en-US"/>
        </a:p>
      </dgm:t>
    </dgm:pt>
    <dgm:pt modelId="{5491B357-32A9-4082-BACF-A7DC99B2F2DF}" type="parTrans" cxnId="{F1388561-6B03-4B5E-B930-1108A96D6C45}">
      <dgm:prSet/>
      <dgm:spPr/>
      <dgm:t>
        <a:bodyPr/>
        <a:lstStyle/>
        <a:p>
          <a:endParaRPr lang="en-US"/>
        </a:p>
      </dgm:t>
    </dgm:pt>
    <dgm:pt modelId="{87700916-4D83-4994-8BC3-766C6B59762B}" type="sibTrans" cxnId="{F1388561-6B03-4B5E-B930-1108A96D6C45}">
      <dgm:prSet/>
      <dgm:spPr/>
      <dgm:t>
        <a:bodyPr/>
        <a:lstStyle/>
        <a:p>
          <a:endParaRPr lang="en-US"/>
        </a:p>
      </dgm:t>
    </dgm:pt>
    <dgm:pt modelId="{E0F9AC1C-6AD6-4750-9B2C-4CFBAB65B1DD}">
      <dgm:prSet/>
      <dgm:spPr/>
      <dgm:t>
        <a:bodyPr/>
        <a:lstStyle/>
        <a:p>
          <a:pPr>
            <a:lnSpc>
              <a:spcPct val="100000"/>
            </a:lnSpc>
          </a:pPr>
          <a:r>
            <a:rPr lang="en-GB" baseline="0"/>
            <a:t>Together, these dimensions show that effective food waste reduction relies on compliance, ethical responsibility, operational coordination, and social participation.</a:t>
          </a:r>
          <a:endParaRPr lang="en-US"/>
        </a:p>
      </dgm:t>
    </dgm:pt>
    <dgm:pt modelId="{0CD98657-C743-441C-BC56-02E2DCA3E4D8}" type="parTrans" cxnId="{A29680F5-6136-4204-AE9C-2024B1A52F6B}">
      <dgm:prSet/>
      <dgm:spPr/>
      <dgm:t>
        <a:bodyPr/>
        <a:lstStyle/>
        <a:p>
          <a:endParaRPr lang="en-US"/>
        </a:p>
      </dgm:t>
    </dgm:pt>
    <dgm:pt modelId="{2108CF37-A4EF-407E-A431-2E0033458A6B}" type="sibTrans" cxnId="{A29680F5-6136-4204-AE9C-2024B1A52F6B}">
      <dgm:prSet/>
      <dgm:spPr/>
      <dgm:t>
        <a:bodyPr/>
        <a:lstStyle/>
        <a:p>
          <a:endParaRPr lang="en-US"/>
        </a:p>
      </dgm:t>
    </dgm:pt>
    <dgm:pt modelId="{9F46D09E-8B04-4433-B9A4-AEC79AE9397E}" type="pres">
      <dgm:prSet presAssocID="{4B9A12F4-720B-4CC7-B534-3CEE0713C948}" presName="root" presStyleCnt="0">
        <dgm:presLayoutVars>
          <dgm:dir/>
          <dgm:resizeHandles val="exact"/>
        </dgm:presLayoutVars>
      </dgm:prSet>
      <dgm:spPr/>
    </dgm:pt>
    <dgm:pt modelId="{29F7B777-547E-4B9B-BC77-E1CD8D5A85BA}" type="pres">
      <dgm:prSet presAssocID="{A4611384-DE5C-4563-B4AD-280F78016D46}" presName="compNode" presStyleCnt="0"/>
      <dgm:spPr/>
    </dgm:pt>
    <dgm:pt modelId="{F4090A7C-31E2-474F-A026-55853484B001}" type="pres">
      <dgm:prSet presAssocID="{A4611384-DE5C-4563-B4AD-280F78016D46}" presName="bgRect" presStyleLbl="bgShp" presStyleIdx="0" presStyleCnt="6"/>
      <dgm:spPr/>
    </dgm:pt>
    <dgm:pt modelId="{6675EF3B-AFE2-408F-B81F-BB00576616D3}" type="pres">
      <dgm:prSet presAssocID="{A4611384-DE5C-4563-B4AD-280F78016D4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Veterinarian"/>
        </a:ext>
      </dgm:extLst>
    </dgm:pt>
    <dgm:pt modelId="{D736FD69-C81F-4632-9E9F-2E11F1A249D9}" type="pres">
      <dgm:prSet presAssocID="{A4611384-DE5C-4563-B4AD-280F78016D46}" presName="spaceRect" presStyleCnt="0"/>
      <dgm:spPr/>
    </dgm:pt>
    <dgm:pt modelId="{4A7F6D72-35F3-4EDD-8948-133B839E8889}" type="pres">
      <dgm:prSet presAssocID="{A4611384-DE5C-4563-B4AD-280F78016D46}" presName="parTx" presStyleLbl="revTx" presStyleIdx="0" presStyleCnt="6">
        <dgm:presLayoutVars>
          <dgm:chMax val="0"/>
          <dgm:chPref val="0"/>
        </dgm:presLayoutVars>
      </dgm:prSet>
      <dgm:spPr/>
    </dgm:pt>
    <dgm:pt modelId="{C17B76D8-4200-472E-8418-FB2F72C54F50}" type="pres">
      <dgm:prSet presAssocID="{9C101367-34E4-4074-A270-151269B3CA77}" presName="sibTrans" presStyleCnt="0"/>
      <dgm:spPr/>
    </dgm:pt>
    <dgm:pt modelId="{A462B854-5D9D-4139-8A2F-254D1F8C5113}" type="pres">
      <dgm:prSet presAssocID="{719D912E-9E86-46E3-9F15-4657E7737327}" presName="compNode" presStyleCnt="0"/>
      <dgm:spPr/>
    </dgm:pt>
    <dgm:pt modelId="{DB45C7B5-E9FB-4962-9363-5298273996B2}" type="pres">
      <dgm:prSet presAssocID="{719D912E-9E86-46E3-9F15-4657E7737327}" presName="bgRect" presStyleLbl="bgShp" presStyleIdx="1" presStyleCnt="6"/>
      <dgm:spPr/>
    </dgm:pt>
    <dgm:pt modelId="{9054E73D-D1C4-4193-AE7D-DFBED7AA272C}" type="pres">
      <dgm:prSet presAssocID="{719D912E-9E86-46E3-9F15-4657E773732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ilding"/>
        </a:ext>
      </dgm:extLst>
    </dgm:pt>
    <dgm:pt modelId="{9367DD1C-CAD1-4DC2-9F4C-CFCBDECEE048}" type="pres">
      <dgm:prSet presAssocID="{719D912E-9E86-46E3-9F15-4657E7737327}" presName="spaceRect" presStyleCnt="0"/>
      <dgm:spPr/>
    </dgm:pt>
    <dgm:pt modelId="{13EF8E9E-0993-45AD-A902-E6DD908871F4}" type="pres">
      <dgm:prSet presAssocID="{719D912E-9E86-46E3-9F15-4657E7737327}" presName="parTx" presStyleLbl="revTx" presStyleIdx="1" presStyleCnt="6">
        <dgm:presLayoutVars>
          <dgm:chMax val="0"/>
          <dgm:chPref val="0"/>
        </dgm:presLayoutVars>
      </dgm:prSet>
      <dgm:spPr/>
    </dgm:pt>
    <dgm:pt modelId="{1E3C8377-F043-4FA9-A2B3-198F4E017BEB}" type="pres">
      <dgm:prSet presAssocID="{C1D85A4A-C520-40AA-BF3F-0905FB6C44AD}" presName="sibTrans" presStyleCnt="0"/>
      <dgm:spPr/>
    </dgm:pt>
    <dgm:pt modelId="{121252CC-AB7D-4C8C-9B2C-55A4A75CC280}" type="pres">
      <dgm:prSet presAssocID="{F93EA40C-1BD2-498F-A657-5B34F0A684B4}" presName="compNode" presStyleCnt="0"/>
      <dgm:spPr/>
    </dgm:pt>
    <dgm:pt modelId="{33CC055A-68D2-43FE-AD88-9C3317BC13B8}" type="pres">
      <dgm:prSet presAssocID="{F93EA40C-1BD2-498F-A657-5B34F0A684B4}" presName="bgRect" presStyleLbl="bgShp" presStyleIdx="2" presStyleCnt="6"/>
      <dgm:spPr/>
    </dgm:pt>
    <dgm:pt modelId="{0593D61B-357C-4887-93E4-EB2041F1B0C5}" type="pres">
      <dgm:prSet presAssocID="{F93EA40C-1BD2-498F-A657-5B34F0A684B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Judge"/>
        </a:ext>
      </dgm:extLst>
    </dgm:pt>
    <dgm:pt modelId="{96E947B1-2A23-4786-A1D8-96B87560395D}" type="pres">
      <dgm:prSet presAssocID="{F93EA40C-1BD2-498F-A657-5B34F0A684B4}" presName="spaceRect" presStyleCnt="0"/>
      <dgm:spPr/>
    </dgm:pt>
    <dgm:pt modelId="{C2B37EE6-D7B8-4A44-B14B-B7D0155889EB}" type="pres">
      <dgm:prSet presAssocID="{F93EA40C-1BD2-498F-A657-5B34F0A684B4}" presName="parTx" presStyleLbl="revTx" presStyleIdx="2" presStyleCnt="6">
        <dgm:presLayoutVars>
          <dgm:chMax val="0"/>
          <dgm:chPref val="0"/>
        </dgm:presLayoutVars>
      </dgm:prSet>
      <dgm:spPr/>
    </dgm:pt>
    <dgm:pt modelId="{D2D1AEDA-B327-4F94-A144-DC3A165C9780}" type="pres">
      <dgm:prSet presAssocID="{7CA17A67-56B0-4823-952F-FF228BB992FB}" presName="sibTrans" presStyleCnt="0"/>
      <dgm:spPr/>
    </dgm:pt>
    <dgm:pt modelId="{C00931AC-8F06-4B3D-8F9F-946D4A441CCB}" type="pres">
      <dgm:prSet presAssocID="{C6818DCB-6F9A-48C8-9E85-C217273D025B}" presName="compNode" presStyleCnt="0"/>
      <dgm:spPr/>
    </dgm:pt>
    <dgm:pt modelId="{DBB2ADFB-DD22-474A-8D50-AC12DD2FB43D}" type="pres">
      <dgm:prSet presAssocID="{C6818DCB-6F9A-48C8-9E85-C217273D025B}" presName="bgRect" presStyleLbl="bgShp" presStyleIdx="3" presStyleCnt="6"/>
      <dgm:spPr/>
    </dgm:pt>
    <dgm:pt modelId="{60262D17-7DD5-4EAB-9237-0C3DC0033B14}" type="pres">
      <dgm:prSet presAssocID="{C6818DCB-6F9A-48C8-9E85-C217273D025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A5FB302F-414A-4789-9485-B855EE21282A}" type="pres">
      <dgm:prSet presAssocID="{C6818DCB-6F9A-48C8-9E85-C217273D025B}" presName="spaceRect" presStyleCnt="0"/>
      <dgm:spPr/>
    </dgm:pt>
    <dgm:pt modelId="{7109674B-6B2D-4160-BCB5-66648BD48364}" type="pres">
      <dgm:prSet presAssocID="{C6818DCB-6F9A-48C8-9E85-C217273D025B}" presName="parTx" presStyleLbl="revTx" presStyleIdx="3" presStyleCnt="6">
        <dgm:presLayoutVars>
          <dgm:chMax val="0"/>
          <dgm:chPref val="0"/>
        </dgm:presLayoutVars>
      </dgm:prSet>
      <dgm:spPr/>
    </dgm:pt>
    <dgm:pt modelId="{E2EB706D-E67B-431F-8067-A5FD3A9D1913}" type="pres">
      <dgm:prSet presAssocID="{ADA56F04-C5BE-4E48-8141-1457FF888E77}" presName="sibTrans" presStyleCnt="0"/>
      <dgm:spPr/>
    </dgm:pt>
    <dgm:pt modelId="{11610551-0E3C-4A70-A66D-540BA928BA5A}" type="pres">
      <dgm:prSet presAssocID="{7584019B-A9E2-42B0-8ACA-0D81BC74503A}" presName="compNode" presStyleCnt="0"/>
      <dgm:spPr/>
    </dgm:pt>
    <dgm:pt modelId="{C5914FF4-78C9-4F32-AF81-06DEE65DFBF9}" type="pres">
      <dgm:prSet presAssocID="{7584019B-A9E2-42B0-8ACA-0D81BC74503A}" presName="bgRect" presStyleLbl="bgShp" presStyleIdx="4" presStyleCnt="6"/>
      <dgm:spPr/>
    </dgm:pt>
    <dgm:pt modelId="{93285325-4F72-43D5-99CD-924169C4030F}" type="pres">
      <dgm:prSet presAssocID="{7584019B-A9E2-42B0-8ACA-0D81BC74503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onnections"/>
        </a:ext>
      </dgm:extLst>
    </dgm:pt>
    <dgm:pt modelId="{7F94E115-906D-47E3-BE4A-2EDB8F723F7A}" type="pres">
      <dgm:prSet presAssocID="{7584019B-A9E2-42B0-8ACA-0D81BC74503A}" presName="spaceRect" presStyleCnt="0"/>
      <dgm:spPr/>
    </dgm:pt>
    <dgm:pt modelId="{977A469A-E400-4AD0-856E-522A5E59F443}" type="pres">
      <dgm:prSet presAssocID="{7584019B-A9E2-42B0-8ACA-0D81BC74503A}" presName="parTx" presStyleLbl="revTx" presStyleIdx="4" presStyleCnt="6">
        <dgm:presLayoutVars>
          <dgm:chMax val="0"/>
          <dgm:chPref val="0"/>
        </dgm:presLayoutVars>
      </dgm:prSet>
      <dgm:spPr/>
    </dgm:pt>
    <dgm:pt modelId="{C8583F61-DA3E-4252-96AB-3B5C67F83287}" type="pres">
      <dgm:prSet presAssocID="{87700916-4D83-4994-8BC3-766C6B59762B}" presName="sibTrans" presStyleCnt="0"/>
      <dgm:spPr/>
    </dgm:pt>
    <dgm:pt modelId="{DE7D6CFA-27AE-4BEA-B21E-6A79A392257D}" type="pres">
      <dgm:prSet presAssocID="{E0F9AC1C-6AD6-4750-9B2C-4CFBAB65B1DD}" presName="compNode" presStyleCnt="0"/>
      <dgm:spPr/>
    </dgm:pt>
    <dgm:pt modelId="{99688CB9-E90F-47AA-9AED-A9FAD998A758}" type="pres">
      <dgm:prSet presAssocID="{E0F9AC1C-6AD6-4750-9B2C-4CFBAB65B1DD}" presName="bgRect" presStyleLbl="bgShp" presStyleIdx="5" presStyleCnt="6"/>
      <dgm:spPr/>
    </dgm:pt>
    <dgm:pt modelId="{D5D9C664-C38C-4EF8-8289-052E1CEA2C0C}" type="pres">
      <dgm:prSet presAssocID="{E0F9AC1C-6AD6-4750-9B2C-4CFBAB65B1D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Decision chart"/>
        </a:ext>
      </dgm:extLst>
    </dgm:pt>
    <dgm:pt modelId="{43278FFC-8130-4DAE-BA73-CEA9CF82EF22}" type="pres">
      <dgm:prSet presAssocID="{E0F9AC1C-6AD6-4750-9B2C-4CFBAB65B1DD}" presName="spaceRect" presStyleCnt="0"/>
      <dgm:spPr/>
    </dgm:pt>
    <dgm:pt modelId="{A085DFD9-AB29-4C49-B14D-2A5D0358EEFB}" type="pres">
      <dgm:prSet presAssocID="{E0F9AC1C-6AD6-4750-9B2C-4CFBAB65B1DD}" presName="parTx" presStyleLbl="revTx" presStyleIdx="5" presStyleCnt="6">
        <dgm:presLayoutVars>
          <dgm:chMax val="0"/>
          <dgm:chPref val="0"/>
        </dgm:presLayoutVars>
      </dgm:prSet>
      <dgm:spPr/>
    </dgm:pt>
  </dgm:ptLst>
  <dgm:cxnLst>
    <dgm:cxn modelId="{AF3ED908-445B-4568-8D01-FF41FDC6CD22}" type="presOf" srcId="{7584019B-A9E2-42B0-8ACA-0D81BC74503A}" destId="{977A469A-E400-4AD0-856E-522A5E59F443}" srcOrd="0" destOrd="0" presId="urn:microsoft.com/office/officeart/2018/2/layout/IconVerticalSolidList"/>
    <dgm:cxn modelId="{773E920C-94A9-4FAF-BCC0-8A7547A62311}" srcId="{4B9A12F4-720B-4CC7-B534-3CEE0713C948}" destId="{F93EA40C-1BD2-498F-A657-5B34F0A684B4}" srcOrd="2" destOrd="0" parTransId="{C3C35263-9272-42C4-BF49-01CC9100E9A4}" sibTransId="{7CA17A67-56B0-4823-952F-FF228BB992FB}"/>
    <dgm:cxn modelId="{F1388561-6B03-4B5E-B930-1108A96D6C45}" srcId="{4B9A12F4-720B-4CC7-B534-3CEE0713C948}" destId="{7584019B-A9E2-42B0-8ACA-0D81BC74503A}" srcOrd="4" destOrd="0" parTransId="{5491B357-32A9-4082-BACF-A7DC99B2F2DF}" sibTransId="{87700916-4D83-4994-8BC3-766C6B59762B}"/>
    <dgm:cxn modelId="{A9654D62-C24F-4965-88D5-08791CD2738A}" type="presOf" srcId="{4B9A12F4-720B-4CC7-B534-3CEE0713C948}" destId="{9F46D09E-8B04-4433-B9A4-AEC79AE9397E}" srcOrd="0" destOrd="0" presId="urn:microsoft.com/office/officeart/2018/2/layout/IconVerticalSolidList"/>
    <dgm:cxn modelId="{AB390F8B-4C0A-4F53-8282-4A95AAE1B90C}" srcId="{4B9A12F4-720B-4CC7-B534-3CEE0713C948}" destId="{719D912E-9E86-46E3-9F15-4657E7737327}" srcOrd="1" destOrd="0" parTransId="{23E6512C-F4ED-4161-B081-A5FFDFAA665D}" sibTransId="{C1D85A4A-C520-40AA-BF3F-0905FB6C44AD}"/>
    <dgm:cxn modelId="{5C7E2E90-D8B7-4335-BBBD-3CA358125E5F}" type="presOf" srcId="{E0F9AC1C-6AD6-4750-9B2C-4CFBAB65B1DD}" destId="{A085DFD9-AB29-4C49-B14D-2A5D0358EEFB}" srcOrd="0" destOrd="0" presId="urn:microsoft.com/office/officeart/2018/2/layout/IconVerticalSolidList"/>
    <dgm:cxn modelId="{DBAB2A9D-2BEB-4C96-8FA7-820BFBBF5349}" type="presOf" srcId="{A4611384-DE5C-4563-B4AD-280F78016D46}" destId="{4A7F6D72-35F3-4EDD-8948-133B839E8889}" srcOrd="0" destOrd="0" presId="urn:microsoft.com/office/officeart/2018/2/layout/IconVerticalSolidList"/>
    <dgm:cxn modelId="{FC20FAB0-0E20-4778-A442-A94CAA6F8323}" type="presOf" srcId="{719D912E-9E86-46E3-9F15-4657E7737327}" destId="{13EF8E9E-0993-45AD-A902-E6DD908871F4}" srcOrd="0" destOrd="0" presId="urn:microsoft.com/office/officeart/2018/2/layout/IconVerticalSolidList"/>
    <dgm:cxn modelId="{6A636ACC-B59E-45A1-8D98-040AFA4D3A50}" srcId="{4B9A12F4-720B-4CC7-B534-3CEE0713C948}" destId="{A4611384-DE5C-4563-B4AD-280F78016D46}" srcOrd="0" destOrd="0" parTransId="{326B3F96-161A-4776-A121-0FCB1472029E}" sibTransId="{9C101367-34E4-4074-A270-151269B3CA77}"/>
    <dgm:cxn modelId="{45D3B3CD-2D4B-4459-AA49-A823E6DCEBE0}" type="presOf" srcId="{C6818DCB-6F9A-48C8-9E85-C217273D025B}" destId="{7109674B-6B2D-4160-BCB5-66648BD48364}" srcOrd="0" destOrd="0" presId="urn:microsoft.com/office/officeart/2018/2/layout/IconVerticalSolidList"/>
    <dgm:cxn modelId="{4215C0DF-0835-4E04-AC64-2BD5647D3A3A}" srcId="{4B9A12F4-720B-4CC7-B534-3CEE0713C948}" destId="{C6818DCB-6F9A-48C8-9E85-C217273D025B}" srcOrd="3" destOrd="0" parTransId="{C66E36EA-609C-446F-82FC-7FECADCF8EC1}" sibTransId="{ADA56F04-C5BE-4E48-8141-1457FF888E77}"/>
    <dgm:cxn modelId="{0F4BB0F1-FFC7-4AA0-A6AF-946C0C88302C}" type="presOf" srcId="{F93EA40C-1BD2-498F-A657-5B34F0A684B4}" destId="{C2B37EE6-D7B8-4A44-B14B-B7D0155889EB}" srcOrd="0" destOrd="0" presId="urn:microsoft.com/office/officeart/2018/2/layout/IconVerticalSolidList"/>
    <dgm:cxn modelId="{A29680F5-6136-4204-AE9C-2024B1A52F6B}" srcId="{4B9A12F4-720B-4CC7-B534-3CEE0713C948}" destId="{E0F9AC1C-6AD6-4750-9B2C-4CFBAB65B1DD}" srcOrd="5" destOrd="0" parTransId="{0CD98657-C743-441C-BC56-02E2DCA3E4D8}" sibTransId="{2108CF37-A4EF-407E-A431-2E0033458A6B}"/>
    <dgm:cxn modelId="{AEE5E435-AB90-4E32-BCDA-F8D2CF2B0D45}" type="presParOf" srcId="{9F46D09E-8B04-4433-B9A4-AEC79AE9397E}" destId="{29F7B777-547E-4B9B-BC77-E1CD8D5A85BA}" srcOrd="0" destOrd="0" presId="urn:microsoft.com/office/officeart/2018/2/layout/IconVerticalSolidList"/>
    <dgm:cxn modelId="{CF00B0C9-7513-49EE-A453-2C6E296EE5EF}" type="presParOf" srcId="{29F7B777-547E-4B9B-BC77-E1CD8D5A85BA}" destId="{F4090A7C-31E2-474F-A026-55853484B001}" srcOrd="0" destOrd="0" presId="urn:microsoft.com/office/officeart/2018/2/layout/IconVerticalSolidList"/>
    <dgm:cxn modelId="{C7A41D59-1A3C-425A-8EAD-710C90AC91B1}" type="presParOf" srcId="{29F7B777-547E-4B9B-BC77-E1CD8D5A85BA}" destId="{6675EF3B-AFE2-408F-B81F-BB00576616D3}" srcOrd="1" destOrd="0" presId="urn:microsoft.com/office/officeart/2018/2/layout/IconVerticalSolidList"/>
    <dgm:cxn modelId="{C92C18F2-D3F7-47AF-86B9-2D87CF807C51}" type="presParOf" srcId="{29F7B777-547E-4B9B-BC77-E1CD8D5A85BA}" destId="{D736FD69-C81F-4632-9E9F-2E11F1A249D9}" srcOrd="2" destOrd="0" presId="urn:microsoft.com/office/officeart/2018/2/layout/IconVerticalSolidList"/>
    <dgm:cxn modelId="{3C0D5C29-6553-4EEF-991E-A223D2CA7A66}" type="presParOf" srcId="{29F7B777-547E-4B9B-BC77-E1CD8D5A85BA}" destId="{4A7F6D72-35F3-4EDD-8948-133B839E8889}" srcOrd="3" destOrd="0" presId="urn:microsoft.com/office/officeart/2018/2/layout/IconVerticalSolidList"/>
    <dgm:cxn modelId="{AF6593CD-989E-4D85-AC0B-2E93C797171D}" type="presParOf" srcId="{9F46D09E-8B04-4433-B9A4-AEC79AE9397E}" destId="{C17B76D8-4200-472E-8418-FB2F72C54F50}" srcOrd="1" destOrd="0" presId="urn:microsoft.com/office/officeart/2018/2/layout/IconVerticalSolidList"/>
    <dgm:cxn modelId="{D51AD6EB-EB37-41AE-B8DF-A3BEE6AD23C4}" type="presParOf" srcId="{9F46D09E-8B04-4433-B9A4-AEC79AE9397E}" destId="{A462B854-5D9D-4139-8A2F-254D1F8C5113}" srcOrd="2" destOrd="0" presId="urn:microsoft.com/office/officeart/2018/2/layout/IconVerticalSolidList"/>
    <dgm:cxn modelId="{F4636464-4006-4E38-9233-FA19852806CE}" type="presParOf" srcId="{A462B854-5D9D-4139-8A2F-254D1F8C5113}" destId="{DB45C7B5-E9FB-4962-9363-5298273996B2}" srcOrd="0" destOrd="0" presId="urn:microsoft.com/office/officeart/2018/2/layout/IconVerticalSolidList"/>
    <dgm:cxn modelId="{2CEEF662-EDC2-42FD-806B-B0BC90A7ECB3}" type="presParOf" srcId="{A462B854-5D9D-4139-8A2F-254D1F8C5113}" destId="{9054E73D-D1C4-4193-AE7D-DFBED7AA272C}" srcOrd="1" destOrd="0" presId="urn:microsoft.com/office/officeart/2018/2/layout/IconVerticalSolidList"/>
    <dgm:cxn modelId="{856E1AAB-A5C4-41CB-AD00-6209A1C8305F}" type="presParOf" srcId="{A462B854-5D9D-4139-8A2F-254D1F8C5113}" destId="{9367DD1C-CAD1-4DC2-9F4C-CFCBDECEE048}" srcOrd="2" destOrd="0" presId="urn:microsoft.com/office/officeart/2018/2/layout/IconVerticalSolidList"/>
    <dgm:cxn modelId="{E74C7103-F6CA-4FFE-AC24-DDFD56BCE6B7}" type="presParOf" srcId="{A462B854-5D9D-4139-8A2F-254D1F8C5113}" destId="{13EF8E9E-0993-45AD-A902-E6DD908871F4}" srcOrd="3" destOrd="0" presId="urn:microsoft.com/office/officeart/2018/2/layout/IconVerticalSolidList"/>
    <dgm:cxn modelId="{65B23C83-EA5D-4FE6-B5F4-BBC25575FA1E}" type="presParOf" srcId="{9F46D09E-8B04-4433-B9A4-AEC79AE9397E}" destId="{1E3C8377-F043-4FA9-A2B3-198F4E017BEB}" srcOrd="3" destOrd="0" presId="urn:microsoft.com/office/officeart/2018/2/layout/IconVerticalSolidList"/>
    <dgm:cxn modelId="{05071F90-91F1-4B6A-9B5C-64CFAFD899D0}" type="presParOf" srcId="{9F46D09E-8B04-4433-B9A4-AEC79AE9397E}" destId="{121252CC-AB7D-4C8C-9B2C-55A4A75CC280}" srcOrd="4" destOrd="0" presId="urn:microsoft.com/office/officeart/2018/2/layout/IconVerticalSolidList"/>
    <dgm:cxn modelId="{A9680759-91B3-4C1A-9C4C-6F9075859F06}" type="presParOf" srcId="{121252CC-AB7D-4C8C-9B2C-55A4A75CC280}" destId="{33CC055A-68D2-43FE-AD88-9C3317BC13B8}" srcOrd="0" destOrd="0" presId="urn:microsoft.com/office/officeart/2018/2/layout/IconVerticalSolidList"/>
    <dgm:cxn modelId="{F5F3C599-4165-4F4E-982F-6444F431B069}" type="presParOf" srcId="{121252CC-AB7D-4C8C-9B2C-55A4A75CC280}" destId="{0593D61B-357C-4887-93E4-EB2041F1B0C5}" srcOrd="1" destOrd="0" presId="urn:microsoft.com/office/officeart/2018/2/layout/IconVerticalSolidList"/>
    <dgm:cxn modelId="{31186399-237A-422B-8FB2-0F4F92D21D69}" type="presParOf" srcId="{121252CC-AB7D-4C8C-9B2C-55A4A75CC280}" destId="{96E947B1-2A23-4786-A1D8-96B87560395D}" srcOrd="2" destOrd="0" presId="urn:microsoft.com/office/officeart/2018/2/layout/IconVerticalSolidList"/>
    <dgm:cxn modelId="{09396A4E-143C-482B-AE48-8181BE543902}" type="presParOf" srcId="{121252CC-AB7D-4C8C-9B2C-55A4A75CC280}" destId="{C2B37EE6-D7B8-4A44-B14B-B7D0155889EB}" srcOrd="3" destOrd="0" presId="urn:microsoft.com/office/officeart/2018/2/layout/IconVerticalSolidList"/>
    <dgm:cxn modelId="{654AA5F6-B74D-4B78-A79A-237829EAB1FC}" type="presParOf" srcId="{9F46D09E-8B04-4433-B9A4-AEC79AE9397E}" destId="{D2D1AEDA-B327-4F94-A144-DC3A165C9780}" srcOrd="5" destOrd="0" presId="urn:microsoft.com/office/officeart/2018/2/layout/IconVerticalSolidList"/>
    <dgm:cxn modelId="{02C8C2E1-D867-4C86-847D-E72238C7F103}" type="presParOf" srcId="{9F46D09E-8B04-4433-B9A4-AEC79AE9397E}" destId="{C00931AC-8F06-4B3D-8F9F-946D4A441CCB}" srcOrd="6" destOrd="0" presId="urn:microsoft.com/office/officeart/2018/2/layout/IconVerticalSolidList"/>
    <dgm:cxn modelId="{F7A666DA-D417-4286-9DDF-C67F285C1C4A}" type="presParOf" srcId="{C00931AC-8F06-4B3D-8F9F-946D4A441CCB}" destId="{DBB2ADFB-DD22-474A-8D50-AC12DD2FB43D}" srcOrd="0" destOrd="0" presId="urn:microsoft.com/office/officeart/2018/2/layout/IconVerticalSolidList"/>
    <dgm:cxn modelId="{BA425267-1768-4190-927C-A6181F2A5B5F}" type="presParOf" srcId="{C00931AC-8F06-4B3D-8F9F-946D4A441CCB}" destId="{60262D17-7DD5-4EAB-9237-0C3DC0033B14}" srcOrd="1" destOrd="0" presId="urn:microsoft.com/office/officeart/2018/2/layout/IconVerticalSolidList"/>
    <dgm:cxn modelId="{0ABC342C-F4DB-4FCE-9DB4-48DD23C33BB2}" type="presParOf" srcId="{C00931AC-8F06-4B3D-8F9F-946D4A441CCB}" destId="{A5FB302F-414A-4789-9485-B855EE21282A}" srcOrd="2" destOrd="0" presId="urn:microsoft.com/office/officeart/2018/2/layout/IconVerticalSolidList"/>
    <dgm:cxn modelId="{9EE758D1-8B16-44A5-B2BA-D15211A7DF9F}" type="presParOf" srcId="{C00931AC-8F06-4B3D-8F9F-946D4A441CCB}" destId="{7109674B-6B2D-4160-BCB5-66648BD48364}" srcOrd="3" destOrd="0" presId="urn:microsoft.com/office/officeart/2018/2/layout/IconVerticalSolidList"/>
    <dgm:cxn modelId="{068A00CF-0970-4A4B-BF36-838C4A155249}" type="presParOf" srcId="{9F46D09E-8B04-4433-B9A4-AEC79AE9397E}" destId="{E2EB706D-E67B-431F-8067-A5FD3A9D1913}" srcOrd="7" destOrd="0" presId="urn:microsoft.com/office/officeart/2018/2/layout/IconVerticalSolidList"/>
    <dgm:cxn modelId="{35715E1B-2BB7-4856-8BC9-F827FD157851}" type="presParOf" srcId="{9F46D09E-8B04-4433-B9A4-AEC79AE9397E}" destId="{11610551-0E3C-4A70-A66D-540BA928BA5A}" srcOrd="8" destOrd="0" presId="urn:microsoft.com/office/officeart/2018/2/layout/IconVerticalSolidList"/>
    <dgm:cxn modelId="{BF3C18C2-031A-490E-B88E-33CA71148037}" type="presParOf" srcId="{11610551-0E3C-4A70-A66D-540BA928BA5A}" destId="{C5914FF4-78C9-4F32-AF81-06DEE65DFBF9}" srcOrd="0" destOrd="0" presId="urn:microsoft.com/office/officeart/2018/2/layout/IconVerticalSolidList"/>
    <dgm:cxn modelId="{778A660A-FA3E-467E-9E69-236B42765ED6}" type="presParOf" srcId="{11610551-0E3C-4A70-A66D-540BA928BA5A}" destId="{93285325-4F72-43D5-99CD-924169C4030F}" srcOrd="1" destOrd="0" presId="urn:microsoft.com/office/officeart/2018/2/layout/IconVerticalSolidList"/>
    <dgm:cxn modelId="{5CCB6668-4300-4EAF-9B4F-897659A08417}" type="presParOf" srcId="{11610551-0E3C-4A70-A66D-540BA928BA5A}" destId="{7F94E115-906D-47E3-BE4A-2EDB8F723F7A}" srcOrd="2" destOrd="0" presId="urn:microsoft.com/office/officeart/2018/2/layout/IconVerticalSolidList"/>
    <dgm:cxn modelId="{61693634-1970-436E-8054-8ECB6C641550}" type="presParOf" srcId="{11610551-0E3C-4A70-A66D-540BA928BA5A}" destId="{977A469A-E400-4AD0-856E-522A5E59F443}" srcOrd="3" destOrd="0" presId="urn:microsoft.com/office/officeart/2018/2/layout/IconVerticalSolidList"/>
    <dgm:cxn modelId="{BD8FC7B3-D6C4-4E5C-83D9-7FA518072851}" type="presParOf" srcId="{9F46D09E-8B04-4433-B9A4-AEC79AE9397E}" destId="{C8583F61-DA3E-4252-96AB-3B5C67F83287}" srcOrd="9" destOrd="0" presId="urn:microsoft.com/office/officeart/2018/2/layout/IconVerticalSolidList"/>
    <dgm:cxn modelId="{079197C2-043C-40EC-A1F2-280637A91993}" type="presParOf" srcId="{9F46D09E-8B04-4433-B9A4-AEC79AE9397E}" destId="{DE7D6CFA-27AE-4BEA-B21E-6A79A392257D}" srcOrd="10" destOrd="0" presId="urn:microsoft.com/office/officeart/2018/2/layout/IconVerticalSolidList"/>
    <dgm:cxn modelId="{4A533D81-AA5C-47AB-AEB4-B294B7B7A6CC}" type="presParOf" srcId="{DE7D6CFA-27AE-4BEA-B21E-6A79A392257D}" destId="{99688CB9-E90F-47AA-9AED-A9FAD998A758}" srcOrd="0" destOrd="0" presId="urn:microsoft.com/office/officeart/2018/2/layout/IconVerticalSolidList"/>
    <dgm:cxn modelId="{7B6231D0-B01A-4ACF-87CD-C43824FB81E8}" type="presParOf" srcId="{DE7D6CFA-27AE-4BEA-B21E-6A79A392257D}" destId="{D5D9C664-C38C-4EF8-8289-052E1CEA2C0C}" srcOrd="1" destOrd="0" presId="urn:microsoft.com/office/officeart/2018/2/layout/IconVerticalSolidList"/>
    <dgm:cxn modelId="{76F67E77-C3E4-48DB-8A25-2F9A39775C59}" type="presParOf" srcId="{DE7D6CFA-27AE-4BEA-B21E-6A79A392257D}" destId="{43278FFC-8130-4DAE-BA73-CEA9CF82EF22}" srcOrd="2" destOrd="0" presId="urn:microsoft.com/office/officeart/2018/2/layout/IconVerticalSolidList"/>
    <dgm:cxn modelId="{AC1EBBB9-6F8B-4B7D-A70B-CBFC2BDF27E6}" type="presParOf" srcId="{DE7D6CFA-27AE-4BEA-B21E-6A79A392257D}" destId="{A085DFD9-AB29-4C49-B14D-2A5D0358EEFB}"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27BADEF-3301-4760-8D55-F055A1A72F12}"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AC8AAE21-7E95-4AA7-8818-95E04E6A0C3A}">
      <dgm:prSet/>
      <dgm:spPr/>
      <dgm:t>
        <a:bodyPr/>
        <a:lstStyle/>
        <a:p>
          <a:r>
            <a:rPr lang="en-US" baseline="0" dirty="0"/>
            <a:t>The 5 Whys method identifies underlying causes of operational food waste. </a:t>
          </a:r>
          <a:endParaRPr lang="en-US" dirty="0"/>
        </a:p>
      </dgm:t>
    </dgm:pt>
    <dgm:pt modelId="{1B3B3F2E-55FA-4776-93DE-31DDEBB3715D}" type="parTrans" cxnId="{0D61E9A2-E165-4D62-98C0-FDB9D100CB79}">
      <dgm:prSet/>
      <dgm:spPr/>
      <dgm:t>
        <a:bodyPr/>
        <a:lstStyle/>
        <a:p>
          <a:endParaRPr lang="en-US"/>
        </a:p>
      </dgm:t>
    </dgm:pt>
    <dgm:pt modelId="{A00952FB-5193-4077-B72B-F23ECE71FE0D}" type="sibTrans" cxnId="{0D61E9A2-E165-4D62-98C0-FDB9D100CB79}">
      <dgm:prSet/>
      <dgm:spPr/>
      <dgm:t>
        <a:bodyPr/>
        <a:lstStyle/>
        <a:p>
          <a:endParaRPr lang="en-US"/>
        </a:p>
      </dgm:t>
    </dgm:pt>
    <dgm:pt modelId="{10DD4B2D-1DA7-4271-8723-C8E52E3B76AE}">
      <dgm:prSet/>
      <dgm:spPr/>
      <dgm:t>
        <a:bodyPr/>
        <a:lstStyle/>
        <a:p>
          <a:r>
            <a:rPr lang="en-US" baseline="0" dirty="0"/>
            <a:t>For example, buffet waste occurs because food is overproduced to ensure guest choice. Overproduction arises from inaccurate forecasting and communication gaps between front-of-house and kitchen teams (Faulkner, </a:t>
          </a:r>
          <a:r>
            <a:rPr lang="en-US" baseline="0" dirty="0" err="1"/>
            <a:t>Moscardo</a:t>
          </a:r>
          <a:r>
            <a:rPr lang="en-US" baseline="0" dirty="0"/>
            <a:t> &amp; Laws, 2001). </a:t>
          </a:r>
        </a:p>
        <a:p>
          <a:endParaRPr lang="en-US" dirty="0"/>
        </a:p>
      </dgm:t>
    </dgm:pt>
    <dgm:pt modelId="{5B47FE80-1A7B-45C5-BFD8-A1540272C970}" type="parTrans" cxnId="{6ADD5834-DD38-42B8-B962-49F025B6D49E}">
      <dgm:prSet/>
      <dgm:spPr/>
      <dgm:t>
        <a:bodyPr/>
        <a:lstStyle/>
        <a:p>
          <a:endParaRPr lang="en-US"/>
        </a:p>
      </dgm:t>
    </dgm:pt>
    <dgm:pt modelId="{9A97EEBA-4CFA-4651-8F4E-1D65512DF023}" type="sibTrans" cxnId="{6ADD5834-DD38-42B8-B962-49F025B6D49E}">
      <dgm:prSet/>
      <dgm:spPr/>
      <dgm:t>
        <a:bodyPr/>
        <a:lstStyle/>
        <a:p>
          <a:endParaRPr lang="en-US"/>
        </a:p>
      </dgm:t>
    </dgm:pt>
    <dgm:pt modelId="{EB33321D-4F3A-4771-81A7-4141587C39E5}">
      <dgm:prSet/>
      <dgm:spPr/>
      <dgm:t>
        <a:bodyPr/>
        <a:lstStyle/>
        <a:p>
          <a:r>
            <a:rPr lang="en-US" baseline="0"/>
            <a:t>Forecasting is further hampered by the lack of systems linking booking and point-of-sale data to inventory management (Ivanov &amp; Webster, 2019). </a:t>
          </a:r>
          <a:endParaRPr lang="en-US"/>
        </a:p>
      </dgm:t>
    </dgm:pt>
    <dgm:pt modelId="{D1974514-C495-4996-8E66-D0FBF5ABD5D9}" type="parTrans" cxnId="{73306A76-1C70-4687-B9CC-A53B18D09E05}">
      <dgm:prSet/>
      <dgm:spPr/>
      <dgm:t>
        <a:bodyPr/>
        <a:lstStyle/>
        <a:p>
          <a:endParaRPr lang="en-US"/>
        </a:p>
      </dgm:t>
    </dgm:pt>
    <dgm:pt modelId="{BC566E6E-2B17-42D3-AECC-E48F051598D6}" type="sibTrans" cxnId="{73306A76-1C70-4687-B9CC-A53B18D09E05}">
      <dgm:prSet/>
      <dgm:spPr/>
      <dgm:t>
        <a:bodyPr/>
        <a:lstStyle/>
        <a:p>
          <a:endParaRPr lang="en-US"/>
        </a:p>
      </dgm:t>
    </dgm:pt>
    <dgm:pt modelId="{77156709-51B4-4628-B528-E891088A276D}">
      <dgm:prSet/>
      <dgm:spPr/>
      <dgm:t>
        <a:bodyPr/>
        <a:lstStyle/>
        <a:p>
          <a:r>
            <a:rPr lang="en-US" baseline="0"/>
            <a:t>The root cause is a structural disconnect between predicted guest demand and kitchen production. </a:t>
          </a:r>
          <a:endParaRPr lang="en-US"/>
        </a:p>
      </dgm:t>
    </dgm:pt>
    <dgm:pt modelId="{14F9663F-3E53-4F6E-989B-F96D395F5121}" type="parTrans" cxnId="{FA4A5494-435E-4154-B265-13D64641AADA}">
      <dgm:prSet/>
      <dgm:spPr/>
      <dgm:t>
        <a:bodyPr/>
        <a:lstStyle/>
        <a:p>
          <a:endParaRPr lang="en-US"/>
        </a:p>
      </dgm:t>
    </dgm:pt>
    <dgm:pt modelId="{CA89069C-7CF3-4F60-AA4E-8CE09C7F605A}" type="sibTrans" cxnId="{FA4A5494-435E-4154-B265-13D64641AADA}">
      <dgm:prSet/>
      <dgm:spPr/>
      <dgm:t>
        <a:bodyPr/>
        <a:lstStyle/>
        <a:p>
          <a:endParaRPr lang="en-US"/>
        </a:p>
      </dgm:t>
    </dgm:pt>
    <dgm:pt modelId="{C162D9A4-1C3A-4E80-A320-A8FF5A2603B3}">
      <dgm:prSet/>
      <dgm:spPr/>
      <dgm:t>
        <a:bodyPr/>
        <a:lstStyle/>
        <a:p>
          <a:r>
            <a:rPr lang="en-US" baseline="0"/>
            <a:t>Integrating predictive analytics and real-time data can align production with actual consumption, significantly reducing waste and associated costs (Krippendorf, 2011).</a:t>
          </a:r>
          <a:endParaRPr lang="en-US"/>
        </a:p>
      </dgm:t>
    </dgm:pt>
    <dgm:pt modelId="{32CCDFB5-34E8-4772-9C1D-917049BA13B5}" type="parTrans" cxnId="{969A6607-C72B-46A0-84C2-9504E7718DDB}">
      <dgm:prSet/>
      <dgm:spPr/>
      <dgm:t>
        <a:bodyPr/>
        <a:lstStyle/>
        <a:p>
          <a:endParaRPr lang="en-US"/>
        </a:p>
      </dgm:t>
    </dgm:pt>
    <dgm:pt modelId="{6BB63583-A9F6-46D3-A808-4CD8F4ECE914}" type="sibTrans" cxnId="{969A6607-C72B-46A0-84C2-9504E7718DDB}">
      <dgm:prSet/>
      <dgm:spPr/>
      <dgm:t>
        <a:bodyPr/>
        <a:lstStyle/>
        <a:p>
          <a:endParaRPr lang="en-US"/>
        </a:p>
      </dgm:t>
    </dgm:pt>
    <dgm:pt modelId="{315D6DEE-EA26-CE4E-828F-2F9A168F64B9}" type="pres">
      <dgm:prSet presAssocID="{C27BADEF-3301-4760-8D55-F055A1A72F12}" presName="Name0" presStyleCnt="0">
        <dgm:presLayoutVars>
          <dgm:dir/>
          <dgm:resizeHandles val="exact"/>
        </dgm:presLayoutVars>
      </dgm:prSet>
      <dgm:spPr/>
    </dgm:pt>
    <dgm:pt modelId="{45DF39F5-7C0B-3640-ABE3-2DC62A4754AF}" type="pres">
      <dgm:prSet presAssocID="{AC8AAE21-7E95-4AA7-8818-95E04E6A0C3A}" presName="node" presStyleLbl="node1" presStyleIdx="0" presStyleCnt="5">
        <dgm:presLayoutVars>
          <dgm:bulletEnabled val="1"/>
        </dgm:presLayoutVars>
      </dgm:prSet>
      <dgm:spPr/>
    </dgm:pt>
    <dgm:pt modelId="{67B6A491-1910-E648-A0ED-2F2BCE279303}" type="pres">
      <dgm:prSet presAssocID="{A00952FB-5193-4077-B72B-F23ECE71FE0D}" presName="sibTrans" presStyleLbl="sibTrans1D1" presStyleIdx="0" presStyleCnt="4"/>
      <dgm:spPr/>
    </dgm:pt>
    <dgm:pt modelId="{68DBCD2A-6940-C74F-8773-F1A707ACFED2}" type="pres">
      <dgm:prSet presAssocID="{A00952FB-5193-4077-B72B-F23ECE71FE0D}" presName="connectorText" presStyleLbl="sibTrans1D1" presStyleIdx="0" presStyleCnt="4"/>
      <dgm:spPr/>
    </dgm:pt>
    <dgm:pt modelId="{87D079AE-0347-E84C-9E35-27D9D7D98E4B}" type="pres">
      <dgm:prSet presAssocID="{10DD4B2D-1DA7-4271-8723-C8E52E3B76AE}" presName="node" presStyleLbl="node1" presStyleIdx="1" presStyleCnt="5" custScaleX="220792" custScaleY="104631" custLinFactNeighborY="-1360">
        <dgm:presLayoutVars>
          <dgm:bulletEnabled val="1"/>
        </dgm:presLayoutVars>
      </dgm:prSet>
      <dgm:spPr/>
    </dgm:pt>
    <dgm:pt modelId="{87884C28-CC60-0D4A-A6BC-4603481D9EC6}" type="pres">
      <dgm:prSet presAssocID="{9A97EEBA-4CFA-4651-8F4E-1D65512DF023}" presName="sibTrans" presStyleLbl="sibTrans1D1" presStyleIdx="1" presStyleCnt="4"/>
      <dgm:spPr/>
    </dgm:pt>
    <dgm:pt modelId="{8445D0BD-ABF5-2545-A69F-53BC914FF729}" type="pres">
      <dgm:prSet presAssocID="{9A97EEBA-4CFA-4651-8F4E-1D65512DF023}" presName="connectorText" presStyleLbl="sibTrans1D1" presStyleIdx="1" presStyleCnt="4"/>
      <dgm:spPr/>
    </dgm:pt>
    <dgm:pt modelId="{FEBC5D01-C87F-3E4F-B2AB-7AC91EF326BC}" type="pres">
      <dgm:prSet presAssocID="{EB33321D-4F3A-4771-81A7-4141587C39E5}" presName="node" presStyleLbl="node1" presStyleIdx="2" presStyleCnt="5">
        <dgm:presLayoutVars>
          <dgm:bulletEnabled val="1"/>
        </dgm:presLayoutVars>
      </dgm:prSet>
      <dgm:spPr/>
    </dgm:pt>
    <dgm:pt modelId="{457D5946-5C74-FC4A-8620-35599ACE486B}" type="pres">
      <dgm:prSet presAssocID="{BC566E6E-2B17-42D3-AECC-E48F051598D6}" presName="sibTrans" presStyleLbl="sibTrans1D1" presStyleIdx="2" presStyleCnt="4"/>
      <dgm:spPr/>
    </dgm:pt>
    <dgm:pt modelId="{0FAA3D77-9A96-8246-90A6-77AC4C2A5E0E}" type="pres">
      <dgm:prSet presAssocID="{BC566E6E-2B17-42D3-AECC-E48F051598D6}" presName="connectorText" presStyleLbl="sibTrans1D1" presStyleIdx="2" presStyleCnt="4"/>
      <dgm:spPr/>
    </dgm:pt>
    <dgm:pt modelId="{7903E329-52B9-D844-9C44-10C123299FAF}" type="pres">
      <dgm:prSet presAssocID="{77156709-51B4-4628-B528-E891088A276D}" presName="node" presStyleLbl="node1" presStyleIdx="3" presStyleCnt="5">
        <dgm:presLayoutVars>
          <dgm:bulletEnabled val="1"/>
        </dgm:presLayoutVars>
      </dgm:prSet>
      <dgm:spPr/>
    </dgm:pt>
    <dgm:pt modelId="{24FA0A72-8F10-3A44-AED9-4D53A5283679}" type="pres">
      <dgm:prSet presAssocID="{CA89069C-7CF3-4F60-AA4E-8CE09C7F605A}" presName="sibTrans" presStyleLbl="sibTrans1D1" presStyleIdx="3" presStyleCnt="4"/>
      <dgm:spPr/>
    </dgm:pt>
    <dgm:pt modelId="{1D99F46E-112D-3B47-AFEA-C097DA0D6D36}" type="pres">
      <dgm:prSet presAssocID="{CA89069C-7CF3-4F60-AA4E-8CE09C7F605A}" presName="connectorText" presStyleLbl="sibTrans1D1" presStyleIdx="3" presStyleCnt="4"/>
      <dgm:spPr/>
    </dgm:pt>
    <dgm:pt modelId="{C3475110-BBDB-BC4A-94C1-B8C7C0D0E703}" type="pres">
      <dgm:prSet presAssocID="{C162D9A4-1C3A-4E80-A320-A8FF5A2603B3}" presName="node" presStyleLbl="node1" presStyleIdx="4" presStyleCnt="5">
        <dgm:presLayoutVars>
          <dgm:bulletEnabled val="1"/>
        </dgm:presLayoutVars>
      </dgm:prSet>
      <dgm:spPr/>
    </dgm:pt>
  </dgm:ptLst>
  <dgm:cxnLst>
    <dgm:cxn modelId="{969A6607-C72B-46A0-84C2-9504E7718DDB}" srcId="{C27BADEF-3301-4760-8D55-F055A1A72F12}" destId="{C162D9A4-1C3A-4E80-A320-A8FF5A2603B3}" srcOrd="4" destOrd="0" parTransId="{32CCDFB5-34E8-4772-9C1D-917049BA13B5}" sibTransId="{6BB63583-A9F6-46D3-A808-4CD8F4ECE914}"/>
    <dgm:cxn modelId="{12605418-3919-D941-BB7E-30314EC7B3F9}" type="presOf" srcId="{AC8AAE21-7E95-4AA7-8818-95E04E6A0C3A}" destId="{45DF39F5-7C0B-3640-ABE3-2DC62A4754AF}" srcOrd="0" destOrd="0" presId="urn:microsoft.com/office/officeart/2016/7/layout/RepeatingBendingProcessNew"/>
    <dgm:cxn modelId="{4DE69E1E-38A4-BF4F-BBA5-E4D92B464ECE}" type="presOf" srcId="{C162D9A4-1C3A-4E80-A320-A8FF5A2603B3}" destId="{C3475110-BBDB-BC4A-94C1-B8C7C0D0E703}" srcOrd="0" destOrd="0" presId="urn:microsoft.com/office/officeart/2016/7/layout/RepeatingBendingProcessNew"/>
    <dgm:cxn modelId="{1A3F0A27-F9BF-BD46-8531-7971CC2F6A1D}" type="presOf" srcId="{9A97EEBA-4CFA-4651-8F4E-1D65512DF023}" destId="{8445D0BD-ABF5-2545-A69F-53BC914FF729}" srcOrd="1" destOrd="0" presId="urn:microsoft.com/office/officeart/2016/7/layout/RepeatingBendingProcessNew"/>
    <dgm:cxn modelId="{82CFA42E-B319-3E41-837B-76CE41BFB3F9}" type="presOf" srcId="{CA89069C-7CF3-4F60-AA4E-8CE09C7F605A}" destId="{1D99F46E-112D-3B47-AFEA-C097DA0D6D36}" srcOrd="1" destOrd="0" presId="urn:microsoft.com/office/officeart/2016/7/layout/RepeatingBendingProcessNew"/>
    <dgm:cxn modelId="{6ADD5834-DD38-42B8-B962-49F025B6D49E}" srcId="{C27BADEF-3301-4760-8D55-F055A1A72F12}" destId="{10DD4B2D-1DA7-4271-8723-C8E52E3B76AE}" srcOrd="1" destOrd="0" parTransId="{5B47FE80-1A7B-45C5-BFD8-A1540272C970}" sibTransId="{9A97EEBA-4CFA-4651-8F4E-1D65512DF023}"/>
    <dgm:cxn modelId="{21CAC041-6E98-3046-A333-E03E3D3AAB2D}" type="presOf" srcId="{BC566E6E-2B17-42D3-AECC-E48F051598D6}" destId="{457D5946-5C74-FC4A-8620-35599ACE486B}" srcOrd="0" destOrd="0" presId="urn:microsoft.com/office/officeart/2016/7/layout/RepeatingBendingProcessNew"/>
    <dgm:cxn modelId="{A601F450-FB03-4946-84B5-3EC6F98AD840}" type="presOf" srcId="{9A97EEBA-4CFA-4651-8F4E-1D65512DF023}" destId="{87884C28-CC60-0D4A-A6BC-4603481D9EC6}" srcOrd="0" destOrd="0" presId="urn:microsoft.com/office/officeart/2016/7/layout/RepeatingBendingProcessNew"/>
    <dgm:cxn modelId="{01F5306A-6764-D44B-B24D-DF2706EF5CF8}" type="presOf" srcId="{EB33321D-4F3A-4771-81A7-4141587C39E5}" destId="{FEBC5D01-C87F-3E4F-B2AB-7AC91EF326BC}" srcOrd="0" destOrd="0" presId="urn:microsoft.com/office/officeart/2016/7/layout/RepeatingBendingProcessNew"/>
    <dgm:cxn modelId="{73306A76-1C70-4687-B9CC-A53B18D09E05}" srcId="{C27BADEF-3301-4760-8D55-F055A1A72F12}" destId="{EB33321D-4F3A-4771-81A7-4141587C39E5}" srcOrd="2" destOrd="0" parTransId="{D1974514-C495-4996-8E66-D0FBF5ABD5D9}" sibTransId="{BC566E6E-2B17-42D3-AECC-E48F051598D6}"/>
    <dgm:cxn modelId="{A842BE8A-2ACC-6542-8143-65F44EE9B9CD}" type="presOf" srcId="{BC566E6E-2B17-42D3-AECC-E48F051598D6}" destId="{0FAA3D77-9A96-8246-90A6-77AC4C2A5E0E}" srcOrd="1" destOrd="0" presId="urn:microsoft.com/office/officeart/2016/7/layout/RepeatingBendingProcessNew"/>
    <dgm:cxn modelId="{FA4A5494-435E-4154-B265-13D64641AADA}" srcId="{C27BADEF-3301-4760-8D55-F055A1A72F12}" destId="{77156709-51B4-4628-B528-E891088A276D}" srcOrd="3" destOrd="0" parTransId="{14F9663F-3E53-4F6E-989B-F96D395F5121}" sibTransId="{CA89069C-7CF3-4F60-AA4E-8CE09C7F605A}"/>
    <dgm:cxn modelId="{0D61E9A2-E165-4D62-98C0-FDB9D100CB79}" srcId="{C27BADEF-3301-4760-8D55-F055A1A72F12}" destId="{AC8AAE21-7E95-4AA7-8818-95E04E6A0C3A}" srcOrd="0" destOrd="0" parTransId="{1B3B3F2E-55FA-4776-93DE-31DDEBB3715D}" sibTransId="{A00952FB-5193-4077-B72B-F23ECE71FE0D}"/>
    <dgm:cxn modelId="{113677AA-38A6-1648-8329-2B3D850A8E68}" type="presOf" srcId="{A00952FB-5193-4077-B72B-F23ECE71FE0D}" destId="{68DBCD2A-6940-C74F-8773-F1A707ACFED2}" srcOrd="1" destOrd="0" presId="urn:microsoft.com/office/officeart/2016/7/layout/RepeatingBendingProcessNew"/>
    <dgm:cxn modelId="{AD02BBB3-2640-BF46-9E88-04C51715DC71}" type="presOf" srcId="{77156709-51B4-4628-B528-E891088A276D}" destId="{7903E329-52B9-D844-9C44-10C123299FAF}" srcOrd="0" destOrd="0" presId="urn:microsoft.com/office/officeart/2016/7/layout/RepeatingBendingProcessNew"/>
    <dgm:cxn modelId="{571DBFBE-94AB-4A4E-AAA5-A12323E10F68}" type="presOf" srcId="{A00952FB-5193-4077-B72B-F23ECE71FE0D}" destId="{67B6A491-1910-E648-A0ED-2F2BCE279303}" srcOrd="0" destOrd="0" presId="urn:microsoft.com/office/officeart/2016/7/layout/RepeatingBendingProcessNew"/>
    <dgm:cxn modelId="{57F317DA-E31B-0C40-A94D-F125F3B6E60A}" type="presOf" srcId="{10DD4B2D-1DA7-4271-8723-C8E52E3B76AE}" destId="{87D079AE-0347-E84C-9E35-27D9D7D98E4B}" srcOrd="0" destOrd="0" presId="urn:microsoft.com/office/officeart/2016/7/layout/RepeatingBendingProcessNew"/>
    <dgm:cxn modelId="{DD702FE3-2990-F643-B390-710F3518AA57}" type="presOf" srcId="{CA89069C-7CF3-4F60-AA4E-8CE09C7F605A}" destId="{24FA0A72-8F10-3A44-AED9-4D53A5283679}" srcOrd="0" destOrd="0" presId="urn:microsoft.com/office/officeart/2016/7/layout/RepeatingBendingProcessNew"/>
    <dgm:cxn modelId="{39C752F2-DD76-7B49-8D32-212C77BE1BEA}" type="presOf" srcId="{C27BADEF-3301-4760-8D55-F055A1A72F12}" destId="{315D6DEE-EA26-CE4E-828F-2F9A168F64B9}" srcOrd="0" destOrd="0" presId="urn:microsoft.com/office/officeart/2016/7/layout/RepeatingBendingProcessNew"/>
    <dgm:cxn modelId="{066F93B6-67A6-344F-9CB7-FF1F0E135C15}" type="presParOf" srcId="{315D6DEE-EA26-CE4E-828F-2F9A168F64B9}" destId="{45DF39F5-7C0B-3640-ABE3-2DC62A4754AF}" srcOrd="0" destOrd="0" presId="urn:microsoft.com/office/officeart/2016/7/layout/RepeatingBendingProcessNew"/>
    <dgm:cxn modelId="{0E29ECBC-F0DE-EE47-820E-645CF074E124}" type="presParOf" srcId="{315D6DEE-EA26-CE4E-828F-2F9A168F64B9}" destId="{67B6A491-1910-E648-A0ED-2F2BCE279303}" srcOrd="1" destOrd="0" presId="urn:microsoft.com/office/officeart/2016/7/layout/RepeatingBendingProcessNew"/>
    <dgm:cxn modelId="{E38C1AE4-D7F7-7A49-92F9-A4ADED94F77B}" type="presParOf" srcId="{67B6A491-1910-E648-A0ED-2F2BCE279303}" destId="{68DBCD2A-6940-C74F-8773-F1A707ACFED2}" srcOrd="0" destOrd="0" presId="urn:microsoft.com/office/officeart/2016/7/layout/RepeatingBendingProcessNew"/>
    <dgm:cxn modelId="{F22ABCC2-9B8E-B64D-AE39-1FA27F6994AA}" type="presParOf" srcId="{315D6DEE-EA26-CE4E-828F-2F9A168F64B9}" destId="{87D079AE-0347-E84C-9E35-27D9D7D98E4B}" srcOrd="2" destOrd="0" presId="urn:microsoft.com/office/officeart/2016/7/layout/RepeatingBendingProcessNew"/>
    <dgm:cxn modelId="{F4CBBA84-AF35-FD4B-B0B7-4EDD16ABC1D7}" type="presParOf" srcId="{315D6DEE-EA26-CE4E-828F-2F9A168F64B9}" destId="{87884C28-CC60-0D4A-A6BC-4603481D9EC6}" srcOrd="3" destOrd="0" presId="urn:microsoft.com/office/officeart/2016/7/layout/RepeatingBendingProcessNew"/>
    <dgm:cxn modelId="{5EC80989-5ED4-6A43-A589-38F0CC959CA9}" type="presParOf" srcId="{87884C28-CC60-0D4A-A6BC-4603481D9EC6}" destId="{8445D0BD-ABF5-2545-A69F-53BC914FF729}" srcOrd="0" destOrd="0" presId="urn:microsoft.com/office/officeart/2016/7/layout/RepeatingBendingProcessNew"/>
    <dgm:cxn modelId="{AA307A79-3C5F-DE49-BD9E-D140FD0E61FA}" type="presParOf" srcId="{315D6DEE-EA26-CE4E-828F-2F9A168F64B9}" destId="{FEBC5D01-C87F-3E4F-B2AB-7AC91EF326BC}" srcOrd="4" destOrd="0" presId="urn:microsoft.com/office/officeart/2016/7/layout/RepeatingBendingProcessNew"/>
    <dgm:cxn modelId="{AA555160-560E-194A-81A9-320C2C061F1E}" type="presParOf" srcId="{315D6DEE-EA26-CE4E-828F-2F9A168F64B9}" destId="{457D5946-5C74-FC4A-8620-35599ACE486B}" srcOrd="5" destOrd="0" presId="urn:microsoft.com/office/officeart/2016/7/layout/RepeatingBendingProcessNew"/>
    <dgm:cxn modelId="{1BCAFEF5-BD19-9F4F-9361-FAFDDC1EDC90}" type="presParOf" srcId="{457D5946-5C74-FC4A-8620-35599ACE486B}" destId="{0FAA3D77-9A96-8246-90A6-77AC4C2A5E0E}" srcOrd="0" destOrd="0" presId="urn:microsoft.com/office/officeart/2016/7/layout/RepeatingBendingProcessNew"/>
    <dgm:cxn modelId="{7AF7A0B0-545E-444D-810D-93E3AC310EE7}" type="presParOf" srcId="{315D6DEE-EA26-CE4E-828F-2F9A168F64B9}" destId="{7903E329-52B9-D844-9C44-10C123299FAF}" srcOrd="6" destOrd="0" presId="urn:microsoft.com/office/officeart/2016/7/layout/RepeatingBendingProcessNew"/>
    <dgm:cxn modelId="{340AED5A-7EC3-C943-9930-D448C722ED20}" type="presParOf" srcId="{315D6DEE-EA26-CE4E-828F-2F9A168F64B9}" destId="{24FA0A72-8F10-3A44-AED9-4D53A5283679}" srcOrd="7" destOrd="0" presId="urn:microsoft.com/office/officeart/2016/7/layout/RepeatingBendingProcessNew"/>
    <dgm:cxn modelId="{66CD3FF3-99D9-3149-9980-0E9073FB9B14}" type="presParOf" srcId="{24FA0A72-8F10-3A44-AED9-4D53A5283679}" destId="{1D99F46E-112D-3B47-AFEA-C097DA0D6D36}" srcOrd="0" destOrd="0" presId="urn:microsoft.com/office/officeart/2016/7/layout/RepeatingBendingProcessNew"/>
    <dgm:cxn modelId="{B6C7F4ED-B796-AB49-8A9D-DF6ABDA31BD5}" type="presParOf" srcId="{315D6DEE-EA26-CE4E-828F-2F9A168F64B9}" destId="{C3475110-BBDB-BC4A-94C1-B8C7C0D0E703}"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C2CFCD4B-B0C0-444C-ABD0-C2281EE4B39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029F182-501B-4370-8DF2-F23B040C917B}">
      <dgm:prSet/>
      <dgm:spPr/>
      <dgm:t>
        <a:bodyPr/>
        <a:lstStyle/>
        <a:p>
          <a:r>
            <a:rPr lang="en-US" baseline="0" dirty="0"/>
            <a:t>STAR case studies demonstrate how combined strategies reduce food waste in practice. </a:t>
          </a:r>
          <a:endParaRPr lang="en-US" dirty="0"/>
        </a:p>
      </dgm:t>
    </dgm:pt>
    <dgm:pt modelId="{1D4219BE-20E0-4E1F-9CE6-85EC1BCD927D}" type="parTrans" cxnId="{148E15D4-933D-49FC-8892-F1813D6641C5}">
      <dgm:prSet/>
      <dgm:spPr/>
      <dgm:t>
        <a:bodyPr/>
        <a:lstStyle/>
        <a:p>
          <a:endParaRPr lang="en-US"/>
        </a:p>
      </dgm:t>
    </dgm:pt>
    <dgm:pt modelId="{1EF4F185-32C2-403B-B0CD-CE10ED2FD763}" type="sibTrans" cxnId="{148E15D4-933D-49FC-8892-F1813D6641C5}">
      <dgm:prSet/>
      <dgm:spPr/>
      <dgm:t>
        <a:bodyPr/>
        <a:lstStyle/>
        <a:p>
          <a:endParaRPr lang="en-US"/>
        </a:p>
      </dgm:t>
    </dgm:pt>
    <dgm:pt modelId="{F2D9002B-CF89-4026-A38B-7BD6600805CC}">
      <dgm:prSet/>
      <dgm:spPr/>
      <dgm:t>
        <a:bodyPr/>
        <a:lstStyle/>
        <a:p>
          <a:r>
            <a:rPr lang="en-US" baseline="0" dirty="0"/>
            <a:t>In Berlin, an eco-hotel implemented AI-based waste recognition, cutting kitchen waste by 37% within six months (Current Issues in Tourism, 2024). </a:t>
          </a:r>
          <a:endParaRPr lang="en-US" dirty="0"/>
        </a:p>
      </dgm:t>
    </dgm:pt>
    <dgm:pt modelId="{49DC6905-281A-4C4C-A6E2-F5BEA75D70B8}" type="parTrans" cxnId="{C90C92CF-42BE-4918-98E2-0AFCE624B2F3}">
      <dgm:prSet/>
      <dgm:spPr/>
      <dgm:t>
        <a:bodyPr/>
        <a:lstStyle/>
        <a:p>
          <a:endParaRPr lang="en-US"/>
        </a:p>
      </dgm:t>
    </dgm:pt>
    <dgm:pt modelId="{F9CCE121-A7B7-4C1F-A74A-5F64C65D91F0}" type="sibTrans" cxnId="{C90C92CF-42BE-4918-98E2-0AFCE624B2F3}">
      <dgm:prSet/>
      <dgm:spPr/>
      <dgm:t>
        <a:bodyPr/>
        <a:lstStyle/>
        <a:p>
          <a:endParaRPr lang="en-US"/>
        </a:p>
      </dgm:t>
    </dgm:pt>
    <dgm:pt modelId="{A08F0CB2-FFDE-419A-9228-0C91729449F9}">
      <dgm:prSet/>
      <dgm:spPr/>
      <dgm:t>
        <a:bodyPr/>
        <a:lstStyle/>
        <a:p>
          <a:r>
            <a:rPr lang="en-US" baseline="0" dirty="0"/>
            <a:t>A Caribbean resort partnered with local farmers to compost organic waste into fertilizer for resort gardens, completing a circular nutrient loop (Journal of Sustainable Tourism, 2024).</a:t>
          </a:r>
          <a:endParaRPr lang="en-US" dirty="0"/>
        </a:p>
      </dgm:t>
    </dgm:pt>
    <dgm:pt modelId="{EA9C9A04-E8A1-4D52-AA3C-A8360DA274D4}" type="parTrans" cxnId="{8D5E2D23-246E-4B08-A410-DB037B709083}">
      <dgm:prSet/>
      <dgm:spPr/>
      <dgm:t>
        <a:bodyPr/>
        <a:lstStyle/>
        <a:p>
          <a:endParaRPr lang="en-US"/>
        </a:p>
      </dgm:t>
    </dgm:pt>
    <dgm:pt modelId="{BDDEA4F2-9A85-45DD-A459-B3172D61D983}" type="sibTrans" cxnId="{8D5E2D23-246E-4B08-A410-DB037B709083}">
      <dgm:prSet/>
      <dgm:spPr/>
      <dgm:t>
        <a:bodyPr/>
        <a:lstStyle/>
        <a:p>
          <a:endParaRPr lang="en-US"/>
        </a:p>
      </dgm:t>
    </dgm:pt>
    <dgm:pt modelId="{B09AED56-BA51-43C8-97B1-A21C518D1712}">
      <dgm:prSet/>
      <dgm:spPr/>
      <dgm:t>
        <a:bodyPr/>
        <a:lstStyle/>
        <a:p>
          <a:r>
            <a:rPr lang="en-US" baseline="0" dirty="0"/>
            <a:t>A UK coastal hotel redesigned its menu using waste-tracking insights, achieving a 25% reduction in food costs (Tourism Management, 2023).</a:t>
          </a:r>
          <a:endParaRPr lang="en-US" dirty="0"/>
        </a:p>
      </dgm:t>
    </dgm:pt>
    <dgm:pt modelId="{9441D027-CCD7-49C4-B536-67AE667EEE7E}" type="parTrans" cxnId="{BB11CF7B-4FBD-40A7-BCD0-23AF7A0F5403}">
      <dgm:prSet/>
      <dgm:spPr/>
      <dgm:t>
        <a:bodyPr/>
        <a:lstStyle/>
        <a:p>
          <a:endParaRPr lang="en-US"/>
        </a:p>
      </dgm:t>
    </dgm:pt>
    <dgm:pt modelId="{E4E558F2-D6D7-443A-9D6E-814D58FAC603}" type="sibTrans" cxnId="{BB11CF7B-4FBD-40A7-BCD0-23AF7A0F5403}">
      <dgm:prSet/>
      <dgm:spPr/>
      <dgm:t>
        <a:bodyPr/>
        <a:lstStyle/>
        <a:p>
          <a:endParaRPr lang="en-US"/>
        </a:p>
      </dgm:t>
    </dgm:pt>
    <dgm:pt modelId="{541597BE-1035-4204-9BF7-589A724568E7}">
      <dgm:prSet/>
      <dgm:spPr/>
      <dgm:t>
        <a:bodyPr/>
        <a:lstStyle/>
        <a:p>
          <a:r>
            <a:rPr lang="en-US" baseline="0" dirty="0"/>
            <a:t>These cases show that technological, operational, and community-based solutions must work together to achieve sustainable results.</a:t>
          </a:r>
          <a:endParaRPr lang="en-US" dirty="0"/>
        </a:p>
      </dgm:t>
    </dgm:pt>
    <dgm:pt modelId="{BF8F408C-73A1-4053-A696-F8EB1C82B74F}" type="parTrans" cxnId="{6B793D7F-1598-4EAA-983F-F5256AF36F56}">
      <dgm:prSet/>
      <dgm:spPr/>
      <dgm:t>
        <a:bodyPr/>
        <a:lstStyle/>
        <a:p>
          <a:endParaRPr lang="en-US"/>
        </a:p>
      </dgm:t>
    </dgm:pt>
    <dgm:pt modelId="{EE09B29D-909B-4E29-B3EF-ED49A17A5638}" type="sibTrans" cxnId="{6B793D7F-1598-4EAA-983F-F5256AF36F56}">
      <dgm:prSet/>
      <dgm:spPr/>
      <dgm:t>
        <a:bodyPr/>
        <a:lstStyle/>
        <a:p>
          <a:endParaRPr lang="en-US"/>
        </a:p>
      </dgm:t>
    </dgm:pt>
    <dgm:pt modelId="{AB4AB402-25B7-3E46-922E-7089A428E9BA}" type="pres">
      <dgm:prSet presAssocID="{C2CFCD4B-B0C0-444C-ABD0-C2281EE4B396}" presName="linear" presStyleCnt="0">
        <dgm:presLayoutVars>
          <dgm:animLvl val="lvl"/>
          <dgm:resizeHandles val="exact"/>
        </dgm:presLayoutVars>
      </dgm:prSet>
      <dgm:spPr/>
    </dgm:pt>
    <dgm:pt modelId="{CF02B1E0-7CD4-224A-B724-53D5493C2122}" type="pres">
      <dgm:prSet presAssocID="{C029F182-501B-4370-8DF2-F23B040C917B}" presName="parentText" presStyleLbl="node1" presStyleIdx="0" presStyleCnt="5">
        <dgm:presLayoutVars>
          <dgm:chMax val="0"/>
          <dgm:bulletEnabled val="1"/>
        </dgm:presLayoutVars>
      </dgm:prSet>
      <dgm:spPr/>
    </dgm:pt>
    <dgm:pt modelId="{C480662E-C3CD-E141-A141-9E883F86A25B}" type="pres">
      <dgm:prSet presAssocID="{1EF4F185-32C2-403B-B0CD-CE10ED2FD763}" presName="spacer" presStyleCnt="0"/>
      <dgm:spPr/>
    </dgm:pt>
    <dgm:pt modelId="{26E3F5B2-C11F-E049-AFD8-FC5F05083D5D}" type="pres">
      <dgm:prSet presAssocID="{F2D9002B-CF89-4026-A38B-7BD6600805CC}" presName="parentText" presStyleLbl="node1" presStyleIdx="1" presStyleCnt="5">
        <dgm:presLayoutVars>
          <dgm:chMax val="0"/>
          <dgm:bulletEnabled val="1"/>
        </dgm:presLayoutVars>
      </dgm:prSet>
      <dgm:spPr/>
    </dgm:pt>
    <dgm:pt modelId="{0FC22207-9094-6C4A-AD73-E8FE9C412C41}" type="pres">
      <dgm:prSet presAssocID="{F9CCE121-A7B7-4C1F-A74A-5F64C65D91F0}" presName="spacer" presStyleCnt="0"/>
      <dgm:spPr/>
    </dgm:pt>
    <dgm:pt modelId="{F005E7C2-EDD0-3441-9D02-21726E46071C}" type="pres">
      <dgm:prSet presAssocID="{A08F0CB2-FFDE-419A-9228-0C91729449F9}" presName="parentText" presStyleLbl="node1" presStyleIdx="2" presStyleCnt="5">
        <dgm:presLayoutVars>
          <dgm:chMax val="0"/>
          <dgm:bulletEnabled val="1"/>
        </dgm:presLayoutVars>
      </dgm:prSet>
      <dgm:spPr/>
    </dgm:pt>
    <dgm:pt modelId="{EC8E09B3-EDE5-8D46-BFB5-1EB69F566420}" type="pres">
      <dgm:prSet presAssocID="{BDDEA4F2-9A85-45DD-A459-B3172D61D983}" presName="spacer" presStyleCnt="0"/>
      <dgm:spPr/>
    </dgm:pt>
    <dgm:pt modelId="{758A5075-30CF-ED4D-8561-B2F5CCC26F7E}" type="pres">
      <dgm:prSet presAssocID="{B09AED56-BA51-43C8-97B1-A21C518D1712}" presName="parentText" presStyleLbl="node1" presStyleIdx="3" presStyleCnt="5">
        <dgm:presLayoutVars>
          <dgm:chMax val="0"/>
          <dgm:bulletEnabled val="1"/>
        </dgm:presLayoutVars>
      </dgm:prSet>
      <dgm:spPr/>
    </dgm:pt>
    <dgm:pt modelId="{C05E2007-5270-0243-B694-89F2A11D6EDE}" type="pres">
      <dgm:prSet presAssocID="{E4E558F2-D6D7-443A-9D6E-814D58FAC603}" presName="spacer" presStyleCnt="0"/>
      <dgm:spPr/>
    </dgm:pt>
    <dgm:pt modelId="{13359385-C0A8-5346-A9E5-4246E4D68921}" type="pres">
      <dgm:prSet presAssocID="{541597BE-1035-4204-9BF7-589A724568E7}" presName="parentText" presStyleLbl="node1" presStyleIdx="4" presStyleCnt="5">
        <dgm:presLayoutVars>
          <dgm:chMax val="0"/>
          <dgm:bulletEnabled val="1"/>
        </dgm:presLayoutVars>
      </dgm:prSet>
      <dgm:spPr/>
    </dgm:pt>
  </dgm:ptLst>
  <dgm:cxnLst>
    <dgm:cxn modelId="{8D5E2D23-246E-4B08-A410-DB037B709083}" srcId="{C2CFCD4B-B0C0-444C-ABD0-C2281EE4B396}" destId="{A08F0CB2-FFDE-419A-9228-0C91729449F9}" srcOrd="2" destOrd="0" parTransId="{EA9C9A04-E8A1-4D52-AA3C-A8360DA274D4}" sibTransId="{BDDEA4F2-9A85-45DD-A459-B3172D61D983}"/>
    <dgm:cxn modelId="{4B785F4F-EF47-554F-8C0A-0CD89545EA9C}" type="presOf" srcId="{541597BE-1035-4204-9BF7-589A724568E7}" destId="{13359385-C0A8-5346-A9E5-4246E4D68921}" srcOrd="0" destOrd="0" presId="urn:microsoft.com/office/officeart/2005/8/layout/vList2"/>
    <dgm:cxn modelId="{484BCF64-B6F1-0F48-A286-D6359F91762A}" type="presOf" srcId="{C029F182-501B-4370-8DF2-F23B040C917B}" destId="{CF02B1E0-7CD4-224A-B724-53D5493C2122}" srcOrd="0" destOrd="0" presId="urn:microsoft.com/office/officeart/2005/8/layout/vList2"/>
    <dgm:cxn modelId="{26D7E571-9FF6-824D-83BA-795E9E62055B}" type="presOf" srcId="{C2CFCD4B-B0C0-444C-ABD0-C2281EE4B396}" destId="{AB4AB402-25B7-3E46-922E-7089A428E9BA}" srcOrd="0" destOrd="0" presId="urn:microsoft.com/office/officeart/2005/8/layout/vList2"/>
    <dgm:cxn modelId="{BB11CF7B-4FBD-40A7-BCD0-23AF7A0F5403}" srcId="{C2CFCD4B-B0C0-444C-ABD0-C2281EE4B396}" destId="{B09AED56-BA51-43C8-97B1-A21C518D1712}" srcOrd="3" destOrd="0" parTransId="{9441D027-CCD7-49C4-B536-67AE667EEE7E}" sibTransId="{E4E558F2-D6D7-443A-9D6E-814D58FAC603}"/>
    <dgm:cxn modelId="{6B793D7F-1598-4EAA-983F-F5256AF36F56}" srcId="{C2CFCD4B-B0C0-444C-ABD0-C2281EE4B396}" destId="{541597BE-1035-4204-9BF7-589A724568E7}" srcOrd="4" destOrd="0" parTransId="{BF8F408C-73A1-4053-A696-F8EB1C82B74F}" sibTransId="{EE09B29D-909B-4E29-B3EF-ED49A17A5638}"/>
    <dgm:cxn modelId="{4BB1B0C0-C375-A54D-9570-244CD2577D7C}" type="presOf" srcId="{F2D9002B-CF89-4026-A38B-7BD6600805CC}" destId="{26E3F5B2-C11F-E049-AFD8-FC5F05083D5D}" srcOrd="0" destOrd="0" presId="urn:microsoft.com/office/officeart/2005/8/layout/vList2"/>
    <dgm:cxn modelId="{C90C92CF-42BE-4918-98E2-0AFCE624B2F3}" srcId="{C2CFCD4B-B0C0-444C-ABD0-C2281EE4B396}" destId="{F2D9002B-CF89-4026-A38B-7BD6600805CC}" srcOrd="1" destOrd="0" parTransId="{49DC6905-281A-4C4C-A6E2-F5BEA75D70B8}" sibTransId="{F9CCE121-A7B7-4C1F-A74A-5F64C65D91F0}"/>
    <dgm:cxn modelId="{148E15D4-933D-49FC-8892-F1813D6641C5}" srcId="{C2CFCD4B-B0C0-444C-ABD0-C2281EE4B396}" destId="{C029F182-501B-4370-8DF2-F23B040C917B}" srcOrd="0" destOrd="0" parTransId="{1D4219BE-20E0-4E1F-9CE6-85EC1BCD927D}" sibTransId="{1EF4F185-32C2-403B-B0CD-CE10ED2FD763}"/>
    <dgm:cxn modelId="{EAC6C5DF-F620-C644-99BB-AC7632F7CBE7}" type="presOf" srcId="{B09AED56-BA51-43C8-97B1-A21C518D1712}" destId="{758A5075-30CF-ED4D-8561-B2F5CCC26F7E}" srcOrd="0" destOrd="0" presId="urn:microsoft.com/office/officeart/2005/8/layout/vList2"/>
    <dgm:cxn modelId="{F6561BEB-E970-9048-81F4-7CC1CC7027A4}" type="presOf" srcId="{A08F0CB2-FFDE-419A-9228-0C91729449F9}" destId="{F005E7C2-EDD0-3441-9D02-21726E46071C}" srcOrd="0" destOrd="0" presId="urn:microsoft.com/office/officeart/2005/8/layout/vList2"/>
    <dgm:cxn modelId="{731788FD-CF8F-6445-8152-DC196B9CC472}" type="presParOf" srcId="{AB4AB402-25B7-3E46-922E-7089A428E9BA}" destId="{CF02B1E0-7CD4-224A-B724-53D5493C2122}" srcOrd="0" destOrd="0" presId="urn:microsoft.com/office/officeart/2005/8/layout/vList2"/>
    <dgm:cxn modelId="{7FB6D7C3-71E0-4C48-B6BE-6B0524FBAAE2}" type="presParOf" srcId="{AB4AB402-25B7-3E46-922E-7089A428E9BA}" destId="{C480662E-C3CD-E141-A141-9E883F86A25B}" srcOrd="1" destOrd="0" presId="urn:microsoft.com/office/officeart/2005/8/layout/vList2"/>
    <dgm:cxn modelId="{DA963552-208D-F046-8B69-4C05253B0C64}" type="presParOf" srcId="{AB4AB402-25B7-3E46-922E-7089A428E9BA}" destId="{26E3F5B2-C11F-E049-AFD8-FC5F05083D5D}" srcOrd="2" destOrd="0" presId="urn:microsoft.com/office/officeart/2005/8/layout/vList2"/>
    <dgm:cxn modelId="{5F5F37F3-AF2D-114B-85FD-D833C5CC87C2}" type="presParOf" srcId="{AB4AB402-25B7-3E46-922E-7089A428E9BA}" destId="{0FC22207-9094-6C4A-AD73-E8FE9C412C41}" srcOrd="3" destOrd="0" presId="urn:microsoft.com/office/officeart/2005/8/layout/vList2"/>
    <dgm:cxn modelId="{ACEDCC64-7D74-DB40-BDE6-86B75E69496C}" type="presParOf" srcId="{AB4AB402-25B7-3E46-922E-7089A428E9BA}" destId="{F005E7C2-EDD0-3441-9D02-21726E46071C}" srcOrd="4" destOrd="0" presId="urn:microsoft.com/office/officeart/2005/8/layout/vList2"/>
    <dgm:cxn modelId="{FE238F2A-E353-3944-884D-F81B4D933B5B}" type="presParOf" srcId="{AB4AB402-25B7-3E46-922E-7089A428E9BA}" destId="{EC8E09B3-EDE5-8D46-BFB5-1EB69F566420}" srcOrd="5" destOrd="0" presId="urn:microsoft.com/office/officeart/2005/8/layout/vList2"/>
    <dgm:cxn modelId="{782D5C73-2B0C-6B47-8354-7A79A3634DEA}" type="presParOf" srcId="{AB4AB402-25B7-3E46-922E-7089A428E9BA}" destId="{758A5075-30CF-ED4D-8561-B2F5CCC26F7E}" srcOrd="6" destOrd="0" presId="urn:microsoft.com/office/officeart/2005/8/layout/vList2"/>
    <dgm:cxn modelId="{D141DA62-6D0C-C745-81D5-00CE8665BEDF}" type="presParOf" srcId="{AB4AB402-25B7-3E46-922E-7089A428E9BA}" destId="{C05E2007-5270-0243-B694-89F2A11D6EDE}" srcOrd="7" destOrd="0" presId="urn:microsoft.com/office/officeart/2005/8/layout/vList2"/>
    <dgm:cxn modelId="{3CF3C89D-4A17-D44D-A4D7-383944143891}" type="presParOf" srcId="{AB4AB402-25B7-3E46-922E-7089A428E9BA}" destId="{13359385-C0A8-5346-A9E5-4246E4D68921}" srcOrd="8"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F745DF72-0220-4AC2-A1D0-893402E093C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A9E6EA08-A24D-43D1-ABC7-27CC3F68523C}">
      <dgm:prSet/>
      <dgm:spPr/>
      <dgm:t>
        <a:bodyPr/>
        <a:lstStyle/>
        <a:p>
          <a:pPr>
            <a:lnSpc>
              <a:spcPct val="100000"/>
            </a:lnSpc>
          </a:pPr>
          <a:r>
            <a:rPr lang="en-GB" baseline="0"/>
            <a:t>Food waste reduction in hospitality is a systemic challenge requiring technology, operational strategies, and cultural change. </a:t>
          </a:r>
          <a:endParaRPr lang="en-US"/>
        </a:p>
      </dgm:t>
    </dgm:pt>
    <dgm:pt modelId="{DF46BED5-DDA8-458F-8361-37EDC71533D8}" type="parTrans" cxnId="{4DFD1D14-E328-486A-84B3-2F9A0351DCBD}">
      <dgm:prSet/>
      <dgm:spPr/>
      <dgm:t>
        <a:bodyPr/>
        <a:lstStyle/>
        <a:p>
          <a:endParaRPr lang="en-US"/>
        </a:p>
      </dgm:t>
    </dgm:pt>
    <dgm:pt modelId="{7F13EF79-2153-4CBC-BC57-3FFFEC3C2193}" type="sibTrans" cxnId="{4DFD1D14-E328-486A-84B3-2F9A0351DCBD}">
      <dgm:prSet/>
      <dgm:spPr/>
      <dgm:t>
        <a:bodyPr/>
        <a:lstStyle/>
        <a:p>
          <a:endParaRPr lang="en-US"/>
        </a:p>
      </dgm:t>
    </dgm:pt>
    <dgm:pt modelId="{20DEF1B8-AE31-4144-857C-3CF8EAB2DAB7}">
      <dgm:prSet/>
      <dgm:spPr/>
      <dgm:t>
        <a:bodyPr/>
        <a:lstStyle/>
        <a:p>
          <a:pPr>
            <a:lnSpc>
              <a:spcPct val="100000"/>
            </a:lnSpc>
          </a:pPr>
          <a:r>
            <a:rPr lang="en-GB" baseline="0"/>
            <a:t>Smart inventory management, composting, and local sourcing, combined with staff engagement, leadership commitment, and transparent reporting, yield environmental and economic benefits (Ford, 2020; Costa &amp; Costa, 2022). </a:t>
          </a:r>
          <a:endParaRPr lang="en-US"/>
        </a:p>
      </dgm:t>
    </dgm:pt>
    <dgm:pt modelId="{EA0F8D47-50C5-43FD-B603-1A1F7BFE6C98}" type="parTrans" cxnId="{2467D26C-B7BB-47D5-984D-A45B29444298}">
      <dgm:prSet/>
      <dgm:spPr/>
      <dgm:t>
        <a:bodyPr/>
        <a:lstStyle/>
        <a:p>
          <a:endParaRPr lang="en-US"/>
        </a:p>
      </dgm:t>
    </dgm:pt>
    <dgm:pt modelId="{1D7BBCD2-C675-4F07-B7BE-B0679BC397F1}" type="sibTrans" cxnId="{2467D26C-B7BB-47D5-984D-A45B29444298}">
      <dgm:prSet/>
      <dgm:spPr/>
      <dgm:t>
        <a:bodyPr/>
        <a:lstStyle/>
        <a:p>
          <a:endParaRPr lang="en-US"/>
        </a:p>
      </dgm:t>
    </dgm:pt>
    <dgm:pt modelId="{99332BBE-966F-4F67-AAA9-5CB1BCDABE81}">
      <dgm:prSet/>
      <dgm:spPr/>
      <dgm:t>
        <a:bodyPr/>
        <a:lstStyle/>
        <a:p>
          <a:pPr>
            <a:lnSpc>
              <a:spcPct val="100000"/>
            </a:lnSpc>
          </a:pPr>
          <a:r>
            <a:rPr lang="en-GB" baseline="0"/>
            <a:t>Large hotels can leverage scale for analytics and automation, while small hotels achieve notable outcomes through local partnerships, seasonal menus, and community-based composting. </a:t>
          </a:r>
          <a:endParaRPr lang="en-US"/>
        </a:p>
      </dgm:t>
    </dgm:pt>
    <dgm:pt modelId="{4683981C-E3CA-44B5-A181-FF9445C62A19}" type="parTrans" cxnId="{4ACD6912-4010-4587-A5E2-187964BE0D29}">
      <dgm:prSet/>
      <dgm:spPr/>
      <dgm:t>
        <a:bodyPr/>
        <a:lstStyle/>
        <a:p>
          <a:endParaRPr lang="en-US"/>
        </a:p>
      </dgm:t>
    </dgm:pt>
    <dgm:pt modelId="{BE128C59-4AC1-42CA-86CA-0F2BB1133EFF}" type="sibTrans" cxnId="{4ACD6912-4010-4587-A5E2-187964BE0D29}">
      <dgm:prSet/>
      <dgm:spPr/>
      <dgm:t>
        <a:bodyPr/>
        <a:lstStyle/>
        <a:p>
          <a:endParaRPr lang="en-US"/>
        </a:p>
      </dgm:t>
    </dgm:pt>
    <dgm:pt modelId="{B94C6F23-1EA7-4912-9529-635DDDED0EA9}">
      <dgm:prSet/>
      <dgm:spPr/>
      <dgm:t>
        <a:bodyPr/>
        <a:lstStyle/>
        <a:p>
          <a:pPr>
            <a:lnSpc>
              <a:spcPct val="100000"/>
            </a:lnSpc>
          </a:pPr>
          <a:r>
            <a:rPr lang="en-GB" baseline="0" dirty="0"/>
            <a:t>Sustainable success depends on embedding measurement into procurement, cultivating a culture of continuous improvement, and adapting strategies to evolving operational and market conditions (Sharma, Singh &amp; Tyagi, 2024; Dawson, </a:t>
          </a:r>
          <a:r>
            <a:rPr lang="en-GB" baseline="0" dirty="0" err="1"/>
            <a:t>Lemelin</a:t>
          </a:r>
          <a:r>
            <a:rPr lang="en-GB" baseline="0" dirty="0"/>
            <a:t> &amp; Stewart, 2012).</a:t>
          </a:r>
          <a:endParaRPr lang="en-US" dirty="0"/>
        </a:p>
      </dgm:t>
    </dgm:pt>
    <dgm:pt modelId="{EFBF4AEE-12BC-4DFA-98DE-E37515A4409D}" type="parTrans" cxnId="{D2CE3AEF-0DBD-429E-A1DD-F9B8D7F122D8}">
      <dgm:prSet/>
      <dgm:spPr/>
      <dgm:t>
        <a:bodyPr/>
        <a:lstStyle/>
        <a:p>
          <a:endParaRPr lang="en-US"/>
        </a:p>
      </dgm:t>
    </dgm:pt>
    <dgm:pt modelId="{FFF2596E-176A-407A-888B-EA2204D51C9E}" type="sibTrans" cxnId="{D2CE3AEF-0DBD-429E-A1DD-F9B8D7F122D8}">
      <dgm:prSet/>
      <dgm:spPr/>
      <dgm:t>
        <a:bodyPr/>
        <a:lstStyle/>
        <a:p>
          <a:endParaRPr lang="en-US"/>
        </a:p>
      </dgm:t>
    </dgm:pt>
    <dgm:pt modelId="{162A2DB5-73EF-4FE8-8E20-699A078A794F}" type="pres">
      <dgm:prSet presAssocID="{F745DF72-0220-4AC2-A1D0-893402E093C9}" presName="root" presStyleCnt="0">
        <dgm:presLayoutVars>
          <dgm:dir/>
          <dgm:resizeHandles val="exact"/>
        </dgm:presLayoutVars>
      </dgm:prSet>
      <dgm:spPr/>
    </dgm:pt>
    <dgm:pt modelId="{FC011F41-6105-4F0B-9F46-21CEF22B6927}" type="pres">
      <dgm:prSet presAssocID="{A9E6EA08-A24D-43D1-ABC7-27CC3F68523C}" presName="compNode" presStyleCnt="0"/>
      <dgm:spPr/>
    </dgm:pt>
    <dgm:pt modelId="{B3D62C92-1C21-4B8E-8E58-4B904494FFA1}" type="pres">
      <dgm:prSet presAssocID="{A9E6EA08-A24D-43D1-ABC7-27CC3F68523C}" presName="bgRect" presStyleLbl="bgShp" presStyleIdx="0" presStyleCnt="4"/>
      <dgm:spPr/>
    </dgm:pt>
    <dgm:pt modelId="{AE7357A0-4316-472D-A73A-F7F6E57FA7B6}" type="pres">
      <dgm:prSet presAssocID="{A9E6EA08-A24D-43D1-ABC7-27CC3F68523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ecycle"/>
        </a:ext>
      </dgm:extLst>
    </dgm:pt>
    <dgm:pt modelId="{82243DBA-EFD0-49A5-9DC4-7530DAC52587}" type="pres">
      <dgm:prSet presAssocID="{A9E6EA08-A24D-43D1-ABC7-27CC3F68523C}" presName="spaceRect" presStyleCnt="0"/>
      <dgm:spPr/>
    </dgm:pt>
    <dgm:pt modelId="{7D13B98C-9FC0-433F-8B20-7F917F9EABAE}" type="pres">
      <dgm:prSet presAssocID="{A9E6EA08-A24D-43D1-ABC7-27CC3F68523C}" presName="parTx" presStyleLbl="revTx" presStyleIdx="0" presStyleCnt="4">
        <dgm:presLayoutVars>
          <dgm:chMax val="0"/>
          <dgm:chPref val="0"/>
        </dgm:presLayoutVars>
      </dgm:prSet>
      <dgm:spPr/>
    </dgm:pt>
    <dgm:pt modelId="{F1C7ECE4-061E-4DE0-A678-7FC7BBFE9FDB}" type="pres">
      <dgm:prSet presAssocID="{7F13EF79-2153-4CBC-BC57-3FFFEC3C2193}" presName="sibTrans" presStyleCnt="0"/>
      <dgm:spPr/>
    </dgm:pt>
    <dgm:pt modelId="{97ED859E-317B-4856-9FAB-F1A105DB67C0}" type="pres">
      <dgm:prSet presAssocID="{20DEF1B8-AE31-4144-857C-3CF8EAB2DAB7}" presName="compNode" presStyleCnt="0"/>
      <dgm:spPr/>
    </dgm:pt>
    <dgm:pt modelId="{96E8F436-4AF3-47B3-9F0A-271441DF1068}" type="pres">
      <dgm:prSet presAssocID="{20DEF1B8-AE31-4144-857C-3CF8EAB2DAB7}" presName="bgRect" presStyleLbl="bgShp" presStyleIdx="1" presStyleCnt="4"/>
      <dgm:spPr/>
    </dgm:pt>
    <dgm:pt modelId="{9B691B19-671E-4CA0-8CFA-1EBD143C4192}" type="pres">
      <dgm:prSet presAssocID="{20DEF1B8-AE31-4144-857C-3CF8EAB2DAB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stainability"/>
        </a:ext>
      </dgm:extLst>
    </dgm:pt>
    <dgm:pt modelId="{954B2A37-18E3-472C-8574-5E87ED9B2F1F}" type="pres">
      <dgm:prSet presAssocID="{20DEF1B8-AE31-4144-857C-3CF8EAB2DAB7}" presName="spaceRect" presStyleCnt="0"/>
      <dgm:spPr/>
    </dgm:pt>
    <dgm:pt modelId="{A0CC489B-CC29-4666-93D5-E341ACEAD903}" type="pres">
      <dgm:prSet presAssocID="{20DEF1B8-AE31-4144-857C-3CF8EAB2DAB7}" presName="parTx" presStyleLbl="revTx" presStyleIdx="1" presStyleCnt="4">
        <dgm:presLayoutVars>
          <dgm:chMax val="0"/>
          <dgm:chPref val="0"/>
        </dgm:presLayoutVars>
      </dgm:prSet>
      <dgm:spPr/>
    </dgm:pt>
    <dgm:pt modelId="{B1E86768-3C1C-4537-B881-495C9383170F}" type="pres">
      <dgm:prSet presAssocID="{1D7BBCD2-C675-4F07-B7BE-B0679BC397F1}" presName="sibTrans" presStyleCnt="0"/>
      <dgm:spPr/>
    </dgm:pt>
    <dgm:pt modelId="{F4BAE471-31CF-484C-B984-5D60A967A6D6}" type="pres">
      <dgm:prSet presAssocID="{99332BBE-966F-4F67-AAA9-5CB1BCDABE81}" presName="compNode" presStyleCnt="0"/>
      <dgm:spPr/>
    </dgm:pt>
    <dgm:pt modelId="{7846527D-0713-4C6E-BB2E-6A2DAB78BCEE}" type="pres">
      <dgm:prSet presAssocID="{99332BBE-966F-4F67-AAA9-5CB1BCDABE81}" presName="bgRect" presStyleLbl="bgShp" presStyleIdx="2" presStyleCnt="4"/>
      <dgm:spPr/>
    </dgm:pt>
    <dgm:pt modelId="{BDDFF917-2632-4E0A-817B-B7818D8C4FB7}" type="pres">
      <dgm:prSet presAssocID="{99332BBE-966F-4F67-AAA9-5CB1BCDABE8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leep"/>
        </a:ext>
      </dgm:extLst>
    </dgm:pt>
    <dgm:pt modelId="{04C66FEE-2344-491C-861E-D53FFC19E6C4}" type="pres">
      <dgm:prSet presAssocID="{99332BBE-966F-4F67-AAA9-5CB1BCDABE81}" presName="spaceRect" presStyleCnt="0"/>
      <dgm:spPr/>
    </dgm:pt>
    <dgm:pt modelId="{11C0C3C5-DDF7-46FE-9615-B9D1EC3D5548}" type="pres">
      <dgm:prSet presAssocID="{99332BBE-966F-4F67-AAA9-5CB1BCDABE81}" presName="parTx" presStyleLbl="revTx" presStyleIdx="2" presStyleCnt="4">
        <dgm:presLayoutVars>
          <dgm:chMax val="0"/>
          <dgm:chPref val="0"/>
        </dgm:presLayoutVars>
      </dgm:prSet>
      <dgm:spPr/>
    </dgm:pt>
    <dgm:pt modelId="{10B70F16-8FD9-4433-82B5-D13B9B339BF6}" type="pres">
      <dgm:prSet presAssocID="{BE128C59-4AC1-42CA-86CA-0F2BB1133EFF}" presName="sibTrans" presStyleCnt="0"/>
      <dgm:spPr/>
    </dgm:pt>
    <dgm:pt modelId="{D2CD28DB-8B8C-4FC0-A90F-FAD1256CCDB6}" type="pres">
      <dgm:prSet presAssocID="{B94C6F23-1EA7-4912-9529-635DDDED0EA9}" presName="compNode" presStyleCnt="0"/>
      <dgm:spPr/>
    </dgm:pt>
    <dgm:pt modelId="{B66514FB-3D91-4F39-9886-F0C6A995E405}" type="pres">
      <dgm:prSet presAssocID="{B94C6F23-1EA7-4912-9529-635DDDED0EA9}" presName="bgRect" presStyleLbl="bgShp" presStyleIdx="3" presStyleCnt="4"/>
      <dgm:spPr/>
    </dgm:pt>
    <dgm:pt modelId="{392466FB-2D4A-48B9-98E6-F8E05EBA7029}" type="pres">
      <dgm:prSet presAssocID="{B94C6F23-1EA7-4912-9529-635DDDED0EA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691FEF06-6AD2-4826-8F1E-E14A6F238ACF}" type="pres">
      <dgm:prSet presAssocID="{B94C6F23-1EA7-4912-9529-635DDDED0EA9}" presName="spaceRect" presStyleCnt="0"/>
      <dgm:spPr/>
    </dgm:pt>
    <dgm:pt modelId="{086E42DE-58C1-4950-8427-1FAE231AE7E6}" type="pres">
      <dgm:prSet presAssocID="{B94C6F23-1EA7-4912-9529-635DDDED0EA9}" presName="parTx" presStyleLbl="revTx" presStyleIdx="3" presStyleCnt="4">
        <dgm:presLayoutVars>
          <dgm:chMax val="0"/>
          <dgm:chPref val="0"/>
        </dgm:presLayoutVars>
      </dgm:prSet>
      <dgm:spPr/>
    </dgm:pt>
  </dgm:ptLst>
  <dgm:cxnLst>
    <dgm:cxn modelId="{F857F510-CD07-4915-952F-F06A84E2A8BC}" type="presOf" srcId="{20DEF1B8-AE31-4144-857C-3CF8EAB2DAB7}" destId="{A0CC489B-CC29-4666-93D5-E341ACEAD903}" srcOrd="0" destOrd="0" presId="urn:microsoft.com/office/officeart/2018/2/layout/IconVerticalSolidList"/>
    <dgm:cxn modelId="{4ACD6912-4010-4587-A5E2-187964BE0D29}" srcId="{F745DF72-0220-4AC2-A1D0-893402E093C9}" destId="{99332BBE-966F-4F67-AAA9-5CB1BCDABE81}" srcOrd="2" destOrd="0" parTransId="{4683981C-E3CA-44B5-A181-FF9445C62A19}" sibTransId="{BE128C59-4AC1-42CA-86CA-0F2BB1133EFF}"/>
    <dgm:cxn modelId="{4DFD1D14-E328-486A-84B3-2F9A0351DCBD}" srcId="{F745DF72-0220-4AC2-A1D0-893402E093C9}" destId="{A9E6EA08-A24D-43D1-ABC7-27CC3F68523C}" srcOrd="0" destOrd="0" parTransId="{DF46BED5-DDA8-458F-8361-37EDC71533D8}" sibTransId="{7F13EF79-2153-4CBC-BC57-3FFFEC3C2193}"/>
    <dgm:cxn modelId="{4B10A21F-E0EA-4B33-9A10-F2696ACB14BF}" type="presOf" srcId="{99332BBE-966F-4F67-AAA9-5CB1BCDABE81}" destId="{11C0C3C5-DDF7-46FE-9615-B9D1EC3D5548}" srcOrd="0" destOrd="0" presId="urn:microsoft.com/office/officeart/2018/2/layout/IconVerticalSolidList"/>
    <dgm:cxn modelId="{C4DF3B3D-F67E-4CB8-9D5F-D6775C51160C}" type="presOf" srcId="{B94C6F23-1EA7-4912-9529-635DDDED0EA9}" destId="{086E42DE-58C1-4950-8427-1FAE231AE7E6}" srcOrd="0" destOrd="0" presId="urn:microsoft.com/office/officeart/2018/2/layout/IconVerticalSolidList"/>
    <dgm:cxn modelId="{9E6D7255-A39F-45A8-AF93-0E10FA8F56C5}" type="presOf" srcId="{A9E6EA08-A24D-43D1-ABC7-27CC3F68523C}" destId="{7D13B98C-9FC0-433F-8B20-7F917F9EABAE}" srcOrd="0" destOrd="0" presId="urn:microsoft.com/office/officeart/2018/2/layout/IconVerticalSolidList"/>
    <dgm:cxn modelId="{2467D26C-B7BB-47D5-984D-A45B29444298}" srcId="{F745DF72-0220-4AC2-A1D0-893402E093C9}" destId="{20DEF1B8-AE31-4144-857C-3CF8EAB2DAB7}" srcOrd="1" destOrd="0" parTransId="{EA0F8D47-50C5-43FD-B603-1A1F7BFE6C98}" sibTransId="{1D7BBCD2-C675-4F07-B7BE-B0679BC397F1}"/>
    <dgm:cxn modelId="{946624CA-54F2-4449-B59C-26CF57ED0AC8}" type="presOf" srcId="{F745DF72-0220-4AC2-A1D0-893402E093C9}" destId="{162A2DB5-73EF-4FE8-8E20-699A078A794F}" srcOrd="0" destOrd="0" presId="urn:microsoft.com/office/officeart/2018/2/layout/IconVerticalSolidList"/>
    <dgm:cxn modelId="{D2CE3AEF-0DBD-429E-A1DD-F9B8D7F122D8}" srcId="{F745DF72-0220-4AC2-A1D0-893402E093C9}" destId="{B94C6F23-1EA7-4912-9529-635DDDED0EA9}" srcOrd="3" destOrd="0" parTransId="{EFBF4AEE-12BC-4DFA-98DE-E37515A4409D}" sibTransId="{FFF2596E-176A-407A-888B-EA2204D51C9E}"/>
    <dgm:cxn modelId="{23779B49-BE63-463C-B4CC-ED18C597EA5A}" type="presParOf" srcId="{162A2DB5-73EF-4FE8-8E20-699A078A794F}" destId="{FC011F41-6105-4F0B-9F46-21CEF22B6927}" srcOrd="0" destOrd="0" presId="urn:microsoft.com/office/officeart/2018/2/layout/IconVerticalSolidList"/>
    <dgm:cxn modelId="{EA4508C7-F6B2-4E4A-9B07-0EC12A56CD97}" type="presParOf" srcId="{FC011F41-6105-4F0B-9F46-21CEF22B6927}" destId="{B3D62C92-1C21-4B8E-8E58-4B904494FFA1}" srcOrd="0" destOrd="0" presId="urn:microsoft.com/office/officeart/2018/2/layout/IconVerticalSolidList"/>
    <dgm:cxn modelId="{8D36E2C3-69DC-4348-9B20-579C0C29E1E0}" type="presParOf" srcId="{FC011F41-6105-4F0B-9F46-21CEF22B6927}" destId="{AE7357A0-4316-472D-A73A-F7F6E57FA7B6}" srcOrd="1" destOrd="0" presId="urn:microsoft.com/office/officeart/2018/2/layout/IconVerticalSolidList"/>
    <dgm:cxn modelId="{375067D5-78C3-4CD6-8CB1-D21EEA180DF2}" type="presParOf" srcId="{FC011F41-6105-4F0B-9F46-21CEF22B6927}" destId="{82243DBA-EFD0-49A5-9DC4-7530DAC52587}" srcOrd="2" destOrd="0" presId="urn:microsoft.com/office/officeart/2018/2/layout/IconVerticalSolidList"/>
    <dgm:cxn modelId="{E5470E1F-CF9C-4E5A-B3A4-61594ACF15EF}" type="presParOf" srcId="{FC011F41-6105-4F0B-9F46-21CEF22B6927}" destId="{7D13B98C-9FC0-433F-8B20-7F917F9EABAE}" srcOrd="3" destOrd="0" presId="urn:microsoft.com/office/officeart/2018/2/layout/IconVerticalSolidList"/>
    <dgm:cxn modelId="{B228AC90-1CE6-48FE-8284-19A0DFBC4F2D}" type="presParOf" srcId="{162A2DB5-73EF-4FE8-8E20-699A078A794F}" destId="{F1C7ECE4-061E-4DE0-A678-7FC7BBFE9FDB}" srcOrd="1" destOrd="0" presId="urn:microsoft.com/office/officeart/2018/2/layout/IconVerticalSolidList"/>
    <dgm:cxn modelId="{1D01987E-FB15-4388-9CAA-56A853EB3E98}" type="presParOf" srcId="{162A2DB5-73EF-4FE8-8E20-699A078A794F}" destId="{97ED859E-317B-4856-9FAB-F1A105DB67C0}" srcOrd="2" destOrd="0" presId="urn:microsoft.com/office/officeart/2018/2/layout/IconVerticalSolidList"/>
    <dgm:cxn modelId="{AD695E3D-B809-4979-BA0C-FB62CE5A76FC}" type="presParOf" srcId="{97ED859E-317B-4856-9FAB-F1A105DB67C0}" destId="{96E8F436-4AF3-47B3-9F0A-271441DF1068}" srcOrd="0" destOrd="0" presId="urn:microsoft.com/office/officeart/2018/2/layout/IconVerticalSolidList"/>
    <dgm:cxn modelId="{E88EBB2B-ADB8-49DF-BE7C-5EB626C46902}" type="presParOf" srcId="{97ED859E-317B-4856-9FAB-F1A105DB67C0}" destId="{9B691B19-671E-4CA0-8CFA-1EBD143C4192}" srcOrd="1" destOrd="0" presId="urn:microsoft.com/office/officeart/2018/2/layout/IconVerticalSolidList"/>
    <dgm:cxn modelId="{53DC2CE2-FE87-4F6D-AADE-FA6DD4719452}" type="presParOf" srcId="{97ED859E-317B-4856-9FAB-F1A105DB67C0}" destId="{954B2A37-18E3-472C-8574-5E87ED9B2F1F}" srcOrd="2" destOrd="0" presId="urn:microsoft.com/office/officeart/2018/2/layout/IconVerticalSolidList"/>
    <dgm:cxn modelId="{4E258D10-1E1D-4868-B040-C22C245CA829}" type="presParOf" srcId="{97ED859E-317B-4856-9FAB-F1A105DB67C0}" destId="{A0CC489B-CC29-4666-93D5-E341ACEAD903}" srcOrd="3" destOrd="0" presId="urn:microsoft.com/office/officeart/2018/2/layout/IconVerticalSolidList"/>
    <dgm:cxn modelId="{202E5BFB-8A18-4414-9297-4924D7F185A0}" type="presParOf" srcId="{162A2DB5-73EF-4FE8-8E20-699A078A794F}" destId="{B1E86768-3C1C-4537-B881-495C9383170F}" srcOrd="3" destOrd="0" presId="urn:microsoft.com/office/officeart/2018/2/layout/IconVerticalSolidList"/>
    <dgm:cxn modelId="{E8378F4E-8E6B-4A1E-A867-58DAAC27D520}" type="presParOf" srcId="{162A2DB5-73EF-4FE8-8E20-699A078A794F}" destId="{F4BAE471-31CF-484C-B984-5D60A967A6D6}" srcOrd="4" destOrd="0" presId="urn:microsoft.com/office/officeart/2018/2/layout/IconVerticalSolidList"/>
    <dgm:cxn modelId="{44C94265-9146-4B7E-897A-EC9FA664B95E}" type="presParOf" srcId="{F4BAE471-31CF-484C-B984-5D60A967A6D6}" destId="{7846527D-0713-4C6E-BB2E-6A2DAB78BCEE}" srcOrd="0" destOrd="0" presId="urn:microsoft.com/office/officeart/2018/2/layout/IconVerticalSolidList"/>
    <dgm:cxn modelId="{946FA7D3-3419-486E-97DE-DE3ABB0DC84A}" type="presParOf" srcId="{F4BAE471-31CF-484C-B984-5D60A967A6D6}" destId="{BDDFF917-2632-4E0A-817B-B7818D8C4FB7}" srcOrd="1" destOrd="0" presId="urn:microsoft.com/office/officeart/2018/2/layout/IconVerticalSolidList"/>
    <dgm:cxn modelId="{81B6EC2A-63FF-4C99-A97F-5AEE7E413419}" type="presParOf" srcId="{F4BAE471-31CF-484C-B984-5D60A967A6D6}" destId="{04C66FEE-2344-491C-861E-D53FFC19E6C4}" srcOrd="2" destOrd="0" presId="urn:microsoft.com/office/officeart/2018/2/layout/IconVerticalSolidList"/>
    <dgm:cxn modelId="{76560D54-7F61-47A2-8EA2-EE871D78C42B}" type="presParOf" srcId="{F4BAE471-31CF-484C-B984-5D60A967A6D6}" destId="{11C0C3C5-DDF7-46FE-9615-B9D1EC3D5548}" srcOrd="3" destOrd="0" presId="urn:microsoft.com/office/officeart/2018/2/layout/IconVerticalSolidList"/>
    <dgm:cxn modelId="{6801156E-44B8-4BE0-945B-CCA84CB26248}" type="presParOf" srcId="{162A2DB5-73EF-4FE8-8E20-699A078A794F}" destId="{10B70F16-8FD9-4433-82B5-D13B9B339BF6}" srcOrd="5" destOrd="0" presId="urn:microsoft.com/office/officeart/2018/2/layout/IconVerticalSolidList"/>
    <dgm:cxn modelId="{55D8A424-946A-4045-9068-9E85837EF06D}" type="presParOf" srcId="{162A2DB5-73EF-4FE8-8E20-699A078A794F}" destId="{D2CD28DB-8B8C-4FC0-A90F-FAD1256CCDB6}" srcOrd="6" destOrd="0" presId="urn:microsoft.com/office/officeart/2018/2/layout/IconVerticalSolidList"/>
    <dgm:cxn modelId="{71DE0D10-5477-4FB6-8010-D642F1B123F8}" type="presParOf" srcId="{D2CD28DB-8B8C-4FC0-A90F-FAD1256CCDB6}" destId="{B66514FB-3D91-4F39-9886-F0C6A995E405}" srcOrd="0" destOrd="0" presId="urn:microsoft.com/office/officeart/2018/2/layout/IconVerticalSolidList"/>
    <dgm:cxn modelId="{E134D0B5-1281-470D-A5C4-F8C9C5F9843B}" type="presParOf" srcId="{D2CD28DB-8B8C-4FC0-A90F-FAD1256CCDB6}" destId="{392466FB-2D4A-48B9-98E6-F8E05EBA7029}" srcOrd="1" destOrd="0" presId="urn:microsoft.com/office/officeart/2018/2/layout/IconVerticalSolidList"/>
    <dgm:cxn modelId="{80CF7D7B-B2F6-441A-9889-89DBE946AF8D}" type="presParOf" srcId="{D2CD28DB-8B8C-4FC0-A90F-FAD1256CCDB6}" destId="{691FEF06-6AD2-4826-8F1E-E14A6F238ACF}" srcOrd="2" destOrd="0" presId="urn:microsoft.com/office/officeart/2018/2/layout/IconVerticalSolidList"/>
    <dgm:cxn modelId="{C4C1C2BC-A9E0-49D5-9C09-EC16B2C85DC0}" type="presParOf" srcId="{D2CD28DB-8B8C-4FC0-A90F-FAD1256CCDB6}" destId="{086E42DE-58C1-4950-8427-1FAE231AE7E6}" srcOrd="3" destOrd="0" presId="urn:microsoft.com/office/officeart/2018/2/layout/IconVerticalSolid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C6CD106-DE04-463D-A2DB-5E97E51C38CD}" type="doc">
      <dgm:prSet loTypeId="urn:microsoft.com/office/officeart/2005/8/layout/default" loCatId="list" qsTypeId="urn:microsoft.com/office/officeart/2005/8/quickstyle/simple1" qsCatId="simple" csTypeId="urn:microsoft.com/office/officeart/2005/8/colors/accent5_2" csCatId="accent5" phldr="1"/>
      <dgm:spPr/>
      <dgm:t>
        <a:bodyPr/>
        <a:lstStyle/>
        <a:p>
          <a:endParaRPr lang="en-US"/>
        </a:p>
      </dgm:t>
    </dgm:pt>
    <dgm:pt modelId="{406E4680-C207-492B-A470-31731D74FB66}">
      <dgm:prSet/>
      <dgm:spPr/>
      <dgm:t>
        <a:bodyPr/>
        <a:lstStyle/>
        <a:p>
          <a:r>
            <a:rPr lang="en-GB" baseline="0"/>
            <a:t>Hotels should adopt integrated strategies combining governance, technology, and social participation. </a:t>
          </a:r>
          <a:endParaRPr lang="en-US"/>
        </a:p>
      </dgm:t>
    </dgm:pt>
    <dgm:pt modelId="{A8BADA77-9F6F-4209-90CD-6C4196D19438}" type="parTrans" cxnId="{76B20886-43A0-4700-95B5-4123EECC3A3F}">
      <dgm:prSet/>
      <dgm:spPr/>
      <dgm:t>
        <a:bodyPr/>
        <a:lstStyle/>
        <a:p>
          <a:endParaRPr lang="en-US"/>
        </a:p>
      </dgm:t>
    </dgm:pt>
    <dgm:pt modelId="{43913D44-D6CC-465C-B3F6-AFD9FA18E15A}" type="sibTrans" cxnId="{76B20886-43A0-4700-95B5-4123EECC3A3F}">
      <dgm:prSet/>
      <dgm:spPr/>
      <dgm:t>
        <a:bodyPr/>
        <a:lstStyle/>
        <a:p>
          <a:endParaRPr lang="en-US"/>
        </a:p>
      </dgm:t>
    </dgm:pt>
    <dgm:pt modelId="{F8CA3F55-30FC-4396-9B51-250F84429109}">
      <dgm:prSet/>
      <dgm:spPr/>
      <dgm:t>
        <a:bodyPr/>
        <a:lstStyle/>
        <a:p>
          <a:r>
            <a:rPr lang="en-GB" baseline="0"/>
            <a:t>Leadership must prioritize sustainability and establish measurable goals aligned with SDG 12.3 (www.wto.org, 2023). </a:t>
          </a:r>
          <a:endParaRPr lang="en-US"/>
        </a:p>
      </dgm:t>
    </dgm:pt>
    <dgm:pt modelId="{7C9DCF42-4B97-4DBD-9F8F-D820D2E09B39}" type="parTrans" cxnId="{E1570C12-8CD3-43E8-B97D-C099226B835E}">
      <dgm:prSet/>
      <dgm:spPr/>
      <dgm:t>
        <a:bodyPr/>
        <a:lstStyle/>
        <a:p>
          <a:endParaRPr lang="en-US"/>
        </a:p>
      </dgm:t>
    </dgm:pt>
    <dgm:pt modelId="{75FF2185-043E-4FCD-897B-D97B2474071A}" type="sibTrans" cxnId="{E1570C12-8CD3-43E8-B97D-C099226B835E}">
      <dgm:prSet/>
      <dgm:spPr/>
      <dgm:t>
        <a:bodyPr/>
        <a:lstStyle/>
        <a:p>
          <a:endParaRPr lang="en-US"/>
        </a:p>
      </dgm:t>
    </dgm:pt>
    <dgm:pt modelId="{43B79D78-3DB5-4D87-9B20-DD045C1755A8}">
      <dgm:prSet/>
      <dgm:spPr/>
      <dgm:t>
        <a:bodyPr/>
        <a:lstStyle/>
        <a:p>
          <a:r>
            <a:rPr lang="en-GB" baseline="0"/>
            <a:t>AI, IoT, and blockchain enable predictive tracking and optimized inventory, while local sourcing and community partnerships support circular food systems (Ivanov &amp; Webster, 2019; Costa &amp; Costa, 2022).</a:t>
          </a:r>
        </a:p>
        <a:p>
          <a:endParaRPr lang="en-US"/>
        </a:p>
      </dgm:t>
    </dgm:pt>
    <dgm:pt modelId="{63F0AE9E-51DA-423F-926F-FFF06B9B7EB7}" type="parTrans" cxnId="{20787D24-9CB3-45C2-A418-439B741DE519}">
      <dgm:prSet/>
      <dgm:spPr/>
      <dgm:t>
        <a:bodyPr/>
        <a:lstStyle/>
        <a:p>
          <a:endParaRPr lang="en-US"/>
        </a:p>
      </dgm:t>
    </dgm:pt>
    <dgm:pt modelId="{A1A1E0D4-F0C7-4F13-AA78-95F4AE996477}" type="sibTrans" cxnId="{20787D24-9CB3-45C2-A418-439B741DE519}">
      <dgm:prSet/>
      <dgm:spPr/>
      <dgm:t>
        <a:bodyPr/>
        <a:lstStyle/>
        <a:p>
          <a:endParaRPr lang="en-US"/>
        </a:p>
      </dgm:t>
    </dgm:pt>
    <dgm:pt modelId="{5E536345-5BA6-4CEF-A271-ED6DFC518072}">
      <dgm:prSet/>
      <dgm:spPr/>
      <dgm:t>
        <a:bodyPr/>
        <a:lstStyle/>
        <a:p>
          <a:r>
            <a:rPr lang="en-GB" baseline="0"/>
            <a:t>Staff engagement through training, incentives, and gamification, alongside guest co-creation initiatives like zero-waste dining, fosters behavioral change (Tribe, 2009; Dawson, Lemelin &amp; Stewart, 2012).</a:t>
          </a:r>
          <a:endParaRPr lang="en-US"/>
        </a:p>
      </dgm:t>
    </dgm:pt>
    <dgm:pt modelId="{4D73D05A-F919-4340-8DCE-792618950114}" type="parTrans" cxnId="{9E9F2BD9-DCF4-4B03-B655-59959869A035}">
      <dgm:prSet/>
      <dgm:spPr/>
      <dgm:t>
        <a:bodyPr/>
        <a:lstStyle/>
        <a:p>
          <a:endParaRPr lang="en-US"/>
        </a:p>
      </dgm:t>
    </dgm:pt>
    <dgm:pt modelId="{742E60C6-7143-45A4-A0F5-438FA25FD4B6}" type="sibTrans" cxnId="{9E9F2BD9-DCF4-4B03-B655-59959869A035}">
      <dgm:prSet/>
      <dgm:spPr/>
      <dgm:t>
        <a:bodyPr/>
        <a:lstStyle/>
        <a:p>
          <a:endParaRPr lang="en-US"/>
        </a:p>
      </dgm:t>
    </dgm:pt>
    <dgm:pt modelId="{7EB271D7-2762-4EBE-ACF8-48AD28902CA4}">
      <dgm:prSet/>
      <dgm:spPr/>
      <dgm:t>
        <a:bodyPr/>
        <a:lstStyle/>
        <a:p>
          <a:r>
            <a:rPr lang="en-GB" baseline="0"/>
            <a:t>Policy alignment and external collaboration through industry associations accelerate adoption and knowledge sharing (Wahab &amp; Cooper, 2005). </a:t>
          </a:r>
          <a:endParaRPr lang="en-US"/>
        </a:p>
      </dgm:t>
    </dgm:pt>
    <dgm:pt modelId="{BBEC045F-0E7F-4905-A91A-4F4B51B14888}" type="parTrans" cxnId="{6BD1F258-7B44-43FF-B361-D09F5ACC318D}">
      <dgm:prSet/>
      <dgm:spPr/>
      <dgm:t>
        <a:bodyPr/>
        <a:lstStyle/>
        <a:p>
          <a:endParaRPr lang="en-US"/>
        </a:p>
      </dgm:t>
    </dgm:pt>
    <dgm:pt modelId="{2AE2236B-8D09-4B84-A7A0-6919428E67FE}" type="sibTrans" cxnId="{6BD1F258-7B44-43FF-B361-D09F5ACC318D}">
      <dgm:prSet/>
      <dgm:spPr/>
      <dgm:t>
        <a:bodyPr/>
        <a:lstStyle/>
        <a:p>
          <a:endParaRPr lang="en-US"/>
        </a:p>
      </dgm:t>
    </dgm:pt>
    <dgm:pt modelId="{97221070-9E71-4842-A8DD-C5BD46F6F506}">
      <dgm:prSet/>
      <dgm:spPr/>
      <dgm:t>
        <a:bodyPr/>
        <a:lstStyle/>
        <a:p>
          <a:r>
            <a:rPr lang="en-GB" baseline="0"/>
            <a:t>Regular monitoring using frameworks such as STAR and DPSIR ensures continuous improvement (Sharma, Singh &amp; Tyagi, 2024).</a:t>
          </a:r>
          <a:endParaRPr lang="en-US"/>
        </a:p>
      </dgm:t>
    </dgm:pt>
    <dgm:pt modelId="{EC185833-EC54-4E48-9566-A3793AFA143D}" type="parTrans" cxnId="{17CB6161-DAA4-4AC8-9A0E-ABB840C1B5E0}">
      <dgm:prSet/>
      <dgm:spPr/>
      <dgm:t>
        <a:bodyPr/>
        <a:lstStyle/>
        <a:p>
          <a:endParaRPr lang="en-US"/>
        </a:p>
      </dgm:t>
    </dgm:pt>
    <dgm:pt modelId="{3B5E8083-6021-47C1-A9A9-4100CCBDE8EC}" type="sibTrans" cxnId="{17CB6161-DAA4-4AC8-9A0E-ABB840C1B5E0}">
      <dgm:prSet/>
      <dgm:spPr/>
      <dgm:t>
        <a:bodyPr/>
        <a:lstStyle/>
        <a:p>
          <a:endParaRPr lang="en-US"/>
        </a:p>
      </dgm:t>
    </dgm:pt>
    <dgm:pt modelId="{9329F102-4C29-E447-9F9A-EADA0BDFCC93}" type="pres">
      <dgm:prSet presAssocID="{8C6CD106-DE04-463D-A2DB-5E97E51C38CD}" presName="diagram" presStyleCnt="0">
        <dgm:presLayoutVars>
          <dgm:dir/>
          <dgm:resizeHandles val="exact"/>
        </dgm:presLayoutVars>
      </dgm:prSet>
      <dgm:spPr/>
    </dgm:pt>
    <dgm:pt modelId="{8EF47515-06DA-BC40-882E-4ECADD6AA7B1}" type="pres">
      <dgm:prSet presAssocID="{406E4680-C207-492B-A470-31731D74FB66}" presName="node" presStyleLbl="node1" presStyleIdx="0" presStyleCnt="6">
        <dgm:presLayoutVars>
          <dgm:bulletEnabled val="1"/>
        </dgm:presLayoutVars>
      </dgm:prSet>
      <dgm:spPr/>
    </dgm:pt>
    <dgm:pt modelId="{30992F47-0950-9048-A05A-BAF6A892ACE3}" type="pres">
      <dgm:prSet presAssocID="{43913D44-D6CC-465C-B3F6-AFD9FA18E15A}" presName="sibTrans" presStyleCnt="0"/>
      <dgm:spPr/>
    </dgm:pt>
    <dgm:pt modelId="{FE6272D5-F51E-584A-9C98-11C7ED21FFD7}" type="pres">
      <dgm:prSet presAssocID="{F8CA3F55-30FC-4396-9B51-250F84429109}" presName="node" presStyleLbl="node1" presStyleIdx="1" presStyleCnt="6">
        <dgm:presLayoutVars>
          <dgm:bulletEnabled val="1"/>
        </dgm:presLayoutVars>
      </dgm:prSet>
      <dgm:spPr/>
    </dgm:pt>
    <dgm:pt modelId="{031863FE-166C-4D4E-91F9-28DE33ECDDAA}" type="pres">
      <dgm:prSet presAssocID="{75FF2185-043E-4FCD-897B-D97B2474071A}" presName="sibTrans" presStyleCnt="0"/>
      <dgm:spPr/>
    </dgm:pt>
    <dgm:pt modelId="{E374E8D1-EAAA-E44B-B559-92713F9D1509}" type="pres">
      <dgm:prSet presAssocID="{43B79D78-3DB5-4D87-9B20-DD045C1755A8}" presName="node" presStyleLbl="node1" presStyleIdx="2" presStyleCnt="6">
        <dgm:presLayoutVars>
          <dgm:bulletEnabled val="1"/>
        </dgm:presLayoutVars>
      </dgm:prSet>
      <dgm:spPr/>
    </dgm:pt>
    <dgm:pt modelId="{28119773-FC97-3944-A9AF-04CBC735DEB5}" type="pres">
      <dgm:prSet presAssocID="{A1A1E0D4-F0C7-4F13-AA78-95F4AE996477}" presName="sibTrans" presStyleCnt="0"/>
      <dgm:spPr/>
    </dgm:pt>
    <dgm:pt modelId="{71712085-5074-BC43-A212-195F6F410DAC}" type="pres">
      <dgm:prSet presAssocID="{5E536345-5BA6-4CEF-A271-ED6DFC518072}" presName="node" presStyleLbl="node1" presStyleIdx="3" presStyleCnt="6">
        <dgm:presLayoutVars>
          <dgm:bulletEnabled val="1"/>
        </dgm:presLayoutVars>
      </dgm:prSet>
      <dgm:spPr/>
    </dgm:pt>
    <dgm:pt modelId="{BC4493FD-2398-4646-A9D2-92830033F8E3}" type="pres">
      <dgm:prSet presAssocID="{742E60C6-7143-45A4-A0F5-438FA25FD4B6}" presName="sibTrans" presStyleCnt="0"/>
      <dgm:spPr/>
    </dgm:pt>
    <dgm:pt modelId="{407DFF0C-385E-8E4E-9C96-205DB9FBE5DF}" type="pres">
      <dgm:prSet presAssocID="{7EB271D7-2762-4EBE-ACF8-48AD28902CA4}" presName="node" presStyleLbl="node1" presStyleIdx="4" presStyleCnt="6">
        <dgm:presLayoutVars>
          <dgm:bulletEnabled val="1"/>
        </dgm:presLayoutVars>
      </dgm:prSet>
      <dgm:spPr/>
    </dgm:pt>
    <dgm:pt modelId="{E0D979F6-78DA-BD42-9A23-02AD7292CF91}" type="pres">
      <dgm:prSet presAssocID="{2AE2236B-8D09-4B84-A7A0-6919428E67FE}" presName="sibTrans" presStyleCnt="0"/>
      <dgm:spPr/>
    </dgm:pt>
    <dgm:pt modelId="{CF1A1A3D-86F9-2D48-8732-45B340CC542B}" type="pres">
      <dgm:prSet presAssocID="{97221070-9E71-4842-A8DD-C5BD46F6F506}" presName="node" presStyleLbl="node1" presStyleIdx="5" presStyleCnt="6">
        <dgm:presLayoutVars>
          <dgm:bulletEnabled val="1"/>
        </dgm:presLayoutVars>
      </dgm:prSet>
      <dgm:spPr/>
    </dgm:pt>
  </dgm:ptLst>
  <dgm:cxnLst>
    <dgm:cxn modelId="{7CC1BE01-A524-2D4B-B514-4A33689CCBA6}" type="presOf" srcId="{43B79D78-3DB5-4D87-9B20-DD045C1755A8}" destId="{E374E8D1-EAAA-E44B-B559-92713F9D1509}" srcOrd="0" destOrd="0" presId="urn:microsoft.com/office/officeart/2005/8/layout/default"/>
    <dgm:cxn modelId="{E1570C12-8CD3-43E8-B97D-C099226B835E}" srcId="{8C6CD106-DE04-463D-A2DB-5E97E51C38CD}" destId="{F8CA3F55-30FC-4396-9B51-250F84429109}" srcOrd="1" destOrd="0" parTransId="{7C9DCF42-4B97-4DBD-9F8F-D820D2E09B39}" sibTransId="{75FF2185-043E-4FCD-897B-D97B2474071A}"/>
    <dgm:cxn modelId="{3A5EBC1D-429B-E244-B9F2-16C1493A00AF}" type="presOf" srcId="{97221070-9E71-4842-A8DD-C5BD46F6F506}" destId="{CF1A1A3D-86F9-2D48-8732-45B340CC542B}" srcOrd="0" destOrd="0" presId="urn:microsoft.com/office/officeart/2005/8/layout/default"/>
    <dgm:cxn modelId="{20787D24-9CB3-45C2-A418-439B741DE519}" srcId="{8C6CD106-DE04-463D-A2DB-5E97E51C38CD}" destId="{43B79D78-3DB5-4D87-9B20-DD045C1755A8}" srcOrd="2" destOrd="0" parTransId="{63F0AE9E-51DA-423F-926F-FFF06B9B7EB7}" sibTransId="{A1A1E0D4-F0C7-4F13-AA78-95F4AE996477}"/>
    <dgm:cxn modelId="{AAE4CD3A-01C8-5C44-BAD9-E756EEF69E24}" type="presOf" srcId="{7EB271D7-2762-4EBE-ACF8-48AD28902CA4}" destId="{407DFF0C-385E-8E4E-9C96-205DB9FBE5DF}" srcOrd="0" destOrd="0" presId="urn:microsoft.com/office/officeart/2005/8/layout/default"/>
    <dgm:cxn modelId="{6BD1F258-7B44-43FF-B361-D09F5ACC318D}" srcId="{8C6CD106-DE04-463D-A2DB-5E97E51C38CD}" destId="{7EB271D7-2762-4EBE-ACF8-48AD28902CA4}" srcOrd="4" destOrd="0" parTransId="{BBEC045F-0E7F-4905-A91A-4F4B51B14888}" sibTransId="{2AE2236B-8D09-4B84-A7A0-6919428E67FE}"/>
    <dgm:cxn modelId="{17CB6161-DAA4-4AC8-9A0E-ABB840C1B5E0}" srcId="{8C6CD106-DE04-463D-A2DB-5E97E51C38CD}" destId="{97221070-9E71-4842-A8DD-C5BD46F6F506}" srcOrd="5" destOrd="0" parTransId="{EC185833-EC54-4E48-9566-A3793AFA143D}" sibTransId="{3B5E8083-6021-47C1-A9A9-4100CCBDE8EC}"/>
    <dgm:cxn modelId="{33083F83-3D17-1441-BFED-2B61D1C66B3D}" type="presOf" srcId="{F8CA3F55-30FC-4396-9B51-250F84429109}" destId="{FE6272D5-F51E-584A-9C98-11C7ED21FFD7}" srcOrd="0" destOrd="0" presId="urn:microsoft.com/office/officeart/2005/8/layout/default"/>
    <dgm:cxn modelId="{76B20886-43A0-4700-95B5-4123EECC3A3F}" srcId="{8C6CD106-DE04-463D-A2DB-5E97E51C38CD}" destId="{406E4680-C207-492B-A470-31731D74FB66}" srcOrd="0" destOrd="0" parTransId="{A8BADA77-9F6F-4209-90CD-6C4196D19438}" sibTransId="{43913D44-D6CC-465C-B3F6-AFD9FA18E15A}"/>
    <dgm:cxn modelId="{5733ED90-EDEC-3743-8A3D-2612319D5E43}" type="presOf" srcId="{406E4680-C207-492B-A470-31731D74FB66}" destId="{8EF47515-06DA-BC40-882E-4ECADD6AA7B1}" srcOrd="0" destOrd="0" presId="urn:microsoft.com/office/officeart/2005/8/layout/default"/>
    <dgm:cxn modelId="{2D17319D-C607-F044-B536-3055C68378B6}" type="presOf" srcId="{8C6CD106-DE04-463D-A2DB-5E97E51C38CD}" destId="{9329F102-4C29-E447-9F9A-EADA0BDFCC93}" srcOrd="0" destOrd="0" presId="urn:microsoft.com/office/officeart/2005/8/layout/default"/>
    <dgm:cxn modelId="{F0AF23A9-02CB-9E48-85A3-6EBEA66926EC}" type="presOf" srcId="{5E536345-5BA6-4CEF-A271-ED6DFC518072}" destId="{71712085-5074-BC43-A212-195F6F410DAC}" srcOrd="0" destOrd="0" presId="urn:microsoft.com/office/officeart/2005/8/layout/default"/>
    <dgm:cxn modelId="{9E9F2BD9-DCF4-4B03-B655-59959869A035}" srcId="{8C6CD106-DE04-463D-A2DB-5E97E51C38CD}" destId="{5E536345-5BA6-4CEF-A271-ED6DFC518072}" srcOrd="3" destOrd="0" parTransId="{4D73D05A-F919-4340-8DCE-792618950114}" sibTransId="{742E60C6-7143-45A4-A0F5-438FA25FD4B6}"/>
    <dgm:cxn modelId="{E2D53741-655E-494B-B263-9FB3F4CAABFD}" type="presParOf" srcId="{9329F102-4C29-E447-9F9A-EADA0BDFCC93}" destId="{8EF47515-06DA-BC40-882E-4ECADD6AA7B1}" srcOrd="0" destOrd="0" presId="urn:microsoft.com/office/officeart/2005/8/layout/default"/>
    <dgm:cxn modelId="{3C454595-3181-764A-AEDF-49A3CE0559EC}" type="presParOf" srcId="{9329F102-4C29-E447-9F9A-EADA0BDFCC93}" destId="{30992F47-0950-9048-A05A-BAF6A892ACE3}" srcOrd="1" destOrd="0" presId="urn:microsoft.com/office/officeart/2005/8/layout/default"/>
    <dgm:cxn modelId="{1DD66DEF-CBD4-7E4B-B240-D248C67C2564}" type="presParOf" srcId="{9329F102-4C29-E447-9F9A-EADA0BDFCC93}" destId="{FE6272D5-F51E-584A-9C98-11C7ED21FFD7}" srcOrd="2" destOrd="0" presId="urn:microsoft.com/office/officeart/2005/8/layout/default"/>
    <dgm:cxn modelId="{E8F23D71-06D2-F34E-8B37-D85AC7A1BFAB}" type="presParOf" srcId="{9329F102-4C29-E447-9F9A-EADA0BDFCC93}" destId="{031863FE-166C-4D4E-91F9-28DE33ECDDAA}" srcOrd="3" destOrd="0" presId="urn:microsoft.com/office/officeart/2005/8/layout/default"/>
    <dgm:cxn modelId="{F0019B34-45D3-E34B-9776-53470274EFB4}" type="presParOf" srcId="{9329F102-4C29-E447-9F9A-EADA0BDFCC93}" destId="{E374E8D1-EAAA-E44B-B559-92713F9D1509}" srcOrd="4" destOrd="0" presId="urn:microsoft.com/office/officeart/2005/8/layout/default"/>
    <dgm:cxn modelId="{37AB380A-BB0D-D844-93D3-6DAB315D0980}" type="presParOf" srcId="{9329F102-4C29-E447-9F9A-EADA0BDFCC93}" destId="{28119773-FC97-3944-A9AF-04CBC735DEB5}" srcOrd="5" destOrd="0" presId="urn:microsoft.com/office/officeart/2005/8/layout/default"/>
    <dgm:cxn modelId="{964FC7E1-A827-0743-B9DF-D1BCA49B68A9}" type="presParOf" srcId="{9329F102-4C29-E447-9F9A-EADA0BDFCC93}" destId="{71712085-5074-BC43-A212-195F6F410DAC}" srcOrd="6" destOrd="0" presId="urn:microsoft.com/office/officeart/2005/8/layout/default"/>
    <dgm:cxn modelId="{58EB1A9E-12E2-7A47-AFB0-47C4C412FB6E}" type="presParOf" srcId="{9329F102-4C29-E447-9F9A-EADA0BDFCC93}" destId="{BC4493FD-2398-4646-A9D2-92830033F8E3}" srcOrd="7" destOrd="0" presId="urn:microsoft.com/office/officeart/2005/8/layout/default"/>
    <dgm:cxn modelId="{D495D955-6022-B847-91F5-F91094CEC02D}" type="presParOf" srcId="{9329F102-4C29-E447-9F9A-EADA0BDFCC93}" destId="{407DFF0C-385E-8E4E-9C96-205DB9FBE5DF}" srcOrd="8" destOrd="0" presId="urn:microsoft.com/office/officeart/2005/8/layout/default"/>
    <dgm:cxn modelId="{B53A2DB9-0C7D-134E-83B4-3EE253B1855C}" type="presParOf" srcId="{9329F102-4C29-E447-9F9A-EADA0BDFCC93}" destId="{E0D979F6-78DA-BD42-9A23-02AD7292CF91}" srcOrd="9" destOrd="0" presId="urn:microsoft.com/office/officeart/2005/8/layout/default"/>
    <dgm:cxn modelId="{E1B462EB-6C2F-5C40-8B3D-CB3F80D80F00}" type="presParOf" srcId="{9329F102-4C29-E447-9F9A-EADA0BDFCC93}" destId="{CF1A1A3D-86F9-2D48-8732-45B340CC542B}" srcOrd="10"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812AA2-9F5C-8A4B-A025-BB2283F948DD}">
      <dsp:nvSpPr>
        <dsp:cNvPr id="0" name=""/>
        <dsp:cNvSpPr/>
      </dsp:nvSpPr>
      <dsp:spPr>
        <a:xfrm>
          <a:off x="0" y="111402"/>
          <a:ext cx="5943592" cy="133552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Food waste in the hospitality sector has become a strategic concern due to its significant environmental, social, and financial impacts. </a:t>
          </a:r>
          <a:endParaRPr lang="en-US" sz="1700" kern="1200"/>
        </a:p>
      </dsp:txBody>
      <dsp:txXfrm>
        <a:off x="65195" y="176597"/>
        <a:ext cx="5813202" cy="1205134"/>
      </dsp:txXfrm>
    </dsp:sp>
    <dsp:sp modelId="{938FB80C-01EC-BB44-B241-1AF7CD24F18E}">
      <dsp:nvSpPr>
        <dsp:cNvPr id="0" name=""/>
        <dsp:cNvSpPr/>
      </dsp:nvSpPr>
      <dsp:spPr>
        <a:xfrm>
          <a:off x="0" y="1495886"/>
          <a:ext cx="5943592" cy="133552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Hotels frequently discard edible food due to overproduction, inaccurate forecasting, and buffet-style service models, creating unnecessary costs and contributing to greenhouse gas emissions (Batabyal &amp; Das, 2019; Cooper &amp; Hall, 2019).</a:t>
          </a:r>
          <a:endParaRPr lang="en-US" sz="1700" kern="1200"/>
        </a:p>
      </dsp:txBody>
      <dsp:txXfrm>
        <a:off x="65195" y="1561081"/>
        <a:ext cx="5813202" cy="1205134"/>
      </dsp:txXfrm>
    </dsp:sp>
    <dsp:sp modelId="{20F0CC4A-B0EB-754D-9875-C94CAD131B6A}">
      <dsp:nvSpPr>
        <dsp:cNvPr id="0" name=""/>
        <dsp:cNvSpPr/>
      </dsp:nvSpPr>
      <dsp:spPr>
        <a:xfrm>
          <a:off x="0" y="2880370"/>
          <a:ext cx="5943592" cy="133552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dirty="0"/>
            <a:t>The objective of this research is to evaluate three key strategies—smart inventory management, composting, and local sourcing—and assess how these approaches perform in both large hotel chains and smaller boutique properties. </a:t>
          </a:r>
          <a:endParaRPr lang="en-US" sz="1700" kern="1200" dirty="0"/>
        </a:p>
      </dsp:txBody>
      <dsp:txXfrm>
        <a:off x="65195" y="2945565"/>
        <a:ext cx="5813202" cy="1205134"/>
      </dsp:txXfrm>
    </dsp:sp>
    <dsp:sp modelId="{596B6FF5-0275-3045-A0DC-D694F61C9F7D}">
      <dsp:nvSpPr>
        <dsp:cNvPr id="0" name=""/>
        <dsp:cNvSpPr/>
      </dsp:nvSpPr>
      <dsp:spPr>
        <a:xfrm>
          <a:off x="0" y="4264854"/>
          <a:ext cx="5943592" cy="1335524"/>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baseline="0"/>
            <a:t>To ensure a comprehensive analysis, six analytical frameworks were applied, including PEST, SWOT, PEAS, DPSIR, STAR, and the 5 Whys method, allowing a structured evaluation of drivers, operational challenges, and outcomes (Ford, 2020; Costa &amp; Costa, 2022).</a:t>
          </a:r>
          <a:endParaRPr lang="en-US" sz="1700" kern="1200"/>
        </a:p>
      </dsp:txBody>
      <dsp:txXfrm>
        <a:off x="65195" y="4330049"/>
        <a:ext cx="5813202" cy="12051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EE9FDD-29AF-F244-A528-940D952FACB5}">
      <dsp:nvSpPr>
        <dsp:cNvPr id="0" name=""/>
        <dsp:cNvSpPr/>
      </dsp:nvSpPr>
      <dsp:spPr>
        <a:xfrm>
          <a:off x="0" y="0"/>
          <a:ext cx="4550054" cy="1149339"/>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dirty="0"/>
            <a:t>Food waste presents a complex set of challenges for hotels, encompassing environmental, financial, and social dimensions. Environmentally, discarded food generates methane in landfills and represents wasted water, energy, and land resources, contributing to climate change (Cooper &amp; Hall, 2019).</a:t>
          </a:r>
          <a:endParaRPr lang="en-US" sz="1100" kern="1200" dirty="0"/>
        </a:p>
      </dsp:txBody>
      <dsp:txXfrm>
        <a:off x="33663" y="33663"/>
        <a:ext cx="3212707" cy="1082013"/>
      </dsp:txXfrm>
    </dsp:sp>
    <dsp:sp modelId="{105F643A-21C8-114F-B69F-526ECDF305F0}">
      <dsp:nvSpPr>
        <dsp:cNvPr id="0" name=""/>
        <dsp:cNvSpPr/>
      </dsp:nvSpPr>
      <dsp:spPr>
        <a:xfrm>
          <a:off x="381067" y="1358310"/>
          <a:ext cx="4550054" cy="1149339"/>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a:t>Financially, hotels lose money on ingredients that are purchased but not consumed, and disposal costs further reduce profitability (Ford, 2020). Socially, food waste conflicts with ethical principles of sustainable consumption and can undermine hotels’ reputations among eco-conscious consumers (Tribe, 2009; Dawson, Lemelin &amp; Stewart, 2012). </a:t>
          </a:r>
          <a:endParaRPr lang="en-US" sz="1100" kern="1200"/>
        </a:p>
      </dsp:txBody>
      <dsp:txXfrm>
        <a:off x="414730" y="1391973"/>
        <a:ext cx="3354590" cy="1082013"/>
      </dsp:txXfrm>
    </dsp:sp>
    <dsp:sp modelId="{8ED61C8E-2A91-C342-B959-2A1B6EB1937A}">
      <dsp:nvSpPr>
        <dsp:cNvPr id="0" name=""/>
        <dsp:cNvSpPr/>
      </dsp:nvSpPr>
      <dsp:spPr>
        <a:xfrm>
          <a:off x="756446" y="2716621"/>
          <a:ext cx="4550054" cy="1149339"/>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a:t>Increasingly, external pressures from regulators, investors, and guests compel hotels to adopt strategies that reduce waste while maintaining operational efficiency and service quality (www.culture.gov.uk, 2024). </a:t>
          </a:r>
          <a:endParaRPr lang="en-US" sz="1100" kern="1200"/>
        </a:p>
      </dsp:txBody>
      <dsp:txXfrm>
        <a:off x="790109" y="2750284"/>
        <a:ext cx="3360278" cy="1082013"/>
      </dsp:txXfrm>
    </dsp:sp>
    <dsp:sp modelId="{8323ACAC-A1F0-8143-82BE-6D676BDC0F47}">
      <dsp:nvSpPr>
        <dsp:cNvPr id="0" name=""/>
        <dsp:cNvSpPr/>
      </dsp:nvSpPr>
      <dsp:spPr>
        <a:xfrm>
          <a:off x="1137513" y="4074932"/>
          <a:ext cx="4550054" cy="1149339"/>
        </a:xfrm>
        <a:prstGeom prst="roundRect">
          <a:avLst>
            <a:gd name="adj" fmla="val 10000"/>
          </a:avLst>
        </a:prstGeom>
        <a:solidFill>
          <a:schemeClr val="dk2">
            <a:hueOff val="0"/>
            <a:satOff val="0"/>
            <a:lumOff val="0"/>
            <a:alphaOff val="0"/>
          </a:schemeClr>
        </a:solidFill>
        <a:ln w="15875"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kern="1200" baseline="0" dirty="0"/>
            <a:t>The scale and resources of a property determine the type of solutions that can be implemented, with larger chains often leveraging technological tools and smaller hotels relying on low-tech, high-impact interventions such as local sourcing and community composting programs (Costa &amp; Costa, 2022; Mill, 2012).</a:t>
          </a:r>
          <a:endParaRPr lang="en-US" sz="1100" kern="1200" dirty="0"/>
        </a:p>
      </dsp:txBody>
      <dsp:txXfrm>
        <a:off x="1171176" y="4108595"/>
        <a:ext cx="3354590" cy="1082013"/>
      </dsp:txXfrm>
    </dsp:sp>
    <dsp:sp modelId="{0847CDA5-0C27-A943-9095-758EF8806199}">
      <dsp:nvSpPr>
        <dsp:cNvPr id="0" name=""/>
        <dsp:cNvSpPr/>
      </dsp:nvSpPr>
      <dsp:spPr>
        <a:xfrm>
          <a:off x="3802983" y="880289"/>
          <a:ext cx="747070" cy="747070"/>
        </a:xfrm>
        <a:prstGeom prst="downArrow">
          <a:avLst>
            <a:gd name="adj1" fmla="val 55000"/>
            <a:gd name="adj2" fmla="val 45000"/>
          </a:avLst>
        </a:prstGeom>
        <a:solidFill>
          <a:schemeClr val="dk2">
            <a:alpha val="90000"/>
            <a:tint val="40000"/>
            <a:hueOff val="0"/>
            <a:satOff val="0"/>
            <a:lumOff val="0"/>
            <a:alphaOff val="0"/>
          </a:schemeClr>
        </a:solidFill>
        <a:ln w="15875"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71074" y="880289"/>
        <a:ext cx="410888" cy="562170"/>
      </dsp:txXfrm>
    </dsp:sp>
    <dsp:sp modelId="{7F1166AC-D2F2-824C-8458-C35C066C87A7}">
      <dsp:nvSpPr>
        <dsp:cNvPr id="0" name=""/>
        <dsp:cNvSpPr/>
      </dsp:nvSpPr>
      <dsp:spPr>
        <a:xfrm>
          <a:off x="4184050" y="2238600"/>
          <a:ext cx="747070" cy="747070"/>
        </a:xfrm>
        <a:prstGeom prst="downArrow">
          <a:avLst>
            <a:gd name="adj1" fmla="val 55000"/>
            <a:gd name="adj2" fmla="val 45000"/>
          </a:avLst>
        </a:prstGeom>
        <a:solidFill>
          <a:schemeClr val="dk2">
            <a:alpha val="90000"/>
            <a:tint val="40000"/>
            <a:hueOff val="0"/>
            <a:satOff val="0"/>
            <a:lumOff val="0"/>
            <a:alphaOff val="0"/>
          </a:schemeClr>
        </a:solidFill>
        <a:ln w="15875"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352141" y="2238600"/>
        <a:ext cx="410888" cy="562170"/>
      </dsp:txXfrm>
    </dsp:sp>
    <dsp:sp modelId="{4EB03D3F-7883-624E-A456-0D8D04C0AEBA}">
      <dsp:nvSpPr>
        <dsp:cNvPr id="0" name=""/>
        <dsp:cNvSpPr/>
      </dsp:nvSpPr>
      <dsp:spPr>
        <a:xfrm>
          <a:off x="4559430" y="3596911"/>
          <a:ext cx="747070" cy="747070"/>
        </a:xfrm>
        <a:prstGeom prst="downArrow">
          <a:avLst>
            <a:gd name="adj1" fmla="val 55000"/>
            <a:gd name="adj2" fmla="val 45000"/>
          </a:avLst>
        </a:prstGeom>
        <a:solidFill>
          <a:schemeClr val="dk2">
            <a:alpha val="90000"/>
            <a:tint val="40000"/>
            <a:hueOff val="0"/>
            <a:satOff val="0"/>
            <a:lumOff val="0"/>
            <a:alphaOff val="0"/>
          </a:schemeClr>
        </a:solidFill>
        <a:ln w="15875" cap="flat" cmpd="sng" algn="ctr">
          <a:solidFill>
            <a:schemeClr val="dk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727521" y="3596911"/>
        <a:ext cx="410888" cy="5621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3E4064-9835-F745-AF00-F3270127313B}">
      <dsp:nvSpPr>
        <dsp:cNvPr id="0" name=""/>
        <dsp:cNvSpPr/>
      </dsp:nvSpPr>
      <dsp:spPr>
        <a:xfrm>
          <a:off x="673236" y="2672"/>
          <a:ext cx="3634731" cy="2180838"/>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dirty="0"/>
            <a:t>Technological innovation plays a crucial role in reducing food waste in hotels. Artificial intelligence-driven waste-tracking systems can monitor plate and kitchen waste, providing actionable insights for managers to adjust inventory and menu planning (Ivanov &amp; Webster, 2019). </a:t>
          </a:r>
          <a:endParaRPr lang="en-US" sz="1700" kern="1200" dirty="0"/>
        </a:p>
      </dsp:txBody>
      <dsp:txXfrm>
        <a:off x="673236" y="2672"/>
        <a:ext cx="3634731" cy="2180838"/>
      </dsp:txXfrm>
    </dsp:sp>
    <dsp:sp modelId="{95F4FA71-D842-DB44-B9EB-37C2AD347DAD}">
      <dsp:nvSpPr>
        <dsp:cNvPr id="0" name=""/>
        <dsp:cNvSpPr/>
      </dsp:nvSpPr>
      <dsp:spPr>
        <a:xfrm>
          <a:off x="4671440" y="2672"/>
          <a:ext cx="3634731" cy="2180838"/>
        </a:xfrm>
        <a:prstGeom prst="rect">
          <a:avLst/>
        </a:prstGeom>
        <a:solidFill>
          <a:schemeClr val="accent2">
            <a:hueOff val="-1114520"/>
            <a:satOff val="-4426"/>
            <a:lumOff val="28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dirty="0"/>
            <a:t>Smart refrigeration units and shelf-life sensors allow staff to identify products approaching expiry and take proactive measures to prevent spoilage (Santos &amp; Silva, 2019). Integrated procurement platforms combine guest booking data, sales patterns, and inventory levels to optimize stock and reduce over-purchasing (</a:t>
          </a:r>
          <a:r>
            <a:rPr lang="en-GB" sz="1700" kern="1200" baseline="0" dirty="0" err="1"/>
            <a:t>Krippendorf</a:t>
          </a:r>
          <a:r>
            <a:rPr lang="en-GB" sz="1700" kern="1200" baseline="0" dirty="0"/>
            <a:t>, 2011).</a:t>
          </a:r>
          <a:endParaRPr lang="en-US" sz="1700" kern="1200" dirty="0"/>
        </a:p>
      </dsp:txBody>
      <dsp:txXfrm>
        <a:off x="4671440" y="2672"/>
        <a:ext cx="3634731" cy="2180838"/>
      </dsp:txXfrm>
    </dsp:sp>
    <dsp:sp modelId="{7C251CC0-A74B-B440-9D90-3B9086744E77}">
      <dsp:nvSpPr>
        <dsp:cNvPr id="0" name=""/>
        <dsp:cNvSpPr/>
      </dsp:nvSpPr>
      <dsp:spPr>
        <a:xfrm>
          <a:off x="673236" y="2546984"/>
          <a:ext cx="3634731" cy="2180838"/>
        </a:xfrm>
        <a:prstGeom prst="rect">
          <a:avLst/>
        </a:prstGeom>
        <a:solidFill>
          <a:schemeClr val="accent2">
            <a:hueOff val="-2229041"/>
            <a:satOff val="-8853"/>
            <a:lumOff val="56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Large hotels are often able to adopt these high-tech solutions due to economies of scale, whereas smaller properties rely on low-cost but highly effective interventions such as daily procurement from local producers, seasonal menus, and participation in community composting schemes (Costa &amp; Costa, 2022). </a:t>
          </a:r>
          <a:endParaRPr lang="en-US" sz="1700" kern="1200"/>
        </a:p>
      </dsp:txBody>
      <dsp:txXfrm>
        <a:off x="673236" y="2546984"/>
        <a:ext cx="3634731" cy="2180838"/>
      </dsp:txXfrm>
    </dsp:sp>
    <dsp:sp modelId="{2F7B5EC7-A1CD-9B4C-9B4F-E75578CEB53F}">
      <dsp:nvSpPr>
        <dsp:cNvPr id="0" name=""/>
        <dsp:cNvSpPr/>
      </dsp:nvSpPr>
      <dsp:spPr>
        <a:xfrm>
          <a:off x="4671440" y="2546984"/>
          <a:ext cx="3634731" cy="2180838"/>
        </a:xfrm>
        <a:prstGeom prst="rect">
          <a:avLst/>
        </a:prstGeom>
        <a:solidFill>
          <a:schemeClr val="accent2">
            <a:hueOff val="-3343561"/>
            <a:satOff val="-13279"/>
            <a:lumOff val="84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baseline="0"/>
            <a:t>Evidence suggests that combining technology with staff engagement produces the most significant reductions in kitchen-level waste, demonstrating that operational success depends on both tools and people (Brotherton, 2015).</a:t>
          </a:r>
          <a:endParaRPr lang="en-US" sz="1700" kern="1200"/>
        </a:p>
      </dsp:txBody>
      <dsp:txXfrm>
        <a:off x="4671440" y="2546984"/>
        <a:ext cx="3634731" cy="218083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B3A6F4-F46C-8947-9863-4027122DA8E8}">
      <dsp:nvSpPr>
        <dsp:cNvPr id="0" name=""/>
        <dsp:cNvSpPr/>
      </dsp:nvSpPr>
      <dsp:spPr>
        <a:xfrm>
          <a:off x="0" y="0"/>
          <a:ext cx="7256678" cy="1215054"/>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dirty="0"/>
            <a:t>Reducing food waste is not solely a technological challenge; it also relies heavily on human behaviour and organizational culture. Staff engagement, leadership commitment, and consistent training are essential to translate monitoring data into effective operational changes (Brotherton, 2015; Dawson, </a:t>
          </a:r>
          <a:r>
            <a:rPr lang="en-GB" sz="1600" kern="1200" baseline="0" dirty="0" err="1"/>
            <a:t>Lemelin</a:t>
          </a:r>
          <a:r>
            <a:rPr lang="en-GB" sz="1600" kern="1200" baseline="0" dirty="0"/>
            <a:t> &amp; Stewart, 2012). </a:t>
          </a:r>
          <a:endParaRPr lang="en-US" sz="1600" kern="1200" dirty="0"/>
        </a:p>
      </dsp:txBody>
      <dsp:txXfrm>
        <a:off x="35588" y="35588"/>
        <a:ext cx="5842867" cy="1143878"/>
      </dsp:txXfrm>
    </dsp:sp>
    <dsp:sp modelId="{BADF9260-EEB7-B442-BF08-29C7EC388CF1}">
      <dsp:nvSpPr>
        <dsp:cNvPr id="0" name=""/>
        <dsp:cNvSpPr/>
      </dsp:nvSpPr>
      <dsp:spPr>
        <a:xfrm>
          <a:off x="607746" y="1435973"/>
          <a:ext cx="7256678" cy="1215054"/>
        </a:xfrm>
        <a:prstGeom prst="roundRect">
          <a:avLst>
            <a:gd name="adj" fmla="val 10000"/>
          </a:avLst>
        </a:prstGeom>
        <a:solidFill>
          <a:schemeClr val="accent2">
            <a:hueOff val="-1114520"/>
            <a:satOff val="-4426"/>
            <a:lumOff val="281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a:t>Guests also play a critical role; educational nudges, portion prompts, and visible signage have been shown to significantly reduce plate waste, particularly in buffet settings (Tribe, 2009). Policy instruments and industry standards further shape adoption pathways.</a:t>
          </a:r>
          <a:endParaRPr lang="en-US" sz="1600" kern="1200"/>
        </a:p>
      </dsp:txBody>
      <dsp:txXfrm>
        <a:off x="643334" y="1471561"/>
        <a:ext cx="5787970" cy="1143878"/>
      </dsp:txXfrm>
    </dsp:sp>
    <dsp:sp modelId="{5A5F9B1A-CA62-1C47-A120-65F39D818AF4}">
      <dsp:nvSpPr>
        <dsp:cNvPr id="0" name=""/>
        <dsp:cNvSpPr/>
      </dsp:nvSpPr>
      <dsp:spPr>
        <a:xfrm>
          <a:off x="1206422" y="2871947"/>
          <a:ext cx="7256678" cy="1215054"/>
        </a:xfrm>
        <a:prstGeom prst="roundRect">
          <a:avLst>
            <a:gd name="adj" fmla="val 10000"/>
          </a:avLst>
        </a:prstGeom>
        <a:solidFill>
          <a:schemeClr val="accent2">
            <a:hueOff val="-2229041"/>
            <a:satOff val="-8853"/>
            <a:lumOff val="56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dirty="0"/>
            <a:t>Regulatory frameworks, ranging from mandatory reporting to fiscal incentives, influence managerial decisions, while voluntary certification schemes, such as WRAP’s “Guardians of Grub” or the UNWTO One Planet Network, encourage benchmarking and knowledge sharing (Wahab &amp; Cooper, 2005). </a:t>
          </a:r>
          <a:endParaRPr lang="en-US" sz="1600" kern="1200" dirty="0"/>
        </a:p>
      </dsp:txBody>
      <dsp:txXfrm>
        <a:off x="1242010" y="2907535"/>
        <a:ext cx="5797041" cy="1143878"/>
      </dsp:txXfrm>
    </dsp:sp>
    <dsp:sp modelId="{AF1BA35C-AEB0-D241-BAEA-B81BAA13E36D}">
      <dsp:nvSpPr>
        <dsp:cNvPr id="0" name=""/>
        <dsp:cNvSpPr/>
      </dsp:nvSpPr>
      <dsp:spPr>
        <a:xfrm>
          <a:off x="1814169" y="4307920"/>
          <a:ext cx="7256678" cy="1215054"/>
        </a:xfrm>
        <a:prstGeom prst="roundRect">
          <a:avLst>
            <a:gd name="adj" fmla="val 10000"/>
          </a:avLst>
        </a:prstGeom>
        <a:solidFill>
          <a:schemeClr val="accent2">
            <a:hueOff val="-3343561"/>
            <a:satOff val="-13279"/>
            <a:lumOff val="84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baseline="0" dirty="0"/>
            <a:t>Despite these supports, research shows persistent gaps, including limited longitudinal studies that assess whether initial waste reductions are maintained over time and the challenge of balancing operational feasibility with ethical obligations (Robson, 2016).</a:t>
          </a:r>
          <a:endParaRPr lang="en-US" sz="1600" kern="1200" dirty="0"/>
        </a:p>
      </dsp:txBody>
      <dsp:txXfrm>
        <a:off x="1849757" y="4343508"/>
        <a:ext cx="5787970" cy="1143878"/>
      </dsp:txXfrm>
    </dsp:sp>
    <dsp:sp modelId="{0FA3DF6A-F504-BB43-BD4D-E40C0C88807B}">
      <dsp:nvSpPr>
        <dsp:cNvPr id="0" name=""/>
        <dsp:cNvSpPr/>
      </dsp:nvSpPr>
      <dsp:spPr>
        <a:xfrm>
          <a:off x="6466892" y="930621"/>
          <a:ext cx="789785" cy="789785"/>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6644594" y="930621"/>
        <a:ext cx="434381" cy="594313"/>
      </dsp:txXfrm>
    </dsp:sp>
    <dsp:sp modelId="{12C480FF-5BE7-DD48-AB65-EECD6C8A1D34}">
      <dsp:nvSpPr>
        <dsp:cNvPr id="0" name=""/>
        <dsp:cNvSpPr/>
      </dsp:nvSpPr>
      <dsp:spPr>
        <a:xfrm>
          <a:off x="7074639" y="2366594"/>
          <a:ext cx="789785" cy="789785"/>
        </a:xfrm>
        <a:prstGeom prst="downArrow">
          <a:avLst>
            <a:gd name="adj1" fmla="val 55000"/>
            <a:gd name="adj2" fmla="val 45000"/>
          </a:avLst>
        </a:prstGeom>
        <a:solidFill>
          <a:schemeClr val="accent2">
            <a:tint val="40000"/>
            <a:alpha val="90000"/>
            <a:hueOff val="-1934701"/>
            <a:satOff val="1207"/>
            <a:lumOff val="619"/>
            <a:alphaOff val="0"/>
          </a:schemeClr>
        </a:solidFill>
        <a:ln w="15875" cap="flat" cmpd="sng" algn="ctr">
          <a:solidFill>
            <a:schemeClr val="accent2">
              <a:tint val="40000"/>
              <a:alpha val="90000"/>
              <a:hueOff val="-1934701"/>
              <a:satOff val="1207"/>
              <a:lumOff val="61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252341" y="2366594"/>
        <a:ext cx="434381" cy="594313"/>
      </dsp:txXfrm>
    </dsp:sp>
    <dsp:sp modelId="{66121420-CF5B-8A43-BE5B-63EF19224A55}">
      <dsp:nvSpPr>
        <dsp:cNvPr id="0" name=""/>
        <dsp:cNvSpPr/>
      </dsp:nvSpPr>
      <dsp:spPr>
        <a:xfrm>
          <a:off x="7673315" y="3802568"/>
          <a:ext cx="789785" cy="789785"/>
        </a:xfrm>
        <a:prstGeom prst="downArrow">
          <a:avLst>
            <a:gd name="adj1" fmla="val 55000"/>
            <a:gd name="adj2" fmla="val 45000"/>
          </a:avLst>
        </a:prstGeom>
        <a:solidFill>
          <a:schemeClr val="accent2">
            <a:tint val="40000"/>
            <a:alpha val="90000"/>
            <a:hueOff val="-3869402"/>
            <a:satOff val="2414"/>
            <a:lumOff val="1239"/>
            <a:alphaOff val="0"/>
          </a:schemeClr>
        </a:solidFill>
        <a:ln w="15875" cap="flat" cmpd="sng" algn="ctr">
          <a:solidFill>
            <a:schemeClr val="accent2">
              <a:tint val="40000"/>
              <a:alpha val="90000"/>
              <a:hueOff val="-3869402"/>
              <a:satOff val="2414"/>
              <a:lumOff val="12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7851017" y="3802568"/>
        <a:ext cx="434381" cy="59431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C09615-EBDF-5149-9F2F-BBB1826A672B}">
      <dsp:nvSpPr>
        <dsp:cNvPr id="0" name=""/>
        <dsp:cNvSpPr/>
      </dsp:nvSpPr>
      <dsp:spPr>
        <a:xfrm>
          <a:off x="0" y="0"/>
          <a:ext cx="7253776" cy="1018492"/>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This research employs a qualitative, multi-framework methodology to assess food waste strategies across hotels of different sizes. Secondary sources, including peer-reviewed journals, industry white papers, sustainability reports, and documented case studies, were collected and synthesized. </a:t>
          </a:r>
          <a:endParaRPr lang="en-US" sz="1400" kern="1200" dirty="0"/>
        </a:p>
      </dsp:txBody>
      <dsp:txXfrm>
        <a:off x="49719" y="49719"/>
        <a:ext cx="7154338" cy="919054"/>
      </dsp:txXfrm>
    </dsp:sp>
    <dsp:sp modelId="{898B81EB-501D-7749-B2CA-424FE391B568}">
      <dsp:nvSpPr>
        <dsp:cNvPr id="0" name=""/>
        <dsp:cNvSpPr/>
      </dsp:nvSpPr>
      <dsp:spPr>
        <a:xfrm>
          <a:off x="0" y="1071052"/>
          <a:ext cx="7253776" cy="1724627"/>
        </a:xfrm>
        <a:prstGeom prst="roundRect">
          <a:avLst/>
        </a:prstGeom>
        <a:solidFill>
          <a:schemeClr val="accent2">
            <a:hueOff val="-1671780"/>
            <a:satOff val="-6640"/>
            <a:lumOff val="421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Six analytical frameworks were applied to provide a comprehensive understanding: PEST identifies political, economic, social, and technological drivers; SWOT evaluates internal strengths, weaknesses, opportunities, and threats; PEAS examines political, ethical, administrative, and social considerations; DPSIR traces causal pathways from drivers to pressures, states, impacts, and responses; the 5 Whys method uncovers root causes of operational failures such as buffet waste; and STAR structures case study evidence into situations, tasks, actions, and results (Ford, 2020; Costa &amp; Costa, 2022; Dawson, </a:t>
          </a:r>
          <a:r>
            <a:rPr lang="en-GB" sz="1400" kern="1200" baseline="0" dirty="0" err="1"/>
            <a:t>Lemelin</a:t>
          </a:r>
          <a:r>
            <a:rPr lang="en-GB" sz="1400" kern="1200" baseline="0" dirty="0"/>
            <a:t> &amp; Stewart, 2012).</a:t>
          </a:r>
          <a:endParaRPr lang="en-US" sz="1400" kern="1200" dirty="0"/>
        </a:p>
      </dsp:txBody>
      <dsp:txXfrm>
        <a:off x="84189" y="1155241"/>
        <a:ext cx="7085398" cy="1556249"/>
      </dsp:txXfrm>
    </dsp:sp>
    <dsp:sp modelId="{C6B5AED5-9648-C74E-90F6-5316F4D71188}">
      <dsp:nvSpPr>
        <dsp:cNvPr id="0" name=""/>
        <dsp:cNvSpPr/>
      </dsp:nvSpPr>
      <dsp:spPr>
        <a:xfrm>
          <a:off x="0" y="2848239"/>
          <a:ext cx="7253776" cy="1132447"/>
        </a:xfrm>
        <a:prstGeom prst="roundRect">
          <a:avLst/>
        </a:prstGeom>
        <a:solidFill>
          <a:schemeClr val="accent2">
            <a:hueOff val="-3343561"/>
            <a:satOff val="-13279"/>
            <a:lumOff val="843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baseline="0" dirty="0"/>
            <a:t>The multi-framework approach allows evaluation of how smart inventory management, composting, and local sourcing perform in practice and identifies barriers and opportunities across hotel types.</a:t>
          </a:r>
          <a:endParaRPr lang="en-US" sz="1400" kern="1200" dirty="0"/>
        </a:p>
      </dsp:txBody>
      <dsp:txXfrm>
        <a:off x="55282" y="2903521"/>
        <a:ext cx="7143212" cy="102188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6DBD6D-8A56-DB45-8D9A-811DD536BE12}">
      <dsp:nvSpPr>
        <dsp:cNvPr id="0" name=""/>
        <dsp:cNvSpPr/>
      </dsp:nvSpPr>
      <dsp:spPr>
        <a:xfrm>
          <a:off x="2584310" y="1792666"/>
          <a:ext cx="562629" cy="91440"/>
        </a:xfrm>
        <a:custGeom>
          <a:avLst/>
          <a:gdLst/>
          <a:ahLst/>
          <a:cxnLst/>
          <a:rect l="0" t="0" r="0" b="0"/>
          <a:pathLst>
            <a:path>
              <a:moveTo>
                <a:pt x="0" y="45720"/>
              </a:moveTo>
              <a:lnTo>
                <a:pt x="56262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50794" y="1835420"/>
        <a:ext cx="29661" cy="5932"/>
      </dsp:txXfrm>
    </dsp:sp>
    <dsp:sp modelId="{413D58FE-DB14-B648-8636-F68E76F7E58F}">
      <dsp:nvSpPr>
        <dsp:cNvPr id="0" name=""/>
        <dsp:cNvSpPr/>
      </dsp:nvSpPr>
      <dsp:spPr>
        <a:xfrm>
          <a:off x="6851" y="1064609"/>
          <a:ext cx="2579258" cy="154755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386" tIns="132664" rIns="126386" bIns="132664" numCol="1" spcCol="1270" anchor="ctr" anchorCtr="0">
          <a:noAutofit/>
        </a:bodyPr>
        <a:lstStyle/>
        <a:p>
          <a:pPr marL="0" lvl="0" indent="0" algn="ctr" defTabSz="533400">
            <a:lnSpc>
              <a:spcPct val="90000"/>
            </a:lnSpc>
            <a:spcBef>
              <a:spcPct val="0"/>
            </a:spcBef>
            <a:spcAft>
              <a:spcPct val="35000"/>
            </a:spcAft>
            <a:buNone/>
          </a:pPr>
          <a:r>
            <a:rPr lang="en-GB" sz="1200" kern="1200" baseline="0" dirty="0"/>
            <a:t>The PEST analysis highlights external factors influencing food waste reduction. </a:t>
          </a:r>
          <a:endParaRPr lang="en-US" sz="1200" kern="1200" dirty="0"/>
        </a:p>
      </dsp:txBody>
      <dsp:txXfrm>
        <a:off x="6851" y="1064609"/>
        <a:ext cx="2579258" cy="1547555"/>
      </dsp:txXfrm>
    </dsp:sp>
    <dsp:sp modelId="{A6A37108-A95B-5C47-8D6A-3ED875D725BC}">
      <dsp:nvSpPr>
        <dsp:cNvPr id="0" name=""/>
        <dsp:cNvSpPr/>
      </dsp:nvSpPr>
      <dsp:spPr>
        <a:xfrm>
          <a:off x="5756798" y="1792666"/>
          <a:ext cx="562629" cy="91440"/>
        </a:xfrm>
        <a:custGeom>
          <a:avLst/>
          <a:gdLst/>
          <a:ahLst/>
          <a:cxnLst/>
          <a:rect l="0" t="0" r="0" b="0"/>
          <a:pathLst>
            <a:path>
              <a:moveTo>
                <a:pt x="0" y="45720"/>
              </a:moveTo>
              <a:lnTo>
                <a:pt x="56262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23282" y="1835420"/>
        <a:ext cx="29661" cy="5932"/>
      </dsp:txXfrm>
    </dsp:sp>
    <dsp:sp modelId="{1DADE3AB-B092-5744-9332-291B2E2A60D0}">
      <dsp:nvSpPr>
        <dsp:cNvPr id="0" name=""/>
        <dsp:cNvSpPr/>
      </dsp:nvSpPr>
      <dsp:spPr>
        <a:xfrm>
          <a:off x="3179339" y="1064609"/>
          <a:ext cx="2579258" cy="154755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386" tIns="132664" rIns="126386" bIns="132664" numCol="1" spcCol="1270" anchor="ctr" anchorCtr="0">
          <a:noAutofit/>
        </a:bodyPr>
        <a:lstStyle/>
        <a:p>
          <a:pPr marL="0" lvl="0" indent="0" algn="ctr" defTabSz="533400">
            <a:lnSpc>
              <a:spcPct val="90000"/>
            </a:lnSpc>
            <a:spcBef>
              <a:spcPct val="0"/>
            </a:spcBef>
            <a:spcAft>
              <a:spcPct val="35000"/>
            </a:spcAft>
            <a:buNone/>
          </a:pPr>
          <a:r>
            <a:rPr lang="en-GB" sz="1200" kern="1200" baseline="0"/>
            <a:t>Politically, governments and organizations such as the UNWTO have strengthened sustainability regulations, requiring traceable reporting and recognition for compliance (World Tourism Organization, 2023).</a:t>
          </a:r>
          <a:endParaRPr lang="en-US" sz="1200" kern="1200"/>
        </a:p>
      </dsp:txBody>
      <dsp:txXfrm>
        <a:off x="3179339" y="1064609"/>
        <a:ext cx="2579258" cy="1547555"/>
      </dsp:txXfrm>
    </dsp:sp>
    <dsp:sp modelId="{E7977736-BB76-4A45-83EA-9C9E008EADA6}">
      <dsp:nvSpPr>
        <dsp:cNvPr id="0" name=""/>
        <dsp:cNvSpPr/>
      </dsp:nvSpPr>
      <dsp:spPr>
        <a:xfrm>
          <a:off x="1296481" y="2610364"/>
          <a:ext cx="6344975" cy="562629"/>
        </a:xfrm>
        <a:custGeom>
          <a:avLst/>
          <a:gdLst/>
          <a:ahLst/>
          <a:cxnLst/>
          <a:rect l="0" t="0" r="0" b="0"/>
          <a:pathLst>
            <a:path>
              <a:moveTo>
                <a:pt x="6344975" y="0"/>
              </a:moveTo>
              <a:lnTo>
                <a:pt x="6344975" y="298414"/>
              </a:lnTo>
              <a:lnTo>
                <a:pt x="0" y="298414"/>
              </a:lnTo>
              <a:lnTo>
                <a:pt x="0" y="562629"/>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309652" y="2888712"/>
        <a:ext cx="318632" cy="5932"/>
      </dsp:txXfrm>
    </dsp:sp>
    <dsp:sp modelId="{D663DFD3-7CBA-DE43-B027-E8741311E645}">
      <dsp:nvSpPr>
        <dsp:cNvPr id="0" name=""/>
        <dsp:cNvSpPr/>
      </dsp:nvSpPr>
      <dsp:spPr>
        <a:xfrm>
          <a:off x="6351827" y="1064609"/>
          <a:ext cx="2579258" cy="154755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386" tIns="132664" rIns="126386" bIns="132664" numCol="1" spcCol="1270" anchor="ctr" anchorCtr="0">
          <a:noAutofit/>
        </a:bodyPr>
        <a:lstStyle/>
        <a:p>
          <a:pPr marL="0" lvl="0" indent="0" algn="ctr" defTabSz="533400">
            <a:lnSpc>
              <a:spcPct val="90000"/>
            </a:lnSpc>
            <a:spcBef>
              <a:spcPct val="0"/>
            </a:spcBef>
            <a:spcAft>
              <a:spcPct val="35000"/>
            </a:spcAft>
            <a:buNone/>
          </a:pPr>
          <a:r>
            <a:rPr lang="en-GB" sz="1200" kern="1200" baseline="0"/>
            <a:t>Economically, rising food prices and inflation make food waste a direct financial concern, motivating hotels to adopt cost-saving strategies (Ford, 2020). </a:t>
          </a:r>
          <a:endParaRPr lang="en-US" sz="1200" kern="1200"/>
        </a:p>
      </dsp:txBody>
      <dsp:txXfrm>
        <a:off x="6351827" y="1064609"/>
        <a:ext cx="2579258" cy="1547555"/>
      </dsp:txXfrm>
    </dsp:sp>
    <dsp:sp modelId="{67852161-231F-F84C-B370-28771615A40A}">
      <dsp:nvSpPr>
        <dsp:cNvPr id="0" name=""/>
        <dsp:cNvSpPr/>
      </dsp:nvSpPr>
      <dsp:spPr>
        <a:xfrm>
          <a:off x="2584310" y="3933451"/>
          <a:ext cx="562629" cy="91440"/>
        </a:xfrm>
        <a:custGeom>
          <a:avLst/>
          <a:gdLst/>
          <a:ahLst/>
          <a:cxnLst/>
          <a:rect l="0" t="0" r="0" b="0"/>
          <a:pathLst>
            <a:path>
              <a:moveTo>
                <a:pt x="0" y="45720"/>
              </a:moveTo>
              <a:lnTo>
                <a:pt x="56262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50794" y="3976205"/>
        <a:ext cx="29661" cy="5932"/>
      </dsp:txXfrm>
    </dsp:sp>
    <dsp:sp modelId="{C19EFCF3-1B01-554E-B786-18C1B802BA14}">
      <dsp:nvSpPr>
        <dsp:cNvPr id="0" name=""/>
        <dsp:cNvSpPr/>
      </dsp:nvSpPr>
      <dsp:spPr>
        <a:xfrm>
          <a:off x="6851" y="3205393"/>
          <a:ext cx="2579258" cy="154755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386" tIns="132664" rIns="126386" bIns="132664" numCol="1" spcCol="1270" anchor="ctr" anchorCtr="0">
          <a:noAutofit/>
        </a:bodyPr>
        <a:lstStyle/>
        <a:p>
          <a:pPr marL="0" lvl="0" indent="0" algn="ctr" defTabSz="533400">
            <a:lnSpc>
              <a:spcPct val="90000"/>
            </a:lnSpc>
            <a:spcBef>
              <a:spcPct val="0"/>
            </a:spcBef>
            <a:spcAft>
              <a:spcPct val="35000"/>
            </a:spcAft>
            <a:buNone/>
          </a:pPr>
          <a:r>
            <a:rPr lang="en-GB" sz="1200" kern="1200" baseline="0"/>
            <a:t>Socially, consumer expectations, especially among younger generations, link sustainability with quality, authenticity, and ethical travel (Cooper &amp; Hall, 2019). </a:t>
          </a:r>
          <a:endParaRPr lang="en-US" sz="1200" kern="1200"/>
        </a:p>
      </dsp:txBody>
      <dsp:txXfrm>
        <a:off x="6851" y="3205393"/>
        <a:ext cx="2579258" cy="1547555"/>
      </dsp:txXfrm>
    </dsp:sp>
    <dsp:sp modelId="{E63A3E40-CCD1-F143-85D0-06A6C1065C7F}">
      <dsp:nvSpPr>
        <dsp:cNvPr id="0" name=""/>
        <dsp:cNvSpPr/>
      </dsp:nvSpPr>
      <dsp:spPr>
        <a:xfrm>
          <a:off x="5756798" y="3933451"/>
          <a:ext cx="562629" cy="91440"/>
        </a:xfrm>
        <a:custGeom>
          <a:avLst/>
          <a:gdLst/>
          <a:ahLst/>
          <a:cxnLst/>
          <a:rect l="0" t="0" r="0" b="0"/>
          <a:pathLst>
            <a:path>
              <a:moveTo>
                <a:pt x="0" y="45720"/>
              </a:moveTo>
              <a:lnTo>
                <a:pt x="562629" y="45720"/>
              </a:lnTo>
            </a:path>
          </a:pathLst>
        </a:custGeom>
        <a:noFill/>
        <a:ln w="9525" cap="flat"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023282" y="3976205"/>
        <a:ext cx="29661" cy="5932"/>
      </dsp:txXfrm>
    </dsp:sp>
    <dsp:sp modelId="{1B2AA6D4-F308-EA41-94C8-E2D7863025AB}">
      <dsp:nvSpPr>
        <dsp:cNvPr id="0" name=""/>
        <dsp:cNvSpPr/>
      </dsp:nvSpPr>
      <dsp:spPr>
        <a:xfrm>
          <a:off x="3179339" y="3205393"/>
          <a:ext cx="2579258" cy="154755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386" tIns="132664" rIns="126386" bIns="132664" numCol="1" spcCol="1270" anchor="ctr" anchorCtr="0">
          <a:noAutofit/>
        </a:bodyPr>
        <a:lstStyle/>
        <a:p>
          <a:pPr marL="0" lvl="0" indent="0" algn="ctr" defTabSz="533400">
            <a:lnSpc>
              <a:spcPct val="90000"/>
            </a:lnSpc>
            <a:spcBef>
              <a:spcPct val="0"/>
            </a:spcBef>
            <a:spcAft>
              <a:spcPct val="35000"/>
            </a:spcAft>
            <a:buNone/>
          </a:pPr>
          <a:r>
            <a:rPr lang="en-GB" sz="1200" kern="1200" baseline="0"/>
            <a:t>Technological advances, including AI, blockchain, and IoT sensors, allow predictive stock management, waste audits, and optimized procurement, enabling hotels to proactively address food loss (Ivanov &amp; Webster, 2019; Santos &amp; Silva, 2019). </a:t>
          </a:r>
          <a:endParaRPr lang="en-US" sz="1200" kern="1200"/>
        </a:p>
      </dsp:txBody>
      <dsp:txXfrm>
        <a:off x="3179339" y="3205393"/>
        <a:ext cx="2579258" cy="1547555"/>
      </dsp:txXfrm>
    </dsp:sp>
    <dsp:sp modelId="{C9D3F367-304F-9B4D-BB98-3F83F6CF8A55}">
      <dsp:nvSpPr>
        <dsp:cNvPr id="0" name=""/>
        <dsp:cNvSpPr/>
      </dsp:nvSpPr>
      <dsp:spPr>
        <a:xfrm>
          <a:off x="6351827" y="3205393"/>
          <a:ext cx="2579258" cy="154755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6386" tIns="132664" rIns="126386" bIns="132664" numCol="1" spcCol="1270" anchor="ctr" anchorCtr="0">
          <a:noAutofit/>
        </a:bodyPr>
        <a:lstStyle/>
        <a:p>
          <a:pPr marL="0" lvl="0" indent="0" algn="ctr" defTabSz="533400">
            <a:lnSpc>
              <a:spcPct val="90000"/>
            </a:lnSpc>
            <a:spcBef>
              <a:spcPct val="0"/>
            </a:spcBef>
            <a:spcAft>
              <a:spcPct val="35000"/>
            </a:spcAft>
            <a:buNone/>
          </a:pPr>
          <a:r>
            <a:rPr lang="en-GB" sz="1200" kern="1200" baseline="0"/>
            <a:t>These macro drivers create both opportunities and challenges, making innovation and compliance essential for competitive and sustainable hospitality operations.</a:t>
          </a:r>
          <a:endParaRPr lang="en-US" sz="1200" kern="1200"/>
        </a:p>
      </dsp:txBody>
      <dsp:txXfrm>
        <a:off x="6351827" y="3205393"/>
        <a:ext cx="2579258" cy="154755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70F0D7-84BE-B94F-9428-4AD6359D75FC}">
      <dsp:nvSpPr>
        <dsp:cNvPr id="0" name=""/>
        <dsp:cNvSpPr/>
      </dsp:nvSpPr>
      <dsp:spPr>
        <a:xfrm>
          <a:off x="594249" y="373124"/>
          <a:ext cx="5030886" cy="5030886"/>
        </a:xfrm>
        <a:prstGeom prst="pie">
          <a:avLst>
            <a:gd name="adj1" fmla="val 16200000"/>
            <a:gd name="adj2" fmla="val 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baseline="0"/>
            <a:t>The DPSIR framework traces the causal relationships that result in food waste. Drivers such as policy mandates, economic pressures, and consumer demand create pressures including overproduction, mis forecasting, and fragmented supply chain communication (Wahab &amp; Cooper, 2005). </a:t>
          </a:r>
          <a:endParaRPr lang="en-US" sz="1100" kern="1200"/>
        </a:p>
      </dsp:txBody>
      <dsp:txXfrm>
        <a:off x="3167188" y="1303838"/>
        <a:ext cx="1856636" cy="1497287"/>
      </dsp:txXfrm>
    </dsp:sp>
    <dsp:sp modelId="{4BB4011E-7B11-7A45-820C-D46E43A20B75}">
      <dsp:nvSpPr>
        <dsp:cNvPr id="0" name=""/>
        <dsp:cNvSpPr/>
      </dsp:nvSpPr>
      <dsp:spPr>
        <a:xfrm>
          <a:off x="382233" y="585140"/>
          <a:ext cx="5030886" cy="5030886"/>
        </a:xfrm>
        <a:prstGeom prst="pie">
          <a:avLst>
            <a:gd name="adj1" fmla="val 0"/>
            <a:gd name="adj2" fmla="val 54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baseline="0"/>
            <a:t>The current state of many hotels is characterized by excessive organic waste, high disposal costs, and operational inefficiencies (Darcy, Ambrose &amp; Buhalis, 2012). Impacts include environmental degradation through methane emissions, financial losses, and reputational risks (Cooper &amp; Hall, 2019). </a:t>
          </a:r>
          <a:endParaRPr lang="en-US" sz="1100" kern="1200"/>
        </a:p>
      </dsp:txBody>
      <dsp:txXfrm>
        <a:off x="2987513" y="3190420"/>
        <a:ext cx="1856636" cy="1497287"/>
      </dsp:txXfrm>
    </dsp:sp>
    <dsp:sp modelId="{160EC0D2-62D7-9347-933A-CC8165B497FA}">
      <dsp:nvSpPr>
        <dsp:cNvPr id="0" name=""/>
        <dsp:cNvSpPr/>
      </dsp:nvSpPr>
      <dsp:spPr>
        <a:xfrm>
          <a:off x="382233" y="585140"/>
          <a:ext cx="5030886" cy="5030886"/>
        </a:xfrm>
        <a:prstGeom prst="pie">
          <a:avLst>
            <a:gd name="adj1" fmla="val 5400000"/>
            <a:gd name="adj2" fmla="val 108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baseline="0"/>
            <a:t>Responses involve implementing smart inventory systems, creating supplier partnerships, introducing composting or redistribution initiatives, and engaging staff in sustainable practices (Costa &amp; Costa, 2022).</a:t>
          </a:r>
          <a:endParaRPr lang="en-US" sz="1100" kern="1200"/>
        </a:p>
      </dsp:txBody>
      <dsp:txXfrm>
        <a:off x="951202" y="3190420"/>
        <a:ext cx="1856636" cy="1497287"/>
      </dsp:txXfrm>
    </dsp:sp>
    <dsp:sp modelId="{689E0870-AEFE-564F-B06D-557A52849BC5}">
      <dsp:nvSpPr>
        <dsp:cNvPr id="0" name=""/>
        <dsp:cNvSpPr/>
      </dsp:nvSpPr>
      <dsp:spPr>
        <a:xfrm>
          <a:off x="382233" y="585140"/>
          <a:ext cx="5030886" cy="5030886"/>
        </a:xfrm>
        <a:prstGeom prst="pie">
          <a:avLst>
            <a:gd name="adj1" fmla="val 10800000"/>
            <a:gd name="adj2" fmla="val 1620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a:lnSpc>
              <a:spcPct val="90000"/>
            </a:lnSpc>
            <a:spcBef>
              <a:spcPct val="0"/>
            </a:spcBef>
            <a:spcAft>
              <a:spcPct val="35000"/>
            </a:spcAft>
            <a:buNone/>
          </a:pPr>
          <a:r>
            <a:rPr lang="en-GB" sz="1100" kern="1200" baseline="0"/>
            <a:t>DPSIR demonstrates that successful food waste reduction requires both preventive actions and restorative strategies to achieve measurable sustainability outcomes.</a:t>
          </a:r>
          <a:endParaRPr lang="en-US" sz="1100" kern="1200"/>
        </a:p>
      </dsp:txBody>
      <dsp:txXfrm>
        <a:off x="951202" y="1513458"/>
        <a:ext cx="1856636" cy="149728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09E5D6-F269-4ADE-91D8-15B151B9CC5A}">
      <dsp:nvSpPr>
        <dsp:cNvPr id="0" name=""/>
        <dsp:cNvSpPr/>
      </dsp:nvSpPr>
      <dsp:spPr>
        <a:xfrm>
          <a:off x="412008" y="1038297"/>
          <a:ext cx="673154" cy="6731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BE330A74-6652-45CB-ACB7-CB9240095BBE}">
      <dsp:nvSpPr>
        <dsp:cNvPr id="0" name=""/>
        <dsp:cNvSpPr/>
      </dsp:nvSpPr>
      <dsp:spPr>
        <a:xfrm>
          <a:off x="636" y="2033588"/>
          <a:ext cx="1495898" cy="1037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SWOT analysis examines internal and external factors affecting food waste management. </a:t>
          </a:r>
          <a:endParaRPr lang="en-US" sz="1100" kern="1200" dirty="0"/>
        </a:p>
      </dsp:txBody>
      <dsp:txXfrm>
        <a:off x="636" y="2033588"/>
        <a:ext cx="1495898" cy="1037779"/>
      </dsp:txXfrm>
    </dsp:sp>
    <dsp:sp modelId="{0433310F-4495-4F4C-A773-05C06F2F6618}">
      <dsp:nvSpPr>
        <dsp:cNvPr id="0" name=""/>
        <dsp:cNvSpPr/>
      </dsp:nvSpPr>
      <dsp:spPr>
        <a:xfrm>
          <a:off x="2169688" y="1038297"/>
          <a:ext cx="673154" cy="6731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6FC0BEF3-EF8F-4770-B3C5-EF63F20CBD27}">
      <dsp:nvSpPr>
        <dsp:cNvPr id="0" name=""/>
        <dsp:cNvSpPr/>
      </dsp:nvSpPr>
      <dsp:spPr>
        <a:xfrm>
          <a:off x="1758316" y="2033588"/>
          <a:ext cx="1495898" cy="1037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dirty="0"/>
            <a:t>Strengths include access to operational data, potential for cross-departmental collaboration, and guest engagement capabilities (Clegg, </a:t>
          </a:r>
          <a:r>
            <a:rPr lang="en-US" sz="1100" kern="1200" baseline="0" dirty="0" err="1"/>
            <a:t>Skyttermoen</a:t>
          </a:r>
          <a:r>
            <a:rPr lang="en-US" sz="1100" kern="1200" baseline="0" dirty="0"/>
            <a:t> &amp; </a:t>
          </a:r>
          <a:r>
            <a:rPr lang="en-US" sz="1100" kern="1200" baseline="0" dirty="0" err="1"/>
            <a:t>Vaagaasar</a:t>
          </a:r>
          <a:r>
            <a:rPr lang="en-US" sz="1100" kern="1200" baseline="0" dirty="0"/>
            <a:t>, 2021). </a:t>
          </a:r>
          <a:endParaRPr lang="en-US" sz="1100" kern="1200" dirty="0"/>
        </a:p>
      </dsp:txBody>
      <dsp:txXfrm>
        <a:off x="1758316" y="2033588"/>
        <a:ext cx="1495898" cy="1037779"/>
      </dsp:txXfrm>
    </dsp:sp>
    <dsp:sp modelId="{7C6DC357-AFD0-4BCB-92B3-C11903561275}">
      <dsp:nvSpPr>
        <dsp:cNvPr id="0" name=""/>
        <dsp:cNvSpPr/>
      </dsp:nvSpPr>
      <dsp:spPr>
        <a:xfrm>
          <a:off x="3927369" y="1038297"/>
          <a:ext cx="673154" cy="6731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E8DC79E6-0FE4-4CF8-AB39-EC26B603529D}">
      <dsp:nvSpPr>
        <dsp:cNvPr id="0" name=""/>
        <dsp:cNvSpPr/>
      </dsp:nvSpPr>
      <dsp:spPr>
        <a:xfrm>
          <a:off x="3515997" y="2033588"/>
          <a:ext cx="1495898" cy="1037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Weaknesses include fragmented systems, lack of trained personnel, and occasional conflict between sustainability initiatives and service standards (Brotherton, 2015).</a:t>
          </a:r>
          <a:endParaRPr lang="en-US" sz="1100" kern="1200" dirty="0"/>
        </a:p>
      </dsp:txBody>
      <dsp:txXfrm>
        <a:off x="3515997" y="2033588"/>
        <a:ext cx="1495898" cy="1037779"/>
      </dsp:txXfrm>
    </dsp:sp>
    <dsp:sp modelId="{5C050D09-0DC9-4214-AE06-EB9E0627D4C4}">
      <dsp:nvSpPr>
        <dsp:cNvPr id="0" name=""/>
        <dsp:cNvSpPr/>
      </dsp:nvSpPr>
      <dsp:spPr>
        <a:xfrm>
          <a:off x="412008" y="3445342"/>
          <a:ext cx="673154" cy="6731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2E4CC24D-3C06-4A43-A3B0-7A769BA6F49D}">
      <dsp:nvSpPr>
        <dsp:cNvPr id="0" name=""/>
        <dsp:cNvSpPr/>
      </dsp:nvSpPr>
      <dsp:spPr>
        <a:xfrm>
          <a:off x="636" y="4440633"/>
          <a:ext cx="1495898" cy="1037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Opportunities exist in growing eco-conscious markets, partnerships with local farms or composting services, and enhancing menu authenticity while reducing transportation emissions (Costa &amp; Costa, 2022). </a:t>
          </a:r>
          <a:endParaRPr lang="en-US" sz="1100" kern="1200" dirty="0"/>
        </a:p>
      </dsp:txBody>
      <dsp:txXfrm>
        <a:off x="636" y="4440633"/>
        <a:ext cx="1495898" cy="1037779"/>
      </dsp:txXfrm>
    </dsp:sp>
    <dsp:sp modelId="{E8B1FD10-C241-4A33-86C1-A5B179C515EB}">
      <dsp:nvSpPr>
        <dsp:cNvPr id="0" name=""/>
        <dsp:cNvSpPr/>
      </dsp:nvSpPr>
      <dsp:spPr>
        <a:xfrm>
          <a:off x="2169688" y="3445342"/>
          <a:ext cx="673154" cy="6731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5A6C5B72-D638-4250-A491-F18B20FD417A}">
      <dsp:nvSpPr>
        <dsp:cNvPr id="0" name=""/>
        <dsp:cNvSpPr/>
      </dsp:nvSpPr>
      <dsp:spPr>
        <a:xfrm>
          <a:off x="1758316" y="4440633"/>
          <a:ext cx="1495898" cy="1037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Threats include regulatory tightening, supply chain disruptions, and reputational risks from unverified sustainability claims (Sharma, Singh &amp; Tyagi, 2024). </a:t>
          </a:r>
          <a:endParaRPr lang="en-US" sz="1100" kern="1200" dirty="0"/>
        </a:p>
      </dsp:txBody>
      <dsp:txXfrm>
        <a:off x="1758316" y="4440633"/>
        <a:ext cx="1495898" cy="1037779"/>
      </dsp:txXfrm>
    </dsp:sp>
    <dsp:sp modelId="{B2311C7E-3DB2-4782-AD6F-5BFC2D6F3C5C}">
      <dsp:nvSpPr>
        <dsp:cNvPr id="0" name=""/>
        <dsp:cNvSpPr/>
      </dsp:nvSpPr>
      <dsp:spPr>
        <a:xfrm>
          <a:off x="3927369" y="3445342"/>
          <a:ext cx="673154" cy="67315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a:outerShdw blurRad="50800" dist="25400" dir="5400000" rotWithShape="0">
            <a:srgbClr val="000000">
              <a:alpha val="28000"/>
            </a:srgbClr>
          </a:outerShdw>
        </a:effectLst>
      </dsp:spPr>
      <dsp:style>
        <a:lnRef idx="0">
          <a:scrgbClr r="0" g="0" b="0"/>
        </a:lnRef>
        <a:fillRef idx="3">
          <a:scrgbClr r="0" g="0" b="0"/>
        </a:fillRef>
        <a:effectRef idx="2">
          <a:scrgbClr r="0" g="0" b="0"/>
        </a:effectRef>
        <a:fontRef idx="minor">
          <a:schemeClr val="lt1"/>
        </a:fontRef>
      </dsp:style>
    </dsp:sp>
    <dsp:sp modelId="{BCCA2498-2C97-4274-BCBF-1C282613E066}">
      <dsp:nvSpPr>
        <dsp:cNvPr id="0" name=""/>
        <dsp:cNvSpPr/>
      </dsp:nvSpPr>
      <dsp:spPr>
        <a:xfrm>
          <a:off x="3515997" y="4440633"/>
          <a:ext cx="1495898" cy="10377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baseline="0"/>
            <a:t>Small boutique hotels leverage agility and local integration but face resource limitations, whereas large chains benefit from scale but risk cultural inertia. Effective strategies must be tailored to hotel size and context to maximize outcomes.</a:t>
          </a:r>
          <a:endParaRPr lang="en-US" sz="1100" kern="1200" dirty="0"/>
        </a:p>
      </dsp:txBody>
      <dsp:txXfrm>
        <a:off x="3515997" y="4440633"/>
        <a:ext cx="1495898" cy="103777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090A7C-31E2-474F-A026-55853484B001}">
      <dsp:nvSpPr>
        <dsp:cNvPr id="0" name=""/>
        <dsp:cNvSpPr/>
      </dsp:nvSpPr>
      <dsp:spPr>
        <a:xfrm>
          <a:off x="0" y="4310"/>
          <a:ext cx="5516122" cy="7094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75EF3B-AFE2-408F-B81F-BB00576616D3}">
      <dsp:nvSpPr>
        <dsp:cNvPr id="0" name=""/>
        <dsp:cNvSpPr/>
      </dsp:nvSpPr>
      <dsp:spPr>
        <a:xfrm>
          <a:off x="214595" y="163927"/>
          <a:ext cx="390554" cy="3901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A7F6D72-35F3-4EDD-8948-133B839E8889}">
      <dsp:nvSpPr>
        <dsp:cNvPr id="0" name=""/>
        <dsp:cNvSpPr/>
      </dsp:nvSpPr>
      <dsp:spPr>
        <a:xfrm>
          <a:off x="819744" y="4310"/>
          <a:ext cx="4683753" cy="731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25" tIns="77425" rIns="77425" bIns="77425" numCol="1" spcCol="1270" anchor="ctr" anchorCtr="0">
          <a:noAutofit/>
        </a:bodyPr>
        <a:lstStyle/>
        <a:p>
          <a:pPr marL="0" lvl="0" indent="0" algn="l" defTabSz="622300">
            <a:lnSpc>
              <a:spcPct val="100000"/>
            </a:lnSpc>
            <a:spcBef>
              <a:spcPct val="0"/>
            </a:spcBef>
            <a:spcAft>
              <a:spcPct val="35000"/>
            </a:spcAft>
            <a:buNone/>
          </a:pPr>
          <a:r>
            <a:rPr lang="en-GB" sz="1400" kern="1200" baseline="0"/>
            <a:t>The PEAS framework examines political, ethical, administrative, and social considerations. </a:t>
          </a:r>
          <a:endParaRPr lang="en-US" sz="1400" kern="1200"/>
        </a:p>
      </dsp:txBody>
      <dsp:txXfrm>
        <a:off x="819744" y="4310"/>
        <a:ext cx="4683753" cy="731574"/>
      </dsp:txXfrm>
    </dsp:sp>
    <dsp:sp modelId="{DB45C7B5-E9FB-4962-9363-5298273996B2}">
      <dsp:nvSpPr>
        <dsp:cNvPr id="0" name=""/>
        <dsp:cNvSpPr/>
      </dsp:nvSpPr>
      <dsp:spPr>
        <a:xfrm>
          <a:off x="0" y="918778"/>
          <a:ext cx="5516122" cy="7094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54E73D-D1C4-4193-AE7D-DFBED7AA272C}">
      <dsp:nvSpPr>
        <dsp:cNvPr id="0" name=""/>
        <dsp:cNvSpPr/>
      </dsp:nvSpPr>
      <dsp:spPr>
        <a:xfrm>
          <a:off x="214595" y="1078394"/>
          <a:ext cx="390554" cy="3901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3EF8E9E-0993-45AD-A902-E6DD908871F4}">
      <dsp:nvSpPr>
        <dsp:cNvPr id="0" name=""/>
        <dsp:cNvSpPr/>
      </dsp:nvSpPr>
      <dsp:spPr>
        <a:xfrm>
          <a:off x="819744" y="918778"/>
          <a:ext cx="4683753" cy="731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25" tIns="77425" rIns="77425" bIns="77425" numCol="1" spcCol="1270" anchor="ctr" anchorCtr="0">
          <a:noAutofit/>
        </a:bodyPr>
        <a:lstStyle/>
        <a:p>
          <a:pPr marL="0" lvl="0" indent="0" algn="l" defTabSz="622300">
            <a:lnSpc>
              <a:spcPct val="100000"/>
            </a:lnSpc>
            <a:spcBef>
              <a:spcPct val="0"/>
            </a:spcBef>
            <a:spcAft>
              <a:spcPct val="35000"/>
            </a:spcAft>
            <a:buNone/>
          </a:pPr>
          <a:r>
            <a:rPr lang="en-GB" sz="1400" kern="1200" baseline="0" dirty="0"/>
            <a:t>Politically, hotels can access grants and recognition by aligning with government sustainability targets (</a:t>
          </a:r>
          <a:r>
            <a:rPr lang="en-GB" sz="1400" kern="1200" baseline="0" dirty="0" err="1"/>
            <a:t>www.culture.gov.uk</a:t>
          </a:r>
          <a:r>
            <a:rPr lang="en-GB" sz="1400" kern="1200" baseline="0" dirty="0"/>
            <a:t>, 2024).</a:t>
          </a:r>
          <a:endParaRPr lang="en-US" sz="1400" kern="1200" dirty="0"/>
        </a:p>
      </dsp:txBody>
      <dsp:txXfrm>
        <a:off x="819744" y="918778"/>
        <a:ext cx="4683753" cy="731574"/>
      </dsp:txXfrm>
    </dsp:sp>
    <dsp:sp modelId="{33CC055A-68D2-43FE-AD88-9C3317BC13B8}">
      <dsp:nvSpPr>
        <dsp:cNvPr id="0" name=""/>
        <dsp:cNvSpPr/>
      </dsp:nvSpPr>
      <dsp:spPr>
        <a:xfrm>
          <a:off x="0" y="1833246"/>
          <a:ext cx="5516122" cy="7094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93D61B-357C-4887-93E4-EB2041F1B0C5}">
      <dsp:nvSpPr>
        <dsp:cNvPr id="0" name=""/>
        <dsp:cNvSpPr/>
      </dsp:nvSpPr>
      <dsp:spPr>
        <a:xfrm>
          <a:off x="214595" y="1992862"/>
          <a:ext cx="390554" cy="3901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2B37EE6-D7B8-4A44-B14B-B7D0155889EB}">
      <dsp:nvSpPr>
        <dsp:cNvPr id="0" name=""/>
        <dsp:cNvSpPr/>
      </dsp:nvSpPr>
      <dsp:spPr>
        <a:xfrm>
          <a:off x="819744" y="1833246"/>
          <a:ext cx="4683753" cy="731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25" tIns="77425" rIns="77425" bIns="77425" numCol="1" spcCol="1270" anchor="ctr" anchorCtr="0">
          <a:noAutofit/>
        </a:bodyPr>
        <a:lstStyle/>
        <a:p>
          <a:pPr marL="0" lvl="0" indent="0" algn="l" defTabSz="622300">
            <a:lnSpc>
              <a:spcPct val="100000"/>
            </a:lnSpc>
            <a:spcBef>
              <a:spcPct val="0"/>
            </a:spcBef>
            <a:spcAft>
              <a:spcPct val="35000"/>
            </a:spcAft>
            <a:buNone/>
          </a:pPr>
          <a:r>
            <a:rPr lang="en-GB" sz="1400" kern="1200" baseline="0"/>
            <a:t>Ethically, hotels have a responsibility to minimize overconsumption, supporting sustainable development principles (Tribe, 2009).</a:t>
          </a:r>
          <a:endParaRPr lang="en-US" sz="1400" kern="1200"/>
        </a:p>
      </dsp:txBody>
      <dsp:txXfrm>
        <a:off x="819744" y="1833246"/>
        <a:ext cx="4683753" cy="731574"/>
      </dsp:txXfrm>
    </dsp:sp>
    <dsp:sp modelId="{DBB2ADFB-DD22-474A-8D50-AC12DD2FB43D}">
      <dsp:nvSpPr>
        <dsp:cNvPr id="0" name=""/>
        <dsp:cNvSpPr/>
      </dsp:nvSpPr>
      <dsp:spPr>
        <a:xfrm>
          <a:off x="0" y="2747714"/>
          <a:ext cx="5516122" cy="7094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262D17-7DD5-4EAB-9237-0C3DC0033B14}">
      <dsp:nvSpPr>
        <dsp:cNvPr id="0" name=""/>
        <dsp:cNvSpPr/>
      </dsp:nvSpPr>
      <dsp:spPr>
        <a:xfrm>
          <a:off x="214595" y="2907330"/>
          <a:ext cx="390554" cy="3901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09674B-6B2D-4160-BCB5-66648BD48364}">
      <dsp:nvSpPr>
        <dsp:cNvPr id="0" name=""/>
        <dsp:cNvSpPr/>
      </dsp:nvSpPr>
      <dsp:spPr>
        <a:xfrm>
          <a:off x="819744" y="2747714"/>
          <a:ext cx="4683753" cy="731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25" tIns="77425" rIns="77425" bIns="77425" numCol="1" spcCol="1270" anchor="ctr" anchorCtr="0">
          <a:noAutofit/>
        </a:bodyPr>
        <a:lstStyle/>
        <a:p>
          <a:pPr marL="0" lvl="0" indent="0" algn="l" defTabSz="622300">
            <a:lnSpc>
              <a:spcPct val="100000"/>
            </a:lnSpc>
            <a:spcBef>
              <a:spcPct val="0"/>
            </a:spcBef>
            <a:spcAft>
              <a:spcPct val="35000"/>
            </a:spcAft>
            <a:buNone/>
          </a:pPr>
          <a:r>
            <a:rPr lang="en-GB" sz="1400" kern="1200" baseline="0" dirty="0"/>
            <a:t>Administratively, coordinated management across purchasing, kitchen, and waste teams ensures consistent implementation (Mill, 2012). </a:t>
          </a:r>
          <a:endParaRPr lang="en-US" sz="1400" kern="1200" dirty="0"/>
        </a:p>
      </dsp:txBody>
      <dsp:txXfrm>
        <a:off x="819744" y="2747714"/>
        <a:ext cx="4683753" cy="731574"/>
      </dsp:txXfrm>
    </dsp:sp>
    <dsp:sp modelId="{C5914FF4-78C9-4F32-AF81-06DEE65DFBF9}">
      <dsp:nvSpPr>
        <dsp:cNvPr id="0" name=""/>
        <dsp:cNvSpPr/>
      </dsp:nvSpPr>
      <dsp:spPr>
        <a:xfrm>
          <a:off x="0" y="3662182"/>
          <a:ext cx="5516122" cy="7094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285325-4F72-43D5-99CD-924169C4030F}">
      <dsp:nvSpPr>
        <dsp:cNvPr id="0" name=""/>
        <dsp:cNvSpPr/>
      </dsp:nvSpPr>
      <dsp:spPr>
        <a:xfrm>
          <a:off x="214595" y="3821798"/>
          <a:ext cx="390554" cy="3901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7A469A-E400-4AD0-856E-522A5E59F443}">
      <dsp:nvSpPr>
        <dsp:cNvPr id="0" name=""/>
        <dsp:cNvSpPr/>
      </dsp:nvSpPr>
      <dsp:spPr>
        <a:xfrm>
          <a:off x="819744" y="3662182"/>
          <a:ext cx="4683753" cy="731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25" tIns="77425" rIns="77425" bIns="77425" numCol="1" spcCol="1270" anchor="ctr" anchorCtr="0">
          <a:noAutofit/>
        </a:bodyPr>
        <a:lstStyle/>
        <a:p>
          <a:pPr marL="0" lvl="0" indent="0" algn="l" defTabSz="622300">
            <a:lnSpc>
              <a:spcPct val="100000"/>
            </a:lnSpc>
            <a:spcBef>
              <a:spcPct val="0"/>
            </a:spcBef>
            <a:spcAft>
              <a:spcPct val="35000"/>
            </a:spcAft>
            <a:buNone/>
          </a:pPr>
          <a:r>
            <a:rPr lang="en-GB" sz="1400" kern="1200" baseline="0"/>
            <a:t>Socially, staff and guest engagement fosters a culture where sustainability is embedded into daily routines and travel experiences (Dawson, Lemelin &amp; Stewart, 2012). </a:t>
          </a:r>
          <a:endParaRPr lang="en-US" sz="1400" kern="1200"/>
        </a:p>
      </dsp:txBody>
      <dsp:txXfrm>
        <a:off x="819744" y="3662182"/>
        <a:ext cx="4683753" cy="731574"/>
      </dsp:txXfrm>
    </dsp:sp>
    <dsp:sp modelId="{99688CB9-E90F-47AA-9AED-A9FAD998A758}">
      <dsp:nvSpPr>
        <dsp:cNvPr id="0" name=""/>
        <dsp:cNvSpPr/>
      </dsp:nvSpPr>
      <dsp:spPr>
        <a:xfrm>
          <a:off x="0" y="4576649"/>
          <a:ext cx="5516122" cy="70940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D9C664-C38C-4EF8-8289-052E1CEA2C0C}">
      <dsp:nvSpPr>
        <dsp:cNvPr id="0" name=""/>
        <dsp:cNvSpPr/>
      </dsp:nvSpPr>
      <dsp:spPr>
        <a:xfrm>
          <a:off x="214595" y="4736266"/>
          <a:ext cx="390554" cy="3901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85DFD9-AB29-4C49-B14D-2A5D0358EEFB}">
      <dsp:nvSpPr>
        <dsp:cNvPr id="0" name=""/>
        <dsp:cNvSpPr/>
      </dsp:nvSpPr>
      <dsp:spPr>
        <a:xfrm>
          <a:off x="819744" y="4576649"/>
          <a:ext cx="4683753" cy="7315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7425" tIns="77425" rIns="77425" bIns="77425" numCol="1" spcCol="1270" anchor="ctr" anchorCtr="0">
          <a:noAutofit/>
        </a:bodyPr>
        <a:lstStyle/>
        <a:p>
          <a:pPr marL="0" lvl="0" indent="0" algn="l" defTabSz="622300">
            <a:lnSpc>
              <a:spcPct val="100000"/>
            </a:lnSpc>
            <a:spcBef>
              <a:spcPct val="0"/>
            </a:spcBef>
            <a:spcAft>
              <a:spcPct val="35000"/>
            </a:spcAft>
            <a:buNone/>
          </a:pPr>
          <a:r>
            <a:rPr lang="en-GB" sz="1400" kern="1200" baseline="0"/>
            <a:t>Together, these dimensions show that effective food waste reduction relies on compliance, ethical responsibility, operational coordination, and social participation.</a:t>
          </a:r>
          <a:endParaRPr lang="en-US" sz="1400" kern="1200"/>
        </a:p>
      </dsp:txBody>
      <dsp:txXfrm>
        <a:off x="819744" y="4576649"/>
        <a:ext cx="4683753" cy="73157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6A491-1910-E648-A0ED-2F2BCE279303}">
      <dsp:nvSpPr>
        <dsp:cNvPr id="0" name=""/>
        <dsp:cNvSpPr/>
      </dsp:nvSpPr>
      <dsp:spPr>
        <a:xfrm>
          <a:off x="2248671" y="829794"/>
          <a:ext cx="484766" cy="91440"/>
        </a:xfrm>
        <a:custGeom>
          <a:avLst/>
          <a:gdLst/>
          <a:ahLst/>
          <a:cxnLst/>
          <a:rect l="0" t="0" r="0" b="0"/>
          <a:pathLst>
            <a:path>
              <a:moveTo>
                <a:pt x="0" y="64004"/>
              </a:moveTo>
              <a:lnTo>
                <a:pt x="259483" y="64004"/>
              </a:lnTo>
              <a:lnTo>
                <a:pt x="259483" y="45720"/>
              </a:lnTo>
              <a:lnTo>
                <a:pt x="484766"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8162" y="872935"/>
        <a:ext cx="25784" cy="5158"/>
      </dsp:txXfrm>
    </dsp:sp>
    <dsp:sp modelId="{45DF39F5-7C0B-3640-ABE3-2DC62A4754AF}">
      <dsp:nvSpPr>
        <dsp:cNvPr id="0" name=""/>
        <dsp:cNvSpPr/>
      </dsp:nvSpPr>
      <dsp:spPr>
        <a:xfrm>
          <a:off x="9747" y="221581"/>
          <a:ext cx="2240723" cy="1344434"/>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797" tIns="115252" rIns="109797" bIns="115252" numCol="1" spcCol="1270" anchor="ctr" anchorCtr="0">
          <a:noAutofit/>
        </a:bodyPr>
        <a:lstStyle/>
        <a:p>
          <a:pPr marL="0" lvl="0" indent="0" algn="ctr" defTabSz="533400">
            <a:lnSpc>
              <a:spcPct val="90000"/>
            </a:lnSpc>
            <a:spcBef>
              <a:spcPct val="0"/>
            </a:spcBef>
            <a:spcAft>
              <a:spcPct val="35000"/>
            </a:spcAft>
            <a:buNone/>
          </a:pPr>
          <a:r>
            <a:rPr lang="en-US" sz="1200" kern="1200" baseline="0" dirty="0"/>
            <a:t>The 5 Whys method identifies underlying causes of operational food waste. </a:t>
          </a:r>
          <a:endParaRPr lang="en-US" sz="1200" kern="1200" dirty="0"/>
        </a:p>
      </dsp:txBody>
      <dsp:txXfrm>
        <a:off x="9747" y="221581"/>
        <a:ext cx="2240723" cy="1344434"/>
      </dsp:txXfrm>
    </dsp:sp>
    <dsp:sp modelId="{87884C28-CC60-0D4A-A6BC-4603481D9EC6}">
      <dsp:nvSpPr>
        <dsp:cNvPr id="0" name=""/>
        <dsp:cNvSpPr/>
      </dsp:nvSpPr>
      <dsp:spPr>
        <a:xfrm>
          <a:off x="1130109" y="1577062"/>
          <a:ext cx="4109398" cy="503050"/>
        </a:xfrm>
        <a:custGeom>
          <a:avLst/>
          <a:gdLst/>
          <a:ahLst/>
          <a:cxnLst/>
          <a:rect l="0" t="0" r="0" b="0"/>
          <a:pathLst>
            <a:path>
              <a:moveTo>
                <a:pt x="4109398" y="0"/>
              </a:moveTo>
              <a:lnTo>
                <a:pt x="4109398" y="268625"/>
              </a:lnTo>
              <a:lnTo>
                <a:pt x="0" y="268625"/>
              </a:lnTo>
              <a:lnTo>
                <a:pt x="0" y="503050"/>
              </a:lnTo>
            </a:path>
          </a:pathLst>
        </a:custGeom>
        <a:noFill/>
        <a:ln w="9525" cap="flat"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81211" y="1826008"/>
        <a:ext cx="207195" cy="5158"/>
      </dsp:txXfrm>
    </dsp:sp>
    <dsp:sp modelId="{87D079AE-0347-E84C-9E35-27D9D7D98E4B}">
      <dsp:nvSpPr>
        <dsp:cNvPr id="0" name=""/>
        <dsp:cNvSpPr/>
      </dsp:nvSpPr>
      <dsp:spPr>
        <a:xfrm>
          <a:off x="2765838" y="172167"/>
          <a:ext cx="4947339" cy="1406695"/>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797" tIns="115252" rIns="109797" bIns="115252" numCol="1" spcCol="1270" anchor="ctr" anchorCtr="0">
          <a:noAutofit/>
        </a:bodyPr>
        <a:lstStyle/>
        <a:p>
          <a:pPr marL="0" lvl="0" indent="0" algn="ctr" defTabSz="533400">
            <a:lnSpc>
              <a:spcPct val="90000"/>
            </a:lnSpc>
            <a:spcBef>
              <a:spcPct val="0"/>
            </a:spcBef>
            <a:spcAft>
              <a:spcPct val="35000"/>
            </a:spcAft>
            <a:buNone/>
          </a:pPr>
          <a:r>
            <a:rPr lang="en-US" sz="1200" kern="1200" baseline="0" dirty="0"/>
            <a:t>For example, buffet waste occurs because food is overproduced to ensure guest choice. Overproduction arises from inaccurate forecasting and communication gaps between front-of-house and kitchen teams (Faulkner, </a:t>
          </a:r>
          <a:r>
            <a:rPr lang="en-US" sz="1200" kern="1200" baseline="0" dirty="0" err="1"/>
            <a:t>Moscardo</a:t>
          </a:r>
          <a:r>
            <a:rPr lang="en-US" sz="1200" kern="1200" baseline="0" dirty="0"/>
            <a:t> &amp; Laws, 2001). </a:t>
          </a:r>
        </a:p>
        <a:p>
          <a:pPr marL="0" lvl="0" indent="0" algn="ctr" defTabSz="533400">
            <a:lnSpc>
              <a:spcPct val="90000"/>
            </a:lnSpc>
            <a:spcBef>
              <a:spcPct val="0"/>
            </a:spcBef>
            <a:spcAft>
              <a:spcPct val="35000"/>
            </a:spcAft>
            <a:buNone/>
          </a:pPr>
          <a:endParaRPr lang="en-US" sz="1200" kern="1200" dirty="0"/>
        </a:p>
      </dsp:txBody>
      <dsp:txXfrm>
        <a:off x="2765838" y="172167"/>
        <a:ext cx="4947339" cy="1406695"/>
      </dsp:txXfrm>
    </dsp:sp>
    <dsp:sp modelId="{457D5946-5C74-FC4A-8620-35599ACE486B}">
      <dsp:nvSpPr>
        <dsp:cNvPr id="0" name=""/>
        <dsp:cNvSpPr/>
      </dsp:nvSpPr>
      <dsp:spPr>
        <a:xfrm>
          <a:off x="2248671" y="2739010"/>
          <a:ext cx="484766" cy="91440"/>
        </a:xfrm>
        <a:custGeom>
          <a:avLst/>
          <a:gdLst/>
          <a:ahLst/>
          <a:cxnLst/>
          <a:rect l="0" t="0" r="0" b="0"/>
          <a:pathLst>
            <a:path>
              <a:moveTo>
                <a:pt x="0" y="45720"/>
              </a:moveTo>
              <a:lnTo>
                <a:pt x="484766" y="45720"/>
              </a:lnTo>
            </a:path>
          </a:pathLst>
        </a:custGeom>
        <a:noFill/>
        <a:ln w="9525" cap="flat" cmpd="sng" algn="ctr">
          <a:solidFill>
            <a:schemeClr val="accent4">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8170" y="2782150"/>
        <a:ext cx="25768" cy="5158"/>
      </dsp:txXfrm>
    </dsp:sp>
    <dsp:sp modelId="{FEBC5D01-C87F-3E4F-B2AB-7AC91EF326BC}">
      <dsp:nvSpPr>
        <dsp:cNvPr id="0" name=""/>
        <dsp:cNvSpPr/>
      </dsp:nvSpPr>
      <dsp:spPr>
        <a:xfrm>
          <a:off x="9747" y="2112513"/>
          <a:ext cx="2240723" cy="1344434"/>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797" tIns="115252" rIns="109797" bIns="115252" numCol="1" spcCol="1270" anchor="ctr" anchorCtr="0">
          <a:noAutofit/>
        </a:bodyPr>
        <a:lstStyle/>
        <a:p>
          <a:pPr marL="0" lvl="0" indent="0" algn="ctr" defTabSz="533400">
            <a:lnSpc>
              <a:spcPct val="90000"/>
            </a:lnSpc>
            <a:spcBef>
              <a:spcPct val="0"/>
            </a:spcBef>
            <a:spcAft>
              <a:spcPct val="35000"/>
            </a:spcAft>
            <a:buNone/>
          </a:pPr>
          <a:r>
            <a:rPr lang="en-US" sz="1200" kern="1200" baseline="0"/>
            <a:t>Forecasting is further hampered by the lack of systems linking booking and point-of-sale data to inventory management (Ivanov &amp; Webster, 2019). </a:t>
          </a:r>
          <a:endParaRPr lang="en-US" sz="1200" kern="1200"/>
        </a:p>
      </dsp:txBody>
      <dsp:txXfrm>
        <a:off x="9747" y="2112513"/>
        <a:ext cx="2240723" cy="1344434"/>
      </dsp:txXfrm>
    </dsp:sp>
    <dsp:sp modelId="{24FA0A72-8F10-3A44-AED9-4D53A5283679}">
      <dsp:nvSpPr>
        <dsp:cNvPr id="0" name=""/>
        <dsp:cNvSpPr/>
      </dsp:nvSpPr>
      <dsp:spPr>
        <a:xfrm>
          <a:off x="5004761" y="2739010"/>
          <a:ext cx="484766" cy="91440"/>
        </a:xfrm>
        <a:custGeom>
          <a:avLst/>
          <a:gdLst/>
          <a:ahLst/>
          <a:cxnLst/>
          <a:rect l="0" t="0" r="0" b="0"/>
          <a:pathLst>
            <a:path>
              <a:moveTo>
                <a:pt x="0" y="45720"/>
              </a:moveTo>
              <a:lnTo>
                <a:pt x="484766" y="45720"/>
              </a:lnTo>
            </a:path>
          </a:pathLst>
        </a:custGeom>
        <a:noFill/>
        <a:ln w="9525" cap="flat" cmpd="sng" algn="ctr">
          <a:solidFill>
            <a:schemeClr val="accent5">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34261" y="2782150"/>
        <a:ext cx="25768" cy="5158"/>
      </dsp:txXfrm>
    </dsp:sp>
    <dsp:sp modelId="{7903E329-52B9-D844-9C44-10C123299FAF}">
      <dsp:nvSpPr>
        <dsp:cNvPr id="0" name=""/>
        <dsp:cNvSpPr/>
      </dsp:nvSpPr>
      <dsp:spPr>
        <a:xfrm>
          <a:off x="2765838" y="2112513"/>
          <a:ext cx="2240723" cy="1344434"/>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797" tIns="115252" rIns="109797" bIns="115252" numCol="1" spcCol="1270" anchor="ctr" anchorCtr="0">
          <a:noAutofit/>
        </a:bodyPr>
        <a:lstStyle/>
        <a:p>
          <a:pPr marL="0" lvl="0" indent="0" algn="ctr" defTabSz="533400">
            <a:lnSpc>
              <a:spcPct val="90000"/>
            </a:lnSpc>
            <a:spcBef>
              <a:spcPct val="0"/>
            </a:spcBef>
            <a:spcAft>
              <a:spcPct val="35000"/>
            </a:spcAft>
            <a:buNone/>
          </a:pPr>
          <a:r>
            <a:rPr lang="en-US" sz="1200" kern="1200" baseline="0"/>
            <a:t>The root cause is a structural disconnect between predicted guest demand and kitchen production. </a:t>
          </a:r>
          <a:endParaRPr lang="en-US" sz="1200" kern="1200"/>
        </a:p>
      </dsp:txBody>
      <dsp:txXfrm>
        <a:off x="2765838" y="2112513"/>
        <a:ext cx="2240723" cy="1344434"/>
      </dsp:txXfrm>
    </dsp:sp>
    <dsp:sp modelId="{C3475110-BBDB-BC4A-94C1-B8C7C0D0E703}">
      <dsp:nvSpPr>
        <dsp:cNvPr id="0" name=""/>
        <dsp:cNvSpPr/>
      </dsp:nvSpPr>
      <dsp:spPr>
        <a:xfrm>
          <a:off x="5521928" y="2112513"/>
          <a:ext cx="2240723" cy="1344434"/>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9797" tIns="115252" rIns="109797" bIns="115252" numCol="1" spcCol="1270" anchor="ctr" anchorCtr="0">
          <a:noAutofit/>
        </a:bodyPr>
        <a:lstStyle/>
        <a:p>
          <a:pPr marL="0" lvl="0" indent="0" algn="ctr" defTabSz="533400">
            <a:lnSpc>
              <a:spcPct val="90000"/>
            </a:lnSpc>
            <a:spcBef>
              <a:spcPct val="0"/>
            </a:spcBef>
            <a:spcAft>
              <a:spcPct val="35000"/>
            </a:spcAft>
            <a:buNone/>
          </a:pPr>
          <a:r>
            <a:rPr lang="en-US" sz="1200" kern="1200" baseline="0"/>
            <a:t>Integrating predictive analytics and real-time data can align production with actual consumption, significantly reducing waste and associated costs (Krippendorf, 2011).</a:t>
          </a:r>
          <a:endParaRPr lang="en-US" sz="1200" kern="1200"/>
        </a:p>
      </dsp:txBody>
      <dsp:txXfrm>
        <a:off x="5521928" y="2112513"/>
        <a:ext cx="2240723" cy="13444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02B1E0-7CD4-224A-B724-53D5493C2122}">
      <dsp:nvSpPr>
        <dsp:cNvPr id="0" name=""/>
        <dsp:cNvSpPr/>
      </dsp:nvSpPr>
      <dsp:spPr>
        <a:xfrm>
          <a:off x="0" y="75651"/>
          <a:ext cx="5194738" cy="797940"/>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dirty="0"/>
            <a:t>STAR case studies demonstrate how combined strategies reduce food waste in practice. </a:t>
          </a:r>
          <a:endParaRPr lang="en-US" sz="1600" kern="1200" dirty="0"/>
        </a:p>
      </dsp:txBody>
      <dsp:txXfrm>
        <a:off x="38952" y="114603"/>
        <a:ext cx="5116834" cy="720036"/>
      </dsp:txXfrm>
    </dsp:sp>
    <dsp:sp modelId="{26E3F5B2-C11F-E049-AFD8-FC5F05083D5D}">
      <dsp:nvSpPr>
        <dsp:cNvPr id="0" name=""/>
        <dsp:cNvSpPr/>
      </dsp:nvSpPr>
      <dsp:spPr>
        <a:xfrm>
          <a:off x="0" y="919671"/>
          <a:ext cx="5194738" cy="797940"/>
        </a:xfrm>
        <a:prstGeom prst="roundRect">
          <a:avLst/>
        </a:prstGeom>
        <a:solidFill>
          <a:schemeClr val="accent5">
            <a:hueOff val="1531878"/>
            <a:satOff val="-916"/>
            <a:lumOff val="37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dirty="0"/>
            <a:t>In Berlin, an eco-hotel implemented AI-based waste recognition, cutting kitchen waste by 37% within six months (Current Issues in Tourism, 2024). </a:t>
          </a:r>
          <a:endParaRPr lang="en-US" sz="1600" kern="1200" dirty="0"/>
        </a:p>
      </dsp:txBody>
      <dsp:txXfrm>
        <a:off x="38952" y="958623"/>
        <a:ext cx="5116834" cy="720036"/>
      </dsp:txXfrm>
    </dsp:sp>
    <dsp:sp modelId="{F005E7C2-EDD0-3441-9D02-21726E46071C}">
      <dsp:nvSpPr>
        <dsp:cNvPr id="0" name=""/>
        <dsp:cNvSpPr/>
      </dsp:nvSpPr>
      <dsp:spPr>
        <a:xfrm>
          <a:off x="0" y="1763691"/>
          <a:ext cx="5194738" cy="797940"/>
        </a:xfrm>
        <a:prstGeom prst="roundRect">
          <a:avLst/>
        </a:prstGeom>
        <a:solidFill>
          <a:schemeClr val="accent5">
            <a:hueOff val="3063757"/>
            <a:satOff val="-1833"/>
            <a:lumOff val="7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dirty="0"/>
            <a:t>A Caribbean resort partnered with local farmers to compost organic waste into fertilizer for resort gardens, completing a circular nutrient loop (Journal of Sustainable Tourism, 2024).</a:t>
          </a:r>
          <a:endParaRPr lang="en-US" sz="1600" kern="1200" dirty="0"/>
        </a:p>
      </dsp:txBody>
      <dsp:txXfrm>
        <a:off x="38952" y="1802643"/>
        <a:ext cx="5116834" cy="720036"/>
      </dsp:txXfrm>
    </dsp:sp>
    <dsp:sp modelId="{758A5075-30CF-ED4D-8561-B2F5CCC26F7E}">
      <dsp:nvSpPr>
        <dsp:cNvPr id="0" name=""/>
        <dsp:cNvSpPr/>
      </dsp:nvSpPr>
      <dsp:spPr>
        <a:xfrm>
          <a:off x="0" y="2607711"/>
          <a:ext cx="5194738" cy="797940"/>
        </a:xfrm>
        <a:prstGeom prst="roundRect">
          <a:avLst/>
        </a:prstGeom>
        <a:solidFill>
          <a:schemeClr val="accent5">
            <a:hueOff val="4595635"/>
            <a:satOff val="-2749"/>
            <a:lumOff val="113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dirty="0"/>
            <a:t>A UK coastal hotel redesigned its menu using waste-tracking insights, achieving a 25% reduction in food costs (Tourism Management, 2023).</a:t>
          </a:r>
          <a:endParaRPr lang="en-US" sz="1600" kern="1200" dirty="0"/>
        </a:p>
      </dsp:txBody>
      <dsp:txXfrm>
        <a:off x="38952" y="2646663"/>
        <a:ext cx="5116834" cy="720036"/>
      </dsp:txXfrm>
    </dsp:sp>
    <dsp:sp modelId="{13359385-C0A8-5346-A9E5-4246E4D68921}">
      <dsp:nvSpPr>
        <dsp:cNvPr id="0" name=""/>
        <dsp:cNvSpPr/>
      </dsp:nvSpPr>
      <dsp:spPr>
        <a:xfrm>
          <a:off x="0" y="3451731"/>
          <a:ext cx="5194738" cy="797940"/>
        </a:xfrm>
        <a:prstGeom prst="roundRect">
          <a:avLst/>
        </a:prstGeom>
        <a:solidFill>
          <a:schemeClr val="accent5">
            <a:hueOff val="6127514"/>
            <a:satOff val="-3666"/>
            <a:lumOff val="1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baseline="0" dirty="0"/>
            <a:t>These cases show that technological, operational, and community-based solutions must work together to achieve sustainable results.</a:t>
          </a:r>
          <a:endParaRPr lang="en-US" sz="1600" kern="1200" dirty="0"/>
        </a:p>
      </dsp:txBody>
      <dsp:txXfrm>
        <a:off x="38952" y="3490683"/>
        <a:ext cx="5116834" cy="72003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3D62C92-1C21-4B8E-8E58-4B904494FFA1}">
      <dsp:nvSpPr>
        <dsp:cNvPr id="0" name=""/>
        <dsp:cNvSpPr/>
      </dsp:nvSpPr>
      <dsp:spPr>
        <a:xfrm>
          <a:off x="0" y="4909"/>
          <a:ext cx="5995083" cy="10446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7357A0-4316-472D-A73A-F7F6E57FA7B6}">
      <dsp:nvSpPr>
        <dsp:cNvPr id="0" name=""/>
        <dsp:cNvSpPr/>
      </dsp:nvSpPr>
      <dsp:spPr>
        <a:xfrm>
          <a:off x="316017" y="239963"/>
          <a:ext cx="575138" cy="5745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13B98C-9FC0-433F-8B20-7F917F9EABAE}">
      <dsp:nvSpPr>
        <dsp:cNvPr id="0" name=""/>
        <dsp:cNvSpPr/>
      </dsp:nvSpPr>
      <dsp:spPr>
        <a:xfrm>
          <a:off x="1207173" y="4909"/>
          <a:ext cx="4733372" cy="114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28" tIns="120928" rIns="120928" bIns="120928" numCol="1" spcCol="1270" anchor="ctr" anchorCtr="0">
          <a:noAutofit/>
        </a:bodyPr>
        <a:lstStyle/>
        <a:p>
          <a:pPr marL="0" lvl="0" indent="0" algn="l" defTabSz="622300">
            <a:lnSpc>
              <a:spcPct val="100000"/>
            </a:lnSpc>
            <a:spcBef>
              <a:spcPct val="0"/>
            </a:spcBef>
            <a:spcAft>
              <a:spcPct val="35000"/>
            </a:spcAft>
            <a:buNone/>
          </a:pPr>
          <a:r>
            <a:rPr lang="en-GB" sz="1400" kern="1200" baseline="0"/>
            <a:t>Food waste reduction in hospitality is a systemic challenge requiring technology, operational strategies, and cultural change. </a:t>
          </a:r>
          <a:endParaRPr lang="en-US" sz="1400" kern="1200"/>
        </a:p>
      </dsp:txBody>
      <dsp:txXfrm>
        <a:off x="1207173" y="4909"/>
        <a:ext cx="4733372" cy="1142625"/>
      </dsp:txXfrm>
    </dsp:sp>
    <dsp:sp modelId="{96E8F436-4AF3-47B3-9F0A-271441DF1068}">
      <dsp:nvSpPr>
        <dsp:cNvPr id="0" name=""/>
        <dsp:cNvSpPr/>
      </dsp:nvSpPr>
      <dsp:spPr>
        <a:xfrm>
          <a:off x="0" y="1433190"/>
          <a:ext cx="5995083" cy="10446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91B19-671E-4CA0-8CFA-1EBD143C4192}">
      <dsp:nvSpPr>
        <dsp:cNvPr id="0" name=""/>
        <dsp:cNvSpPr/>
      </dsp:nvSpPr>
      <dsp:spPr>
        <a:xfrm>
          <a:off x="316017" y="1668245"/>
          <a:ext cx="575138" cy="5745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0CC489B-CC29-4666-93D5-E341ACEAD903}">
      <dsp:nvSpPr>
        <dsp:cNvPr id="0" name=""/>
        <dsp:cNvSpPr/>
      </dsp:nvSpPr>
      <dsp:spPr>
        <a:xfrm>
          <a:off x="1207173" y="1433190"/>
          <a:ext cx="4733372" cy="114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28" tIns="120928" rIns="120928" bIns="120928" numCol="1" spcCol="1270" anchor="ctr" anchorCtr="0">
          <a:noAutofit/>
        </a:bodyPr>
        <a:lstStyle/>
        <a:p>
          <a:pPr marL="0" lvl="0" indent="0" algn="l" defTabSz="622300">
            <a:lnSpc>
              <a:spcPct val="100000"/>
            </a:lnSpc>
            <a:spcBef>
              <a:spcPct val="0"/>
            </a:spcBef>
            <a:spcAft>
              <a:spcPct val="35000"/>
            </a:spcAft>
            <a:buNone/>
          </a:pPr>
          <a:r>
            <a:rPr lang="en-GB" sz="1400" kern="1200" baseline="0"/>
            <a:t>Smart inventory management, composting, and local sourcing, combined with staff engagement, leadership commitment, and transparent reporting, yield environmental and economic benefits (Ford, 2020; Costa &amp; Costa, 2022). </a:t>
          </a:r>
          <a:endParaRPr lang="en-US" sz="1400" kern="1200"/>
        </a:p>
      </dsp:txBody>
      <dsp:txXfrm>
        <a:off x="1207173" y="1433190"/>
        <a:ext cx="4733372" cy="1142625"/>
      </dsp:txXfrm>
    </dsp:sp>
    <dsp:sp modelId="{7846527D-0713-4C6E-BB2E-6A2DAB78BCEE}">
      <dsp:nvSpPr>
        <dsp:cNvPr id="0" name=""/>
        <dsp:cNvSpPr/>
      </dsp:nvSpPr>
      <dsp:spPr>
        <a:xfrm>
          <a:off x="0" y="2861472"/>
          <a:ext cx="5995083" cy="10446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DFF917-2632-4E0A-817B-B7818D8C4FB7}">
      <dsp:nvSpPr>
        <dsp:cNvPr id="0" name=""/>
        <dsp:cNvSpPr/>
      </dsp:nvSpPr>
      <dsp:spPr>
        <a:xfrm>
          <a:off x="316017" y="3096526"/>
          <a:ext cx="575138" cy="5745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C0C3C5-DDF7-46FE-9615-B9D1EC3D5548}">
      <dsp:nvSpPr>
        <dsp:cNvPr id="0" name=""/>
        <dsp:cNvSpPr/>
      </dsp:nvSpPr>
      <dsp:spPr>
        <a:xfrm>
          <a:off x="1207173" y="2861472"/>
          <a:ext cx="4733372" cy="114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28" tIns="120928" rIns="120928" bIns="120928" numCol="1" spcCol="1270" anchor="ctr" anchorCtr="0">
          <a:noAutofit/>
        </a:bodyPr>
        <a:lstStyle/>
        <a:p>
          <a:pPr marL="0" lvl="0" indent="0" algn="l" defTabSz="622300">
            <a:lnSpc>
              <a:spcPct val="100000"/>
            </a:lnSpc>
            <a:spcBef>
              <a:spcPct val="0"/>
            </a:spcBef>
            <a:spcAft>
              <a:spcPct val="35000"/>
            </a:spcAft>
            <a:buNone/>
          </a:pPr>
          <a:r>
            <a:rPr lang="en-GB" sz="1400" kern="1200" baseline="0"/>
            <a:t>Large hotels can leverage scale for analytics and automation, while small hotels achieve notable outcomes through local partnerships, seasonal menus, and community-based composting. </a:t>
          </a:r>
          <a:endParaRPr lang="en-US" sz="1400" kern="1200"/>
        </a:p>
      </dsp:txBody>
      <dsp:txXfrm>
        <a:off x="1207173" y="2861472"/>
        <a:ext cx="4733372" cy="1142625"/>
      </dsp:txXfrm>
    </dsp:sp>
    <dsp:sp modelId="{B66514FB-3D91-4F39-9886-F0C6A995E405}">
      <dsp:nvSpPr>
        <dsp:cNvPr id="0" name=""/>
        <dsp:cNvSpPr/>
      </dsp:nvSpPr>
      <dsp:spPr>
        <a:xfrm>
          <a:off x="0" y="4289753"/>
          <a:ext cx="5995083" cy="10446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2466FB-2D4A-48B9-98E6-F8E05EBA7029}">
      <dsp:nvSpPr>
        <dsp:cNvPr id="0" name=""/>
        <dsp:cNvSpPr/>
      </dsp:nvSpPr>
      <dsp:spPr>
        <a:xfrm>
          <a:off x="316326" y="4524807"/>
          <a:ext cx="575138" cy="5745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6E42DE-58C1-4950-8427-1FAE231AE7E6}">
      <dsp:nvSpPr>
        <dsp:cNvPr id="0" name=""/>
        <dsp:cNvSpPr/>
      </dsp:nvSpPr>
      <dsp:spPr>
        <a:xfrm>
          <a:off x="1207791" y="4289753"/>
          <a:ext cx="4674060" cy="114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0928" tIns="120928" rIns="120928" bIns="120928" numCol="1" spcCol="1270" anchor="ctr" anchorCtr="0">
          <a:noAutofit/>
        </a:bodyPr>
        <a:lstStyle/>
        <a:p>
          <a:pPr marL="0" lvl="0" indent="0" algn="l" defTabSz="622300">
            <a:lnSpc>
              <a:spcPct val="100000"/>
            </a:lnSpc>
            <a:spcBef>
              <a:spcPct val="0"/>
            </a:spcBef>
            <a:spcAft>
              <a:spcPct val="35000"/>
            </a:spcAft>
            <a:buNone/>
          </a:pPr>
          <a:r>
            <a:rPr lang="en-GB" sz="1400" kern="1200" baseline="0" dirty="0"/>
            <a:t>Sustainable success depends on embedding measurement into procurement, cultivating a culture of continuous improvement, and adapting strategies to evolving operational and market conditions (Sharma, Singh &amp; Tyagi, 2024; Dawson, </a:t>
          </a:r>
          <a:r>
            <a:rPr lang="en-GB" sz="1400" kern="1200" baseline="0" dirty="0" err="1"/>
            <a:t>Lemelin</a:t>
          </a:r>
          <a:r>
            <a:rPr lang="en-GB" sz="1400" kern="1200" baseline="0" dirty="0"/>
            <a:t> &amp; Stewart, 2012).</a:t>
          </a:r>
          <a:endParaRPr lang="en-US" sz="1400" kern="1200" dirty="0"/>
        </a:p>
      </dsp:txBody>
      <dsp:txXfrm>
        <a:off x="1207791" y="4289753"/>
        <a:ext cx="4674060" cy="11426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F47515-06DA-BC40-882E-4ECADD6AA7B1}">
      <dsp:nvSpPr>
        <dsp:cNvPr id="0" name=""/>
        <dsp:cNvSpPr/>
      </dsp:nvSpPr>
      <dsp:spPr>
        <a:xfrm>
          <a:off x="0" y="133189"/>
          <a:ext cx="2429021" cy="145741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Hotels should adopt integrated strategies combining governance, technology, and social participation. </a:t>
          </a:r>
          <a:endParaRPr lang="en-US" sz="1300" kern="1200"/>
        </a:p>
      </dsp:txBody>
      <dsp:txXfrm>
        <a:off x="0" y="133189"/>
        <a:ext cx="2429021" cy="1457413"/>
      </dsp:txXfrm>
    </dsp:sp>
    <dsp:sp modelId="{FE6272D5-F51E-584A-9C98-11C7ED21FFD7}">
      <dsp:nvSpPr>
        <dsp:cNvPr id="0" name=""/>
        <dsp:cNvSpPr/>
      </dsp:nvSpPr>
      <dsp:spPr>
        <a:xfrm>
          <a:off x="2671924" y="133189"/>
          <a:ext cx="2429021" cy="145741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Leadership must prioritize sustainability and establish measurable goals aligned with SDG 12.3 (www.wto.org, 2023). </a:t>
          </a:r>
          <a:endParaRPr lang="en-US" sz="1300" kern="1200"/>
        </a:p>
      </dsp:txBody>
      <dsp:txXfrm>
        <a:off x="2671924" y="133189"/>
        <a:ext cx="2429021" cy="1457413"/>
      </dsp:txXfrm>
    </dsp:sp>
    <dsp:sp modelId="{E374E8D1-EAAA-E44B-B559-92713F9D1509}">
      <dsp:nvSpPr>
        <dsp:cNvPr id="0" name=""/>
        <dsp:cNvSpPr/>
      </dsp:nvSpPr>
      <dsp:spPr>
        <a:xfrm>
          <a:off x="5343848" y="133189"/>
          <a:ext cx="2429021" cy="145741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AI, IoT, and blockchain enable predictive tracking and optimized inventory, while local sourcing and community partnerships support circular food systems (Ivanov &amp; Webster, 2019; Costa &amp; Costa, 2022).</a:t>
          </a:r>
        </a:p>
        <a:p>
          <a:pPr marL="0" lvl="0" indent="0" algn="ctr" defTabSz="577850">
            <a:lnSpc>
              <a:spcPct val="90000"/>
            </a:lnSpc>
            <a:spcBef>
              <a:spcPct val="0"/>
            </a:spcBef>
            <a:spcAft>
              <a:spcPct val="35000"/>
            </a:spcAft>
            <a:buNone/>
          </a:pPr>
          <a:endParaRPr lang="en-US" sz="1300" kern="1200"/>
        </a:p>
      </dsp:txBody>
      <dsp:txXfrm>
        <a:off x="5343848" y="133189"/>
        <a:ext cx="2429021" cy="1457413"/>
      </dsp:txXfrm>
    </dsp:sp>
    <dsp:sp modelId="{71712085-5074-BC43-A212-195F6F410DAC}">
      <dsp:nvSpPr>
        <dsp:cNvPr id="0" name=""/>
        <dsp:cNvSpPr/>
      </dsp:nvSpPr>
      <dsp:spPr>
        <a:xfrm>
          <a:off x="0" y="1833504"/>
          <a:ext cx="2429021" cy="145741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Staff engagement through training, incentives, and gamification, alongside guest co-creation initiatives like zero-waste dining, fosters behavioral change (Tribe, 2009; Dawson, Lemelin &amp; Stewart, 2012).</a:t>
          </a:r>
          <a:endParaRPr lang="en-US" sz="1300" kern="1200"/>
        </a:p>
      </dsp:txBody>
      <dsp:txXfrm>
        <a:off x="0" y="1833504"/>
        <a:ext cx="2429021" cy="1457413"/>
      </dsp:txXfrm>
    </dsp:sp>
    <dsp:sp modelId="{407DFF0C-385E-8E4E-9C96-205DB9FBE5DF}">
      <dsp:nvSpPr>
        <dsp:cNvPr id="0" name=""/>
        <dsp:cNvSpPr/>
      </dsp:nvSpPr>
      <dsp:spPr>
        <a:xfrm>
          <a:off x="2671924" y="1833504"/>
          <a:ext cx="2429021" cy="145741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Policy alignment and external collaboration through industry associations accelerate adoption and knowledge sharing (Wahab &amp; Cooper, 2005). </a:t>
          </a:r>
          <a:endParaRPr lang="en-US" sz="1300" kern="1200"/>
        </a:p>
      </dsp:txBody>
      <dsp:txXfrm>
        <a:off x="2671924" y="1833504"/>
        <a:ext cx="2429021" cy="1457413"/>
      </dsp:txXfrm>
    </dsp:sp>
    <dsp:sp modelId="{CF1A1A3D-86F9-2D48-8732-45B340CC542B}">
      <dsp:nvSpPr>
        <dsp:cNvPr id="0" name=""/>
        <dsp:cNvSpPr/>
      </dsp:nvSpPr>
      <dsp:spPr>
        <a:xfrm>
          <a:off x="5343848" y="1833504"/>
          <a:ext cx="2429021" cy="145741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baseline="0"/>
            <a:t>Regular monitoring using frameworks such as STAR and DPSIR ensures continuous improvement (Sharma, Singh &amp; Tyagi, 2024).</a:t>
          </a:r>
          <a:endParaRPr lang="en-US" sz="1300" kern="1200"/>
        </a:p>
      </dsp:txBody>
      <dsp:txXfrm>
        <a:off x="5343848" y="1833504"/>
        <a:ext cx="2429021" cy="14574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381760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Good morning</a:t>
            </a:r>
            <a:r>
              <a:rPr lang="en-GB" dirty="0"/>
              <a:t> </a:t>
            </a:r>
            <a:r>
              <a:rPr dirty="0"/>
              <a:t>everyone. My name is Catalina </a:t>
            </a:r>
            <a:r>
              <a:rPr dirty="0" err="1"/>
              <a:t>Chirila</a:t>
            </a:r>
            <a:r>
              <a:rPr dirty="0"/>
              <a:t>, and today I will present my research on sustainability in hospitality, focusing specifically on food waste and its efficacy. This study combines technological, social, and policy perspectives to identify strategies that work across different hotel sizes and operational contexts.</a:t>
            </a:r>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Sustainability has evolved from a minor concern to a central strategic imperative in hospitality (Ford, 2020). Food waste contributes to environmental degradation, financial losses, and social challenges. Hotels discard significant quantities of food due to overproduction and forecasting errors, particularly in buffet-style settings. This research focuses on three strategies and applies six frameworks to provide a holistic understanding of their efficacy.</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Food waste in hotels is not just an environmental issue; it also carries significant financial and reputational implications. Methane emissions and resource waste are major environmental concerns. Financially, wasted food represents lost revenue, and disposal adds further costs. Socially, hotels risk damaging their reputation among eco-conscious guests. External pressures from regulators, investors, and consumers are encouraging action. Large hotels can use advanced analytics, while smaller hotels often focus on local sourcing and composting to achieve meaningful reductions.</a:t>
            </a: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AI and digital systems help managers identify where waste occurs and make data-driven adjustments. Smart refrigeration and sensors prevent spoilage, while procurement platforms optimize stock levels. Large hotels benefit from these advanced tools, but smaller hotels often implement effective, low-cost solutions such as local sourcing and composting. Studies show that technology combined with staff engagement delivers the best results in reducing kitchen waste.</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Behavioral and policy considerations are as important as technology in reducing food waste. Staff engagement and training are critical to ensure that data collected by monitoring systems translates into meaningful change. Guests can be engaged through educational initiatives, portion prompts, and signage. Policies and voluntary certifications also provide incentives and guidance, but gaps remain in evaluating long-term effectiveness and integrating sustainable practices across all operational levels.</a:t>
            </a: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This research uses six complementary frameworks to analyze food waste strategies in hotels. PEST examines macro-environmental drivers, SWOT and PEAS assess internal capabilities and ethical considerations, DPSIR maps causal pathways, 5 Whys identifies operational root causes, and STAR evaluates real-world cases. Data from journals, reports, and case studies provides a holistic perspective on the efficacy of various interventions.</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PEST analysis identifies political, economic, social, and technological factors affecting food waste management. Regulatory pressure, economic incentives, consumer expectations, and technology adoption all drive hotels to innovate. Understanding these macro drivers helps managers anticipate challenges and leverage opportunities in implementing sustainable practices.</a:t>
            </a:r>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DPSIR maps the journey from external drivers to operational pressures and impacts, highlighting the need for both prevention and restoration. Hotels must address overproduction and inefficiencies through smart inventory systems, supplier coordination, and waste valorization practices. This approach ensures measurable environmental and financial benefits.</a:t>
            </a: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SWOT analysis identifies internal strengths and weaknesses alongside external opportunities and threats. Large hotels benefit from scale and standardized systems, while smaller hotels leverage agility and local partnerships. Understanding these factors allows managers to implement targeted and context-appropriate food waste strategies.</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PEAS highlights that food waste management is not purely operational or technological. Hotels must consider political incentives, ethical responsibilities, administrative coordination, and social engagement. Staff and guests play critical roles in translating policies into meaningful, sustainable actions.</a:t>
            </a: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Using the 5 Whys, we see that buffet waste stems from overproduction and poor communication. Root causes include lack of predictive systems linking guest demand to kitchen operations. By integrating analytics, hotels can reduce waste, optimize costs, and improve sustainability performance.</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STAR case studies highlight that successful outcomes require integrating technology, staff engagement, and community partnerships. Hotels in Berlin, the Caribbean, and the UK all demonstrated measurable reductions in waste and costs by combining these approaches.</a:t>
            </a: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Reducing food waste requires more than technology—it demands systemic change. Large and small hotels must adopt context-appropriate strategies. Success relies on measurement, culture, and continuous improvement, ensuring lasting environmental and financial benefits.</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The recommendations emphasize integrated, systemic strategies. Hotels should combine technology, governance, and social engagement, set measurable goals, involve guests, and continuously monitor outcomes. Collaboration with policy and industry networks amplifies impact.</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dirty="0"/>
              <a:t>These references provide full sources for all citations used throughout the presentation. Presenters can refer to this slide when citing or discussing the academic sources.</a:t>
            </a:r>
          </a:p>
        </p:txBody>
      </p:sp>
      <p:sp>
        <p:nvSpPr>
          <p:cNvPr id="4" name="Slide Number Placeholder 3"/>
          <p:cNvSpPr>
            <a:spLocks noGrp="1"/>
          </p:cNvSpPr>
          <p:nvPr>
            <p:ph type="sldNum" sz="quarter" idx="5"/>
          </p:nvPr>
        </p:nvSpPr>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Tree>
    <p:extLst>
      <p:ext uri="{BB962C8B-B14F-4D97-AF65-F5344CB8AC3E}">
        <p14:creationId xmlns:p14="http://schemas.microsoft.com/office/powerpoint/2010/main" val="21970085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083842237"/>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70567218"/>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57612032"/>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01714828"/>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11/5/25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3930199"/>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11/5/25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16046278"/>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5BCAD085-E8A6-8845-BD4E-CB4CCA059FC4}" type="datetimeFigureOut">
              <a:rPr lang="en-US" smtClean="0"/>
              <a:t>11/5/25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72774225"/>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30450086"/>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71978059"/>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30532073"/>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34081934"/>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99027273"/>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11/5/25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37094788"/>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11/5/25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73190064"/>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11/5/25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577363804"/>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90025457"/>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60657959"/>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45201" y="624110"/>
            <a:ext cx="6589199"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1942415" y="2133600"/>
            <a:ext cx="6591985"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11/5/25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48159662"/>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80000"/>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5BCAD085-E8A6-8845-BD4E-CB4CCA059FC4}" type="datetimeFigureOut">
              <a:rPr lang="en-US" smtClean="0"/>
              <a:t>11/5/25</a:t>
            </a:fld>
            <a:endParaRPr lang="en-US"/>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5838831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 id="2147483714" r:id="rId18"/>
  </p:sldLayoutIdLst>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1.png"/><Relationship Id="rId7" Type="http://schemas.openxmlformats.org/officeDocument/2006/relationships/diagramLayout" Target="../diagrams/layout1.xml"/><Relationship Id="rId2" Type="http://schemas.openxmlformats.org/officeDocument/2006/relationships/notesSlide" Target="../notesSlides/notesSlide2.xml"/><Relationship Id="rId1" Type="http://schemas.openxmlformats.org/officeDocument/2006/relationships/slideLayout" Target="../slideLayouts/slideLayout18.xml"/><Relationship Id="rId6" Type="http://schemas.openxmlformats.org/officeDocument/2006/relationships/diagramData" Target="../diagrams/data1.xml"/><Relationship Id="rId5" Type="http://schemas.openxmlformats.org/officeDocument/2006/relationships/image" Target="../media/image4.png"/><Relationship Id="rId10" Type="http://schemas.microsoft.com/office/2007/relationships/diagramDrawing" Target="../diagrams/drawing1.xml"/><Relationship Id="rId4" Type="http://schemas.openxmlformats.org/officeDocument/2006/relationships/image" Target="../media/image5.jpeg"/><Relationship Id="rId9" Type="http://schemas.openxmlformats.org/officeDocument/2006/relationships/diagramColors" Target="../diagrams/colors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6.png"/><Relationship Id="rId7" Type="http://schemas.openxmlformats.org/officeDocument/2006/relationships/diagramQuickStyle" Target="../diagrams/quickStyle2.xml"/><Relationship Id="rId2" Type="http://schemas.openxmlformats.org/officeDocument/2006/relationships/notesSlide" Target="../notesSlides/notesSlide3.xml"/><Relationship Id="rId1" Type="http://schemas.openxmlformats.org/officeDocument/2006/relationships/slideLayout" Target="../slideLayouts/slideLayout18.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7.sv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18.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8.jpeg"/><Relationship Id="rId7" Type="http://schemas.openxmlformats.org/officeDocument/2006/relationships/diagramQuickStyle" Target="../diagrams/quickStyle5.xml"/><Relationship Id="rId2" Type="http://schemas.openxmlformats.org/officeDocument/2006/relationships/notesSlide" Target="../notesSlides/notesSlide6.xml"/><Relationship Id="rId1" Type="http://schemas.openxmlformats.org/officeDocument/2006/relationships/slideLayout" Target="../slideLayouts/slideLayout18.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4.png"/><Relationship Id="rId9" Type="http://schemas.microsoft.com/office/2007/relationships/diagramDrawing" Target="../diagrams/drawing5.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6.xml"/><Relationship Id="rId3" Type="http://schemas.openxmlformats.org/officeDocument/2006/relationships/image" Target="../media/image1.png"/><Relationship Id="rId7" Type="http://schemas.openxmlformats.org/officeDocument/2006/relationships/diagramLayout" Target="../diagrams/layout6.xml"/><Relationship Id="rId2" Type="http://schemas.openxmlformats.org/officeDocument/2006/relationships/notesSlide" Target="../notesSlides/notesSlide7.xml"/><Relationship Id="rId1" Type="http://schemas.openxmlformats.org/officeDocument/2006/relationships/slideLayout" Target="../slideLayouts/slideLayout18.xml"/><Relationship Id="rId6" Type="http://schemas.openxmlformats.org/officeDocument/2006/relationships/diagramData" Target="../diagrams/data6.xml"/><Relationship Id="rId5" Type="http://schemas.openxmlformats.org/officeDocument/2006/relationships/image" Target="../media/image9.png"/><Relationship Id="rId10" Type="http://schemas.microsoft.com/office/2007/relationships/diagramDrawing" Target="../diagrams/drawing6.xml"/><Relationship Id="rId4" Type="http://schemas.openxmlformats.org/officeDocument/2006/relationships/image" Target="../media/image5.jpeg"/><Relationship Id="rId9" Type="http://schemas.openxmlformats.org/officeDocument/2006/relationships/diagramColors" Target="../diagrams/colors6.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7.xml"/><Relationship Id="rId3" Type="http://schemas.openxmlformats.org/officeDocument/2006/relationships/image" Target="../media/image1.png"/><Relationship Id="rId7" Type="http://schemas.openxmlformats.org/officeDocument/2006/relationships/diagramLayout" Target="../diagrams/layout7.xml"/><Relationship Id="rId2" Type="http://schemas.openxmlformats.org/officeDocument/2006/relationships/notesSlide" Target="../notesSlides/notesSlide8.xml"/><Relationship Id="rId1" Type="http://schemas.openxmlformats.org/officeDocument/2006/relationships/slideLayout" Target="../slideLayouts/slideLayout18.xml"/><Relationship Id="rId6" Type="http://schemas.openxmlformats.org/officeDocument/2006/relationships/diagramData" Target="../diagrams/data7.xml"/><Relationship Id="rId5" Type="http://schemas.openxmlformats.org/officeDocument/2006/relationships/image" Target="../media/image4.png"/><Relationship Id="rId10" Type="http://schemas.microsoft.com/office/2007/relationships/diagramDrawing" Target="../diagrams/drawing7.xml"/><Relationship Id="rId4" Type="http://schemas.openxmlformats.org/officeDocument/2006/relationships/image" Target="../media/image10.jpeg"/><Relationship Id="rId9" Type="http://schemas.openxmlformats.org/officeDocument/2006/relationships/diagramColors" Target="../diagrams/colors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9.png"/><Relationship Id="rId7" Type="http://schemas.openxmlformats.org/officeDocument/2006/relationships/diagramQuickStyle" Target="../diagrams/quickStyle8.xml"/><Relationship Id="rId2" Type="http://schemas.openxmlformats.org/officeDocument/2006/relationships/notesSlide" Target="../notesSlides/notesSlide9.xml"/><Relationship Id="rId1" Type="http://schemas.openxmlformats.org/officeDocument/2006/relationships/slideLayout" Target="../slideLayouts/slideLayout18.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4.png"/><Relationship Id="rId9" Type="http://schemas.microsoft.com/office/2007/relationships/diagramDrawing" Target="../diagrams/drawing8.xml"/></Relationships>
</file>

<file path=ppt/slides/_rels/slide10.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image" Target="../media/image1.png"/><Relationship Id="rId7" Type="http://schemas.openxmlformats.org/officeDocument/2006/relationships/diagramLayout" Target="../diagrams/layout9.xml"/><Relationship Id="rId2" Type="http://schemas.openxmlformats.org/officeDocument/2006/relationships/notesSlide" Target="../notesSlides/notesSlide10.xml"/><Relationship Id="rId1" Type="http://schemas.openxmlformats.org/officeDocument/2006/relationships/slideLayout" Target="../slideLayouts/slideLayout18.xml"/><Relationship Id="rId6" Type="http://schemas.openxmlformats.org/officeDocument/2006/relationships/diagramData" Target="../diagrams/data9.xml"/><Relationship Id="rId5" Type="http://schemas.openxmlformats.org/officeDocument/2006/relationships/image" Target="../media/image4.png"/><Relationship Id="rId10" Type="http://schemas.microsoft.com/office/2007/relationships/diagramDrawing" Target="../diagrams/drawing9.xml"/><Relationship Id="rId4" Type="http://schemas.openxmlformats.org/officeDocument/2006/relationships/image" Target="../media/image23.jpeg"/><Relationship Id="rId9" Type="http://schemas.openxmlformats.org/officeDocument/2006/relationships/diagramColors" Target="../diagrams/colors9.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1.xml"/><Relationship Id="rId1" Type="http://schemas.openxmlformats.org/officeDocument/2006/relationships/slideLayout" Target="../slideLayouts/slideLayout18.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2.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4.png"/><Relationship Id="rId7" Type="http://schemas.openxmlformats.org/officeDocument/2006/relationships/diagramColors" Target="../diagrams/colors11.xml"/><Relationship Id="rId2" Type="http://schemas.openxmlformats.org/officeDocument/2006/relationships/notesSlide" Target="../notesSlides/notesSlide12.xml"/><Relationship Id="rId1" Type="http://schemas.openxmlformats.org/officeDocument/2006/relationships/slideLayout" Target="../slideLayouts/slideLayout18.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12.xml"/><Relationship Id="rId3" Type="http://schemas.openxmlformats.org/officeDocument/2006/relationships/image" Target="../media/image1.png"/><Relationship Id="rId7" Type="http://schemas.openxmlformats.org/officeDocument/2006/relationships/diagramLayout" Target="../diagrams/layout12.xml"/><Relationship Id="rId2" Type="http://schemas.openxmlformats.org/officeDocument/2006/relationships/notesSlide" Target="../notesSlides/notesSlide13.xml"/><Relationship Id="rId1" Type="http://schemas.openxmlformats.org/officeDocument/2006/relationships/slideLayout" Target="../slideLayouts/slideLayout18.xml"/><Relationship Id="rId6" Type="http://schemas.openxmlformats.org/officeDocument/2006/relationships/diagramData" Target="../diagrams/data12.xml"/><Relationship Id="rId5" Type="http://schemas.openxmlformats.org/officeDocument/2006/relationships/image" Target="../media/image4.png"/><Relationship Id="rId10" Type="http://schemas.microsoft.com/office/2007/relationships/diagramDrawing" Target="../diagrams/drawing12.xml"/><Relationship Id="rId4" Type="http://schemas.openxmlformats.org/officeDocument/2006/relationships/image" Target="../media/image32.jpeg"/><Relationship Id="rId9" Type="http://schemas.openxmlformats.org/officeDocument/2006/relationships/diagramColors" Target="../diagrams/colors12.xml"/></Relationships>
</file>

<file path=ppt/slides/_rels/slide14.xml.rels><?xml version="1.0" encoding="UTF-8" standalone="yes"?>
<Relationships xmlns="http://schemas.openxmlformats.org/package/2006/relationships"><Relationship Id="rId8" Type="http://schemas.openxmlformats.org/officeDocument/2006/relationships/diagramQuickStyle" Target="../diagrams/quickStyle13.xml"/><Relationship Id="rId3" Type="http://schemas.openxmlformats.org/officeDocument/2006/relationships/image" Target="../media/image1.png"/><Relationship Id="rId7" Type="http://schemas.openxmlformats.org/officeDocument/2006/relationships/diagramLayout" Target="../diagrams/layout13.xml"/><Relationship Id="rId2" Type="http://schemas.openxmlformats.org/officeDocument/2006/relationships/notesSlide" Target="../notesSlides/notesSlide14.xml"/><Relationship Id="rId1" Type="http://schemas.openxmlformats.org/officeDocument/2006/relationships/slideLayout" Target="../slideLayouts/slideLayout18.xml"/><Relationship Id="rId6" Type="http://schemas.openxmlformats.org/officeDocument/2006/relationships/diagramData" Target="../diagrams/data13.xml"/><Relationship Id="rId5" Type="http://schemas.openxmlformats.org/officeDocument/2006/relationships/image" Target="../media/image9.png"/><Relationship Id="rId10" Type="http://schemas.microsoft.com/office/2007/relationships/diagramDrawing" Target="../diagrams/drawing13.xml"/><Relationship Id="rId4" Type="http://schemas.openxmlformats.org/officeDocument/2006/relationships/image" Target="../media/image39.jpeg"/><Relationship Id="rId9" Type="http://schemas.openxmlformats.org/officeDocument/2006/relationships/diagramColors" Target="../diagrams/colors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130000"/>
                <a:satMod val="150000"/>
                <a:lumMod val="112000"/>
              </a:schemeClr>
            </a:gs>
            <a:gs pos="100000">
              <a:schemeClr val="bg2">
                <a:shade val="92000"/>
                <a:satMod val="140000"/>
                <a:lumMod val="11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1C0F6D-5AB0-457D-A2E5-4B8E77E390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D56A97F-536A-4D70-BE3C-46ED7477A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D0D0D">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8F27DD5-AB09-4348-AEAE-38DD5BF3BA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5284159"/>
          </a:xfrm>
          <a:prstGeom prst="rect">
            <a:avLst/>
          </a:prstGeom>
          <a:ln>
            <a:noFill/>
          </a:ln>
          <a:effectLst>
            <a:outerShdw blurRad="88900" dist="254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20133" y="231818"/>
            <a:ext cx="7785538" cy="6284891"/>
          </a:xfrm>
        </p:spPr>
        <p:txBody>
          <a:bodyPr>
            <a:normAutofit fontScale="92500" lnSpcReduction="10000"/>
          </a:bodyPr>
          <a:lstStyle/>
          <a:p>
            <a:pPr marL="0" indent="0" algn="ctr">
              <a:buNone/>
            </a:pPr>
            <a:r>
              <a:rPr lang="en-GB" sz="1600" b="1" i="1" dirty="0">
                <a:latin typeface="Arial" panose="020B0604020202020204" pitchFamily="34" charset="0"/>
                <a:cs typeface="Arial" panose="020B0604020202020204" pitchFamily="34" charset="0"/>
              </a:rPr>
              <a:t>        </a:t>
            </a:r>
          </a:p>
          <a:p>
            <a:pPr marL="0" indent="0" algn="ctr">
              <a:buNone/>
            </a:pPr>
            <a:endParaRPr lang="en-GB" sz="1600" b="1" i="1" dirty="0">
              <a:latin typeface="Arial" panose="020B0604020202020204" pitchFamily="34" charset="0"/>
              <a:cs typeface="Arial" panose="020B0604020202020204" pitchFamily="34" charset="0"/>
            </a:endParaRPr>
          </a:p>
          <a:p>
            <a:pPr marL="0" indent="0" algn="ctr">
              <a:buNone/>
            </a:pPr>
            <a:r>
              <a:rPr lang="en-GB" sz="4000" b="1" i="1" dirty="0">
                <a:latin typeface="Arial" panose="020B0604020202020204" pitchFamily="34" charset="0"/>
                <a:cs typeface="Arial" panose="020B0604020202020204" pitchFamily="34" charset="0"/>
              </a:rPr>
              <a:t>Sustainability in terms of Food waste and its efficacy</a:t>
            </a:r>
            <a:br>
              <a:rPr lang="en-GB" sz="1600" dirty="0"/>
            </a:br>
            <a:r>
              <a:rPr lang="en-GB" sz="1600" dirty="0"/>
              <a:t> </a:t>
            </a:r>
            <a:br>
              <a:rPr lang="en-GB" sz="1600" dirty="0"/>
            </a:br>
            <a:r>
              <a:rPr lang="en-GB" sz="1600" dirty="0"/>
              <a:t> </a:t>
            </a:r>
            <a:br>
              <a:rPr lang="en-GB" sz="1600" dirty="0"/>
            </a:br>
            <a:r>
              <a:rPr lang="en-GB" sz="1600" dirty="0"/>
              <a:t> </a:t>
            </a:r>
            <a:br>
              <a:rPr lang="en-GB" sz="1600" dirty="0"/>
            </a:br>
            <a:r>
              <a:rPr lang="en-GB" sz="1600" b="1" dirty="0"/>
              <a:t> </a:t>
            </a:r>
            <a:br>
              <a:rPr lang="en-GB" sz="1600" dirty="0"/>
            </a:br>
            <a:r>
              <a:rPr lang="en-GB" sz="1200" b="1" dirty="0"/>
              <a:t>Student Name: Catalina </a:t>
            </a:r>
            <a:r>
              <a:rPr lang="en-GB" sz="1200" b="1" dirty="0" err="1"/>
              <a:t>Chirila</a:t>
            </a:r>
            <a:br>
              <a:rPr lang="en-GB" sz="1200" b="1" dirty="0"/>
            </a:br>
            <a:r>
              <a:rPr lang="en-GB" sz="1200" b="1" dirty="0"/>
              <a:t>Student Number: 2233497</a:t>
            </a:r>
            <a:br>
              <a:rPr lang="en-GB" sz="1200" dirty="0"/>
            </a:br>
            <a:r>
              <a:rPr lang="en-GB" sz="1200" b="1" dirty="0"/>
              <a:t> </a:t>
            </a:r>
            <a:br>
              <a:rPr lang="en-GB" sz="1200" dirty="0"/>
            </a:br>
            <a:r>
              <a:rPr lang="en-GB" sz="1200" b="1" dirty="0"/>
              <a:t>Module: Contemporary Themes in the Hotel and Hospitality  Sector</a:t>
            </a:r>
            <a:br>
              <a:rPr lang="en-GB" sz="1200" dirty="0"/>
            </a:br>
            <a:r>
              <a:rPr lang="en-GB" sz="1200" b="1" dirty="0"/>
              <a:t>Module no: BMIH6001</a:t>
            </a:r>
            <a:br>
              <a:rPr lang="en-GB" sz="1200" dirty="0"/>
            </a:br>
            <a:r>
              <a:rPr lang="en-GB" sz="1200" b="1" dirty="0"/>
              <a:t> </a:t>
            </a:r>
            <a:br>
              <a:rPr lang="en-GB" sz="1200" dirty="0"/>
            </a:br>
            <a:r>
              <a:rPr lang="en-GB" sz="1200" b="1" dirty="0"/>
              <a:t>Lecturer: Chris Wilkin</a:t>
            </a:r>
          </a:p>
          <a:p>
            <a:pPr marL="0" indent="0" algn="ctr">
              <a:buNone/>
            </a:pPr>
            <a:endParaRPr lang="en-GB" sz="1200" b="1" dirty="0"/>
          </a:p>
          <a:p>
            <a:pPr marL="0" indent="0" algn="ctr">
              <a:buNone/>
            </a:pPr>
            <a:r>
              <a:rPr lang="en-GB" sz="1000" dirty="0">
                <a:latin typeface="Arial" panose="020B0604020202020204" pitchFamily="34" charset="0"/>
                <a:cs typeface="Arial" panose="020B0604020202020204" pitchFamily="34" charset="0"/>
              </a:rPr>
              <a:t>I acknowledge that I used Chat GPT, available at https://</a:t>
            </a:r>
            <a:r>
              <a:rPr lang="en-GB" sz="1000" dirty="0" err="1">
                <a:latin typeface="Arial" panose="020B0604020202020204" pitchFamily="34" charset="0"/>
                <a:cs typeface="Arial" panose="020B0604020202020204" pitchFamily="34" charset="0"/>
              </a:rPr>
              <a:t>chatgpt.com</a:t>
            </a:r>
            <a:r>
              <a:rPr lang="en-GB" sz="1000" dirty="0">
                <a:latin typeface="Arial" panose="020B0604020202020204" pitchFamily="34" charset="0"/>
                <a:cs typeface="Arial" panose="020B0604020202020204" pitchFamily="34" charset="0"/>
              </a:rPr>
              <a:t> , an AI language model, to assist in structuring my assignment and refining the clarity of my work. I used Grammarly to assist with spelling and additionally I used My bib for my references available at: https://</a:t>
            </a:r>
            <a:r>
              <a:rPr lang="en-GB" sz="1000" dirty="0" err="1">
                <a:latin typeface="Arial" panose="020B0604020202020204" pitchFamily="34" charset="0"/>
                <a:cs typeface="Arial" panose="020B0604020202020204" pitchFamily="34" charset="0"/>
              </a:rPr>
              <a:t>www.mybib.com</a:t>
            </a:r>
            <a:r>
              <a:rPr lang="en-GB" sz="1000" dirty="0">
                <a:latin typeface="Arial" panose="020B0604020202020204" pitchFamily="34" charset="0"/>
                <a:cs typeface="Arial" panose="020B0604020202020204" pitchFamily="34" charset="0"/>
              </a:rPr>
              <a:t>/#/projects/JbJ6wM/citations</a:t>
            </a:r>
          </a:p>
        </p:txBody>
      </p:sp>
      <p:pic>
        <p:nvPicPr>
          <p:cNvPr id="14" name="Picture 13">
            <a:extLst>
              <a:ext uri="{FF2B5EF4-FFF2-40B4-BE49-F238E27FC236}">
                <a16:creationId xmlns:a16="http://schemas.microsoft.com/office/drawing/2014/main" id="{522BA091-022A-4EB4-BBA0-0309BF5F91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79187"/>
          <a:stretch/>
        </p:blipFill>
        <p:spPr>
          <a:xfrm>
            <a:off x="0" y="5430644"/>
            <a:ext cx="9144000" cy="1427356"/>
          </a:xfrm>
          <a:prstGeom prst="rect">
            <a:avLst/>
          </a:prstGeom>
        </p:spPr>
      </p:pic>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914400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Fruits and vegetables in bags">
            <a:extLst>
              <a:ext uri="{FF2B5EF4-FFF2-40B4-BE49-F238E27FC236}">
                <a16:creationId xmlns:a16="http://schemas.microsoft.com/office/drawing/2014/main" id="{54D89F26-AE92-75B0-ADD3-02890AB1EE74}"/>
              </a:ext>
            </a:extLst>
          </p:cNvPr>
          <p:cNvPicPr>
            <a:picLocks noChangeAspect="1"/>
          </p:cNvPicPr>
          <p:nvPr/>
        </p:nvPicPr>
        <p:blipFill>
          <a:blip r:embed="rId4"/>
          <a:srcRect l="49080" r="21205" b="-1"/>
          <a:stretch>
            <a:fillRect/>
          </a:stretch>
        </p:blipFill>
        <p:spPr>
          <a:xfrm>
            <a:off x="20" y="10"/>
            <a:ext cx="3052896"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3702201" y="367519"/>
            <a:ext cx="5004665" cy="1029838"/>
          </a:xfrm>
        </p:spPr>
        <p:txBody>
          <a:bodyPr>
            <a:normAutofit/>
          </a:bodyPr>
          <a:lstStyle/>
          <a:p>
            <a:r>
              <a:rPr dirty="0"/>
              <a:t>Introduction</a:t>
            </a:r>
            <a:endParaRPr lang="en-GB" dirty="0"/>
          </a:p>
        </p:txBody>
      </p:sp>
      <p:graphicFrame>
        <p:nvGraphicFramePr>
          <p:cNvPr id="17" name="Content Placeholder 2">
            <a:extLst>
              <a:ext uri="{FF2B5EF4-FFF2-40B4-BE49-F238E27FC236}">
                <a16:creationId xmlns:a16="http://schemas.microsoft.com/office/drawing/2014/main" id="{F0D31866-5DC7-C577-DF68-4EF76746D455}"/>
              </a:ext>
            </a:extLst>
          </p:cNvPr>
          <p:cNvGraphicFramePr>
            <a:graphicFrameLocks noGrp="1"/>
          </p:cNvGraphicFramePr>
          <p:nvPr>
            <p:ph idx="1"/>
          </p:nvPr>
        </p:nvGraphicFramePr>
        <p:xfrm>
          <a:off x="3116692" y="1094704"/>
          <a:ext cx="5943592" cy="571178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5567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331" y="618517"/>
            <a:ext cx="7773338" cy="875003"/>
          </a:xfrm>
        </p:spPr>
        <p:txBody>
          <a:bodyPr>
            <a:normAutofit/>
          </a:bodyPr>
          <a:lstStyle/>
          <a:p>
            <a:r>
              <a:rPr lang="en-GB" dirty="0"/>
              <a:t>The Challenge of Food Waste</a:t>
            </a:r>
          </a:p>
        </p:txBody>
      </p:sp>
      <p:pic>
        <p:nvPicPr>
          <p:cNvPr id="7" name="Graphic 6" descr="Open Hand with Plant">
            <a:extLst>
              <a:ext uri="{FF2B5EF4-FFF2-40B4-BE49-F238E27FC236}">
                <a16:creationId xmlns:a16="http://schemas.microsoft.com/office/drawing/2014/main" id="{0510A183-B103-2F03-5FF1-249F12EFD8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335280" y="2662643"/>
            <a:ext cx="2970900" cy="262085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graphicFrame>
        <p:nvGraphicFramePr>
          <p:cNvPr id="19" name="Content Placeholder 2">
            <a:extLst>
              <a:ext uri="{FF2B5EF4-FFF2-40B4-BE49-F238E27FC236}">
                <a16:creationId xmlns:a16="http://schemas.microsoft.com/office/drawing/2014/main" id="{8FD5F1B0-71BC-0BFE-DB3F-5CC9F301D26B}"/>
              </a:ext>
            </a:extLst>
          </p:cNvPr>
          <p:cNvGraphicFramePr>
            <a:graphicFrameLocks noGrp="1"/>
          </p:cNvGraphicFramePr>
          <p:nvPr>
            <p:ph idx="1"/>
            <p:extLst>
              <p:ext uri="{D42A27DB-BD31-4B8C-83A1-F6EECF244321}">
                <p14:modId xmlns:p14="http://schemas.microsoft.com/office/powerpoint/2010/main" val="378231959"/>
              </p:ext>
            </p:extLst>
          </p:nvPr>
        </p:nvGraphicFramePr>
        <p:xfrm>
          <a:off x="3389376" y="1560576"/>
          <a:ext cx="5687568" cy="5224272"/>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331" y="618518"/>
            <a:ext cx="7773338" cy="677940"/>
          </a:xfrm>
        </p:spPr>
        <p:txBody>
          <a:bodyPr>
            <a:normAutofit fontScale="90000"/>
          </a:bodyPr>
          <a:lstStyle/>
          <a:p>
            <a:r>
              <a:rPr lang="en-GB" dirty="0"/>
              <a:t>Technological and Operational Solutions</a:t>
            </a:r>
          </a:p>
        </p:txBody>
      </p:sp>
      <p:graphicFrame>
        <p:nvGraphicFramePr>
          <p:cNvPr id="5" name="Content Placeholder 2">
            <a:extLst>
              <a:ext uri="{FF2B5EF4-FFF2-40B4-BE49-F238E27FC236}">
                <a16:creationId xmlns:a16="http://schemas.microsoft.com/office/drawing/2014/main" id="{2778BE44-DC53-22BD-6357-8A905C4988DA}"/>
              </a:ext>
            </a:extLst>
          </p:cNvPr>
          <p:cNvGraphicFramePr>
            <a:graphicFrameLocks noGrp="1"/>
          </p:cNvGraphicFramePr>
          <p:nvPr>
            <p:ph idx="1"/>
            <p:extLst>
              <p:ext uri="{D42A27DB-BD31-4B8C-83A1-F6EECF244321}">
                <p14:modId xmlns:p14="http://schemas.microsoft.com/office/powerpoint/2010/main" val="2340384904"/>
              </p:ext>
            </p:extLst>
          </p:nvPr>
        </p:nvGraphicFramePr>
        <p:xfrm>
          <a:off x="109728" y="1901952"/>
          <a:ext cx="8979408" cy="47304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331" y="256033"/>
            <a:ext cx="7773338" cy="871727"/>
          </a:xfrm>
        </p:spPr>
        <p:txBody>
          <a:bodyPr>
            <a:normAutofit fontScale="90000"/>
          </a:bodyPr>
          <a:lstStyle/>
          <a:p>
            <a:r>
              <a:rPr lang="en-GB" dirty="0"/>
              <a:t>Behavioural and Policy Considerations</a:t>
            </a:r>
          </a:p>
        </p:txBody>
      </p:sp>
      <p:graphicFrame>
        <p:nvGraphicFramePr>
          <p:cNvPr id="5" name="Content Placeholder 2">
            <a:extLst>
              <a:ext uri="{FF2B5EF4-FFF2-40B4-BE49-F238E27FC236}">
                <a16:creationId xmlns:a16="http://schemas.microsoft.com/office/drawing/2014/main" id="{1006736E-3670-4907-19C8-55E763B27580}"/>
              </a:ext>
            </a:extLst>
          </p:cNvPr>
          <p:cNvGraphicFramePr>
            <a:graphicFrameLocks noGrp="1"/>
          </p:cNvGraphicFramePr>
          <p:nvPr>
            <p:ph idx="1"/>
            <p:extLst>
              <p:ext uri="{D42A27DB-BD31-4B8C-83A1-F6EECF244321}">
                <p14:modId xmlns:p14="http://schemas.microsoft.com/office/powerpoint/2010/main" val="682579399"/>
              </p:ext>
            </p:extLst>
          </p:nvPr>
        </p:nvGraphicFramePr>
        <p:xfrm>
          <a:off x="73152" y="1194816"/>
          <a:ext cx="9070848" cy="5522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Chemical formulae are written on paper">
            <a:extLst>
              <a:ext uri="{FF2B5EF4-FFF2-40B4-BE49-F238E27FC236}">
                <a16:creationId xmlns:a16="http://schemas.microsoft.com/office/drawing/2014/main" id="{AC40BE52-AF0A-0121-4092-5BB70F306DB2}"/>
              </a:ext>
            </a:extLst>
          </p:cNvPr>
          <p:cNvPicPr>
            <a:picLocks noChangeAspect="1"/>
          </p:cNvPicPr>
          <p:nvPr/>
        </p:nvPicPr>
        <p:blipFill>
          <a:blip r:embed="rId3"/>
          <a:srcRect l="12272" r="12728"/>
          <a:stretch>
            <a:fillRect/>
          </a:stretch>
        </p:blipFill>
        <p:spPr>
          <a:xfrm>
            <a:off x="20" y="10"/>
            <a:ext cx="9143980" cy="6857990"/>
          </a:xfrm>
          <a:prstGeom prst="rect">
            <a:avLst/>
          </a:prstGeom>
        </p:spPr>
      </p:pic>
      <p:pic>
        <p:nvPicPr>
          <p:cNvPr id="33" name="Picture 28">
            <a:extLst>
              <a:ext uri="{FF2B5EF4-FFF2-40B4-BE49-F238E27FC236}">
                <a16:creationId xmlns:a16="http://schemas.microsoft.com/office/drawing/2014/main" id="{CC5A98D3-A8B5-41F7-A61B-F6238BF50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4" name="Rounded Rectangle 8">
            <a:extLst>
              <a:ext uri="{FF2B5EF4-FFF2-40B4-BE49-F238E27FC236}">
                <a16:creationId xmlns:a16="http://schemas.microsoft.com/office/drawing/2014/main" id="{6329262A-BBAC-4ED5-BACF-96B3DD024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78669" y="819150"/>
            <a:ext cx="7528204" cy="4972049"/>
          </a:xfrm>
          <a:prstGeom prst="roundRect">
            <a:avLst>
              <a:gd name="adj" fmla="val 4333"/>
            </a:avLst>
          </a:prstGeom>
          <a:solidFill>
            <a:schemeClr val="bg1">
              <a:alpha val="75000"/>
            </a:schemeClr>
          </a:solidFill>
          <a:ln w="82550">
            <a:solidFill>
              <a:srgbClr val="EAEAEA"/>
            </a:solidFill>
          </a:ln>
          <a:scene3d>
            <a:camera prst="orthographicFront"/>
            <a:lightRig rig="threePt" dir="t"/>
          </a:scene3d>
          <a:sp3d contourW="6350">
            <a:bevelT h="38100"/>
            <a:contourClr>
              <a:srgbClr val="C0C0C0"/>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80611" y="950976"/>
            <a:ext cx="7124319" cy="725424"/>
          </a:xfrm>
        </p:spPr>
        <p:txBody>
          <a:bodyPr>
            <a:normAutofit/>
          </a:bodyPr>
          <a:lstStyle/>
          <a:p>
            <a:r>
              <a:rPr lang="en-GB" dirty="0">
                <a:solidFill>
                  <a:srgbClr val="FFFFFF"/>
                </a:solidFill>
              </a:rPr>
              <a:t>Methodology</a:t>
            </a:r>
          </a:p>
        </p:txBody>
      </p:sp>
      <p:graphicFrame>
        <p:nvGraphicFramePr>
          <p:cNvPr id="17" name="Content Placeholder 2">
            <a:extLst>
              <a:ext uri="{FF2B5EF4-FFF2-40B4-BE49-F238E27FC236}">
                <a16:creationId xmlns:a16="http://schemas.microsoft.com/office/drawing/2014/main" id="{258E8F15-A596-4672-26E8-729610294812}"/>
              </a:ext>
            </a:extLst>
          </p:cNvPr>
          <p:cNvGraphicFramePr>
            <a:graphicFrameLocks noGrp="1"/>
          </p:cNvGraphicFramePr>
          <p:nvPr>
            <p:ph idx="1"/>
            <p:extLst>
              <p:ext uri="{D42A27DB-BD31-4B8C-83A1-F6EECF244321}">
                <p14:modId xmlns:p14="http://schemas.microsoft.com/office/powerpoint/2010/main" val="2782816655"/>
              </p:ext>
            </p:extLst>
          </p:nvPr>
        </p:nvGraphicFramePr>
        <p:xfrm>
          <a:off x="908305" y="1737360"/>
          <a:ext cx="7253776" cy="398068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34E0CBB8-4C5C-4365-8ED8-119D630EE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
            <a:extLst>
              <a:ext uri="{FF2B5EF4-FFF2-40B4-BE49-F238E27FC236}">
                <a16:creationId xmlns:a16="http://schemas.microsoft.com/office/drawing/2014/main" id="{7B856BB6-F13C-4A98-9D8D-D8A075D9D9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914400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Fruits and vegetables in bags">
            <a:extLst>
              <a:ext uri="{FF2B5EF4-FFF2-40B4-BE49-F238E27FC236}">
                <a16:creationId xmlns:a16="http://schemas.microsoft.com/office/drawing/2014/main" id="{F69FD880-9BFA-BBBB-39FA-F39ACE905D78}"/>
              </a:ext>
            </a:extLst>
          </p:cNvPr>
          <p:cNvPicPr>
            <a:picLocks noChangeAspect="1"/>
          </p:cNvPicPr>
          <p:nvPr/>
        </p:nvPicPr>
        <p:blipFill>
          <a:blip r:embed="rId4">
            <a:duotone>
              <a:schemeClr val="bg2">
                <a:shade val="45000"/>
                <a:satMod val="135000"/>
              </a:schemeClr>
              <a:prstClr val="white"/>
            </a:duotone>
            <a:alphaModFix amt="25000"/>
          </a:blip>
          <a:srcRect l="11000" r="-1" b="-1"/>
          <a:stretch>
            <a:fillRect/>
          </a:stretch>
        </p:blipFill>
        <p:spPr>
          <a:xfrm>
            <a:off x="20" y="167435"/>
            <a:ext cx="9143980" cy="6857990"/>
          </a:xfrm>
          <a:prstGeom prst="rect">
            <a:avLst/>
          </a:prstGeom>
        </p:spPr>
      </p:pic>
      <p:pic>
        <p:nvPicPr>
          <p:cNvPr id="31" name="Picture 30">
            <a:extLst>
              <a:ext uri="{FF2B5EF4-FFF2-40B4-BE49-F238E27FC236}">
                <a16:creationId xmlns:a16="http://schemas.microsoft.com/office/drawing/2014/main" id="{9DD5A8E4-E2BD-4ED9-9AAE-A2F649CF29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64018"/>
            <a:ext cx="7773338" cy="802784"/>
          </a:xfrm>
        </p:spPr>
        <p:txBody>
          <a:bodyPr>
            <a:normAutofit/>
          </a:bodyPr>
          <a:lstStyle/>
          <a:p>
            <a:r>
              <a:rPr lang="en-GB" dirty="0"/>
              <a:t>Macro Drivers: PEST</a:t>
            </a:r>
          </a:p>
        </p:txBody>
      </p:sp>
      <p:graphicFrame>
        <p:nvGraphicFramePr>
          <p:cNvPr id="33" name="Content Placeholder 2">
            <a:extLst>
              <a:ext uri="{FF2B5EF4-FFF2-40B4-BE49-F238E27FC236}">
                <a16:creationId xmlns:a16="http://schemas.microsoft.com/office/drawing/2014/main" id="{36E2F722-5B5E-6478-28D7-5C29B5A98FB6}"/>
              </a:ext>
            </a:extLst>
          </p:cNvPr>
          <p:cNvGraphicFramePr>
            <a:graphicFrameLocks noGrp="1"/>
          </p:cNvGraphicFramePr>
          <p:nvPr>
            <p:ph idx="1"/>
            <p:extLst>
              <p:ext uri="{D42A27DB-BD31-4B8C-83A1-F6EECF244321}">
                <p14:modId xmlns:p14="http://schemas.microsoft.com/office/powerpoint/2010/main" val="3753288353"/>
              </p:ext>
            </p:extLst>
          </p:nvPr>
        </p:nvGraphicFramePr>
        <p:xfrm>
          <a:off x="109470" y="963169"/>
          <a:ext cx="8937938" cy="581755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914400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hrowing empty plastic bottle into the rubbish">
            <a:extLst>
              <a:ext uri="{FF2B5EF4-FFF2-40B4-BE49-F238E27FC236}">
                <a16:creationId xmlns:a16="http://schemas.microsoft.com/office/drawing/2014/main" id="{A13614D0-185B-A28F-5824-2AABB9E4EB5E}"/>
              </a:ext>
            </a:extLst>
          </p:cNvPr>
          <p:cNvPicPr>
            <a:picLocks noChangeAspect="1"/>
          </p:cNvPicPr>
          <p:nvPr/>
        </p:nvPicPr>
        <p:blipFill>
          <a:blip r:embed="rId4"/>
          <a:srcRect l="30238" r="40047" b="-1"/>
          <a:stretch>
            <a:fillRect/>
          </a:stretch>
        </p:blipFill>
        <p:spPr>
          <a:xfrm>
            <a:off x="20" y="10"/>
            <a:ext cx="3052896"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3426061" y="63919"/>
            <a:ext cx="5004665" cy="914403"/>
          </a:xfrm>
        </p:spPr>
        <p:txBody>
          <a:bodyPr>
            <a:normAutofit/>
          </a:bodyPr>
          <a:lstStyle/>
          <a:p>
            <a:r>
              <a:rPr dirty="0"/>
              <a:t>DPSIR Framework</a:t>
            </a:r>
            <a:endParaRPr lang="en-GB" dirty="0"/>
          </a:p>
        </p:txBody>
      </p:sp>
      <p:graphicFrame>
        <p:nvGraphicFramePr>
          <p:cNvPr id="17" name="Content Placeholder 2">
            <a:extLst>
              <a:ext uri="{FF2B5EF4-FFF2-40B4-BE49-F238E27FC236}">
                <a16:creationId xmlns:a16="http://schemas.microsoft.com/office/drawing/2014/main" id="{EDF35D75-07E1-18BF-B78D-B5E52A531EF0}"/>
              </a:ext>
            </a:extLst>
          </p:cNvPr>
          <p:cNvGraphicFramePr>
            <a:graphicFrameLocks noGrp="1"/>
          </p:cNvGraphicFramePr>
          <p:nvPr>
            <p:ph idx="1"/>
          </p:nvPr>
        </p:nvGraphicFramePr>
        <p:xfrm>
          <a:off x="3052916" y="804930"/>
          <a:ext cx="6007369" cy="598915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5567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DF02843-45E8-4403-8955-54CA98A19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4951" y="0"/>
            <a:ext cx="6099049"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DC349214-DD18-4CC5-BBAC-F9C216BE7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044951" cy="6858000"/>
          </a:xfrm>
          <a:prstGeom prst="rect">
            <a:avLst/>
          </a:prstGeom>
          <a:ln>
            <a:noFill/>
          </a:ln>
          <a:effectLst>
            <a:outerShdw blurRad="50800" dist="12700" algn="l" rotWithShape="0">
              <a:prstClr val="black">
                <a:alpha val="3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805" y="1314450"/>
            <a:ext cx="2133002" cy="3680244"/>
          </a:xfrm>
        </p:spPr>
        <p:txBody>
          <a:bodyPr>
            <a:normAutofit/>
          </a:bodyPr>
          <a:lstStyle/>
          <a:p>
            <a:pPr algn="l"/>
            <a:r>
              <a:rPr lang="en-GB" sz="3800"/>
              <a:t>SWOT Analysis</a:t>
            </a:r>
            <a:endParaRPr lang="en-GB" sz="3800" dirty="0"/>
          </a:p>
        </p:txBody>
      </p:sp>
      <p:pic>
        <p:nvPicPr>
          <p:cNvPr id="24" name="Picture 23">
            <a:extLst>
              <a:ext uri="{FF2B5EF4-FFF2-40B4-BE49-F238E27FC236}">
                <a16:creationId xmlns:a16="http://schemas.microsoft.com/office/drawing/2014/main" id="{E505542F-438B-4C62-B13A-916C7F79EC1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6700" b="77917"/>
          <a:stretch/>
        </p:blipFill>
        <p:spPr>
          <a:xfrm>
            <a:off x="0" y="0"/>
            <a:ext cx="3044951" cy="1514475"/>
          </a:xfrm>
          <a:prstGeom prst="rect">
            <a:avLst/>
          </a:prstGeom>
        </p:spPr>
      </p:pic>
      <p:pic>
        <p:nvPicPr>
          <p:cNvPr id="26" name="Picture 25">
            <a:extLst>
              <a:ext uri="{FF2B5EF4-FFF2-40B4-BE49-F238E27FC236}">
                <a16:creationId xmlns:a16="http://schemas.microsoft.com/office/drawing/2014/main" id="{154908BF-145E-4BE2-A6F0-0A46456014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78750" t="72830" b="14149"/>
          <a:stretch/>
        </p:blipFill>
        <p:spPr>
          <a:xfrm>
            <a:off x="1032794" y="5962903"/>
            <a:ext cx="1943100" cy="892925"/>
          </a:xfrm>
          <a:prstGeom prst="rect">
            <a:avLst/>
          </a:prstGeom>
        </p:spPr>
      </p:pic>
      <p:graphicFrame>
        <p:nvGraphicFramePr>
          <p:cNvPr id="5" name="Content Placeholder 2">
            <a:extLst>
              <a:ext uri="{FF2B5EF4-FFF2-40B4-BE49-F238E27FC236}">
                <a16:creationId xmlns:a16="http://schemas.microsoft.com/office/drawing/2014/main" id="{C7638EFA-25EA-5880-1CB5-B012CCD788F5}"/>
              </a:ext>
            </a:extLst>
          </p:cNvPr>
          <p:cNvGraphicFramePr>
            <a:graphicFrameLocks noGrp="1"/>
          </p:cNvGraphicFramePr>
          <p:nvPr>
            <p:ph idx="1"/>
            <p:extLst>
              <p:ext uri="{D42A27DB-BD31-4B8C-83A1-F6EECF244321}">
                <p14:modId xmlns:p14="http://schemas.microsoft.com/office/powerpoint/2010/main" val="300234078"/>
              </p:ext>
            </p:extLst>
          </p:nvPr>
        </p:nvGraphicFramePr>
        <p:xfrm>
          <a:off x="3445668" y="154546"/>
          <a:ext cx="5012532" cy="651671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A1F095-40D4-4696-9718-1BDE047BF0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71F83339-F5DE-41D0-9A16-69E711AFFE0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914400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Magnifying glass showing decling performance">
            <a:extLst>
              <a:ext uri="{FF2B5EF4-FFF2-40B4-BE49-F238E27FC236}">
                <a16:creationId xmlns:a16="http://schemas.microsoft.com/office/drawing/2014/main" id="{8F03119E-B8F6-2DC4-C61D-1BD44AAD3F79}"/>
              </a:ext>
            </a:extLst>
          </p:cNvPr>
          <p:cNvPicPr>
            <a:picLocks noChangeAspect="1"/>
          </p:cNvPicPr>
          <p:nvPr/>
        </p:nvPicPr>
        <p:blipFill>
          <a:blip r:embed="rId4"/>
          <a:srcRect l="19861" r="50424" b="-1"/>
          <a:stretch>
            <a:fillRect/>
          </a:stretch>
        </p:blipFill>
        <p:spPr>
          <a:xfrm>
            <a:off x="6091083" y="10"/>
            <a:ext cx="3052917" cy="6857990"/>
          </a:xfrm>
          <a:prstGeom prst="rect">
            <a:avLst/>
          </a:prstGeom>
        </p:spPr>
      </p:pic>
      <p:pic>
        <p:nvPicPr>
          <p:cNvPr id="13" name="Picture 12">
            <a:extLst>
              <a:ext uri="{FF2B5EF4-FFF2-40B4-BE49-F238E27FC236}">
                <a16:creationId xmlns:a16="http://schemas.microsoft.com/office/drawing/2014/main" id="{39B4E11D-B0E0-4BFD-8D6A-E79C7F7953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553574" y="385458"/>
            <a:ext cx="5004664" cy="798088"/>
          </a:xfrm>
        </p:spPr>
        <p:txBody>
          <a:bodyPr>
            <a:normAutofit/>
          </a:bodyPr>
          <a:lstStyle/>
          <a:p>
            <a:r>
              <a:rPr dirty="0"/>
              <a:t>PEAS Framework</a:t>
            </a:r>
          </a:p>
        </p:txBody>
      </p:sp>
      <p:graphicFrame>
        <p:nvGraphicFramePr>
          <p:cNvPr id="17" name="Content Placeholder 2">
            <a:extLst>
              <a:ext uri="{FF2B5EF4-FFF2-40B4-BE49-F238E27FC236}">
                <a16:creationId xmlns:a16="http://schemas.microsoft.com/office/drawing/2014/main" id="{1E95EB23-75F1-DE3F-0A16-6265E6602AD2}"/>
              </a:ext>
            </a:extLst>
          </p:cNvPr>
          <p:cNvGraphicFramePr>
            <a:graphicFrameLocks noGrp="1"/>
          </p:cNvGraphicFramePr>
          <p:nvPr>
            <p:ph idx="1"/>
            <p:extLst>
              <p:ext uri="{D42A27DB-BD31-4B8C-83A1-F6EECF244321}">
                <p14:modId xmlns:p14="http://schemas.microsoft.com/office/powerpoint/2010/main" val="3831010799"/>
              </p:ext>
            </p:extLst>
          </p:nvPr>
        </p:nvGraphicFramePr>
        <p:xfrm>
          <a:off x="173874" y="1345842"/>
          <a:ext cx="5516122" cy="5312535"/>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15" name="Straight Connector 14">
            <a:extLst>
              <a:ext uri="{FF2B5EF4-FFF2-40B4-BE49-F238E27FC236}">
                <a16:creationId xmlns:a16="http://schemas.microsoft.com/office/drawing/2014/main" id="{FEB8E36E-2282-452A-A9D7-E38288D1C8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8095"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85331" y="618517"/>
            <a:ext cx="7773338" cy="1596177"/>
          </a:xfrm>
        </p:spPr>
        <p:txBody>
          <a:bodyPr>
            <a:normAutofit/>
          </a:bodyPr>
          <a:lstStyle/>
          <a:p>
            <a:r>
              <a:rPr dirty="0"/>
              <a:t>5 Whys Root-Cause Analysis</a:t>
            </a:r>
          </a:p>
        </p:txBody>
      </p:sp>
      <p:graphicFrame>
        <p:nvGraphicFramePr>
          <p:cNvPr id="5" name="Content Placeholder 2">
            <a:extLst>
              <a:ext uri="{FF2B5EF4-FFF2-40B4-BE49-F238E27FC236}">
                <a16:creationId xmlns:a16="http://schemas.microsoft.com/office/drawing/2014/main" id="{3787A288-AD40-1C6B-BD1E-2046A04F4FD1}"/>
              </a:ext>
            </a:extLst>
          </p:cNvPr>
          <p:cNvGraphicFramePr>
            <a:graphicFrameLocks noGrp="1"/>
          </p:cNvGraphicFramePr>
          <p:nvPr>
            <p:ph idx="1"/>
            <p:extLst>
              <p:ext uri="{D42A27DB-BD31-4B8C-83A1-F6EECF244321}">
                <p14:modId xmlns:p14="http://schemas.microsoft.com/office/powerpoint/2010/main" val="1643002379"/>
              </p:ext>
            </p:extLst>
          </p:nvPr>
        </p:nvGraphicFramePr>
        <p:xfrm>
          <a:off x="685800" y="1914144"/>
          <a:ext cx="7772400" cy="3647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E147119-2FF3-4E24-BEAE-12F0711AA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5331" y="1343991"/>
            <a:ext cx="2358979" cy="4157256"/>
          </a:xfrm>
        </p:spPr>
        <p:txBody>
          <a:bodyPr>
            <a:normAutofit/>
          </a:bodyPr>
          <a:lstStyle/>
          <a:p>
            <a:pPr algn="l"/>
            <a:r>
              <a:rPr lang="en-GB" sz="3800" dirty="0"/>
              <a:t>STAR Case Studies</a:t>
            </a:r>
          </a:p>
        </p:txBody>
      </p:sp>
      <p:sp>
        <p:nvSpPr>
          <p:cNvPr id="11" name="Rectangle: Rounded Corners 10">
            <a:extLst>
              <a:ext uri="{FF2B5EF4-FFF2-40B4-BE49-F238E27FC236}">
                <a16:creationId xmlns:a16="http://schemas.microsoft.com/office/drawing/2014/main" id="{A474E1CC-1624-4E5E-8E46-07272611A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0722" y="1253578"/>
            <a:ext cx="5194739" cy="4338083"/>
          </a:xfrm>
          <a:prstGeom prst="roundRect">
            <a:avLst>
              <a:gd name="adj" fmla="val 2158"/>
            </a:avLst>
          </a:prstGeom>
          <a:gradFill>
            <a:gsLst>
              <a:gs pos="0">
                <a:schemeClr val="bg1">
                  <a:lumMod val="95000"/>
                </a:schemeClr>
              </a:gs>
              <a:gs pos="100000">
                <a:schemeClr val="bg1">
                  <a:lumMod val="85000"/>
                </a:schemeClr>
              </a:gs>
            </a:gsLst>
            <a:lin ang="5400000" scaled="0"/>
          </a:gradFill>
          <a:ln w="82550" cap="sq">
            <a:solidFill>
              <a:schemeClr val="bg1">
                <a:lumMod val="95000"/>
              </a:schemeClr>
            </a:solidFill>
            <a:miter lim="800000"/>
          </a:ln>
          <a:scene3d>
            <a:camera prst="orthographicFront"/>
            <a:lightRig rig="threePt" dir="t">
              <a:rot lat="0" lon="0" rev="2700000"/>
            </a:lightRig>
          </a:scene3d>
          <a:sp3d contourW="6350">
            <a:bevelT h="38100"/>
            <a:contourClr>
              <a:schemeClr val="bg1">
                <a:lumMod val="6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7B881301-ECA9-4403-B094-4172E790557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74141"/>
          <a:stretch/>
        </p:blipFill>
        <p:spPr>
          <a:xfrm>
            <a:off x="0" y="1"/>
            <a:ext cx="9144000" cy="1773382"/>
          </a:xfrm>
          <a:prstGeom prst="rect">
            <a:avLst/>
          </a:prstGeom>
        </p:spPr>
      </p:pic>
      <p:graphicFrame>
        <p:nvGraphicFramePr>
          <p:cNvPr id="5" name="Content Placeholder 2">
            <a:extLst>
              <a:ext uri="{FF2B5EF4-FFF2-40B4-BE49-F238E27FC236}">
                <a16:creationId xmlns:a16="http://schemas.microsoft.com/office/drawing/2014/main" id="{5E134F29-A6D6-7AC7-E83F-63265EB003AD}"/>
              </a:ext>
            </a:extLst>
          </p:cNvPr>
          <p:cNvGraphicFramePr>
            <a:graphicFrameLocks noGrp="1"/>
          </p:cNvGraphicFramePr>
          <p:nvPr>
            <p:ph idx="1"/>
            <p:extLst>
              <p:ext uri="{D42A27DB-BD31-4B8C-83A1-F6EECF244321}">
                <p14:modId xmlns:p14="http://schemas.microsoft.com/office/powerpoint/2010/main" val="3682324213"/>
              </p:ext>
            </p:extLst>
          </p:nvPr>
        </p:nvGraphicFramePr>
        <p:xfrm>
          <a:off x="3490722" y="1266339"/>
          <a:ext cx="5194739" cy="43253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295ED52-E90A-465D-88C0-893C6EF481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2921021B-E928-4355-9554-162D5B68A1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914400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Vegetables in a tote bag">
            <a:extLst>
              <a:ext uri="{FF2B5EF4-FFF2-40B4-BE49-F238E27FC236}">
                <a16:creationId xmlns:a16="http://schemas.microsoft.com/office/drawing/2014/main" id="{51513F52-D544-AD34-D171-1E55AA9D851C}"/>
              </a:ext>
            </a:extLst>
          </p:cNvPr>
          <p:cNvPicPr>
            <a:picLocks noChangeAspect="1"/>
          </p:cNvPicPr>
          <p:nvPr/>
        </p:nvPicPr>
        <p:blipFill>
          <a:blip r:embed="rId4"/>
          <a:srcRect l="17280" r="53006" b="-1"/>
          <a:stretch>
            <a:fillRect/>
          </a:stretch>
        </p:blipFill>
        <p:spPr>
          <a:xfrm>
            <a:off x="20" y="10"/>
            <a:ext cx="3052896" cy="6857990"/>
          </a:xfrm>
          <a:prstGeom prst="rect">
            <a:avLst/>
          </a:prstGeom>
        </p:spPr>
      </p:pic>
      <p:pic>
        <p:nvPicPr>
          <p:cNvPr id="13" name="Picture 12">
            <a:extLst>
              <a:ext uri="{FF2B5EF4-FFF2-40B4-BE49-F238E27FC236}">
                <a16:creationId xmlns:a16="http://schemas.microsoft.com/office/drawing/2014/main" id="{0C98F1ED-E15E-4A4F-A33F-1F14053F6F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3348787" y="618518"/>
            <a:ext cx="5004665" cy="759522"/>
          </a:xfrm>
        </p:spPr>
        <p:txBody>
          <a:bodyPr>
            <a:normAutofit/>
          </a:bodyPr>
          <a:lstStyle/>
          <a:p>
            <a:r>
              <a:rPr dirty="0"/>
              <a:t>Conclusion</a:t>
            </a:r>
            <a:endParaRPr lang="en-GB" dirty="0"/>
          </a:p>
        </p:txBody>
      </p:sp>
      <p:graphicFrame>
        <p:nvGraphicFramePr>
          <p:cNvPr id="17" name="Content Placeholder 2">
            <a:extLst>
              <a:ext uri="{FF2B5EF4-FFF2-40B4-BE49-F238E27FC236}">
                <a16:creationId xmlns:a16="http://schemas.microsoft.com/office/drawing/2014/main" id="{707221CE-D38F-7700-94C7-5AE051FFC8D3}"/>
              </a:ext>
            </a:extLst>
          </p:cNvPr>
          <p:cNvGraphicFramePr>
            <a:graphicFrameLocks noGrp="1"/>
          </p:cNvGraphicFramePr>
          <p:nvPr>
            <p:ph idx="1"/>
            <p:extLst>
              <p:ext uri="{D42A27DB-BD31-4B8C-83A1-F6EECF244321}">
                <p14:modId xmlns:p14="http://schemas.microsoft.com/office/powerpoint/2010/main" val="2906371057"/>
              </p:ext>
            </p:extLst>
          </p:nvPr>
        </p:nvGraphicFramePr>
        <p:xfrm>
          <a:off x="3148897" y="1378040"/>
          <a:ext cx="5995083" cy="5437288"/>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cxnSp>
        <p:nvCxnSpPr>
          <p:cNvPr id="15" name="Straight Connector 14">
            <a:extLst>
              <a:ext uri="{FF2B5EF4-FFF2-40B4-BE49-F238E27FC236}">
                <a16:creationId xmlns:a16="http://schemas.microsoft.com/office/drawing/2014/main" id="{2971C7DD-6CA4-4C72-AB0A-8DE10B61366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55679" y="0"/>
            <a:ext cx="0" cy="6858000"/>
          </a:xfrm>
          <a:prstGeom prst="line">
            <a:avLst/>
          </a:prstGeom>
          <a:ln w="82550" cap="sq">
            <a:solidFill>
              <a:srgbClr val="D9D9D9"/>
            </a:solidFill>
            <a:miter lim="800000"/>
          </a:ln>
          <a:scene3d>
            <a:camera prst="orthographicFront"/>
            <a:lightRig rig="threePt" dir="t">
              <a:rot lat="0" lon="0" rev="2700000"/>
            </a:lightRig>
          </a:scene3d>
          <a:sp3d contourW="6350">
            <a:bevelT h="38100"/>
            <a:contourClr>
              <a:srgbClr val="BFBFBF"/>
            </a:contourClr>
          </a:sp3d>
        </p:spPr>
        <p:style>
          <a:lnRef idx="1">
            <a:schemeClr val="accent1"/>
          </a:lnRef>
          <a:fillRef idx="0">
            <a:schemeClr val="accent1"/>
          </a:fillRef>
          <a:effectRef idx="0">
            <a:schemeClr val="accent1"/>
          </a:effectRef>
          <a:fontRef idx="minor">
            <a:schemeClr val="tx1"/>
          </a:fontRef>
        </p:style>
      </p:cxnSp>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78000"/>
                <a:shade val="100000"/>
                <a:hueMod val="136000"/>
                <a:satMod val="160000"/>
                <a:lumMod val="105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4E0CBB8-4C5C-4365-8ED8-119D630EE0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
            <a:extLst>
              <a:ext uri="{FF2B5EF4-FFF2-40B4-BE49-F238E27FC236}">
                <a16:creationId xmlns:a16="http://schemas.microsoft.com/office/drawing/2014/main" id="{7B856BB6-F13C-4A98-9D8D-D8A075D9D9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extLst>
              <a:ext uri="{28A0092B-C50C-407E-A947-70E740481C1C}">
                <a14:useLocalDpi xmlns:a14="http://schemas.microsoft.com/office/drawing/2010/main" val="0"/>
              </a:ext>
            </a:extLst>
          </a:blip>
          <a:srcRect/>
          <a:stretch>
            <a:fillRect/>
          </a:stretch>
        </p:blipFill>
        <p:spPr bwMode="auto">
          <a:xfrm>
            <a:off x="0" y="-1"/>
            <a:ext cx="9144002"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E254D7ED-D2B0-28A0-2C8B-B0F4776165DF}"/>
              </a:ext>
            </a:extLst>
          </p:cNvPr>
          <p:cNvPicPr>
            <a:picLocks noChangeAspect="1"/>
          </p:cNvPicPr>
          <p:nvPr/>
        </p:nvPicPr>
        <p:blipFill>
          <a:blip r:embed="rId4">
            <a:duotone>
              <a:schemeClr val="bg2">
                <a:shade val="45000"/>
                <a:satMod val="135000"/>
              </a:schemeClr>
              <a:prstClr val="white"/>
            </a:duotone>
            <a:alphaModFix amt="25000"/>
          </a:blip>
          <a:srcRect l="2933" r="8400"/>
          <a:stretch>
            <a:fillRect/>
          </a:stretch>
        </p:blipFill>
        <p:spPr>
          <a:xfrm>
            <a:off x="20" y="10"/>
            <a:ext cx="9143980" cy="6857990"/>
          </a:xfrm>
          <a:prstGeom prst="rect">
            <a:avLst/>
          </a:prstGeom>
        </p:spPr>
      </p:pic>
      <p:pic>
        <p:nvPicPr>
          <p:cNvPr id="26" name="Picture 25">
            <a:extLst>
              <a:ext uri="{FF2B5EF4-FFF2-40B4-BE49-F238E27FC236}">
                <a16:creationId xmlns:a16="http://schemas.microsoft.com/office/drawing/2014/main" id="{9DD5A8E4-E2BD-4ED9-9AAE-A2F649CF29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18517"/>
            <a:ext cx="7773338" cy="1596177"/>
          </a:xfrm>
        </p:spPr>
        <p:txBody>
          <a:bodyPr>
            <a:normAutofit/>
          </a:bodyPr>
          <a:lstStyle/>
          <a:p>
            <a:r>
              <a:rPr dirty="0"/>
              <a:t>Recommendations</a:t>
            </a:r>
          </a:p>
        </p:txBody>
      </p:sp>
      <p:graphicFrame>
        <p:nvGraphicFramePr>
          <p:cNvPr id="17" name="Content Placeholder 2">
            <a:extLst>
              <a:ext uri="{FF2B5EF4-FFF2-40B4-BE49-F238E27FC236}">
                <a16:creationId xmlns:a16="http://schemas.microsoft.com/office/drawing/2014/main" id="{24049E1B-BCA6-F92C-87CD-3B2B3E83300B}"/>
              </a:ext>
            </a:extLst>
          </p:cNvPr>
          <p:cNvGraphicFramePr>
            <a:graphicFrameLocks noGrp="1"/>
          </p:cNvGraphicFramePr>
          <p:nvPr>
            <p:ph idx="1"/>
            <p:extLst>
              <p:ext uri="{D42A27DB-BD31-4B8C-83A1-F6EECF244321}">
                <p14:modId xmlns:p14="http://schemas.microsoft.com/office/powerpoint/2010/main" val="2658576283"/>
              </p:ext>
            </p:extLst>
          </p:nvPr>
        </p:nvGraphicFramePr>
        <p:xfrm>
          <a:off x="685330" y="2367092"/>
          <a:ext cx="7772870" cy="342410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3769" y="94721"/>
            <a:ext cx="7451558" cy="465350"/>
          </a:xfrm>
        </p:spPr>
        <p:txBody>
          <a:bodyPr>
            <a:normAutofit fontScale="90000"/>
          </a:bodyPr>
          <a:lstStyle/>
          <a:p>
            <a:pPr algn="ctr"/>
            <a:r>
              <a:rPr dirty="0"/>
              <a:t>References</a:t>
            </a:r>
          </a:p>
        </p:txBody>
      </p:sp>
      <p:sp>
        <p:nvSpPr>
          <p:cNvPr id="3" name="Content Placeholder 2"/>
          <p:cNvSpPr>
            <a:spLocks noGrp="1"/>
          </p:cNvSpPr>
          <p:nvPr>
            <p:ph idx="1"/>
          </p:nvPr>
        </p:nvSpPr>
        <p:spPr>
          <a:xfrm>
            <a:off x="0" y="937260"/>
            <a:ext cx="9144000" cy="5920740"/>
          </a:xfrm>
        </p:spPr>
        <p:txBody>
          <a:bodyPr>
            <a:noAutofit/>
          </a:bodyPr>
          <a:lstStyle/>
          <a:p>
            <a:pPr algn="just"/>
            <a:r>
              <a:rPr lang="en-GB" sz="1400" dirty="0" err="1">
                <a:latin typeface="Arial" panose="020B0604020202020204" pitchFamily="34" charset="0"/>
                <a:cs typeface="Arial" panose="020B0604020202020204" pitchFamily="34" charset="0"/>
              </a:rPr>
              <a:t>Batabyal</a:t>
            </a:r>
            <a:r>
              <a:rPr lang="en-GB" sz="1400" dirty="0">
                <a:latin typeface="Arial" panose="020B0604020202020204" pitchFamily="34" charset="0"/>
                <a:cs typeface="Arial" panose="020B0604020202020204" pitchFamily="34" charset="0"/>
              </a:rPr>
              <a:t>, A., &amp; Das, S. (2019). Sustainability and resource efficiency in hospitality operations. Routledge.</a:t>
            </a:r>
          </a:p>
          <a:p>
            <a:pPr algn="just"/>
            <a:r>
              <a:rPr lang="en-GB" sz="1400" dirty="0">
                <a:latin typeface="Arial" panose="020B0604020202020204" pitchFamily="34" charset="0"/>
                <a:cs typeface="Arial" panose="020B0604020202020204" pitchFamily="34" charset="0"/>
              </a:rPr>
              <a:t>Brotherton, B. (2015). Hospitality and tourism management research. SAGE.</a:t>
            </a:r>
          </a:p>
          <a:p>
            <a:pPr algn="just"/>
            <a:r>
              <a:rPr lang="en-GB" sz="1400" dirty="0">
                <a:latin typeface="Arial" panose="020B0604020202020204" pitchFamily="34" charset="0"/>
                <a:cs typeface="Arial" panose="020B0604020202020204" pitchFamily="34" charset="0"/>
              </a:rPr>
              <a:t>Clegg, S., </a:t>
            </a:r>
            <a:r>
              <a:rPr lang="en-GB" sz="1400" dirty="0" err="1">
                <a:latin typeface="Arial" panose="020B0604020202020204" pitchFamily="34" charset="0"/>
                <a:cs typeface="Arial" panose="020B0604020202020204" pitchFamily="34" charset="0"/>
              </a:rPr>
              <a:t>Skyttermoen</a:t>
            </a:r>
            <a:r>
              <a:rPr lang="en-GB" sz="1400" dirty="0">
                <a:latin typeface="Arial" panose="020B0604020202020204" pitchFamily="34" charset="0"/>
                <a:cs typeface="Arial" panose="020B0604020202020204" pitchFamily="34" charset="0"/>
              </a:rPr>
              <a:t>, T., &amp; </a:t>
            </a:r>
            <a:r>
              <a:rPr lang="en-GB" sz="1400" dirty="0" err="1">
                <a:latin typeface="Arial" panose="020B0604020202020204" pitchFamily="34" charset="0"/>
                <a:cs typeface="Arial" panose="020B0604020202020204" pitchFamily="34" charset="0"/>
              </a:rPr>
              <a:t>Vaagaasar</a:t>
            </a:r>
            <a:r>
              <a:rPr lang="en-GB" sz="1400" dirty="0">
                <a:latin typeface="Arial" panose="020B0604020202020204" pitchFamily="34" charset="0"/>
                <a:cs typeface="Arial" panose="020B0604020202020204" pitchFamily="34" charset="0"/>
              </a:rPr>
              <a:t>, A. L. (2021). Introducing management. SAGE.</a:t>
            </a:r>
          </a:p>
          <a:p>
            <a:pPr algn="just"/>
            <a:r>
              <a:rPr lang="en-GB" sz="1400" dirty="0">
                <a:latin typeface="Arial" panose="020B0604020202020204" pitchFamily="34" charset="0"/>
                <a:cs typeface="Arial" panose="020B0604020202020204" pitchFamily="34" charset="0"/>
              </a:rPr>
              <a:t>Cooper, C., &amp; Hall, C. M. (2019). Contemporary tourism: An international approach. Channel View.</a:t>
            </a:r>
          </a:p>
          <a:p>
            <a:pPr algn="just"/>
            <a:r>
              <a:rPr lang="en-GB" sz="1400" dirty="0">
                <a:latin typeface="Arial" panose="020B0604020202020204" pitchFamily="34" charset="0"/>
                <a:cs typeface="Arial" panose="020B0604020202020204" pitchFamily="34" charset="0"/>
              </a:rPr>
              <a:t>Costa, L., &amp; Costa, C. (2022). Local sourcing and circularity in hospitality supply chains. Journal of Sustainable Tourism, 30(4), 505–520.</a:t>
            </a:r>
          </a:p>
          <a:p>
            <a:pPr algn="just"/>
            <a:r>
              <a:rPr lang="en-GB" sz="1400" dirty="0">
                <a:latin typeface="Arial" panose="020B0604020202020204" pitchFamily="34" charset="0"/>
                <a:cs typeface="Arial" panose="020B0604020202020204" pitchFamily="34" charset="0"/>
              </a:rPr>
              <a:t>Darcy, S., Ambrose, I., &amp; </a:t>
            </a:r>
            <a:r>
              <a:rPr lang="en-GB" sz="1400" dirty="0" err="1">
                <a:latin typeface="Arial" panose="020B0604020202020204" pitchFamily="34" charset="0"/>
                <a:cs typeface="Arial" panose="020B0604020202020204" pitchFamily="34" charset="0"/>
              </a:rPr>
              <a:t>Buhalis</a:t>
            </a:r>
            <a:r>
              <a:rPr lang="en-GB" sz="1400" dirty="0">
                <a:latin typeface="Arial" panose="020B0604020202020204" pitchFamily="34" charset="0"/>
                <a:cs typeface="Arial" panose="020B0604020202020204" pitchFamily="34" charset="0"/>
              </a:rPr>
              <a:t>, D. (2012). Accessible tourism: Concepts and issues. Channel View.</a:t>
            </a:r>
          </a:p>
          <a:p>
            <a:pPr algn="just"/>
            <a:r>
              <a:rPr lang="en-GB" sz="1400" dirty="0">
                <a:latin typeface="Arial" panose="020B0604020202020204" pitchFamily="34" charset="0"/>
                <a:cs typeface="Arial" panose="020B0604020202020204" pitchFamily="34" charset="0"/>
              </a:rPr>
              <a:t>Dawson, J., </a:t>
            </a:r>
            <a:r>
              <a:rPr lang="en-GB" sz="1400" dirty="0" err="1">
                <a:latin typeface="Arial" panose="020B0604020202020204" pitchFamily="34" charset="0"/>
                <a:cs typeface="Arial" panose="020B0604020202020204" pitchFamily="34" charset="0"/>
              </a:rPr>
              <a:t>Lemelin</a:t>
            </a:r>
            <a:r>
              <a:rPr lang="en-GB" sz="1400" dirty="0">
                <a:latin typeface="Arial" panose="020B0604020202020204" pitchFamily="34" charset="0"/>
                <a:cs typeface="Arial" panose="020B0604020202020204" pitchFamily="34" charset="0"/>
              </a:rPr>
              <a:t>, R. H., &amp; Stewart, E. J. (2012). Ethics and sustainability in tourism. Earthscan.</a:t>
            </a:r>
          </a:p>
          <a:p>
            <a:pPr algn="just"/>
            <a:r>
              <a:rPr lang="en-GB" sz="1400" dirty="0">
                <a:latin typeface="Arial" panose="020B0604020202020204" pitchFamily="34" charset="0"/>
                <a:cs typeface="Arial" panose="020B0604020202020204" pitchFamily="34" charset="0"/>
              </a:rPr>
              <a:t>Faulkner, B., </a:t>
            </a:r>
            <a:r>
              <a:rPr lang="en-GB" sz="1400" dirty="0" err="1">
                <a:latin typeface="Arial" panose="020B0604020202020204" pitchFamily="34" charset="0"/>
                <a:cs typeface="Arial" panose="020B0604020202020204" pitchFamily="34" charset="0"/>
              </a:rPr>
              <a:t>Moscardo</a:t>
            </a:r>
            <a:r>
              <a:rPr lang="en-GB" sz="1400" dirty="0">
                <a:latin typeface="Arial" panose="020B0604020202020204" pitchFamily="34" charset="0"/>
                <a:cs typeface="Arial" panose="020B0604020202020204" pitchFamily="34" charset="0"/>
              </a:rPr>
              <a:t>, G., &amp; Laws, E. (2001). Tourism in the twenty-first century: Reflections on experience. Continuum.</a:t>
            </a:r>
          </a:p>
          <a:p>
            <a:pPr algn="just"/>
            <a:r>
              <a:rPr lang="en-GB" sz="1400" dirty="0">
                <a:latin typeface="Arial" panose="020B0604020202020204" pitchFamily="34" charset="0"/>
                <a:cs typeface="Arial" panose="020B0604020202020204" pitchFamily="34" charset="0"/>
              </a:rPr>
              <a:t>Ford, R. (2020). Strategic management for hospitality and tourism. Pearson.</a:t>
            </a:r>
          </a:p>
          <a:p>
            <a:pPr algn="just"/>
            <a:r>
              <a:rPr lang="en-GB" sz="1400" dirty="0">
                <a:latin typeface="Arial" panose="020B0604020202020204" pitchFamily="34" charset="0"/>
                <a:cs typeface="Arial" panose="020B0604020202020204" pitchFamily="34" charset="0"/>
              </a:rPr>
              <a:t>Ivanov, S., &amp; Webster, C. (2019). Robots, AI and service automation in hospitality. Tourism Management Perspectives, 31, 1–12.</a:t>
            </a:r>
          </a:p>
        </p:txBody>
      </p:sp>
    </p:spTree>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F7108D-466F-3447-B623-BA285833C880}"/>
              </a:ext>
            </a:extLst>
          </p:cNvPr>
          <p:cNvSpPr>
            <a:spLocks noGrp="1"/>
          </p:cNvSpPr>
          <p:nvPr>
            <p:ph idx="1"/>
          </p:nvPr>
        </p:nvSpPr>
        <p:spPr>
          <a:xfrm>
            <a:off x="261722" y="85858"/>
            <a:ext cx="8792126" cy="6701307"/>
          </a:xfrm>
        </p:spPr>
        <p:txBody>
          <a:bodyPr>
            <a:normAutofit/>
          </a:bodyPr>
          <a:lstStyle/>
          <a:p>
            <a:pPr algn="just"/>
            <a:r>
              <a:rPr lang="en-US" sz="1600" dirty="0" err="1">
                <a:latin typeface="Arial" panose="020B0604020202020204" pitchFamily="34" charset="0"/>
                <a:cs typeface="Arial" panose="020B0604020202020204" pitchFamily="34" charset="0"/>
              </a:rPr>
              <a:t>Krippendorf</a:t>
            </a:r>
            <a:r>
              <a:rPr lang="en-US" sz="1600" dirty="0">
                <a:latin typeface="Arial" panose="020B0604020202020204" pitchFamily="34" charset="0"/>
                <a:cs typeface="Arial" panose="020B0604020202020204" pitchFamily="34" charset="0"/>
              </a:rPr>
              <a:t>, J. (2011). The holiday makers: Understanding the impact of leisure and travel. Routledge.</a:t>
            </a:r>
          </a:p>
          <a:p>
            <a:pPr algn="just"/>
            <a:r>
              <a:rPr lang="en-US" sz="1600" dirty="0">
                <a:latin typeface="Arial" panose="020B0604020202020204" pitchFamily="34" charset="0"/>
                <a:cs typeface="Arial" panose="020B0604020202020204" pitchFamily="34" charset="0"/>
              </a:rPr>
              <a:t>Mill, R. (2012). The tourism system. Kendall Hunt.</a:t>
            </a:r>
          </a:p>
          <a:p>
            <a:pPr algn="just"/>
            <a:r>
              <a:rPr lang="en-US" sz="1600" dirty="0">
                <a:latin typeface="Arial" panose="020B0604020202020204" pitchFamily="34" charset="0"/>
                <a:cs typeface="Arial" panose="020B0604020202020204" pitchFamily="34" charset="0"/>
              </a:rPr>
              <a:t>Robson, C. (2016). Real world research. Wiley.</a:t>
            </a:r>
          </a:p>
          <a:p>
            <a:pPr algn="just"/>
            <a:r>
              <a:rPr lang="en-US" sz="1600" dirty="0">
                <a:latin typeface="Arial" panose="020B0604020202020204" pitchFamily="34" charset="0"/>
                <a:cs typeface="Arial" panose="020B0604020202020204" pitchFamily="34" charset="0"/>
              </a:rPr>
              <a:t>Santos, A., &amp; Silva, P. (2019). Smart refrigeration and inventory tracking in hospitality operations. International Journal of Hospitality Management, 78, 25–33.</a:t>
            </a:r>
          </a:p>
          <a:p>
            <a:pPr algn="just"/>
            <a:r>
              <a:rPr lang="en-US" sz="1600" dirty="0">
                <a:latin typeface="Arial" panose="020B0604020202020204" pitchFamily="34" charset="0"/>
                <a:cs typeface="Arial" panose="020B0604020202020204" pitchFamily="34" charset="0"/>
              </a:rPr>
              <a:t>Sharma, A., Singh, P., &amp; Tyagi, M. (2024). Hospitality innovation and circular food systems. Elsevier.</a:t>
            </a:r>
          </a:p>
          <a:p>
            <a:pPr algn="just"/>
            <a:r>
              <a:rPr lang="en-US" sz="1600" dirty="0">
                <a:latin typeface="Arial" panose="020B0604020202020204" pitchFamily="34" charset="0"/>
                <a:cs typeface="Arial" panose="020B0604020202020204" pitchFamily="34" charset="0"/>
              </a:rPr>
              <a:t>Tribe, J. (2009). Philosophical issues in tourism. Channel View.</a:t>
            </a:r>
          </a:p>
          <a:p>
            <a:pPr algn="just"/>
            <a:r>
              <a:rPr lang="en-US" sz="1600" dirty="0">
                <a:latin typeface="Arial" panose="020B0604020202020204" pitchFamily="34" charset="0"/>
                <a:cs typeface="Arial" panose="020B0604020202020204" pitchFamily="34" charset="0"/>
              </a:rPr>
              <a:t>Wahab, S., &amp; Cooper, C. (2005). Tourism in the age of globalization. Routledge.</a:t>
            </a:r>
          </a:p>
          <a:p>
            <a:pPr algn="just"/>
            <a:r>
              <a:rPr lang="en-US" sz="1600" dirty="0">
                <a:latin typeface="Arial" panose="020B0604020202020204" pitchFamily="34" charset="0"/>
                <a:cs typeface="Arial" panose="020B0604020202020204" pitchFamily="34" charset="0"/>
              </a:rPr>
              <a:t>World Tourism Organization (2023). Sustainability reporting and SDG integration in tourism. UNWTO Press.</a:t>
            </a:r>
          </a:p>
          <a:p>
            <a:pPr algn="just"/>
            <a:r>
              <a:rPr lang="en-US" sz="1600" dirty="0" err="1">
                <a:latin typeface="Arial" panose="020B0604020202020204" pitchFamily="34" charset="0"/>
                <a:cs typeface="Arial" panose="020B0604020202020204" pitchFamily="34" charset="0"/>
              </a:rPr>
              <a:t>www.culture.gov.uk</a:t>
            </a:r>
            <a:r>
              <a:rPr lang="en-US" sz="1600" dirty="0">
                <a:latin typeface="Arial" panose="020B0604020202020204" pitchFamily="34" charset="0"/>
                <a:cs typeface="Arial" panose="020B0604020202020204" pitchFamily="34" charset="0"/>
              </a:rPr>
              <a:t> (2024). Hospitality sustainability policy and reporting guidelines.</a:t>
            </a:r>
          </a:p>
          <a:p>
            <a:pPr algn="just"/>
            <a:r>
              <a:rPr lang="en-US" sz="1600" dirty="0" err="1">
                <a:latin typeface="Arial" panose="020B0604020202020204" pitchFamily="34" charset="0"/>
                <a:cs typeface="Arial" panose="020B0604020202020204" pitchFamily="34" charset="0"/>
              </a:rPr>
              <a:t>www.wto.org</a:t>
            </a:r>
            <a:r>
              <a:rPr lang="en-US" sz="1600" dirty="0">
                <a:latin typeface="Arial" panose="020B0604020202020204" pitchFamily="34" charset="0"/>
                <a:cs typeface="Arial" panose="020B0604020202020204" pitchFamily="34" charset="0"/>
              </a:rPr>
              <a:t> (2023). UN Sustainable Development Goal 12.3 – Responsible consumption and production.</a:t>
            </a:r>
          </a:p>
        </p:txBody>
      </p:sp>
    </p:spTree>
    <p:extLst>
      <p:ext uri="{BB962C8B-B14F-4D97-AF65-F5344CB8AC3E}">
        <p14:creationId xmlns:p14="http://schemas.microsoft.com/office/powerpoint/2010/main" val="2840111142"/>
      </p:ext>
    </p:extLst>
  </p:cSld>
  <p:clrMapOvr>
    <a:masterClrMapping/>
  </p:clrMapOvr>
  <mc:AlternateContent xmlns:mc="http://schemas.openxmlformats.org/markup-compatibility/2006" xmlns:p14="http://schemas.microsoft.com/office/powerpoint/2010/main">
    <mc:Choice Requires="p14">
      <p:transition spd="slow" p14:dur="900">
        <p14:warp/>
      </p:transition>
    </mc:Choice>
    <mc:Fallback xmlns="">
      <p:transition spd="slow">
        <p:fade/>
      </p:transition>
    </mc:Fallback>
  </mc:AlternateContent>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TotalTime>
  <Words>3374</Words>
  <Application>Microsoft Macintosh PowerPoint</Application>
  <PresentationFormat>On-screen Show (4:3)</PresentationFormat>
  <Paragraphs>115</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Tw Cen MT</vt:lpstr>
      <vt:lpstr>Droplet</vt:lpstr>
      <vt:lpstr>PowerPoint Presentation</vt:lpstr>
      <vt:lpstr>Introduction</vt:lpstr>
      <vt:lpstr>The Challenge of Food Waste</vt:lpstr>
      <vt:lpstr>Technological and Operational Solutions</vt:lpstr>
      <vt:lpstr>Behavioural and Policy Considerations</vt:lpstr>
      <vt:lpstr>Methodology</vt:lpstr>
      <vt:lpstr>Macro Drivers: PEST</vt:lpstr>
      <vt:lpstr>DPSIR Framework</vt:lpstr>
      <vt:lpstr>SWOT Analysis</vt:lpstr>
      <vt:lpstr>PEAS Framework</vt:lpstr>
      <vt:lpstr>5 Whys Root-Cause Analysis</vt:lpstr>
      <vt:lpstr>STAR Case Studies</vt:lpstr>
      <vt:lpstr>Conclusion</vt:lpstr>
      <vt:lpstr>Recommendations</vt:lpstr>
      <vt:lpstr>References</vt:lpstr>
      <vt:lpstr>PowerPoint Presentation</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Ciprian Dingu</dc:creator>
  <cp:lastModifiedBy>Microsoft Office User</cp:lastModifiedBy>
  <cp:revision>3</cp:revision>
  <dcterms:created xsi:type="dcterms:W3CDTF">2025-11-04T19:33:03Z</dcterms:created>
  <dcterms:modified xsi:type="dcterms:W3CDTF">2025-11-05T12:56:47Z</dcterms:modified>
</cp:coreProperties>
</file>