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7" r:id="rId5"/>
    <p:sldId id="280" r:id="rId6"/>
    <p:sldId id="263" r:id="rId7"/>
    <p:sldId id="271" r:id="rId8"/>
    <p:sldId id="270" r:id="rId9"/>
    <p:sldId id="278" r:id="rId10"/>
    <p:sldId id="261" r:id="rId11"/>
    <p:sldId id="277" r:id="rId12"/>
    <p:sldId id="264" r:id="rId13"/>
    <p:sldId id="265" r:id="rId14"/>
    <p:sldId id="276" r:id="rId15"/>
    <p:sldId id="266" r:id="rId16"/>
    <p:sldId id="269" r:id="rId17"/>
    <p:sldId id="272" r:id="rId18"/>
    <p:sldId id="273" r:id="rId19"/>
    <p:sldId id="259" r:id="rId20"/>
    <p:sldId id="284" r:id="rId21"/>
    <p:sldId id="281" r:id="rId22"/>
    <p:sldId id="282" r:id="rId23"/>
    <p:sldId id="283" r:id="rId24"/>
    <p:sldId id="275" r:id="rId25"/>
    <p:sldId id="260" r:id="rId26"/>
    <p:sldId id="285" r:id="rId27"/>
    <p:sldId id="274" r:id="rId28"/>
    <p:sldId id="279" r:id="rId29"/>
    <p:sldId id="262" r:id="rId30"/>
    <p:sldId id="268" r:id="rId3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83" autoAdjust="0"/>
  </p:normalViewPr>
  <p:slideViewPr>
    <p:cSldViewPr>
      <p:cViewPr>
        <p:scale>
          <a:sx n="100" d="100"/>
          <a:sy n="100" d="100"/>
        </p:scale>
        <p:origin x="-1944" y="-30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1" d="100"/>
          <a:sy n="81" d="100"/>
        </p:scale>
        <p:origin x="-3972" y="-90"/>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B2E5CDC-059F-40C6-A2B1-885848C27365}" type="datetimeFigureOut">
              <a:rPr lang="en-GB" smtClean="0"/>
              <a:pPr/>
              <a:t>10/03/2013</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EF0C576-8A3F-44E9-9C38-AFFE3B129A85}"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nao.org.uk/our_work_by_sector/housing,_property/modern_methods_of_construction.aspx"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buildipedia.com/component/k2/item/55-03-11-00-concrete-forming"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www.buildipedia.com/component/k2/item/738-32-13-13-concrete-paving"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www.passivehouse.com/"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Autofit/>
          </a:bodyPr>
          <a:lstStyle/>
          <a:p>
            <a:r>
              <a:rPr lang="en-GB" sz="1800" dirty="0" smtClean="0"/>
              <a:t>New Building Regulations Standards are putting increased pressure on architects and designers to provide energy saving solutions within the new build sector.</a:t>
            </a:r>
            <a:br>
              <a:rPr lang="en-GB" sz="1800" dirty="0" smtClean="0"/>
            </a:br>
            <a:r>
              <a:rPr lang="en-GB" sz="1800" dirty="0" smtClean="0"/>
              <a:t/>
            </a:r>
            <a:br>
              <a:rPr lang="en-GB" sz="1800" dirty="0" smtClean="0"/>
            </a:br>
            <a:r>
              <a:rPr lang="en-GB" sz="1800" dirty="0" smtClean="0"/>
              <a:t>With the increasing lack of tradesmen and rising costs of traditional methods of construction (which are unlikely to meet the demands for future developments), more and more clients and industry decision makers are recognising the significant benefits of modern methods of construction (MMC).</a:t>
            </a:r>
            <a:br>
              <a:rPr lang="en-GB" sz="1800" dirty="0" smtClean="0"/>
            </a:br>
            <a:r>
              <a:rPr lang="en-GB" sz="1800" dirty="0" smtClean="0"/>
              <a:t/>
            </a:r>
            <a:br>
              <a:rPr lang="en-GB" sz="1800" dirty="0" smtClean="0"/>
            </a:br>
            <a:r>
              <a:rPr lang="en-GB" sz="1800" dirty="0" smtClean="0"/>
              <a:t>Modern methods of construction are about better products and processes. They aim to improve business efficiency, quality, customer satisfaction, environmental performance, sustainability and the predictability of delivery timescales.</a:t>
            </a:r>
            <a:br>
              <a:rPr lang="en-GB" sz="1800" dirty="0" smtClean="0"/>
            </a:br>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t>Modern Methods of Construction (MMC) building systems include timber-frame, steel-frame, Pre-Cast concrete-frame, structural insulated panel systems (SIPS) and, Modular and Volumetric, Panelised and Hybrid semi-volumetric systems that combines both the volumetric and panelised approaches, or on -site MMC innovative building techniques and structural system technologies such as Insulated Concrete Form (ICF), "</a:t>
            </a:r>
            <a:r>
              <a:rPr lang="en-GB" sz="1800" dirty="0" err="1" smtClean="0"/>
              <a:t>TunnelForm</a:t>
            </a:r>
            <a:r>
              <a:rPr lang="en-GB" sz="1800" dirty="0" smtClean="0"/>
              <a:t>" or "Thin Joint Blocks" that fall outside the off-site categories. </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t>In particular MMC is about reducing waste!</a:t>
            </a:r>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2</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8675" y="273050"/>
            <a:ext cx="4960938" cy="3721100"/>
          </a:xfrm>
        </p:spPr>
      </p:sp>
      <p:sp>
        <p:nvSpPr>
          <p:cNvPr id="3" name="Notes Placeholder 2"/>
          <p:cNvSpPr>
            <a:spLocks noGrp="1"/>
          </p:cNvSpPr>
          <p:nvPr>
            <p:ph type="body" idx="1"/>
          </p:nvPr>
        </p:nvSpPr>
        <p:spPr>
          <a:xfrm>
            <a:off x="258355" y="4025265"/>
            <a:ext cx="6352339" cy="5706497"/>
          </a:xfrm>
        </p:spPr>
        <p:txBody>
          <a:bodyPr>
            <a:normAutofit lnSpcReduction="10000"/>
          </a:bodyPr>
          <a:lstStyle/>
          <a:p>
            <a:r>
              <a:rPr lang="en-GB" sz="1800" dirty="0" smtClean="0"/>
              <a:t>Modern Methods of Construction (MMC) building systems are used to construct buildings more quickly </a:t>
            </a:r>
            <a:r>
              <a:rPr lang="en-GB" sz="1800" b="1" dirty="0" smtClean="0"/>
              <a:t>to deliver high-quality, well-designed homes and properties,</a:t>
            </a:r>
            <a:r>
              <a:rPr lang="en-GB" sz="1800" dirty="0" smtClean="0"/>
              <a:t> efficiently and economically. They are increasingly regarded as a means of improving quality, customer satisfaction, environmental performance, sustainability and the predictability of delivery timescales, reducing time spent on site, improving on-site safety and overcoming skills shortages in construction. </a:t>
            </a:r>
          </a:p>
          <a:p>
            <a:r>
              <a:rPr lang="en-GB" sz="1800" dirty="0" smtClean="0"/>
              <a:t>MMC embraces a range of building system technologies and processes involving various forms of supply chain specifications, prefabrication and off-site assembly and, can include</a:t>
            </a:r>
            <a:r>
              <a:rPr lang="en-GB" sz="1800" b="1" dirty="0" smtClean="0"/>
              <a:t> On -site MMC</a:t>
            </a:r>
            <a:r>
              <a:rPr lang="en-GB" sz="1800" dirty="0" smtClean="0"/>
              <a:t> innovative building techniques and structural system technologies such as "</a:t>
            </a:r>
            <a:r>
              <a:rPr lang="en-GB" sz="1800" dirty="0" err="1" smtClean="0"/>
              <a:t>TunnelForm</a:t>
            </a:r>
            <a:r>
              <a:rPr lang="en-GB" sz="1800" dirty="0" smtClean="0"/>
              <a:t>" or "Thin Joint Blocks" that fall outside the off-site categories. </a:t>
            </a:r>
          </a:p>
          <a:p>
            <a:r>
              <a:rPr lang="en-GB" sz="1800" dirty="0" smtClean="0"/>
              <a:t>Whether you are using a </a:t>
            </a:r>
            <a:r>
              <a:rPr lang="en-GB" sz="1800" b="1" dirty="0" smtClean="0"/>
              <a:t>Volumetric, Panelised or</a:t>
            </a:r>
            <a:r>
              <a:rPr lang="en-GB" sz="1800" dirty="0" smtClean="0"/>
              <a:t> </a:t>
            </a:r>
            <a:r>
              <a:rPr lang="en-GB" sz="1800" b="1" dirty="0" smtClean="0"/>
              <a:t>Hybrid</a:t>
            </a:r>
            <a:r>
              <a:rPr lang="en-GB" sz="1800" dirty="0" smtClean="0"/>
              <a:t> semi-volumetric system that combines both the volumetric and panelised approaches, or </a:t>
            </a:r>
            <a:r>
              <a:rPr lang="en-GB" sz="1800" b="1" dirty="0" smtClean="0"/>
              <a:t>on -site MMC</a:t>
            </a:r>
            <a:r>
              <a:rPr lang="en-GB" sz="1800" dirty="0" smtClean="0"/>
              <a:t> innovative building techniques the building can be designed to include a large amount of flexible space which can be adapted to meet the varying needs of different building users throughout the lifetime of the building. </a:t>
            </a:r>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800" b="1" dirty="0" smtClean="0"/>
              <a:t>Off-site manufactured - panellised</a:t>
            </a:r>
          </a:p>
          <a:p>
            <a:r>
              <a:rPr lang="en-GB" sz="1800" dirty="0" smtClean="0"/>
              <a:t>(flat panel units built in a factory and transported to</a:t>
            </a:r>
          </a:p>
          <a:p>
            <a:r>
              <a:rPr lang="en-GB" sz="1800" dirty="0" smtClean="0"/>
              <a:t>site for assembly into a three-dimensional structure</a:t>
            </a:r>
          </a:p>
          <a:p>
            <a:r>
              <a:rPr lang="en-GB" sz="1800" dirty="0" smtClean="0"/>
              <a:t>or to fit within an existing structure).</a:t>
            </a:r>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1700" y="273050"/>
            <a:ext cx="4959350" cy="3721100"/>
          </a:xfrm>
        </p:spPr>
      </p:sp>
      <p:sp>
        <p:nvSpPr>
          <p:cNvPr id="3" name="Notes Placeholder 2"/>
          <p:cNvSpPr>
            <a:spLocks noGrp="1"/>
          </p:cNvSpPr>
          <p:nvPr>
            <p:ph type="body" idx="1"/>
          </p:nvPr>
        </p:nvSpPr>
        <p:spPr>
          <a:xfrm>
            <a:off x="186981" y="3947094"/>
            <a:ext cx="6495088" cy="5979544"/>
          </a:xfrm>
        </p:spPr>
        <p:txBody>
          <a:bodyPr>
            <a:normAutofit fontScale="85000" lnSpcReduction="20000"/>
          </a:bodyPr>
          <a:lstStyle/>
          <a:p>
            <a:r>
              <a:rPr lang="en-GB" sz="1600" dirty="0" smtClean="0"/>
              <a:t>Structural insulated panels are used to construct the floors, walls, and roofs in buildings ranging in size from family homes to convention centres. The panels are made by sandwiching a core of rigid foam plastic insulation between two very strong structural skins of oriented strand board (OSB). Other skin material like steel or aluminium are sometimes used for specific applications. </a:t>
            </a:r>
          </a:p>
          <a:p>
            <a:r>
              <a:rPr lang="en-GB" sz="1600" b="1" dirty="0" smtClean="0"/>
              <a:t>Why SIPS</a:t>
            </a:r>
          </a:p>
          <a:p>
            <a:r>
              <a:rPr lang="en-GB" sz="1600" b="1" dirty="0" smtClean="0"/>
              <a:t>Speed</a:t>
            </a:r>
            <a:r>
              <a:rPr lang="en-GB" sz="1600" dirty="0" smtClean="0"/>
              <a:t/>
            </a:r>
            <a:br>
              <a:rPr lang="en-GB" sz="1600" dirty="0" smtClean="0"/>
            </a:br>
            <a:r>
              <a:rPr lang="en-GB" sz="1600" dirty="0" smtClean="0"/>
              <a:t>SIPS is erected on site within a short space of time and a typical house will be SIPS Completed in under a week. Internal and external trades can carry on at the same time which can potentially halve the build time.</a:t>
            </a:r>
          </a:p>
          <a:p>
            <a:r>
              <a:rPr lang="en-GB" sz="1600" b="1" dirty="0" smtClean="0"/>
              <a:t>Simplicity</a:t>
            </a:r>
            <a:r>
              <a:rPr lang="en-GB" sz="1600" dirty="0" smtClean="0"/>
              <a:t/>
            </a:r>
            <a:br>
              <a:rPr lang="en-GB" sz="1600" dirty="0" smtClean="0"/>
            </a:br>
            <a:r>
              <a:rPr lang="en-GB" sz="1600" dirty="0" smtClean="0"/>
              <a:t>Detailing is simple allowing construction to move forward at a rapid rate and follow on trades can operate more efficiently – for instance wiring is face fixed meaning no more chases, plastering is square and plumb.</a:t>
            </a:r>
          </a:p>
          <a:p>
            <a:r>
              <a:rPr lang="en-GB" sz="1600" b="1" dirty="0" smtClean="0"/>
              <a:t>Thermal Properties</a:t>
            </a:r>
            <a:r>
              <a:rPr lang="en-GB" sz="1600" dirty="0" smtClean="0"/>
              <a:t/>
            </a:r>
            <a:br>
              <a:rPr lang="en-GB" sz="1600" dirty="0" smtClean="0"/>
            </a:br>
            <a:r>
              <a:rPr lang="en-GB" sz="1600" dirty="0" smtClean="0"/>
              <a:t>The SIPS System produces very high thermal qualities putting SIPS in Pole position to meet future Code for Sustainable Housing standards in 2013 (Code 5) and 2016 (Code 6).</a:t>
            </a:r>
          </a:p>
          <a:p>
            <a:r>
              <a:rPr lang="en-GB" sz="1600" b="1" dirty="0" smtClean="0"/>
              <a:t>Air Tightness</a:t>
            </a:r>
            <a:r>
              <a:rPr lang="en-GB" sz="1600" dirty="0" smtClean="0"/>
              <a:t/>
            </a:r>
            <a:br>
              <a:rPr lang="en-GB" sz="1600" dirty="0" smtClean="0"/>
            </a:br>
            <a:r>
              <a:rPr lang="en-GB" sz="1600" dirty="0" smtClean="0"/>
              <a:t>The unique fixing methods for SIPS Panels mean that problematic air tightness test need not be a worry, as they never fail on the structure unlike most other methods.</a:t>
            </a:r>
          </a:p>
          <a:p>
            <a:r>
              <a:rPr lang="en-GB" sz="1600" b="1" dirty="0" smtClean="0"/>
              <a:t>Cleanliness</a:t>
            </a:r>
            <a:r>
              <a:rPr lang="en-GB" sz="1600" dirty="0" smtClean="0"/>
              <a:t/>
            </a:r>
            <a:br>
              <a:rPr lang="en-GB" sz="1600" dirty="0" smtClean="0"/>
            </a:br>
            <a:r>
              <a:rPr lang="en-GB" sz="1600" dirty="0" smtClean="0"/>
              <a:t>It is said “For every three houses built one is buried as a result of waste”. As the majority of a SIPS build is made off site this greatly reduces the waste factor.</a:t>
            </a:r>
          </a:p>
          <a:p>
            <a:r>
              <a:rPr lang="en-GB" sz="1600" b="1" dirty="0" smtClean="0"/>
              <a:t>Strength</a:t>
            </a:r>
            <a:r>
              <a:rPr lang="en-GB" sz="1600" dirty="0" smtClean="0"/>
              <a:t/>
            </a:r>
            <a:br>
              <a:rPr lang="en-GB" sz="1600" dirty="0" smtClean="0"/>
            </a:br>
            <a:r>
              <a:rPr lang="en-GB" sz="1600" dirty="0" smtClean="0"/>
              <a:t>At six times the strength of Timber frame SIPS Panels can save vital space by eliminating the need for strengthening timbers in roof and walls. SIPS Panels are often used alongside </a:t>
            </a:r>
            <a:r>
              <a:rPr lang="en-GB" sz="1600" dirty="0" err="1" smtClean="0"/>
              <a:t>Glulam</a:t>
            </a:r>
            <a:r>
              <a:rPr lang="en-GB" sz="1600" dirty="0" smtClean="0"/>
              <a:t> or </a:t>
            </a:r>
            <a:r>
              <a:rPr lang="en-GB" sz="1600" dirty="0" err="1" smtClean="0"/>
              <a:t>Versalam</a:t>
            </a:r>
            <a:r>
              <a:rPr lang="en-GB" sz="1600" dirty="0" smtClean="0"/>
              <a:t> Beams, which make an attractive feature to any building.</a:t>
            </a:r>
          </a:p>
          <a:p>
            <a:r>
              <a:rPr lang="en-GB" sz="1600" dirty="0" smtClean="0"/>
              <a:t/>
            </a:r>
            <a:br>
              <a:rPr lang="en-GB" sz="1600" dirty="0" smtClean="0"/>
            </a:br>
            <a:r>
              <a:rPr lang="en-GB" sz="1600" dirty="0" smtClean="0"/>
              <a:t/>
            </a:r>
            <a:br>
              <a:rPr lang="en-GB" sz="1600" dirty="0" smtClean="0"/>
            </a:br>
            <a:endParaRPr lang="en-GB" sz="16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6</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800" b="1" dirty="0" smtClean="0"/>
              <a:t>Off-site manufactured - volumetric</a:t>
            </a:r>
          </a:p>
          <a:p>
            <a:r>
              <a:rPr lang="en-GB" sz="1800" dirty="0" smtClean="0"/>
              <a:t>(three-dimensional units produced in a factory, fully fitted out before being transported to site and stacked onto prepared foundations to form dwellings).</a:t>
            </a:r>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8</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9</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8675" y="195263"/>
            <a:ext cx="4960938" cy="3722687"/>
          </a:xfrm>
        </p:spPr>
      </p:sp>
      <p:sp>
        <p:nvSpPr>
          <p:cNvPr id="3" name="Notes Placeholder 2"/>
          <p:cNvSpPr>
            <a:spLocks noGrp="1"/>
          </p:cNvSpPr>
          <p:nvPr>
            <p:ph type="body" idx="1"/>
          </p:nvPr>
        </p:nvSpPr>
        <p:spPr>
          <a:xfrm>
            <a:off x="186981" y="3947094"/>
            <a:ext cx="6495088" cy="5979544"/>
          </a:xfrm>
        </p:spPr>
        <p:txBody>
          <a:bodyPr>
            <a:normAutofit fontScale="92500" lnSpcReduction="10000"/>
          </a:bodyPr>
          <a:lstStyle/>
          <a:p>
            <a:r>
              <a:rPr lang="en-GB" b="1" dirty="0" smtClean="0"/>
              <a:t>Labour and time</a:t>
            </a:r>
          </a:p>
          <a:p>
            <a:r>
              <a:rPr lang="en-GB" dirty="0" smtClean="0"/>
              <a:t>Our research showed that, compared to more traditional techniques, modern methods of construction can reduce on-site labour requirements to less than a quarter and on-site time to less than a half. These reductions are not magic: they result from some work taking place off-site. They bring real benefits because off‑site work involves different labour that is not as stretched as the on-site workforce [</a:t>
            </a:r>
            <a:r>
              <a:rPr lang="en-GB" dirty="0" smtClean="0">
                <a:hlinkClick r:id="rId3" action="ppaction://hlinkfile"/>
              </a:rPr>
              <a:t>Footnote 2</a:t>
            </a:r>
            <a:r>
              <a:rPr lang="en-GB" dirty="0" smtClean="0"/>
              <a:t>] and off-site work can be taken off the overall critical path providing it is planned properly. Modern methods of construction can therefore make better use of scarce labour and reduce total development time.</a:t>
            </a:r>
          </a:p>
          <a:p>
            <a:r>
              <a:rPr lang="en-GB" dirty="0" smtClean="0"/>
              <a:t>Benefits can be lost if project planning does not take account of the construction technique. We heard of one development where the superstructure all went up in 2 weeks. Then nothing happened for 8 weeks because nobody had told the following trades that the process was different and they would have to start earlier. Poor planning and communication failure wasted much of the benefit in using modern methods of construction.</a:t>
            </a:r>
          </a:p>
          <a:p>
            <a:r>
              <a:rPr lang="en-GB" dirty="0" smtClean="0"/>
              <a:t>More generally, our research shows that design and manufacture of off-site elements must start as soon as outline planning permission is obtained. This has two important implications. First, supply chain management, in particular the interface with planning authorities and with manufacturers, is vital. Second, early design freeze is critical because design changes after manufacture has started will be expensive.</a:t>
            </a:r>
          </a:p>
          <a:p>
            <a:r>
              <a:rPr lang="en-GB" b="1" dirty="0" smtClean="0"/>
              <a:t>Cost</a:t>
            </a:r>
          </a:p>
          <a:p>
            <a:r>
              <a:rPr lang="en-GB" dirty="0" smtClean="0"/>
              <a:t>Our analysis confirmed that modern methods of construction can be </a:t>
            </a:r>
            <a:r>
              <a:rPr lang="en-GB" dirty="0" err="1" smtClean="0"/>
              <a:t>cost‑competitive</a:t>
            </a:r>
            <a:r>
              <a:rPr lang="en-GB" dirty="0" smtClean="0"/>
              <a:t> in the right circumstances but hybrid and volumetric techniques are more expensive on average than other techniques. A range of circumstances, such as poor soil conditions and restricted working space, favour modern methods of construction but other factors, including late design changes and late contractor appointment, have the opposite impact. All these conditions affect the relative </a:t>
            </a:r>
            <a:r>
              <a:rPr lang="en-GB" dirty="0" err="1" smtClean="0"/>
              <a:t>cost‑effectiveness</a:t>
            </a:r>
            <a:r>
              <a:rPr lang="en-GB" dirty="0" smtClean="0"/>
              <a:t> of different construction methods.</a:t>
            </a:r>
          </a:p>
          <a:p>
            <a:r>
              <a:rPr lang="en-GB" dirty="0" smtClean="0"/>
              <a:t>Some financial benefits of modern methods of construction can be overlooked. Two come from faster completion (earlier rent receipts and a shorter borrowing period) and two come from the quality control in off-site manufacture (less snagging and less on-site inspection). These benefits close about a third of the average cost gap between modern methods of construction and more established techniques.</a:t>
            </a:r>
          </a:p>
          <a:p>
            <a:r>
              <a:rPr lang="en-GB" b="1" dirty="0" smtClean="0"/>
              <a:t>Quality</a:t>
            </a:r>
          </a:p>
          <a:p>
            <a:r>
              <a:rPr lang="en-GB" dirty="0" smtClean="0"/>
              <a:t>We found that modern methods of construction can deliver at least as good quality as more established techniques providing they are specified appropriately. We considered quality under the headings of durability (will the building last as long?), whole life costs (will it cost the same to maintain?) and performance (will it operate as well?).</a:t>
            </a:r>
          </a:p>
          <a:p>
            <a:r>
              <a:rPr lang="en-GB" b="1" dirty="0" smtClean="0"/>
              <a:t>Risk management</a:t>
            </a:r>
          </a:p>
          <a:p>
            <a:r>
              <a:rPr lang="en-GB" dirty="0" smtClean="0"/>
              <a:t>Modern methods of construction substantially change the risk profiles of home building projects, with risks migrating from later stages to earlier stages. Our report includes a detailed table illustrating how risk management changes when using modern methods of construction.</a:t>
            </a:r>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8675" y="273050"/>
            <a:ext cx="4960938" cy="3721100"/>
          </a:xfrm>
        </p:spPr>
      </p:sp>
      <p:sp>
        <p:nvSpPr>
          <p:cNvPr id="3" name="Notes Placeholder 2"/>
          <p:cNvSpPr>
            <a:spLocks noGrp="1"/>
          </p:cNvSpPr>
          <p:nvPr>
            <p:ph type="body" idx="1"/>
          </p:nvPr>
        </p:nvSpPr>
        <p:spPr/>
        <p:txBody>
          <a:bodyPr>
            <a:normAutofit/>
          </a:bodyPr>
          <a:lstStyle/>
          <a:p>
            <a:r>
              <a:rPr lang="en-GB" sz="1600" b="1" dirty="0" smtClean="0"/>
              <a:t>The typical challenges faced by contractors in the Gulf region include building green, on time and within budget. Contrary to popular belief, there are certain technologies and techniques which can help with all these issues.</a:t>
            </a:r>
            <a:endParaRPr lang="en-GB" sz="1600" dirty="0" smtClean="0"/>
          </a:p>
          <a:p>
            <a:r>
              <a:rPr lang="en-GB" sz="1600" dirty="0" smtClean="0"/>
              <a:t>Steel framework is one of them. While the technique itself is not new, it has, like all other technologies in the construction industry, developed over the years. Revolutionised by software, it is now able to offer more.</a:t>
            </a:r>
          </a:p>
          <a:p>
            <a:r>
              <a:rPr lang="en-GB" sz="1600" dirty="0" smtClean="0"/>
              <a:t>Steel framework, and particularly light-gauge steel framing, is used for a variety of projects, from schools, villas and labour accommodation, to offices and high-rises. It can also be used for partitions within buildings and for framing interior walls. As an engineered product (often manufactured and assembled in a factory before being delivered to site), it is gaining popularity due to a lack of application limits.</a:t>
            </a:r>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8675" y="195263"/>
            <a:ext cx="4960938" cy="3722687"/>
          </a:xfrm>
        </p:spPr>
      </p:sp>
      <p:sp>
        <p:nvSpPr>
          <p:cNvPr id="3" name="Notes Placeholder 2"/>
          <p:cNvSpPr>
            <a:spLocks noGrp="1"/>
          </p:cNvSpPr>
          <p:nvPr>
            <p:ph type="body" idx="1"/>
          </p:nvPr>
        </p:nvSpPr>
        <p:spPr>
          <a:xfrm>
            <a:off x="679768" y="4025265"/>
            <a:ext cx="5438140" cy="5784668"/>
          </a:xfrm>
        </p:spPr>
        <p:txBody>
          <a:bodyPr>
            <a:normAutofit fontScale="85000" lnSpcReduction="20000"/>
          </a:bodyPr>
          <a:lstStyle/>
          <a:p>
            <a:r>
              <a:rPr lang="en-GB" sz="1800" dirty="0" err="1" smtClean="0"/>
              <a:t>Polarwall</a:t>
            </a:r>
            <a:r>
              <a:rPr lang="en-GB" sz="1800" dirty="0" smtClean="0"/>
              <a:t> , Insulating Concrete Formwork (ICF),  is a simple construction, using a plastic framework to hold </a:t>
            </a:r>
            <a:r>
              <a:rPr lang="en-GB" sz="1800" dirty="0" err="1" smtClean="0"/>
              <a:t>polystsyrene</a:t>
            </a:r>
            <a:r>
              <a:rPr lang="en-GB" sz="1800" dirty="0" smtClean="0"/>
              <a:t> in place . The two sides of the wall are held parallel at designed widths, depending on which size crosstie is being used. </a:t>
            </a:r>
            <a:r>
              <a:rPr lang="en-GB" sz="1800" b="1" dirty="0" smtClean="0"/>
              <a:t>Engineering &amp; Structural Design</a:t>
            </a:r>
          </a:p>
          <a:p>
            <a:r>
              <a:rPr lang="en-GB" sz="1800" dirty="0" err="1" smtClean="0"/>
              <a:t>Polarwall</a:t>
            </a:r>
            <a:r>
              <a:rPr lang="en-GB" sz="1800" dirty="0" smtClean="0"/>
              <a:t> offers real advantages to the structural design and the curing strengths of the concrete. Unlike traditional block construction, or timber frame, </a:t>
            </a:r>
            <a:r>
              <a:rPr lang="en-GB" sz="1800" dirty="0" err="1" smtClean="0"/>
              <a:t>Polarwall</a:t>
            </a:r>
            <a:r>
              <a:rPr lang="en-GB" sz="1800" dirty="0" smtClean="0"/>
              <a:t> is much stronger and can therefore withstand greater loadings.</a:t>
            </a:r>
          </a:p>
          <a:p>
            <a:r>
              <a:rPr lang="en-GB" sz="1800" dirty="0" smtClean="0"/>
              <a:t>The benefits of using </a:t>
            </a:r>
            <a:r>
              <a:rPr lang="en-GB" sz="1800" dirty="0" err="1" smtClean="0"/>
              <a:t>Polarwall</a:t>
            </a:r>
            <a:r>
              <a:rPr lang="en-GB" sz="1800" dirty="0" smtClean="0"/>
              <a:t> are: </a:t>
            </a:r>
          </a:p>
          <a:p>
            <a:r>
              <a:rPr lang="en-GB" sz="1800" dirty="0" smtClean="0"/>
              <a:t>Steel reinforcement within the main body of the wall for above ground construction can be eliminated, providing huge cost savings</a:t>
            </a:r>
          </a:p>
          <a:p>
            <a:r>
              <a:rPr lang="en-GB" sz="1800" dirty="0" smtClean="0"/>
              <a:t>For basements, steel mesh is preferred to provide a quicker build speed</a:t>
            </a:r>
          </a:p>
          <a:p>
            <a:r>
              <a:rPr lang="en-GB" sz="1800" dirty="0" smtClean="0"/>
              <a:t>Permanently </a:t>
            </a:r>
            <a:r>
              <a:rPr lang="en-GB" sz="1800" dirty="0" err="1" smtClean="0"/>
              <a:t>incasing</a:t>
            </a:r>
            <a:r>
              <a:rPr lang="en-GB" sz="1800" dirty="0" smtClean="0"/>
              <a:t> the concrete with insulation provides the perfect environment for concrete to cure and gain maximum strength Insulating the concrete as it is poured can reduce thermal shrinkage</a:t>
            </a:r>
          </a:p>
          <a:p>
            <a:r>
              <a:rPr lang="en-GB" sz="1800" dirty="0" smtClean="0"/>
              <a:t>Open plan space can be easily used as the walls will offer greater loading capabilities </a:t>
            </a:r>
          </a:p>
          <a:p>
            <a:r>
              <a:rPr lang="en-GB" sz="1800" dirty="0" smtClean="0"/>
              <a:t>A structural design of the building is required to satisfy the requirements of the local Building Control. This will need to be carried out by a qualified structural engineer. </a:t>
            </a:r>
            <a:r>
              <a:rPr lang="en-GB" sz="1800" dirty="0" err="1" smtClean="0"/>
              <a:t>Polarwall</a:t>
            </a:r>
            <a:r>
              <a:rPr lang="en-GB" sz="1800" dirty="0" smtClean="0"/>
              <a:t> Ltd has links with a number of structural engineering firms throughout the UK. They have acquired the necessary experience to offer the most appropriate and economical design</a:t>
            </a:r>
          </a:p>
          <a:p>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8050" y="0"/>
            <a:ext cx="4767263" cy="3576638"/>
          </a:xfrm>
        </p:spPr>
      </p:sp>
      <p:sp>
        <p:nvSpPr>
          <p:cNvPr id="3" name="Notes Placeholder 2"/>
          <p:cNvSpPr>
            <a:spLocks noGrp="1"/>
          </p:cNvSpPr>
          <p:nvPr>
            <p:ph type="body" idx="1"/>
          </p:nvPr>
        </p:nvSpPr>
        <p:spPr>
          <a:xfrm>
            <a:off x="258355" y="3634409"/>
            <a:ext cx="6352339" cy="6097353"/>
          </a:xfrm>
        </p:spPr>
        <p:txBody>
          <a:bodyPr>
            <a:normAutofit/>
          </a:bodyPr>
          <a:lstStyle/>
          <a:p>
            <a:r>
              <a:rPr lang="en-GB" sz="1300" kern="1200" baseline="0" dirty="0" smtClean="0">
                <a:solidFill>
                  <a:schemeClr val="tx1"/>
                </a:solidFill>
                <a:latin typeface="+mn-lt"/>
                <a:ea typeface="+mn-ea"/>
                <a:cs typeface="+mn-cs"/>
              </a:rPr>
              <a:t>The amount of waste generated by the MMC sector in 2006 is estimated at almost 21,000 tonnes. Of this waste, 63% is from timber frame, 29% is from volumetric and 8% is from light gauge steel frame and SIPs. If no action is taken, these waste </a:t>
            </a:r>
            <a:r>
              <a:rPr lang="en-GB" sz="1300" kern="1200" baseline="0" dirty="0" err="1" smtClean="0">
                <a:solidFill>
                  <a:schemeClr val="tx1"/>
                </a:solidFill>
                <a:latin typeface="+mn-lt"/>
                <a:ea typeface="+mn-ea"/>
                <a:cs typeface="+mn-cs"/>
              </a:rPr>
              <a:t>arisings</a:t>
            </a:r>
            <a:r>
              <a:rPr lang="en-GB" sz="1300" kern="1200" baseline="0" dirty="0" smtClean="0">
                <a:solidFill>
                  <a:schemeClr val="tx1"/>
                </a:solidFill>
                <a:latin typeface="+mn-lt"/>
                <a:ea typeface="+mn-ea"/>
                <a:cs typeface="+mn-cs"/>
              </a:rPr>
              <a:t> could increase to 68,000 tonnes by 2020, owing to the expected take-up of MMC products7.</a:t>
            </a:r>
          </a:p>
          <a:p>
            <a:r>
              <a:rPr lang="en-GB" sz="1300" kern="1200" baseline="0" dirty="0" smtClean="0">
                <a:solidFill>
                  <a:schemeClr val="tx1"/>
                </a:solidFill>
                <a:latin typeface="+mn-lt"/>
                <a:ea typeface="+mn-ea"/>
                <a:cs typeface="+mn-cs"/>
              </a:rPr>
              <a:t>It is easier to manage waste in a factory environment than on a construction site which benefits the MMC sector. This is mainly due to having better control within a manufacturing process, allowing more effective segregation which in turn, results in less contamination and greater levels of recycling7.</a:t>
            </a:r>
          </a:p>
          <a:p>
            <a:r>
              <a:rPr lang="en-GB" sz="1300" kern="1200" baseline="0" dirty="0" smtClean="0">
                <a:solidFill>
                  <a:schemeClr val="tx1"/>
                </a:solidFill>
                <a:latin typeface="+mn-lt"/>
                <a:ea typeface="+mn-ea"/>
                <a:cs typeface="+mn-cs"/>
              </a:rPr>
              <a:t>The Waste and Resource Action Programme (WRAP), have a number of case studies on their website8 demonstrating the benefits and waste savings achieved from using different forms of MMC construction compared with traditional construction methods. For example, BRE waste measurement studies on the </a:t>
            </a:r>
            <a:r>
              <a:rPr lang="en-GB" sz="1300" kern="1200" baseline="0" dirty="0" err="1" smtClean="0">
                <a:solidFill>
                  <a:schemeClr val="tx1"/>
                </a:solidFill>
                <a:latin typeface="+mn-lt"/>
                <a:ea typeface="+mn-ea"/>
                <a:cs typeface="+mn-cs"/>
              </a:rPr>
              <a:t>SMARTLife</a:t>
            </a:r>
            <a:r>
              <a:rPr lang="en-GB" sz="1300" kern="1200" baseline="0" dirty="0" smtClean="0">
                <a:solidFill>
                  <a:schemeClr val="tx1"/>
                </a:solidFill>
                <a:latin typeface="+mn-lt"/>
                <a:ea typeface="+mn-ea"/>
                <a:cs typeface="+mn-cs"/>
              </a:rPr>
              <a:t> project (carried out on behalf of WRAP) show a 22% waste reduction using light steel frame construction and 11% for timber frame, compared to traditional methods.</a:t>
            </a:r>
          </a:p>
          <a:p>
            <a:r>
              <a:rPr lang="en-GB" sz="1300" kern="1200" baseline="0" dirty="0" smtClean="0">
                <a:solidFill>
                  <a:schemeClr val="tx1"/>
                </a:solidFill>
                <a:latin typeface="+mn-lt"/>
                <a:ea typeface="+mn-ea"/>
                <a:cs typeface="+mn-cs"/>
              </a:rPr>
              <a:t>The three </a:t>
            </a:r>
            <a:r>
              <a:rPr lang="en-GB" sz="1300" kern="1200" baseline="0" dirty="0" err="1" smtClean="0">
                <a:solidFill>
                  <a:schemeClr val="tx1"/>
                </a:solidFill>
                <a:latin typeface="+mn-lt"/>
                <a:ea typeface="+mn-ea"/>
                <a:cs typeface="+mn-cs"/>
              </a:rPr>
              <a:t>SMARTLife</a:t>
            </a:r>
            <a:r>
              <a:rPr lang="en-GB" sz="1300" kern="1200" baseline="0" dirty="0" smtClean="0">
                <a:solidFill>
                  <a:schemeClr val="tx1"/>
                </a:solidFill>
                <a:latin typeface="+mn-lt"/>
                <a:ea typeface="+mn-ea"/>
                <a:cs typeface="+mn-cs"/>
              </a:rPr>
              <a:t> studies recorded total waste </a:t>
            </a:r>
            <a:r>
              <a:rPr lang="en-GB" sz="1300" kern="1200" baseline="0" dirty="0" err="1" smtClean="0">
                <a:solidFill>
                  <a:schemeClr val="tx1"/>
                </a:solidFill>
                <a:latin typeface="+mn-lt"/>
                <a:ea typeface="+mn-ea"/>
                <a:cs typeface="+mn-cs"/>
              </a:rPr>
              <a:t>arisings</a:t>
            </a:r>
            <a:r>
              <a:rPr lang="en-GB" sz="1300" kern="1200" baseline="0" dirty="0" smtClean="0">
                <a:solidFill>
                  <a:schemeClr val="tx1"/>
                </a:solidFill>
                <a:latin typeface="+mn-lt"/>
                <a:ea typeface="+mn-ea"/>
                <a:cs typeface="+mn-cs"/>
              </a:rPr>
              <a:t> on-site and in the factory for different systems of MMC, using an environmental performance indicator of volume of waste</a:t>
            </a:r>
          </a:p>
          <a:p>
            <a:r>
              <a:rPr lang="en-GB" sz="1300" kern="1200" baseline="0" dirty="0" smtClean="0">
                <a:solidFill>
                  <a:schemeClr val="tx1"/>
                </a:solidFill>
                <a:latin typeface="+mn-lt"/>
                <a:ea typeface="+mn-ea"/>
                <a:cs typeface="+mn-cs"/>
              </a:rPr>
              <a:t>generated per 100m2 of construction floor area. The following waste </a:t>
            </a:r>
            <a:r>
              <a:rPr lang="en-GB" sz="1300" kern="1200" baseline="0" dirty="0" err="1" smtClean="0">
                <a:solidFill>
                  <a:schemeClr val="tx1"/>
                </a:solidFill>
                <a:latin typeface="+mn-lt"/>
                <a:ea typeface="+mn-ea"/>
                <a:cs typeface="+mn-cs"/>
              </a:rPr>
              <a:t>arisings</a:t>
            </a:r>
            <a:r>
              <a:rPr lang="en-GB" sz="1300" kern="1200" baseline="0" dirty="0" smtClean="0">
                <a:solidFill>
                  <a:schemeClr val="tx1"/>
                </a:solidFill>
                <a:latin typeface="+mn-lt"/>
                <a:ea typeface="+mn-ea"/>
                <a:cs typeface="+mn-cs"/>
              </a:rPr>
              <a:t> were identified:</a:t>
            </a:r>
          </a:p>
          <a:p>
            <a:r>
              <a:rPr lang="en-GB" sz="1300" kern="1200" baseline="0" dirty="0" smtClean="0">
                <a:solidFill>
                  <a:schemeClr val="tx1"/>
                </a:solidFill>
                <a:latin typeface="+mn-lt"/>
                <a:ea typeface="+mn-ea"/>
                <a:cs typeface="+mn-cs"/>
              </a:rPr>
              <a:t> Timber frame (wall panels and floor cassettes): 19.16m3 of waste generated per 100m2 of floor area</a:t>
            </a:r>
          </a:p>
          <a:p>
            <a:r>
              <a:rPr lang="en-GB" sz="1300" kern="1200" baseline="0" dirty="0" smtClean="0">
                <a:solidFill>
                  <a:schemeClr val="tx1"/>
                </a:solidFill>
                <a:latin typeface="+mn-lt"/>
                <a:ea typeface="+mn-ea"/>
                <a:cs typeface="+mn-cs"/>
              </a:rPr>
              <a:t> Volumetric steel (modular): 5.51m3 of waste generated per 100m2 of floor area</a:t>
            </a:r>
          </a:p>
          <a:p>
            <a:r>
              <a:rPr lang="en-GB" sz="1300" kern="1200" baseline="0" dirty="0" smtClean="0">
                <a:solidFill>
                  <a:schemeClr val="tx1"/>
                </a:solidFill>
                <a:latin typeface="+mn-lt"/>
                <a:ea typeface="+mn-ea"/>
                <a:cs typeface="+mn-cs"/>
              </a:rPr>
              <a:t> Steel frame (walls and floor cassettes): 16.84m3 of waste generated per 100m2 of floor area.</a:t>
            </a:r>
          </a:p>
          <a:p>
            <a:r>
              <a:rPr lang="en-GB" sz="1300" kern="1200" baseline="0" dirty="0" smtClean="0">
                <a:solidFill>
                  <a:schemeClr val="tx1"/>
                </a:solidFill>
                <a:latin typeface="+mn-lt"/>
                <a:ea typeface="+mn-ea"/>
                <a:cs typeface="+mn-cs"/>
              </a:rPr>
              <a:t>The studies show that the top three waste streams for each system were plaster/cement (largely comprising plasterboard), timber and packaging. Figure 1 shows a breakdown of the</a:t>
            </a:r>
          </a:p>
          <a:p>
            <a:r>
              <a:rPr lang="en-GB" sz="1300" kern="1200" baseline="0" dirty="0" smtClean="0">
                <a:solidFill>
                  <a:schemeClr val="tx1"/>
                </a:solidFill>
                <a:latin typeface="+mn-lt"/>
                <a:ea typeface="+mn-ea"/>
                <a:cs typeface="+mn-cs"/>
              </a:rPr>
              <a:t>types of waste arising from the three </a:t>
            </a:r>
            <a:r>
              <a:rPr lang="en-GB" sz="1300" kern="1200" baseline="0" dirty="0" err="1" smtClean="0">
                <a:solidFill>
                  <a:schemeClr val="tx1"/>
                </a:solidFill>
                <a:latin typeface="+mn-lt"/>
                <a:ea typeface="+mn-ea"/>
                <a:cs typeface="+mn-cs"/>
              </a:rPr>
              <a:t>SMARTLife</a:t>
            </a:r>
            <a:r>
              <a:rPr lang="en-GB" sz="1300" kern="1200" baseline="0" dirty="0" smtClean="0">
                <a:solidFill>
                  <a:schemeClr val="tx1"/>
                </a:solidFill>
                <a:latin typeface="+mn-lt"/>
                <a:ea typeface="+mn-ea"/>
                <a:cs typeface="+mn-cs"/>
              </a:rPr>
              <a:t> studies.</a:t>
            </a:r>
            <a:endParaRPr lang="en-GB" sz="13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52563" y="195263"/>
            <a:ext cx="3749675" cy="2813050"/>
          </a:xfrm>
        </p:spPr>
      </p:sp>
      <p:sp>
        <p:nvSpPr>
          <p:cNvPr id="3" name="Notes Placeholder 2"/>
          <p:cNvSpPr>
            <a:spLocks noGrp="1"/>
          </p:cNvSpPr>
          <p:nvPr>
            <p:ph type="body" idx="1"/>
          </p:nvPr>
        </p:nvSpPr>
        <p:spPr>
          <a:xfrm>
            <a:off x="258355" y="2930868"/>
            <a:ext cx="6539320" cy="6995770"/>
          </a:xfrm>
        </p:spPr>
        <p:txBody>
          <a:bodyPr>
            <a:noAutofit/>
          </a:bodyPr>
          <a:lstStyle/>
          <a:p>
            <a:r>
              <a:rPr lang="en-GB" sz="1400" dirty="0" smtClean="0"/>
              <a:t>Figure shows that the greatest overall environmental impact for the MMC systems studied is from raw materials, responsible for 94% of the impact. This is followed by energy/water at 3%, and packaging and waste, both at just over 1%. On average, transportation accounts for 12% of the raw materials impact. It is important to note that the following results are based on incomplete datasets and as such, are only indicative.</a:t>
            </a:r>
          </a:p>
          <a:p>
            <a:r>
              <a:rPr lang="en-GB" sz="1400" b="1" kern="1200" baseline="0" dirty="0" smtClean="0">
                <a:solidFill>
                  <a:schemeClr val="tx1"/>
                </a:solidFill>
                <a:latin typeface="+mn-lt"/>
                <a:ea typeface="+mn-ea"/>
                <a:cs typeface="+mn-cs"/>
              </a:rPr>
              <a:t>Issue:</a:t>
            </a:r>
          </a:p>
          <a:p>
            <a:r>
              <a:rPr lang="en-GB" sz="1400" kern="1200" baseline="0" dirty="0" smtClean="0">
                <a:solidFill>
                  <a:schemeClr val="tx1"/>
                </a:solidFill>
                <a:latin typeface="+mn-lt"/>
                <a:ea typeface="+mn-ea"/>
                <a:cs typeface="+mn-cs"/>
              </a:rPr>
              <a:t>A variety of packaging is used on raw materials supplied for the manufacture of MMC systems such as polythene</a:t>
            </a:r>
          </a:p>
          <a:p>
            <a:r>
              <a:rPr lang="en-GB" sz="1400" kern="1200" baseline="0" dirty="0" smtClean="0">
                <a:solidFill>
                  <a:schemeClr val="tx1"/>
                </a:solidFill>
                <a:latin typeface="+mn-lt"/>
                <a:ea typeface="+mn-ea"/>
                <a:cs typeface="+mn-cs"/>
              </a:rPr>
              <a:t>sheet/wrap, cardboard, metal and plastic banding, timber pallets and bearers, plastic containers (from adhesive and paint) and paper sacks.</a:t>
            </a:r>
          </a:p>
          <a:p>
            <a:r>
              <a:rPr lang="en-GB" sz="1400" kern="1200" baseline="0" dirty="0" smtClean="0">
                <a:solidFill>
                  <a:schemeClr val="tx1"/>
                </a:solidFill>
                <a:latin typeface="+mn-lt"/>
                <a:ea typeface="+mn-ea"/>
                <a:cs typeface="+mn-cs"/>
              </a:rPr>
              <a:t>This makes up a large proportion of the waste stream from manufacturing (up to 50% by weight) and not all of it is being recovered effectively. Some of this packaging may be reduced if it is used in an optimal manner, for example by using corner edges rather than full packaging on furniture.</a:t>
            </a:r>
          </a:p>
          <a:p>
            <a:r>
              <a:rPr lang="en-GB" sz="1400" b="1" kern="1200" baseline="0" dirty="0" smtClean="0">
                <a:solidFill>
                  <a:schemeClr val="tx1"/>
                </a:solidFill>
                <a:latin typeface="+mn-lt"/>
                <a:ea typeface="+mn-ea"/>
                <a:cs typeface="+mn-cs"/>
              </a:rPr>
              <a:t>Action:</a:t>
            </a:r>
          </a:p>
          <a:p>
            <a:r>
              <a:rPr lang="en-GB" sz="1400" kern="1200" baseline="0" dirty="0" smtClean="0">
                <a:solidFill>
                  <a:schemeClr val="tx1"/>
                </a:solidFill>
                <a:latin typeface="+mn-lt"/>
                <a:ea typeface="+mn-ea"/>
                <a:cs typeface="+mn-cs"/>
              </a:rPr>
              <a:t>Work closely with the supply chain to understand packaging types and any specific reasons why they are used, then aim for optimal packaging solutions and take back schemes. Specify that packaging on raw materials is either reusable or recyclable and clearly identifiable.</a:t>
            </a:r>
          </a:p>
          <a:p>
            <a:r>
              <a:rPr lang="en-GB" sz="1400" b="1" kern="1200" baseline="0" dirty="0" smtClean="0">
                <a:solidFill>
                  <a:schemeClr val="tx1"/>
                </a:solidFill>
                <a:latin typeface="+mn-lt"/>
                <a:ea typeface="+mn-ea"/>
                <a:cs typeface="+mn-cs"/>
              </a:rPr>
              <a:t>What next:</a:t>
            </a:r>
          </a:p>
          <a:p>
            <a:r>
              <a:rPr lang="en-GB" sz="1400" kern="1200" baseline="0" dirty="0" smtClean="0">
                <a:solidFill>
                  <a:schemeClr val="tx1"/>
                </a:solidFill>
                <a:latin typeface="+mn-lt"/>
                <a:ea typeface="+mn-ea"/>
                <a:cs typeface="+mn-cs"/>
              </a:rPr>
              <a:t>Identify the top 50% of raw material suppliers to MMC manufacturers in terms of sales and devise a joint action plan for tackling packaging.</a:t>
            </a:r>
          </a:p>
          <a:p>
            <a:r>
              <a:rPr lang="en-GB" sz="1400" b="1" kern="1200" baseline="0" dirty="0" smtClean="0">
                <a:solidFill>
                  <a:schemeClr val="tx1"/>
                </a:solidFill>
                <a:latin typeface="+mn-lt"/>
                <a:ea typeface="+mn-ea"/>
                <a:cs typeface="+mn-cs"/>
              </a:rPr>
              <a:t>Who to take it forward:</a:t>
            </a:r>
          </a:p>
          <a:p>
            <a:r>
              <a:rPr lang="en-GB" sz="1400" kern="1200" baseline="0" dirty="0" smtClean="0">
                <a:solidFill>
                  <a:schemeClr val="tx1"/>
                </a:solidFill>
                <a:latin typeface="+mn-lt"/>
                <a:ea typeface="+mn-ea"/>
                <a:cs typeface="+mn-cs"/>
              </a:rPr>
              <a:t>Modular and Portable Building Association (MPBA), Construction Products Association, Build Offsite, UK Timber Frame Association (UKTFA) and British Precast Concrete Federation (BPCF) with support from BRE and other appropriate business support organisations.</a:t>
            </a:r>
          </a:p>
        </p:txBody>
      </p:sp>
      <p:sp>
        <p:nvSpPr>
          <p:cNvPr id="4" name="Slide Number Placeholder 3"/>
          <p:cNvSpPr>
            <a:spLocks noGrp="1"/>
          </p:cNvSpPr>
          <p:nvPr>
            <p:ph type="sldNum" sz="quarter" idx="10"/>
          </p:nvPr>
        </p:nvSpPr>
        <p:spPr>
          <a:xfrm>
            <a:off x="5040453" y="10357131"/>
            <a:ext cx="2945659" cy="496332"/>
          </a:xfrm>
        </p:spPr>
        <p:txBody>
          <a:bodyPr/>
          <a:lstStyle/>
          <a:p>
            <a:fld id="{2EF0C576-8A3F-44E9-9C38-AFFE3B129A85}"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16</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600" b="1" dirty="0" smtClean="0"/>
              <a:t>Slip Forming</a:t>
            </a:r>
            <a:r>
              <a:rPr lang="en-GB" sz="1600" dirty="0" smtClean="0"/>
              <a:t>, used to construct a variety of concrete elements and structures, is the technique of moving </a:t>
            </a:r>
            <a:r>
              <a:rPr lang="en-GB" sz="1600" dirty="0" smtClean="0">
                <a:hlinkClick r:id="rId3"/>
              </a:rPr>
              <a:t>formwork</a:t>
            </a:r>
            <a:r>
              <a:rPr lang="en-GB" sz="1600" dirty="0" smtClean="0"/>
              <a:t> to allow for the simultaneous extrusion and finishing of concrete. It is a continuous process which can provide significant time savings in a variety of construction projects. As concrete is placed, the formwork may be moved either vertically or horizontally. It can be moved vertically to form chimneys, walls, tanks, silos, and multi-story buildings, and usually provides uniform cross-sections from the bottom of the structure to the top. The formwork can also be moved horizontally to produce even layers of </a:t>
            </a:r>
            <a:r>
              <a:rPr lang="en-GB" sz="1600" dirty="0" smtClean="0">
                <a:hlinkClick r:id="rId4"/>
              </a:rPr>
              <a:t>concrete for highways</a:t>
            </a:r>
            <a:r>
              <a:rPr lang="en-GB" sz="1600" dirty="0" smtClean="0"/>
              <a:t>, driveways, curb and gutter combinations, and median barriers.</a:t>
            </a:r>
            <a:endParaRPr lang="en-GB" sz="16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17</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18</a:t>
            </a:fld>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800" dirty="0" smtClean="0"/>
              <a:t>Materials with improved characteristics will be used that will make the bridge construction safe, durable, and reliable. Materials like high-performance concretes, polymer concretes, and plastics will be utilized. As the </a:t>
            </a:r>
            <a:r>
              <a:rPr lang="en-GB" sz="1800" dirty="0" err="1" smtClean="0"/>
              <a:t>fiber</a:t>
            </a:r>
            <a:r>
              <a:rPr lang="en-GB" sz="1800" dirty="0" smtClean="0"/>
              <a:t> reinforced composites are becoming more tolerant towards temperature, they will be used extensively for bridge construction. Use of larger steel </a:t>
            </a:r>
            <a:r>
              <a:rPr lang="en-GB" sz="1800" dirty="0" err="1" smtClean="0"/>
              <a:t>fibers</a:t>
            </a:r>
            <a:r>
              <a:rPr lang="en-GB" sz="1800" dirty="0" smtClean="0"/>
              <a:t> will be used in </a:t>
            </a:r>
            <a:r>
              <a:rPr lang="en-GB" sz="1800" dirty="0" smtClean="0"/>
              <a:t>the tensioned </a:t>
            </a:r>
            <a:r>
              <a:rPr lang="en-GB" sz="1800" dirty="0" smtClean="0"/>
              <a:t>members. The economics of future bridge construction will implement a simple design, with an increased interface between design, erection, and maintenance. Progressive study in modern superior materials and management techniques will facilitate the construction of durable structures that do not require extensive maintenance. </a:t>
            </a:r>
          </a:p>
          <a:p>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19</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78558" y="210791"/>
            <a:ext cx="4824536" cy="3619173"/>
          </a:xfrm>
        </p:spPr>
      </p:sp>
      <p:sp>
        <p:nvSpPr>
          <p:cNvPr id="3" name="Notes Placeholder 2"/>
          <p:cNvSpPr>
            <a:spLocks noGrp="1"/>
          </p:cNvSpPr>
          <p:nvPr>
            <p:ph type="body" idx="1"/>
          </p:nvPr>
        </p:nvSpPr>
        <p:spPr>
          <a:xfrm>
            <a:off x="590525" y="3811191"/>
            <a:ext cx="5887421" cy="5904656"/>
          </a:xfrm>
        </p:spPr>
        <p:txBody>
          <a:bodyPr>
            <a:normAutofit/>
          </a:bodyPr>
          <a:lstStyle/>
          <a:p>
            <a:r>
              <a:rPr lang="en-GB" sz="1600" kern="1200" baseline="0" dirty="0" smtClean="0">
                <a:solidFill>
                  <a:schemeClr val="tx1"/>
                </a:solidFill>
                <a:latin typeface="+mn-lt"/>
                <a:ea typeface="+mn-ea"/>
                <a:cs typeface="+mn-cs"/>
              </a:rPr>
              <a:t>The increasing demand for housing, coupled with wide concerns over the need to improve performance, has created a powerful case for use of offsite technologies. However, to date, the industry has been slow to innovate and adopt offsite technologies, which has inhibited achieving a step improvement in productivity and quality of housing supply. This study forms part of a three-year research project on the applications of innovative building technologies in housing construction. It </a:t>
            </a:r>
            <a:r>
              <a:rPr lang="en-GB" sz="1600" b="1" kern="1200" baseline="0" dirty="0" smtClean="0">
                <a:solidFill>
                  <a:schemeClr val="tx1"/>
                </a:solidFill>
                <a:latin typeface="+mn-lt"/>
                <a:ea typeface="+mn-ea"/>
                <a:cs typeface="+mn-cs"/>
              </a:rPr>
              <a:t>reports the findings of a survey of the top 100 </a:t>
            </a:r>
            <a:r>
              <a:rPr lang="en-GB" sz="1600" b="1" kern="1200" baseline="0" dirty="0" err="1" smtClean="0">
                <a:solidFill>
                  <a:schemeClr val="tx1"/>
                </a:solidFill>
                <a:latin typeface="+mn-lt"/>
                <a:ea typeface="+mn-ea"/>
                <a:cs typeface="+mn-cs"/>
              </a:rPr>
              <a:t>housebuilding</a:t>
            </a:r>
            <a:r>
              <a:rPr lang="en-GB" sz="1600" b="1" kern="1200" baseline="0" dirty="0" smtClean="0">
                <a:solidFill>
                  <a:schemeClr val="tx1"/>
                </a:solidFill>
                <a:latin typeface="+mn-lt"/>
                <a:ea typeface="+mn-ea"/>
                <a:cs typeface="+mn-cs"/>
              </a:rPr>
              <a:t> firms regarding the use of Offsite Modern Methods of Construction (Offsite-MMC). </a:t>
            </a:r>
            <a:r>
              <a:rPr lang="en-GB" sz="1600" kern="1200" baseline="0" dirty="0" smtClean="0">
                <a:solidFill>
                  <a:schemeClr val="tx1"/>
                </a:solidFill>
                <a:latin typeface="+mn-lt"/>
                <a:ea typeface="+mn-ea"/>
                <a:cs typeface="+mn-cs"/>
              </a:rPr>
              <a:t>The respondent firms together contribute more than 30% to the total housing unit</a:t>
            </a:r>
          </a:p>
          <a:p>
            <a:r>
              <a:rPr lang="en-GB" sz="1600" kern="1200" baseline="0" dirty="0" smtClean="0">
                <a:solidFill>
                  <a:schemeClr val="tx1"/>
                </a:solidFill>
                <a:latin typeface="+mn-lt"/>
                <a:ea typeface="+mn-ea"/>
                <a:cs typeface="+mn-cs"/>
              </a:rPr>
              <a:t>completions in the industry. </a:t>
            </a:r>
          </a:p>
          <a:p>
            <a:endParaRPr lang="en-GB" sz="1600" kern="1200" baseline="0" dirty="0" smtClean="0">
              <a:solidFill>
                <a:schemeClr val="tx1"/>
              </a:solidFill>
              <a:latin typeface="+mn-lt"/>
              <a:ea typeface="+mn-ea"/>
              <a:cs typeface="+mn-cs"/>
            </a:endParaRPr>
          </a:p>
          <a:p>
            <a:r>
              <a:rPr lang="en-GB" sz="1600" b="1" dirty="0" smtClean="0"/>
              <a:t>THIS CHART</a:t>
            </a:r>
            <a:endParaRPr lang="en-GB" sz="1600" b="1" kern="1200" baseline="0" dirty="0" smtClean="0">
              <a:solidFill>
                <a:schemeClr val="tx1"/>
              </a:solidFill>
              <a:latin typeface="+mn-lt"/>
              <a:ea typeface="+mn-ea"/>
              <a:cs typeface="+mn-cs"/>
            </a:endParaRPr>
          </a:p>
          <a:p>
            <a:r>
              <a:rPr lang="en-GB" sz="1600" dirty="0" smtClean="0"/>
              <a:t>The aspects of housing with the greatest potential growth for Offsite-MMC applications were </a:t>
            </a:r>
            <a:r>
              <a:rPr lang="en-GB" sz="1600" dirty="0" smtClean="0"/>
              <a:t>considered to </a:t>
            </a:r>
            <a:r>
              <a:rPr lang="en-GB" sz="1600" dirty="0" smtClean="0"/>
              <a:t>be kitchen and bathroom pods (44%), external wall (41%), timber frame (37%) and roofs (33%)</a:t>
            </a:r>
          </a:p>
          <a:p>
            <a:r>
              <a:rPr lang="en-GB" sz="1600" dirty="0" smtClean="0"/>
              <a:t>(Figure 4). The </a:t>
            </a:r>
            <a:r>
              <a:rPr lang="en-GB" sz="1600" dirty="0" err="1" smtClean="0"/>
              <a:t>housebuilders</a:t>
            </a:r>
            <a:r>
              <a:rPr lang="en-GB" sz="1600" dirty="0" smtClean="0"/>
              <a:t> did not generally see great potential for complete modular buildings. </a:t>
            </a:r>
            <a:r>
              <a:rPr lang="en-GB" sz="1600" dirty="0" smtClean="0"/>
              <a:t>The analysis </a:t>
            </a:r>
            <a:r>
              <a:rPr lang="en-GB" sz="1600" dirty="0" smtClean="0"/>
              <a:t>of comments revealed that </a:t>
            </a:r>
            <a:r>
              <a:rPr lang="en-GB" sz="1600" dirty="0" err="1" smtClean="0"/>
              <a:t>housebuilders</a:t>
            </a:r>
            <a:r>
              <a:rPr lang="en-GB" sz="1600" dirty="0" smtClean="0"/>
              <a:t> assessed the potential for Offsite-MMC applications</a:t>
            </a:r>
          </a:p>
          <a:p>
            <a:r>
              <a:rPr lang="en-GB" sz="1600" dirty="0" smtClean="0"/>
              <a:t>against a wide range of factors including technical requirements, cost, time, site integration, customers</a:t>
            </a:r>
            <a:r>
              <a:rPr lang="en-GB" sz="1600" dirty="0" smtClean="0"/>
              <a:t>’ choices</a:t>
            </a:r>
            <a:r>
              <a:rPr lang="en-GB" sz="1600" dirty="0" smtClean="0"/>
              <a:t>, sales, mortgage issues and site specifics.</a:t>
            </a:r>
            <a:endParaRPr lang="en-GB" sz="16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20</a:t>
            </a:fld>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58477" y="4715153"/>
            <a:ext cx="6336704" cy="4466987"/>
          </a:xfrm>
        </p:spPr>
        <p:txBody>
          <a:bodyPr>
            <a:noAutofit/>
          </a:bodyPr>
          <a:lstStyle/>
          <a:p>
            <a:r>
              <a:rPr lang="en-US" sz="1400" dirty="0" smtClean="0"/>
              <a:t>In January 2008, the European Parliament called on the Commission to propose a binding requirement  that all new buildings needing to be heated and/or cooled are constructed to </a:t>
            </a:r>
            <a:r>
              <a:rPr lang="en-US" sz="1400" dirty="0" err="1" smtClean="0"/>
              <a:t>PassivHaus</a:t>
            </a:r>
            <a:r>
              <a:rPr lang="en-US" sz="1400" dirty="0" smtClean="0"/>
              <a:t> or equivalent non-residential standards from 2011, and a requirement to use passive heating and cooling solutions from 2008.</a:t>
            </a:r>
            <a:r>
              <a:rPr lang="en-US" sz="1400" baseline="0" dirty="0" smtClean="0"/>
              <a:t> </a:t>
            </a:r>
          </a:p>
          <a:p>
            <a:endParaRPr lang="en-US" sz="1400" kern="1200" baseline="0" dirty="0" smtClean="0">
              <a:solidFill>
                <a:schemeClr val="tx1"/>
              </a:solidFill>
              <a:latin typeface="+mn-lt"/>
              <a:ea typeface="+mn-ea"/>
              <a:cs typeface="+mn-cs"/>
            </a:endParaRPr>
          </a:p>
          <a:p>
            <a:r>
              <a:rPr lang="en-US" sz="1400" kern="1200" baseline="0" dirty="0" err="1" smtClean="0">
                <a:solidFill>
                  <a:schemeClr val="tx1"/>
                </a:solidFill>
                <a:latin typeface="+mn-lt"/>
                <a:ea typeface="+mn-ea"/>
                <a:cs typeface="+mn-cs"/>
              </a:rPr>
              <a:t>Passivhaus</a:t>
            </a:r>
            <a:r>
              <a:rPr lang="en-US" sz="1400" kern="1200" baseline="0" dirty="0" smtClean="0">
                <a:solidFill>
                  <a:schemeClr val="tx1"/>
                </a:solidFill>
                <a:latin typeface="+mn-lt"/>
                <a:ea typeface="+mn-ea"/>
                <a:cs typeface="+mn-cs"/>
              </a:rPr>
              <a:t> is a construction standard which applies to new build dwellings. There is also a </a:t>
            </a:r>
            <a:r>
              <a:rPr lang="en-US" sz="1400" kern="1200" baseline="0" dirty="0" err="1" smtClean="0">
                <a:solidFill>
                  <a:schemeClr val="tx1"/>
                </a:solidFill>
                <a:latin typeface="+mn-lt"/>
                <a:ea typeface="+mn-ea"/>
                <a:cs typeface="+mn-cs"/>
              </a:rPr>
              <a:t>Passivhaus</a:t>
            </a:r>
            <a:endParaRPr lang="en-US" sz="1400" kern="1200" baseline="0" dirty="0" smtClean="0">
              <a:solidFill>
                <a:schemeClr val="tx1"/>
              </a:solidFill>
              <a:latin typeface="+mn-lt"/>
              <a:ea typeface="+mn-ea"/>
              <a:cs typeface="+mn-cs"/>
            </a:endParaRPr>
          </a:p>
          <a:p>
            <a:r>
              <a:rPr lang="en-US" sz="1400" kern="1200" baseline="0" dirty="0" smtClean="0">
                <a:solidFill>
                  <a:schemeClr val="tx1"/>
                </a:solidFill>
                <a:latin typeface="+mn-lt"/>
                <a:ea typeface="+mn-ea"/>
                <a:cs typeface="+mn-cs"/>
              </a:rPr>
              <a:t>refurbishment standard, which sets standards beyond the Energy Saving Trust’s best practice in</a:t>
            </a:r>
          </a:p>
          <a:p>
            <a:r>
              <a:rPr lang="en-US" sz="1400" kern="1200" baseline="0" dirty="0" smtClean="0">
                <a:solidFill>
                  <a:schemeClr val="tx1"/>
                </a:solidFill>
                <a:latin typeface="+mn-lt"/>
                <a:ea typeface="+mn-ea"/>
                <a:cs typeface="+mn-cs"/>
              </a:rPr>
              <a:t>refurbishment standard. However, achieving the </a:t>
            </a:r>
            <a:r>
              <a:rPr lang="en-US" sz="1400" kern="1200" baseline="0" dirty="0" err="1" smtClean="0">
                <a:solidFill>
                  <a:schemeClr val="tx1"/>
                </a:solidFill>
                <a:latin typeface="+mn-lt"/>
                <a:ea typeface="+mn-ea"/>
                <a:cs typeface="+mn-cs"/>
              </a:rPr>
              <a:t>Passivhaus</a:t>
            </a:r>
            <a:r>
              <a:rPr lang="en-US" sz="1400" kern="1200" baseline="0" dirty="0" smtClean="0">
                <a:solidFill>
                  <a:schemeClr val="tx1"/>
                </a:solidFill>
                <a:latin typeface="+mn-lt"/>
                <a:ea typeface="+mn-ea"/>
                <a:cs typeface="+mn-cs"/>
              </a:rPr>
              <a:t> refurbishment standard may not be feasible or</a:t>
            </a:r>
          </a:p>
          <a:p>
            <a:r>
              <a:rPr lang="en-US" sz="1400" kern="1200" baseline="0" dirty="0" smtClean="0">
                <a:solidFill>
                  <a:schemeClr val="tx1"/>
                </a:solidFill>
                <a:latin typeface="+mn-lt"/>
                <a:ea typeface="+mn-ea"/>
                <a:cs typeface="+mn-cs"/>
              </a:rPr>
              <a:t>cost effective in many cases, and therefore it is recommended for flagship refurbishments or one off projects.</a:t>
            </a:r>
          </a:p>
          <a:p>
            <a:r>
              <a:rPr lang="en-US" sz="1400" dirty="0" smtClean="0"/>
              <a:t>The </a:t>
            </a:r>
            <a:r>
              <a:rPr lang="en-US" sz="1400" dirty="0" err="1" smtClean="0"/>
              <a:t>PassivHaus</a:t>
            </a:r>
            <a:r>
              <a:rPr lang="en-US" sz="1400" dirty="0" smtClean="0"/>
              <a:t> Planning Package (PHPP) is a design tool produced by the </a:t>
            </a:r>
            <a:r>
              <a:rPr lang="en-US" sz="1400" dirty="0" err="1" smtClean="0">
                <a:hlinkClick r:id="rId3"/>
              </a:rPr>
              <a:t>PassivHaus</a:t>
            </a:r>
            <a:r>
              <a:rPr lang="en-US" sz="1400" dirty="0" smtClean="0">
                <a:hlinkClick r:id="rId3"/>
              </a:rPr>
              <a:t> </a:t>
            </a:r>
            <a:r>
              <a:rPr lang="en-US" sz="1400" dirty="0" err="1" smtClean="0">
                <a:hlinkClick r:id="rId3"/>
              </a:rPr>
              <a:t>Intitut</a:t>
            </a:r>
            <a:r>
              <a:rPr lang="en-US" sz="1400" dirty="0" smtClean="0">
                <a:hlinkClick r:id="rId3"/>
              </a:rPr>
              <a:t> Germany</a:t>
            </a:r>
            <a:r>
              <a:rPr lang="en-US" sz="1400" dirty="0" smtClean="0"/>
              <a:t> for use by building architects and designers.  </a:t>
            </a:r>
          </a:p>
          <a:p>
            <a:r>
              <a:rPr lang="en-US" sz="1400" dirty="0" smtClean="0"/>
              <a:t>PHPP contains a series of tools for:</a:t>
            </a:r>
          </a:p>
          <a:p>
            <a:r>
              <a:rPr lang="en-US" sz="1400" dirty="0" smtClean="0"/>
              <a:t> </a:t>
            </a:r>
          </a:p>
          <a:p>
            <a:r>
              <a:rPr lang="en-US" sz="1400" dirty="0" smtClean="0"/>
              <a:t>calculating energy balances </a:t>
            </a:r>
          </a:p>
          <a:p>
            <a:r>
              <a:rPr lang="en-US" sz="1400" dirty="0" smtClean="0"/>
              <a:t>designing comfortable ventilation </a:t>
            </a:r>
          </a:p>
          <a:p>
            <a:r>
              <a:rPr lang="en-US" sz="1400" dirty="0" smtClean="0"/>
              <a:t>calculating the heat load </a:t>
            </a:r>
          </a:p>
          <a:p>
            <a:r>
              <a:rPr lang="en-US" sz="1400" dirty="0" smtClean="0"/>
              <a:t>summer comfort calculations </a:t>
            </a:r>
          </a:p>
          <a:p>
            <a:r>
              <a:rPr lang="en-US" sz="1400" dirty="0" smtClean="0"/>
              <a:t>and many other useful tools for reliable design of </a:t>
            </a:r>
            <a:r>
              <a:rPr lang="en-US" sz="1400" dirty="0" err="1" smtClean="0"/>
              <a:t>PassivHaus</a:t>
            </a:r>
            <a:r>
              <a:rPr lang="en-US" sz="1400" dirty="0" smtClean="0"/>
              <a:t> dwellings </a:t>
            </a:r>
          </a:p>
          <a:p>
            <a:endParaRPr lang="en-US" sz="1400" dirty="0" smtClean="0"/>
          </a:p>
          <a:p>
            <a:endParaRPr lang="en-GB" sz="1400" dirty="0"/>
          </a:p>
        </p:txBody>
      </p:sp>
      <p:sp>
        <p:nvSpPr>
          <p:cNvPr id="4" name="Slide Number Placeholder 3"/>
          <p:cNvSpPr>
            <a:spLocks noGrp="1"/>
          </p:cNvSpPr>
          <p:nvPr>
            <p:ph type="sldNum" sz="quarter" idx="10"/>
          </p:nvPr>
        </p:nvSpPr>
        <p:spPr/>
        <p:txBody>
          <a:bodyPr/>
          <a:lstStyle/>
          <a:p>
            <a:fld id="{092ED226-7310-4BCC-9D60-E3C394760324}" type="slidenum">
              <a:rPr lang="en-GB" smtClean="0"/>
              <a:pPr/>
              <a:t>21</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24145" y="4714427"/>
            <a:ext cx="6091036" cy="4976281"/>
          </a:xfrm>
        </p:spPr>
        <p:txBody>
          <a:bodyPr>
            <a:noAutofit/>
          </a:bodyPr>
          <a:lstStyle/>
          <a:p>
            <a:r>
              <a:rPr lang="en-GB" sz="1700" kern="1200" baseline="0" dirty="0" smtClean="0">
                <a:solidFill>
                  <a:schemeClr val="tx1"/>
                </a:solidFill>
                <a:latin typeface="Times New Roman" pitchFamily="18" charset="0"/>
                <a:ea typeface="+mn-ea"/>
                <a:cs typeface="+mn-cs"/>
              </a:rPr>
              <a:t>First use of</a:t>
            </a:r>
            <a:r>
              <a:rPr lang="en-GB" sz="1700" kern="1200" dirty="0" smtClean="0">
                <a:solidFill>
                  <a:schemeClr val="tx1"/>
                </a:solidFill>
                <a:latin typeface="Times New Roman" pitchFamily="18" charset="0"/>
                <a:ea typeface="+mn-ea"/>
                <a:cs typeface="+mn-cs"/>
              </a:rPr>
              <a:t> t</a:t>
            </a:r>
            <a:r>
              <a:rPr lang="en-GB" sz="1700" kern="1200" baseline="0" dirty="0" smtClean="0">
                <a:solidFill>
                  <a:schemeClr val="tx1"/>
                </a:solidFill>
                <a:latin typeface="Times New Roman" pitchFamily="18" charset="0"/>
                <a:ea typeface="+mn-ea"/>
                <a:cs typeface="+mn-cs"/>
              </a:rPr>
              <a:t>yre bales in house building in Great Britain.</a:t>
            </a:r>
          </a:p>
          <a:p>
            <a:r>
              <a:rPr lang="en-GB" sz="1700" kern="1200" baseline="0" dirty="0" smtClean="0">
                <a:solidFill>
                  <a:schemeClr val="tx1"/>
                </a:solidFill>
                <a:latin typeface="Times New Roman" pitchFamily="18" charset="0"/>
                <a:ea typeface="+mn-ea"/>
                <a:cs typeface="+mn-cs"/>
              </a:rPr>
              <a:t>Tyre bales were used as an alternative to concrete and brick retaining walls in the construction of an embankment to support new residential housing. Improved drainage and slope stabilisation were achieved.</a:t>
            </a:r>
          </a:p>
          <a:p>
            <a:r>
              <a:rPr lang="en-GB" sz="1700" kern="1200" baseline="0" dirty="0" smtClean="0">
                <a:solidFill>
                  <a:schemeClr val="tx1"/>
                </a:solidFill>
                <a:latin typeface="Times New Roman" pitchFamily="18" charset="0"/>
                <a:ea typeface="+mn-ea"/>
                <a:cs typeface="+mn-cs"/>
              </a:rPr>
              <a:t>Costs savings of up to £25,000 were estimated.</a:t>
            </a:r>
          </a:p>
          <a:p>
            <a:r>
              <a:rPr lang="en-GB" sz="1700" kern="1200" baseline="0" dirty="0" smtClean="0">
                <a:solidFill>
                  <a:schemeClr val="tx1"/>
                </a:solidFill>
                <a:latin typeface="Times New Roman" pitchFamily="18" charset="0"/>
                <a:ea typeface="+mn-ea"/>
                <a:cs typeface="+mn-cs"/>
              </a:rPr>
              <a:t>A 100 metre embankment utilised approximately 21,000 used car and light commercial vehicle tyres, weighing 160 tonnes.</a:t>
            </a:r>
          </a:p>
          <a:p>
            <a:r>
              <a:rPr lang="en-GB" sz="1700" kern="1200" baseline="0" dirty="0" smtClean="0">
                <a:solidFill>
                  <a:schemeClr val="tx1"/>
                </a:solidFill>
                <a:latin typeface="Times New Roman" pitchFamily="18" charset="0"/>
                <a:ea typeface="+mn-ea"/>
                <a:cs typeface="+mn-cs"/>
              </a:rPr>
              <a:t> Environmental impact was reduced through the displacement of virgin aggregates and energy intensive cement and bricks, and through reduced emissions from the transportation of materials.</a:t>
            </a:r>
          </a:p>
          <a:p>
            <a:r>
              <a:rPr lang="en-GB" sz="1700" kern="1200" baseline="0" dirty="0" smtClean="0">
                <a:solidFill>
                  <a:schemeClr val="tx1"/>
                </a:solidFill>
                <a:latin typeface="Times New Roman" pitchFamily="18" charset="0"/>
                <a:ea typeface="+mn-ea"/>
                <a:cs typeface="+mn-cs"/>
              </a:rPr>
              <a:t>The application also assists the creation of markets for recycled tyres which can no longer be disposed of to landfill in the UK.</a:t>
            </a:r>
          </a:p>
          <a:p>
            <a:r>
              <a:rPr lang="en-GB" sz="1700" kern="1200" baseline="0" dirty="0" smtClean="0">
                <a:solidFill>
                  <a:schemeClr val="tx1"/>
                </a:solidFill>
                <a:latin typeface="Times New Roman" pitchFamily="18" charset="0"/>
                <a:ea typeface="+mn-ea"/>
                <a:cs typeface="+mn-cs"/>
              </a:rPr>
              <a:t> Cost and environmental benefits for the use of tyre bales in civil engineering projects are likely to be greater in the Highlands of Scotland, the location of this project, due to the limited availability of lightweight aggregates and the greater transportation distances.</a:t>
            </a:r>
            <a:endParaRPr lang="en-GB" sz="1700" dirty="0"/>
          </a:p>
        </p:txBody>
      </p:sp>
      <p:sp>
        <p:nvSpPr>
          <p:cNvPr id="4" name="Slide Number Placeholder 3"/>
          <p:cNvSpPr>
            <a:spLocks noGrp="1"/>
          </p:cNvSpPr>
          <p:nvPr>
            <p:ph type="sldNum" sz="quarter" idx="10"/>
          </p:nvPr>
        </p:nvSpPr>
        <p:spPr/>
        <p:txBody>
          <a:bodyPr/>
          <a:lstStyle/>
          <a:p>
            <a:fld id="{092ED226-7310-4BCC-9D60-E3C394760324}" type="slidenum">
              <a:rPr lang="en-GB" smtClean="0"/>
              <a:pPr/>
              <a:t>22</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600" dirty="0" smtClean="0"/>
              <a:t>The Footprint is the first straw bale building in Cumbria, and the first for the National Trust.</a:t>
            </a:r>
          </a:p>
          <a:p>
            <a:r>
              <a:rPr lang="en-GB" sz="1600" dirty="0" smtClean="0"/>
              <a:t>Thanks to the choice of alternative building materials such as straw walls, used car tyre foundations, sheep's wool insulation, timber frames, floors and walkways, an oak shingle roof, this beautiful and inspiring building has a low environmental impact.</a:t>
            </a:r>
          </a:p>
          <a:p>
            <a:r>
              <a:rPr lang="en-GB" sz="1600" dirty="0" smtClean="0"/>
              <a:t>The National Trust used a conventional building company (</a:t>
            </a:r>
            <a:r>
              <a:rPr lang="en-GB" sz="1600" dirty="0" err="1" smtClean="0"/>
              <a:t>lambert</a:t>
            </a:r>
            <a:r>
              <a:rPr lang="en-GB" sz="1600" dirty="0" smtClean="0"/>
              <a:t>-gill from Carlisle) for the majority of the construction and overseeing the process. Opportunities for skills development, training and hands on involvement were created through practical courses, most of which were led by </a:t>
            </a:r>
            <a:r>
              <a:rPr lang="en-GB" sz="1600" dirty="0" err="1" smtClean="0"/>
              <a:t>amazonails</a:t>
            </a:r>
            <a:r>
              <a:rPr lang="en-GB" sz="1600" dirty="0" smtClean="0"/>
              <a:t>.</a:t>
            </a:r>
          </a:p>
          <a:p>
            <a:r>
              <a:rPr lang="en-GB" sz="1600" dirty="0" smtClean="0"/>
              <a:t>The most complete record of the Footprint Project construction is the time-lapse movie that we assembled from some of the 43,000+ images shot from the dedicated camera overlooking the site.</a:t>
            </a:r>
          </a:p>
          <a:p>
            <a:endParaRPr lang="en-GB" sz="1600" dirty="0"/>
          </a:p>
        </p:txBody>
      </p:sp>
      <p:sp>
        <p:nvSpPr>
          <p:cNvPr id="4" name="Slide Number Placeholder 3"/>
          <p:cNvSpPr>
            <a:spLocks noGrp="1"/>
          </p:cNvSpPr>
          <p:nvPr>
            <p:ph type="sldNum" sz="quarter" idx="10"/>
          </p:nvPr>
        </p:nvSpPr>
        <p:spPr/>
        <p:txBody>
          <a:bodyPr/>
          <a:lstStyle/>
          <a:p>
            <a:fld id="{908EC4AA-B3F8-4875-8472-5600C9A6D46C}" type="slidenum">
              <a:rPr lang="en-GB" smtClean="0"/>
              <a:pPr/>
              <a:t>23</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2573" y="210791"/>
            <a:ext cx="4353470" cy="3265798"/>
          </a:xfrm>
        </p:spPr>
      </p:sp>
      <p:sp>
        <p:nvSpPr>
          <p:cNvPr id="3" name="Notes Placeholder 2"/>
          <p:cNvSpPr>
            <a:spLocks noGrp="1"/>
          </p:cNvSpPr>
          <p:nvPr>
            <p:ph type="body" idx="1"/>
          </p:nvPr>
        </p:nvSpPr>
        <p:spPr>
          <a:xfrm>
            <a:off x="679768" y="3523159"/>
            <a:ext cx="5438140" cy="6403479"/>
          </a:xfrm>
        </p:spPr>
        <p:txBody>
          <a:bodyPr>
            <a:normAutofit lnSpcReduction="10000"/>
          </a:bodyPr>
          <a:lstStyle/>
          <a:p>
            <a:r>
              <a:rPr lang="en-GB" sz="1800" dirty="0" smtClean="0"/>
              <a:t>The most important industry-wide drivers for </a:t>
            </a:r>
            <a:r>
              <a:rPr lang="en-GB" sz="1800" dirty="0" err="1" smtClean="0"/>
              <a:t>housebuilders</a:t>
            </a:r>
            <a:r>
              <a:rPr lang="en-GB" sz="1800" dirty="0" smtClean="0"/>
              <a:t> to use Offsite-MMC were addressing skills</a:t>
            </a:r>
          </a:p>
          <a:p>
            <a:r>
              <a:rPr lang="en-GB" sz="1800" dirty="0" smtClean="0"/>
              <a:t>shortages (61%), then ensuring time and cost certainty (54%), then achieving high quality (50%) </a:t>
            </a:r>
            <a:r>
              <a:rPr lang="en-GB" sz="1800" dirty="0" smtClean="0"/>
              <a:t>and then </a:t>
            </a:r>
            <a:r>
              <a:rPr lang="en-GB" sz="1800" dirty="0" smtClean="0"/>
              <a:t>minimising on-site duration (43%) (Figure 5). The time and quality drivers were also highlighted </a:t>
            </a:r>
            <a:r>
              <a:rPr lang="en-GB" sz="1800" dirty="0" smtClean="0"/>
              <a:t>in the </a:t>
            </a:r>
            <a:r>
              <a:rPr lang="en-GB" sz="1800" dirty="0" smtClean="0"/>
              <a:t>studies of </a:t>
            </a:r>
            <a:r>
              <a:rPr lang="en-GB" sz="1800" dirty="0" err="1" smtClean="0"/>
              <a:t>Goodier</a:t>
            </a:r>
            <a:r>
              <a:rPr lang="en-GB" sz="1800" dirty="0" smtClean="0"/>
              <a:t> and Gibb (2004), </a:t>
            </a:r>
            <a:r>
              <a:rPr lang="en-GB" sz="1800" dirty="0" err="1" smtClean="0"/>
              <a:t>Venables</a:t>
            </a:r>
            <a:r>
              <a:rPr lang="en-GB" sz="1800" dirty="0" smtClean="0"/>
              <a:t>, </a:t>
            </a:r>
            <a:r>
              <a:rPr lang="en-GB" sz="1800" i="1" dirty="0" smtClean="0"/>
              <a:t>et al. (2004) and Parry et al. (2003). Analysis </a:t>
            </a:r>
            <a:r>
              <a:rPr lang="en-GB" sz="1800" i="1" dirty="0" smtClean="0"/>
              <a:t>of </a:t>
            </a:r>
            <a:r>
              <a:rPr lang="en-GB" sz="1800" dirty="0" err="1" smtClean="0"/>
              <a:t>housebuilders</a:t>
            </a:r>
            <a:r>
              <a:rPr lang="en-GB" sz="1800" dirty="0" smtClean="0"/>
              <a:t>’ comments made along with their quantitative answers reveals that the </a:t>
            </a:r>
            <a:r>
              <a:rPr lang="en-GB" sz="1800" dirty="0" smtClean="0"/>
              <a:t>conventional drivers </a:t>
            </a:r>
            <a:r>
              <a:rPr lang="en-GB" sz="1800" dirty="0" smtClean="0"/>
              <a:t>of time, cost and quality are still strongly influencing the industry in deciding whether to </a:t>
            </a:r>
            <a:r>
              <a:rPr lang="en-GB" sz="1800" dirty="0" smtClean="0"/>
              <a:t>use innovative </a:t>
            </a:r>
            <a:r>
              <a:rPr lang="en-GB" sz="1800" dirty="0" smtClean="0"/>
              <a:t>building technologies. Factors such as health and safety, sustainability and clients’</a:t>
            </a:r>
          </a:p>
          <a:p>
            <a:r>
              <a:rPr lang="en-GB" sz="1800" dirty="0" smtClean="0"/>
              <a:t>influences appear to be largely overlooked</a:t>
            </a:r>
            <a:r>
              <a:rPr lang="en-GB" sz="1800" dirty="0" smtClean="0"/>
              <a:t>.</a:t>
            </a:r>
          </a:p>
          <a:p>
            <a:r>
              <a:rPr lang="en-GB" sz="1800" dirty="0" smtClean="0"/>
              <a:t>The top 100 </a:t>
            </a:r>
            <a:r>
              <a:rPr lang="en-GB" sz="1800" dirty="0" err="1" smtClean="0"/>
              <a:t>housebuilders</a:t>
            </a:r>
            <a:r>
              <a:rPr lang="en-GB" sz="1800" dirty="0" smtClean="0"/>
              <a:t>’ drivers for using Offsite-MMC in their projects were consistent with those</a:t>
            </a:r>
          </a:p>
          <a:p>
            <a:r>
              <a:rPr lang="en-GB" sz="1800" dirty="0" smtClean="0"/>
              <a:t>applying to the industry as a whole. However, achieving high quality was indicated as most important</a:t>
            </a:r>
          </a:p>
          <a:p>
            <a:r>
              <a:rPr lang="en-GB" sz="1800" dirty="0" smtClean="0"/>
              <a:t>and the issues of health and safety and sustainability were taken into account to a greater extent.</a:t>
            </a:r>
          </a:p>
          <a:p>
            <a:r>
              <a:rPr lang="en-GB" sz="1800" dirty="0" smtClean="0"/>
              <a:t>Various comments, provided by the respondents in explaining their answers, indicated a broad</a:t>
            </a:r>
          </a:p>
          <a:p>
            <a:r>
              <a:rPr lang="en-GB" sz="1800" dirty="0" smtClean="0"/>
              <a:t>spectrum of </a:t>
            </a:r>
            <a:r>
              <a:rPr lang="en-GB" sz="1800" dirty="0" err="1" smtClean="0"/>
              <a:t>housebuilders</a:t>
            </a:r>
            <a:r>
              <a:rPr lang="en-GB" sz="1800" dirty="0" smtClean="0"/>
              <a:t>’ understanding on Offsite-MMC.</a:t>
            </a:r>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24</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8675" y="195263"/>
            <a:ext cx="4960938" cy="3722687"/>
          </a:xfrm>
        </p:spPr>
      </p:sp>
      <p:sp>
        <p:nvSpPr>
          <p:cNvPr id="3" name="Notes Placeholder 2"/>
          <p:cNvSpPr>
            <a:spLocks noGrp="1"/>
          </p:cNvSpPr>
          <p:nvPr>
            <p:ph type="body" idx="1"/>
          </p:nvPr>
        </p:nvSpPr>
        <p:spPr>
          <a:xfrm>
            <a:off x="186981" y="3947093"/>
            <a:ext cx="6423714" cy="5235047"/>
          </a:xfrm>
        </p:spPr>
        <p:txBody>
          <a:bodyPr>
            <a:noAutofit/>
          </a:bodyPr>
          <a:lstStyle/>
          <a:p>
            <a:r>
              <a:rPr lang="en-GB" sz="1800" dirty="0" smtClean="0"/>
              <a:t>The most significant barriers restricting the use of Offsite-MMC in </a:t>
            </a:r>
            <a:r>
              <a:rPr lang="en-GB" sz="1800" dirty="0" smtClean="0"/>
              <a:t>the industry </a:t>
            </a:r>
            <a:r>
              <a:rPr lang="en-GB" sz="1800" dirty="0" smtClean="0"/>
              <a:t>as a whole </a:t>
            </a:r>
            <a:r>
              <a:rPr lang="en-GB" sz="1800" dirty="0" smtClean="0"/>
              <a:t>were considered </a:t>
            </a:r>
            <a:r>
              <a:rPr lang="en-GB" sz="1800" dirty="0" smtClean="0"/>
              <a:t>to be higher capital cost (68%), the difficulty in achieving economies of scale (43</a:t>
            </a:r>
            <a:r>
              <a:rPr lang="en-GB" sz="1800" dirty="0" smtClean="0"/>
              <a:t>%), complex </a:t>
            </a:r>
            <a:r>
              <a:rPr lang="en-GB" sz="1800" dirty="0" smtClean="0"/>
              <a:t>interfacing between systems (29%), the inability to freeze the design early on (29%) and </a:t>
            </a:r>
            <a:r>
              <a:rPr lang="en-GB" sz="1800" dirty="0" smtClean="0"/>
              <a:t>the nature </a:t>
            </a:r>
            <a:r>
              <a:rPr lang="en-GB" sz="1800" dirty="0" smtClean="0"/>
              <a:t>of the UK planning system (25%) (Figure 6). </a:t>
            </a:r>
            <a:r>
              <a:rPr lang="en-GB" sz="1800" dirty="0" err="1" smtClean="0"/>
              <a:t>Goodier</a:t>
            </a:r>
            <a:r>
              <a:rPr lang="en-GB" sz="1800" dirty="0" smtClean="0"/>
              <a:t> and Gibb (2004, p.4) also concluded </a:t>
            </a:r>
            <a:r>
              <a:rPr lang="en-GB" sz="1800" dirty="0" smtClean="0"/>
              <a:t>that “</a:t>
            </a:r>
            <a:r>
              <a:rPr lang="en-GB" sz="1800" dirty="0" smtClean="0"/>
              <a:t>the belief that using ‘offsite’ is more expensive when compared with traditional construction is </a:t>
            </a:r>
            <a:r>
              <a:rPr lang="en-GB" sz="1800" dirty="0" smtClean="0"/>
              <a:t>clearly the </a:t>
            </a:r>
            <a:r>
              <a:rPr lang="en-GB" sz="1800" dirty="0" smtClean="0"/>
              <a:t>main barrier to the increased use of offsite in the UK”. They further argued that the longer </a:t>
            </a:r>
            <a:r>
              <a:rPr lang="en-GB" sz="1800" dirty="0" smtClean="0"/>
              <a:t>lead-in times </a:t>
            </a:r>
            <a:r>
              <a:rPr lang="en-GB" sz="1800" dirty="0" smtClean="0"/>
              <a:t>for offsite were also a significant barrier</a:t>
            </a:r>
            <a:r>
              <a:rPr lang="en-GB" sz="1800" dirty="0" smtClean="0"/>
              <a:t>, particularly </a:t>
            </a:r>
            <a:r>
              <a:rPr lang="en-GB" sz="1800" dirty="0" smtClean="0"/>
              <a:t>to contractors. The risk averse culture</a:t>
            </a:r>
            <a:r>
              <a:rPr lang="en-GB" sz="1800" dirty="0" smtClean="0"/>
              <a:t>, attitudinal </a:t>
            </a:r>
            <a:r>
              <a:rPr lang="en-GB" sz="1800" dirty="0" smtClean="0"/>
              <a:t>barriers, fragmented industry structure, manufacturing capacity were also indicated by a </a:t>
            </a:r>
            <a:r>
              <a:rPr lang="en-GB" sz="1800" dirty="0" smtClean="0"/>
              <a:t>few </a:t>
            </a:r>
            <a:r>
              <a:rPr lang="en-GB" sz="1800" dirty="0" err="1" smtClean="0"/>
              <a:t>housebuilders</a:t>
            </a:r>
            <a:r>
              <a:rPr lang="en-GB" sz="1800" dirty="0" smtClean="0"/>
              <a:t> </a:t>
            </a:r>
            <a:r>
              <a:rPr lang="en-GB" sz="1800" dirty="0" smtClean="0"/>
              <a:t>(less than 15%). The concerns of mortgage lenders and insurers with </a:t>
            </a:r>
            <a:r>
              <a:rPr lang="en-GB" sz="1800" dirty="0" smtClean="0"/>
              <a:t>non-traditional buildings </a:t>
            </a:r>
            <a:r>
              <a:rPr lang="en-GB" sz="1800" dirty="0" smtClean="0"/>
              <a:t>were also raised.</a:t>
            </a:r>
          </a:p>
          <a:p>
            <a:r>
              <a:rPr lang="en-GB" sz="1800" dirty="0" smtClean="0"/>
              <a:t>Barriers against the top 100 </a:t>
            </a:r>
            <a:r>
              <a:rPr lang="en-GB" sz="1800" dirty="0" err="1" smtClean="0"/>
              <a:t>housebuilders</a:t>
            </a:r>
            <a:r>
              <a:rPr lang="en-GB" sz="1800" dirty="0" smtClean="0"/>
              <a:t>’ using Offsite-MMC in their own project were consistent </a:t>
            </a:r>
            <a:r>
              <a:rPr lang="en-GB" sz="1800" dirty="0" smtClean="0"/>
              <a:t>with those </a:t>
            </a:r>
            <a:r>
              <a:rPr lang="en-GB" sz="1800" dirty="0" smtClean="0"/>
              <a:t>applying to the industry as a whole and were mainly related to technical, economic and </a:t>
            </a:r>
            <a:r>
              <a:rPr lang="en-GB" sz="1800" dirty="0" smtClean="0"/>
              <a:t>process issues</a:t>
            </a:r>
            <a:r>
              <a:rPr lang="en-GB" sz="1800" dirty="0" smtClean="0"/>
              <a:t>. Other factors related to procurement, risk averse culture and institutional concerns, however</a:t>
            </a:r>
            <a:r>
              <a:rPr lang="en-GB" sz="1800" dirty="0" smtClean="0"/>
              <a:t>, were </a:t>
            </a:r>
            <a:r>
              <a:rPr lang="en-GB" sz="1800" dirty="0" smtClean="0"/>
              <a:t>not considered relevant.</a:t>
            </a:r>
            <a:endParaRPr lang="en-GB" sz="1800"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25</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27</a:t>
            </a:fld>
            <a:endParaRPr lang="en-GB"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28</a:t>
            </a:fld>
            <a:endParaRPr lang="en-GB"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Delivery to site of over 50 lightweight galvanised steel foundation beams followed, and a pair of operatives placed 20 different lengths of the ‘</a:t>
            </a:r>
            <a:r>
              <a:rPr lang="en-GB" dirty="0" err="1" smtClean="0"/>
              <a:t>SystemFirst</a:t>
            </a:r>
            <a:r>
              <a:rPr lang="en-GB" dirty="0" smtClean="0"/>
              <a:t> Homes’ foundation by hand. Each beam spans between a pair of pile caps and is shot fired to each cap to provide a secure connection. The longest span was 3.3m and the shortest was 0.9m.</a:t>
            </a:r>
            <a:br>
              <a:rPr lang="en-GB" dirty="0" smtClean="0"/>
            </a:br>
            <a:r>
              <a:rPr lang="en-GB" dirty="0" smtClean="0"/>
              <a:t>Clear labelling on each beam avoided the potential for confusion over which section belonged where. “This is one of the first projects on which we have installed the galvanised steel version of the </a:t>
            </a:r>
            <a:r>
              <a:rPr lang="en-GB" dirty="0" err="1" smtClean="0"/>
              <a:t>SystemFirst</a:t>
            </a:r>
            <a:r>
              <a:rPr lang="en-GB" dirty="0" smtClean="0"/>
              <a:t> Homes foundation,” says RBL’s Paul </a:t>
            </a:r>
            <a:r>
              <a:rPr lang="en-GB" dirty="0" err="1" smtClean="0"/>
              <a:t>Emblin</a:t>
            </a:r>
            <a:r>
              <a:rPr lang="en-GB" dirty="0" smtClean="0"/>
              <a:t>. “It is cheaper to manufacture and proved to be lighter and quicker to install than a previous version of the foundation made from stainless steel.”</a:t>
            </a:r>
            <a:br>
              <a:rPr lang="en-GB" dirty="0" smtClean="0"/>
            </a:br>
            <a:r>
              <a:rPr lang="en-GB" dirty="0" smtClean="0"/>
              <a:t>Additional steel cross members – known as ‘ladder racks’ – were installed between the main foundation beams to provide added support, before square panels of polystyrene were dropped into place to offer insulation. The bungalow’s floor was completed with the installation of </a:t>
            </a:r>
            <a:r>
              <a:rPr lang="en-GB" dirty="0" err="1" smtClean="0"/>
              <a:t>underfloor</a:t>
            </a:r>
            <a:r>
              <a:rPr lang="en-GB" dirty="0" smtClean="0"/>
              <a:t> heating and a 100mm thick concrete screed.</a:t>
            </a:r>
            <a:br>
              <a:rPr lang="en-GB" dirty="0" smtClean="0"/>
            </a:br>
            <a:r>
              <a:rPr lang="en-GB" dirty="0" smtClean="0"/>
              <a:t>Each main beam features a pair of troughs to receive a pour of concrete and the completed foundations support a single course of 365mm thick ‘</a:t>
            </a:r>
            <a:r>
              <a:rPr lang="en-GB" dirty="0" err="1" smtClean="0"/>
              <a:t>Ziegel</a:t>
            </a:r>
            <a:r>
              <a:rPr lang="en-GB" dirty="0" smtClean="0"/>
              <a:t>’ blocks, which form the perimeter and internal walls of the bungalow.</a:t>
            </a:r>
            <a:br>
              <a:rPr lang="en-GB" dirty="0" smtClean="0"/>
            </a:br>
            <a:endParaRPr lang="en-GB" dirty="0" smtClean="0"/>
          </a:p>
          <a:p>
            <a:endParaRPr lang="en-GB" dirty="0"/>
          </a:p>
        </p:txBody>
      </p:sp>
      <p:sp>
        <p:nvSpPr>
          <p:cNvPr id="4" name="Slide Number Placeholder 3"/>
          <p:cNvSpPr>
            <a:spLocks noGrp="1"/>
          </p:cNvSpPr>
          <p:nvPr>
            <p:ph type="sldNum" sz="quarter" idx="10"/>
          </p:nvPr>
        </p:nvSpPr>
        <p:spPr/>
        <p:txBody>
          <a:bodyPr/>
          <a:lstStyle/>
          <a:p>
            <a:fld id="{2EF0C576-8A3F-44E9-9C38-AFFE3B129A85}" type="slidenum">
              <a:rPr lang="en-GB" smtClean="0"/>
              <a:pPr/>
              <a:t>29</a:t>
            </a:fld>
            <a:endParaRPr lang="en-GB"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2EF0C576-8A3F-44E9-9C38-AFFE3B129A85}" type="slidenum">
              <a:rPr lang="en-GB" smtClean="0"/>
              <a:pPr/>
              <a:t>30</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5E63118-C0DE-4EF9-8232-CDEFB00BFD2A}"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9E3FBC-3EFD-4C16-B6DC-22FCCFDCA072}" type="datetimeFigureOut">
              <a:rPr lang="en-GB" smtClean="0"/>
              <a:pPr/>
              <a:t>10/03/2013</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63118-C0DE-4EF9-8232-CDEFB00BFD2A}"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5.jpeg"/><Relationship Id="rId4" Type="http://schemas.openxmlformats.org/officeDocument/2006/relationships/hyperlink" Target="http://www.gazprom.com/f/posts/01/533439/foto_3.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hyperlink" Target="http://buildipedia.com/media/k2/items/cache/bfa9b7e5542153d134a3eed2bd0df6f6_XL.jpg"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27.pn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www.beaware.org.uk/"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1840" y="260648"/>
            <a:ext cx="5868144" cy="1470025"/>
          </a:xfrm>
        </p:spPr>
        <p:txBody>
          <a:bodyPr>
            <a:normAutofit/>
          </a:bodyPr>
          <a:lstStyle/>
          <a:p>
            <a:r>
              <a:rPr lang="en-GB" sz="3600" dirty="0" smtClean="0"/>
              <a:t>Built </a:t>
            </a:r>
            <a:r>
              <a:rPr lang="en-GB" sz="3600" dirty="0"/>
              <a:t>E</a:t>
            </a:r>
            <a:r>
              <a:rPr lang="en-GB" sz="3600" dirty="0" smtClean="0"/>
              <a:t>nvironment Portfolio</a:t>
            </a:r>
            <a:endParaRPr lang="en-GB" sz="3600" dirty="0"/>
          </a:p>
        </p:txBody>
      </p:sp>
      <p:sp>
        <p:nvSpPr>
          <p:cNvPr id="3" name="Subtitle 2"/>
          <p:cNvSpPr>
            <a:spLocks noGrp="1"/>
          </p:cNvSpPr>
          <p:nvPr>
            <p:ph type="subTitle" idx="1"/>
          </p:nvPr>
        </p:nvSpPr>
        <p:spPr>
          <a:xfrm>
            <a:off x="3563888" y="1628800"/>
            <a:ext cx="4392488" cy="1752600"/>
          </a:xfrm>
        </p:spPr>
        <p:txBody>
          <a:bodyPr>
            <a:noAutofit/>
          </a:bodyPr>
          <a:lstStyle/>
          <a:p>
            <a:r>
              <a:rPr lang="en-GB" sz="3600" dirty="0" smtClean="0">
                <a:solidFill>
                  <a:schemeClr val="tx1"/>
                </a:solidFill>
              </a:rPr>
              <a:t>Technology III</a:t>
            </a:r>
          </a:p>
          <a:p>
            <a:endParaRPr lang="en-GB" sz="2400" dirty="0">
              <a:solidFill>
                <a:schemeClr val="tx1"/>
              </a:solidFill>
            </a:endParaRPr>
          </a:p>
          <a:p>
            <a:endParaRPr lang="en-GB" sz="2400" dirty="0" smtClean="0">
              <a:solidFill>
                <a:schemeClr val="tx1"/>
              </a:solidFill>
            </a:endParaRPr>
          </a:p>
        </p:txBody>
      </p:sp>
      <p:sp>
        <p:nvSpPr>
          <p:cNvPr id="60418" name="AutoShape 2" descr="http://wwwdelivery.superstock.com/WI/223/1597/PreviewComp/SuperStock_1597-124705.jpg"/>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60420" name="Picture 4" descr="http://wwwdelivery.superstock.com/WI/223/1597/PreviewComp/SuperStock_1597-124705.jpg"/>
          <p:cNvPicPr>
            <a:picLocks noChangeAspect="1" noChangeArrowheads="1"/>
          </p:cNvPicPr>
          <p:nvPr/>
        </p:nvPicPr>
        <p:blipFill>
          <a:blip r:embed="rId3" cstate="print"/>
          <a:srcRect/>
          <a:stretch>
            <a:fillRect/>
          </a:stretch>
        </p:blipFill>
        <p:spPr bwMode="auto">
          <a:xfrm>
            <a:off x="5724128" y="2610383"/>
            <a:ext cx="3146673" cy="3864335"/>
          </a:xfrm>
          <a:prstGeom prst="rect">
            <a:avLst/>
          </a:prstGeom>
          <a:noFill/>
        </p:spPr>
      </p:pic>
      <p:pic>
        <p:nvPicPr>
          <p:cNvPr id="60424" name="Picture 8" descr="http://www.designerstaircases.com.au/products/modern-series/Mod11/2.jpg"/>
          <p:cNvPicPr>
            <a:picLocks noChangeAspect="1" noChangeArrowheads="1"/>
          </p:cNvPicPr>
          <p:nvPr/>
        </p:nvPicPr>
        <p:blipFill>
          <a:blip r:embed="rId4" cstate="print"/>
          <a:srcRect/>
          <a:stretch>
            <a:fillRect/>
          </a:stretch>
        </p:blipFill>
        <p:spPr bwMode="auto">
          <a:xfrm>
            <a:off x="467544" y="836712"/>
            <a:ext cx="2952328" cy="4426278"/>
          </a:xfrm>
          <a:prstGeom prst="rect">
            <a:avLst/>
          </a:prstGeom>
          <a:noFill/>
        </p:spPr>
      </p:pic>
      <p:sp>
        <p:nvSpPr>
          <p:cNvPr id="10" name="Rectangle 9"/>
          <p:cNvSpPr/>
          <p:nvPr/>
        </p:nvSpPr>
        <p:spPr>
          <a:xfrm>
            <a:off x="251520" y="5373216"/>
            <a:ext cx="5091907" cy="523220"/>
          </a:xfrm>
          <a:prstGeom prst="rect">
            <a:avLst/>
          </a:prstGeom>
        </p:spPr>
        <p:txBody>
          <a:bodyPr wrap="none">
            <a:spAutoFit/>
          </a:bodyPr>
          <a:lstStyle/>
          <a:p>
            <a:r>
              <a:rPr lang="en-GB" sz="2800" dirty="0" smtClean="0"/>
              <a:t>Modern Methods of Construction</a:t>
            </a:r>
            <a:endParaRPr lang="en-GB"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sz="3600" dirty="0" smtClean="0"/>
              <a:t>Modern Methods of Construction</a:t>
            </a:r>
            <a:endParaRPr lang="en-GB" sz="3600" dirty="0"/>
          </a:p>
        </p:txBody>
      </p:sp>
      <p:sp>
        <p:nvSpPr>
          <p:cNvPr id="3" name="Content Placeholder 2"/>
          <p:cNvSpPr>
            <a:spLocks noGrp="1"/>
          </p:cNvSpPr>
          <p:nvPr>
            <p:ph sz="half" idx="1"/>
          </p:nvPr>
        </p:nvSpPr>
        <p:spPr>
          <a:xfrm>
            <a:off x="457200" y="1600200"/>
            <a:ext cx="4258816" cy="4925144"/>
          </a:xfrm>
        </p:spPr>
        <p:txBody>
          <a:bodyPr>
            <a:normAutofit fontScale="85000" lnSpcReduction="10000"/>
          </a:bodyPr>
          <a:lstStyle/>
          <a:p>
            <a:r>
              <a:rPr lang="en-GB" dirty="0" smtClean="0"/>
              <a:t>...about better processes and products</a:t>
            </a:r>
          </a:p>
          <a:p>
            <a:r>
              <a:rPr lang="en-GB" dirty="0" smtClean="0"/>
              <a:t>Better management</a:t>
            </a:r>
          </a:p>
          <a:p>
            <a:r>
              <a:rPr lang="en-GB" dirty="0" smtClean="0"/>
              <a:t>Better effectiveness and efficiency</a:t>
            </a:r>
          </a:p>
          <a:p>
            <a:r>
              <a:rPr lang="en-GB" dirty="0" smtClean="0"/>
              <a:t>Better quality</a:t>
            </a:r>
          </a:p>
          <a:p>
            <a:r>
              <a:rPr lang="en-GB" dirty="0" smtClean="0"/>
              <a:t>Better environmental performance</a:t>
            </a:r>
          </a:p>
          <a:p>
            <a:r>
              <a:rPr lang="en-GB" dirty="0" smtClean="0"/>
              <a:t>Better customer satisfaction</a:t>
            </a:r>
          </a:p>
          <a:p>
            <a:r>
              <a:rPr lang="en-GB" dirty="0" smtClean="0"/>
              <a:t>Better procurement</a:t>
            </a:r>
          </a:p>
          <a:p>
            <a:endParaRPr lang="en-GB" dirty="0" smtClean="0"/>
          </a:p>
          <a:p>
            <a:pPr lvl="1">
              <a:buNone/>
            </a:pPr>
            <a:r>
              <a:rPr lang="en-GB" dirty="0" smtClean="0"/>
              <a:t>Not always about changing technology!</a:t>
            </a:r>
          </a:p>
          <a:p>
            <a:endParaRPr lang="en-GB" dirty="0" smtClean="0"/>
          </a:p>
          <a:p>
            <a:endParaRPr lang="en-GB" dirty="0"/>
          </a:p>
        </p:txBody>
      </p:sp>
      <p:pic>
        <p:nvPicPr>
          <p:cNvPr id="4099" name="Picture 3"/>
          <p:cNvPicPr>
            <a:picLocks noChangeAspect="1" noChangeArrowheads="1"/>
          </p:cNvPicPr>
          <p:nvPr/>
        </p:nvPicPr>
        <p:blipFill>
          <a:blip r:embed="rId3" cstate="print"/>
          <a:srcRect/>
          <a:stretch>
            <a:fillRect/>
          </a:stretch>
        </p:blipFill>
        <p:spPr bwMode="auto">
          <a:xfrm>
            <a:off x="4644008" y="1124744"/>
            <a:ext cx="4148386" cy="5059702"/>
          </a:xfrm>
          <a:prstGeom prst="rect">
            <a:avLst/>
          </a:prstGeom>
          <a:noFill/>
          <a:ln w="9525">
            <a:noFill/>
            <a:miter lim="800000"/>
            <a:headEnd/>
            <a:tailEnd/>
          </a:ln>
        </p:spPr>
      </p:pic>
      <p:sp>
        <p:nvSpPr>
          <p:cNvPr id="7" name="TextBox 6"/>
          <p:cNvSpPr txBox="1"/>
          <p:nvPr/>
        </p:nvSpPr>
        <p:spPr>
          <a:xfrm>
            <a:off x="7524328" y="6453336"/>
            <a:ext cx="1196161" cy="261610"/>
          </a:xfrm>
          <a:prstGeom prst="rect">
            <a:avLst/>
          </a:prstGeom>
          <a:noFill/>
        </p:spPr>
        <p:txBody>
          <a:bodyPr wrap="none" rtlCol="0">
            <a:spAutoFit/>
          </a:bodyPr>
          <a:lstStyle/>
          <a:p>
            <a:r>
              <a:rPr lang="en-GB" sz="1100" dirty="0" smtClean="0"/>
              <a:t>Source: </a:t>
            </a:r>
            <a:r>
              <a:rPr lang="en-GB" sz="1100" dirty="0" err="1" smtClean="0"/>
              <a:t>wetherby</a:t>
            </a:r>
            <a:endParaRPr lang="en-GB"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4" name="Content Placeholder 3"/>
          <p:cNvSpPr>
            <a:spLocks noGrp="1"/>
          </p:cNvSpPr>
          <p:nvPr>
            <p:ph sz="half" idx="2"/>
          </p:nvPr>
        </p:nvSpPr>
        <p:spPr>
          <a:xfrm>
            <a:off x="5148064" y="1600200"/>
            <a:ext cx="3538736" cy="4525963"/>
          </a:xfrm>
        </p:spPr>
        <p:txBody>
          <a:bodyPr>
            <a:normAutofit/>
          </a:bodyPr>
          <a:lstStyle/>
          <a:p>
            <a:pPr lvl="1"/>
            <a:endParaRPr lang="en-GB" dirty="0" smtClean="0"/>
          </a:p>
          <a:p>
            <a:pPr lvl="1">
              <a:buNone/>
            </a:pPr>
            <a:endParaRPr lang="en-GB" dirty="0" smtClean="0"/>
          </a:p>
          <a:p>
            <a:pPr lvl="1">
              <a:buNone/>
            </a:pPr>
            <a:endParaRPr lang="en-GB" dirty="0" smtClean="0"/>
          </a:p>
          <a:p>
            <a:pPr lvl="1"/>
            <a:endParaRPr lang="en-GB" dirty="0"/>
          </a:p>
          <a:p>
            <a:pPr lvl="1"/>
            <a:endParaRPr lang="en-GB" dirty="0" smtClean="0"/>
          </a:p>
          <a:p>
            <a:pPr lvl="1"/>
            <a:endParaRPr lang="en-GB" dirty="0" smtClean="0"/>
          </a:p>
          <a:p>
            <a:pPr lvl="1"/>
            <a:endParaRPr lang="en-GB" dirty="0"/>
          </a:p>
          <a:p>
            <a:pPr lvl="1">
              <a:buNone/>
            </a:pPr>
            <a:r>
              <a:rPr lang="en-GB" dirty="0" smtClean="0"/>
              <a:t>Hybrids and pods</a:t>
            </a:r>
          </a:p>
          <a:p>
            <a:pPr lvl="1">
              <a:buNone/>
            </a:pPr>
            <a:endParaRPr lang="en-GB" dirty="0"/>
          </a:p>
          <a:p>
            <a:pPr lvl="1">
              <a:buNone/>
            </a:pPr>
            <a:r>
              <a:rPr lang="en-GB" dirty="0" smtClean="0"/>
              <a:t>Non off-site methods</a:t>
            </a:r>
          </a:p>
          <a:p>
            <a:pPr lvl="1">
              <a:buNone/>
            </a:pPr>
            <a:endParaRPr lang="en-GB" dirty="0"/>
          </a:p>
        </p:txBody>
      </p:sp>
      <p:pic>
        <p:nvPicPr>
          <p:cNvPr id="9218" name="Picture 2" descr="volumetric version"/>
          <p:cNvPicPr>
            <a:picLocks noChangeAspect="1" noChangeArrowheads="1"/>
          </p:cNvPicPr>
          <p:nvPr/>
        </p:nvPicPr>
        <p:blipFill>
          <a:blip r:embed="rId3" cstate="print"/>
          <a:srcRect/>
          <a:stretch>
            <a:fillRect/>
          </a:stretch>
        </p:blipFill>
        <p:spPr bwMode="auto">
          <a:xfrm>
            <a:off x="4499992" y="1412776"/>
            <a:ext cx="4207410" cy="2520280"/>
          </a:xfrm>
          <a:prstGeom prst="rect">
            <a:avLst/>
          </a:prstGeom>
          <a:noFill/>
        </p:spPr>
      </p:pic>
      <p:pic>
        <p:nvPicPr>
          <p:cNvPr id="9222" name="Picture 6" descr="Flow method of pipelines construction">
            <a:hlinkClick r:id="rId4"/>
          </p:cNvPr>
          <p:cNvPicPr>
            <a:picLocks noChangeAspect="1" noChangeArrowheads="1"/>
          </p:cNvPicPr>
          <p:nvPr/>
        </p:nvPicPr>
        <p:blipFill>
          <a:blip r:embed="rId5" cstate="print"/>
          <a:srcRect/>
          <a:stretch>
            <a:fillRect/>
          </a:stretch>
        </p:blipFill>
        <p:spPr bwMode="auto">
          <a:xfrm>
            <a:off x="395536" y="3356992"/>
            <a:ext cx="4762500" cy="3171826"/>
          </a:xfrm>
          <a:prstGeom prst="rect">
            <a:avLst/>
          </a:prstGeom>
          <a:noFill/>
        </p:spPr>
      </p:pic>
      <p:sp>
        <p:nvSpPr>
          <p:cNvPr id="11" name="Rectangle 10"/>
          <p:cNvSpPr/>
          <p:nvPr/>
        </p:nvSpPr>
        <p:spPr>
          <a:xfrm>
            <a:off x="251520" y="1196752"/>
            <a:ext cx="2134367" cy="1938992"/>
          </a:xfrm>
          <a:prstGeom prst="rect">
            <a:avLst/>
          </a:prstGeom>
        </p:spPr>
        <p:txBody>
          <a:bodyPr wrap="none">
            <a:spAutoFit/>
          </a:bodyPr>
          <a:lstStyle/>
          <a:p>
            <a:r>
              <a:rPr lang="en-GB" sz="2400" dirty="0" smtClean="0"/>
              <a:t>Types of MMC..</a:t>
            </a:r>
          </a:p>
          <a:p>
            <a:endParaRPr lang="en-GB" sz="2400" dirty="0"/>
          </a:p>
          <a:p>
            <a:endParaRPr lang="en-GB" sz="2400" dirty="0" smtClean="0"/>
          </a:p>
          <a:p>
            <a:endParaRPr lang="en-GB" sz="2400" dirty="0"/>
          </a:p>
          <a:p>
            <a:endParaRPr lang="en-GB" sz="2400" dirty="0" smtClean="0"/>
          </a:p>
        </p:txBody>
      </p:sp>
      <p:sp>
        <p:nvSpPr>
          <p:cNvPr id="12" name="Rectangle 11"/>
          <p:cNvSpPr/>
          <p:nvPr/>
        </p:nvSpPr>
        <p:spPr>
          <a:xfrm>
            <a:off x="251520" y="1772816"/>
            <a:ext cx="4572000" cy="1200329"/>
          </a:xfrm>
          <a:prstGeom prst="rect">
            <a:avLst/>
          </a:prstGeom>
        </p:spPr>
        <p:txBody>
          <a:bodyPr>
            <a:spAutoFit/>
          </a:bodyPr>
          <a:lstStyle/>
          <a:p>
            <a:pPr lvl="1"/>
            <a:r>
              <a:rPr lang="en-GB" sz="2400" dirty="0" smtClean="0"/>
              <a:t>Panellised</a:t>
            </a:r>
          </a:p>
          <a:p>
            <a:pPr lvl="1"/>
            <a:endParaRPr lang="en-GB" sz="2400" dirty="0" smtClean="0"/>
          </a:p>
          <a:p>
            <a:pPr lvl="1"/>
            <a:r>
              <a:rPr lang="en-GB" sz="2400" dirty="0" smtClean="0"/>
              <a:t>Volumetric</a:t>
            </a:r>
            <a:endParaRPr lang="en-GB"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4" name="Content Placeholder 3"/>
          <p:cNvSpPr>
            <a:spLocks noGrp="1"/>
          </p:cNvSpPr>
          <p:nvPr>
            <p:ph sz="half" idx="2"/>
          </p:nvPr>
        </p:nvSpPr>
        <p:spPr>
          <a:xfrm>
            <a:off x="5004048" y="1196752"/>
            <a:ext cx="4139952" cy="5328592"/>
          </a:xfrm>
        </p:spPr>
        <p:txBody>
          <a:bodyPr>
            <a:normAutofit/>
          </a:bodyPr>
          <a:lstStyle/>
          <a:p>
            <a:pPr marL="376238" indent="-376238">
              <a:buNone/>
            </a:pPr>
            <a:r>
              <a:rPr lang="en-GB" sz="2600" dirty="0" smtClean="0"/>
              <a:t>Cost  - </a:t>
            </a:r>
            <a:r>
              <a:rPr lang="en-GB" sz="2300" dirty="0" smtClean="0"/>
              <a:t>extremely competitive </a:t>
            </a:r>
            <a:endParaRPr lang="en-GB" sz="2600" dirty="0" smtClean="0"/>
          </a:p>
          <a:p>
            <a:pPr marL="376238" indent="-376238">
              <a:buNone/>
            </a:pPr>
            <a:r>
              <a:rPr lang="en-GB" sz="2600" dirty="0" smtClean="0"/>
              <a:t>Speed  - f</a:t>
            </a:r>
            <a:r>
              <a:rPr lang="en-GB" sz="2300" dirty="0" smtClean="0"/>
              <a:t>ast start, fast build, pre-planning…</a:t>
            </a:r>
            <a:endParaRPr lang="en-GB" sz="2600" dirty="0" smtClean="0"/>
          </a:p>
          <a:p>
            <a:pPr marL="376238" indent="-376238">
              <a:buNone/>
            </a:pPr>
            <a:r>
              <a:rPr lang="en-GB" sz="2600" dirty="0" smtClean="0"/>
              <a:t>Ease of construction  -  </a:t>
            </a:r>
            <a:r>
              <a:rPr lang="en-GB" sz="2300" dirty="0" smtClean="0"/>
              <a:t>factory process on site</a:t>
            </a:r>
          </a:p>
          <a:p>
            <a:pPr marL="376238" indent="-376238">
              <a:buNone/>
            </a:pPr>
            <a:r>
              <a:rPr lang="en-GB" sz="2600" dirty="0" smtClean="0"/>
              <a:t>Durability - </a:t>
            </a:r>
            <a:r>
              <a:rPr lang="en-GB" sz="2300" dirty="0" smtClean="0"/>
              <a:t>compare favourably with metal system failures                               and accidental damage</a:t>
            </a:r>
          </a:p>
          <a:p>
            <a:pPr marL="376238" indent="-376238">
              <a:buNone/>
            </a:pPr>
            <a:r>
              <a:rPr lang="en-GB" sz="2600" dirty="0" smtClean="0"/>
              <a:t>Security - u</a:t>
            </a:r>
            <a:r>
              <a:rPr lang="en-GB" sz="2300" dirty="0" smtClean="0"/>
              <a:t>sed for prisons and security walls </a:t>
            </a:r>
          </a:p>
          <a:p>
            <a:pPr marL="376238" indent="-376238">
              <a:buNone/>
            </a:pPr>
            <a:r>
              <a:rPr lang="en-GB" sz="2600" dirty="0" smtClean="0"/>
              <a:t>Fire resistance - </a:t>
            </a:r>
            <a:r>
              <a:rPr lang="en-GB" sz="2300" dirty="0" smtClean="0"/>
              <a:t>2+ hours inherent resistance</a:t>
            </a:r>
            <a:endParaRPr lang="en-GB" sz="2600" dirty="0" smtClean="0"/>
          </a:p>
          <a:p>
            <a:pPr>
              <a:buNone/>
            </a:pPr>
            <a:endParaRPr lang="en-GB" dirty="0"/>
          </a:p>
        </p:txBody>
      </p:sp>
      <p:pic>
        <p:nvPicPr>
          <p:cNvPr id="33794" name="Picture 2" descr="http://cementtrust.files.wordpress.com/2010/12/tilt-up.jpg"/>
          <p:cNvPicPr>
            <a:picLocks noChangeAspect="1" noChangeArrowheads="1"/>
          </p:cNvPicPr>
          <p:nvPr/>
        </p:nvPicPr>
        <p:blipFill>
          <a:blip r:embed="rId3" cstate="print"/>
          <a:srcRect/>
          <a:stretch>
            <a:fillRect/>
          </a:stretch>
        </p:blipFill>
        <p:spPr bwMode="auto">
          <a:xfrm>
            <a:off x="179512" y="2564904"/>
            <a:ext cx="4752528" cy="3168352"/>
          </a:xfrm>
          <a:prstGeom prst="rect">
            <a:avLst/>
          </a:prstGeom>
          <a:noFill/>
        </p:spPr>
      </p:pic>
      <p:sp>
        <p:nvSpPr>
          <p:cNvPr id="6" name="Rectangle 5"/>
          <p:cNvSpPr/>
          <p:nvPr/>
        </p:nvSpPr>
        <p:spPr>
          <a:xfrm>
            <a:off x="251520" y="1484784"/>
            <a:ext cx="4572000" cy="954107"/>
          </a:xfrm>
          <a:prstGeom prst="rect">
            <a:avLst/>
          </a:prstGeom>
        </p:spPr>
        <p:txBody>
          <a:bodyPr>
            <a:spAutoFit/>
          </a:bodyPr>
          <a:lstStyle/>
          <a:p>
            <a:pPr>
              <a:buNone/>
            </a:pPr>
            <a:r>
              <a:rPr lang="en-GB" sz="2800" dirty="0" smtClean="0"/>
              <a:t>Panellised system</a:t>
            </a:r>
          </a:p>
          <a:p>
            <a:pPr>
              <a:buNone/>
            </a:pPr>
            <a:r>
              <a:rPr lang="en-GB" sz="2800" dirty="0" smtClean="0"/>
              <a:t>Tilt up</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ounterman Structural Insulated Panels"/>
          <p:cNvPicPr>
            <a:picLocks noChangeAspect="1" noChangeArrowheads="1"/>
          </p:cNvPicPr>
          <p:nvPr/>
        </p:nvPicPr>
        <p:blipFill>
          <a:blip r:embed="rId3" cstate="print"/>
          <a:srcRect/>
          <a:stretch>
            <a:fillRect/>
          </a:stretch>
        </p:blipFill>
        <p:spPr bwMode="auto">
          <a:xfrm>
            <a:off x="323528" y="3573016"/>
            <a:ext cx="2592288" cy="3167191"/>
          </a:xfrm>
          <a:prstGeom prst="rect">
            <a:avLst/>
          </a:prstGeom>
          <a:noFill/>
        </p:spPr>
      </p:pic>
      <p:pic>
        <p:nvPicPr>
          <p:cNvPr id="52228" name="Picture 4" descr="http://www.structuremag.org/images/0111-pw-2.jpg"/>
          <p:cNvPicPr>
            <a:picLocks noChangeAspect="1" noChangeArrowheads="1"/>
          </p:cNvPicPr>
          <p:nvPr/>
        </p:nvPicPr>
        <p:blipFill>
          <a:blip r:embed="rId4" cstate="print"/>
          <a:srcRect/>
          <a:stretch>
            <a:fillRect/>
          </a:stretch>
        </p:blipFill>
        <p:spPr bwMode="auto">
          <a:xfrm>
            <a:off x="3707904" y="764704"/>
            <a:ext cx="5143500" cy="3600451"/>
          </a:xfrm>
          <a:prstGeom prst="rect">
            <a:avLst/>
          </a:prstGeom>
          <a:noFill/>
        </p:spPr>
      </p:pic>
      <p:sp>
        <p:nvSpPr>
          <p:cNvPr id="5" name="Rectangle 4"/>
          <p:cNvSpPr/>
          <p:nvPr/>
        </p:nvSpPr>
        <p:spPr>
          <a:xfrm>
            <a:off x="0" y="116632"/>
            <a:ext cx="5091907" cy="523220"/>
          </a:xfrm>
          <a:prstGeom prst="rect">
            <a:avLst/>
          </a:prstGeom>
        </p:spPr>
        <p:txBody>
          <a:bodyPr wrap="none">
            <a:spAutoFit/>
          </a:bodyPr>
          <a:lstStyle/>
          <a:p>
            <a:r>
              <a:rPr lang="en-GB" sz="2800" dirty="0" smtClean="0"/>
              <a:t>Modern Methods of Construction</a:t>
            </a:r>
            <a:endParaRPr lang="en-GB" sz="2800" dirty="0"/>
          </a:p>
        </p:txBody>
      </p:sp>
      <p:sp>
        <p:nvSpPr>
          <p:cNvPr id="6" name="TextBox 5"/>
          <p:cNvSpPr txBox="1"/>
          <p:nvPr/>
        </p:nvSpPr>
        <p:spPr>
          <a:xfrm>
            <a:off x="539552" y="620688"/>
            <a:ext cx="2503186" cy="3508653"/>
          </a:xfrm>
          <a:prstGeom prst="rect">
            <a:avLst/>
          </a:prstGeom>
          <a:noFill/>
        </p:spPr>
        <p:txBody>
          <a:bodyPr wrap="square" rtlCol="0">
            <a:spAutoFit/>
          </a:bodyPr>
          <a:lstStyle/>
          <a:p>
            <a:r>
              <a:rPr lang="en-GB" sz="2400" dirty="0" smtClean="0"/>
              <a:t>Panellised systems</a:t>
            </a:r>
          </a:p>
          <a:p>
            <a:r>
              <a:rPr lang="en-GB" sz="2400" dirty="0" smtClean="0"/>
              <a:t>SIPS</a:t>
            </a:r>
            <a:endParaRPr lang="en-GB" dirty="0" smtClean="0"/>
          </a:p>
          <a:p>
            <a:pPr>
              <a:buFont typeface="Wingdings" pitchFamily="2" charset="2"/>
              <a:buChar char="§"/>
            </a:pPr>
            <a:endParaRPr lang="en-GB" dirty="0"/>
          </a:p>
          <a:p>
            <a:pPr lvl="1">
              <a:buFont typeface="Wingdings" pitchFamily="2" charset="2"/>
              <a:buChar char="§"/>
            </a:pPr>
            <a:r>
              <a:rPr lang="en-GB" sz="2400" dirty="0" smtClean="0"/>
              <a:t>Structural </a:t>
            </a:r>
          </a:p>
          <a:p>
            <a:pPr lvl="1">
              <a:buFont typeface="Wingdings" pitchFamily="2" charset="2"/>
              <a:buChar char="§"/>
            </a:pPr>
            <a:endParaRPr lang="en-GB" sz="2400" dirty="0" smtClean="0"/>
          </a:p>
          <a:p>
            <a:pPr lvl="1">
              <a:buFont typeface="Wingdings" pitchFamily="2" charset="2"/>
              <a:buChar char="§"/>
            </a:pPr>
            <a:r>
              <a:rPr lang="en-GB" sz="2400" dirty="0" smtClean="0"/>
              <a:t>Aesthetics</a:t>
            </a:r>
          </a:p>
          <a:p>
            <a:pPr lvl="1">
              <a:buFont typeface="Wingdings" pitchFamily="2" charset="2"/>
              <a:buChar char="§"/>
            </a:pPr>
            <a:endParaRPr lang="en-GB" sz="2400" dirty="0" smtClean="0"/>
          </a:p>
          <a:p>
            <a:pPr lvl="1">
              <a:buFont typeface="Wingdings" pitchFamily="2" charset="2"/>
              <a:buChar char="§"/>
            </a:pPr>
            <a:r>
              <a:rPr lang="en-GB" sz="2400" dirty="0" smtClean="0"/>
              <a:t>Insulation</a:t>
            </a:r>
          </a:p>
          <a:p>
            <a:pPr lvl="1">
              <a:buFont typeface="Wingdings" pitchFamily="2" charset="2"/>
              <a:buChar char="§"/>
            </a:pPr>
            <a:endParaRPr lang="en-GB" dirty="0" smtClean="0"/>
          </a:p>
          <a:p>
            <a:endParaRPr lang="en-GB" dirty="0"/>
          </a:p>
        </p:txBody>
      </p:sp>
      <p:sp>
        <p:nvSpPr>
          <p:cNvPr id="7" name="Rectangle 6"/>
          <p:cNvSpPr/>
          <p:nvPr/>
        </p:nvSpPr>
        <p:spPr>
          <a:xfrm>
            <a:off x="4067944" y="4581128"/>
            <a:ext cx="4572000" cy="1938992"/>
          </a:xfrm>
          <a:prstGeom prst="rect">
            <a:avLst/>
          </a:prstGeom>
        </p:spPr>
        <p:txBody>
          <a:bodyPr>
            <a:spAutoFit/>
          </a:bodyPr>
          <a:lstStyle/>
          <a:p>
            <a:pPr lvl="1">
              <a:buFont typeface="Wingdings" pitchFamily="2" charset="2"/>
              <a:buChar char="§"/>
            </a:pPr>
            <a:r>
              <a:rPr lang="en-GB" sz="2400" dirty="0" smtClean="0"/>
              <a:t>Design flexibility</a:t>
            </a:r>
          </a:p>
          <a:p>
            <a:pPr lvl="1">
              <a:buFont typeface="Wingdings" pitchFamily="2" charset="2"/>
              <a:buChar char="§"/>
            </a:pPr>
            <a:endParaRPr lang="en-GB" sz="2400" dirty="0" smtClean="0"/>
          </a:p>
          <a:p>
            <a:pPr lvl="1">
              <a:buFont typeface="Wingdings" pitchFamily="2" charset="2"/>
              <a:buChar char="§"/>
            </a:pPr>
            <a:r>
              <a:rPr lang="en-GB" sz="2400" dirty="0" smtClean="0"/>
              <a:t>Tight high-performance</a:t>
            </a:r>
          </a:p>
          <a:p>
            <a:pPr lvl="1">
              <a:buFont typeface="Wingdings" pitchFamily="2" charset="2"/>
              <a:buChar char="§"/>
            </a:pPr>
            <a:endParaRPr lang="en-GB" sz="2400" dirty="0" smtClean="0"/>
          </a:p>
          <a:p>
            <a:pPr lvl="1">
              <a:buFont typeface="Wingdings" pitchFamily="2" charset="2"/>
              <a:buChar char="§"/>
            </a:pPr>
            <a:r>
              <a:rPr lang="en-GB" sz="2400" dirty="0" smtClean="0"/>
              <a:t>Speed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pic>
        <p:nvPicPr>
          <p:cNvPr id="37890" name="Picture 2" descr="http://www.sipcrete.com/images/Wall%20Section.jpg"/>
          <p:cNvPicPr>
            <a:picLocks noChangeAspect="1" noChangeArrowheads="1"/>
          </p:cNvPicPr>
          <p:nvPr/>
        </p:nvPicPr>
        <p:blipFill>
          <a:blip r:embed="rId3" cstate="print"/>
          <a:srcRect/>
          <a:stretch>
            <a:fillRect/>
          </a:stretch>
        </p:blipFill>
        <p:spPr bwMode="auto">
          <a:xfrm>
            <a:off x="0" y="3140968"/>
            <a:ext cx="4752528" cy="3564396"/>
          </a:xfrm>
          <a:prstGeom prst="rect">
            <a:avLst/>
          </a:prstGeom>
          <a:noFill/>
        </p:spPr>
      </p:pic>
      <p:pic>
        <p:nvPicPr>
          <p:cNvPr id="37892" name="Picture 4" descr="traditional frame">
            <a:hlinkClick r:id=""/>
          </p:cNvPr>
          <p:cNvPicPr>
            <a:picLocks noChangeAspect="1" noChangeArrowheads="1"/>
          </p:cNvPicPr>
          <p:nvPr/>
        </p:nvPicPr>
        <p:blipFill>
          <a:blip r:embed="rId4" cstate="print"/>
          <a:srcRect/>
          <a:stretch>
            <a:fillRect/>
          </a:stretch>
        </p:blipFill>
        <p:spPr bwMode="auto">
          <a:xfrm>
            <a:off x="4427984" y="1340768"/>
            <a:ext cx="4168856" cy="312664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4" name="Content Placeholder 3"/>
          <p:cNvSpPr>
            <a:spLocks noGrp="1"/>
          </p:cNvSpPr>
          <p:nvPr>
            <p:ph sz="half" idx="2"/>
          </p:nvPr>
        </p:nvSpPr>
        <p:spPr>
          <a:xfrm>
            <a:off x="4648200" y="1600200"/>
            <a:ext cx="4316288" cy="4525963"/>
          </a:xfrm>
        </p:spPr>
        <p:txBody>
          <a:bodyPr>
            <a:normAutofit fontScale="85000" lnSpcReduction="20000"/>
          </a:bodyPr>
          <a:lstStyle/>
          <a:p>
            <a:r>
              <a:rPr lang="en-GB" dirty="0"/>
              <a:t>Volumetric offsite construction </a:t>
            </a:r>
            <a:r>
              <a:rPr lang="en-GB" dirty="0" smtClean="0"/>
              <a:t>can help reduce </a:t>
            </a:r>
            <a:r>
              <a:rPr lang="en-GB" dirty="0"/>
              <a:t>the production of waste to </a:t>
            </a:r>
            <a:r>
              <a:rPr lang="en-GB" dirty="0" smtClean="0"/>
              <a:t>as little as1.8%</a:t>
            </a:r>
          </a:p>
          <a:p>
            <a:endParaRPr lang="en-GB" dirty="0"/>
          </a:p>
          <a:p>
            <a:r>
              <a:rPr lang="en-GB" dirty="0" smtClean="0"/>
              <a:t>Allows for </a:t>
            </a:r>
            <a:r>
              <a:rPr lang="en-GB" dirty="0"/>
              <a:t>efficient </a:t>
            </a:r>
            <a:r>
              <a:rPr lang="en-GB" dirty="0" smtClean="0"/>
              <a:t>design and continuous </a:t>
            </a:r>
            <a:r>
              <a:rPr lang="en-GB" dirty="0"/>
              <a:t>process </a:t>
            </a:r>
            <a:r>
              <a:rPr lang="en-GB" dirty="0" smtClean="0"/>
              <a:t>improvement</a:t>
            </a:r>
          </a:p>
          <a:p>
            <a:endParaRPr lang="en-GB" dirty="0" smtClean="0"/>
          </a:p>
          <a:p>
            <a:r>
              <a:rPr lang="en-GB" dirty="0" smtClean="0"/>
              <a:t>Involvement of </a:t>
            </a:r>
            <a:r>
              <a:rPr lang="en-GB" dirty="0"/>
              <a:t>the supply chain as well as </a:t>
            </a:r>
            <a:r>
              <a:rPr lang="en-GB" dirty="0" smtClean="0"/>
              <a:t>procurement strategies helps achieve time and cost savings</a:t>
            </a:r>
            <a:endParaRPr lang="en-GB" dirty="0"/>
          </a:p>
        </p:txBody>
      </p:sp>
      <p:sp>
        <p:nvSpPr>
          <p:cNvPr id="5" name="Rectangle 4"/>
          <p:cNvSpPr/>
          <p:nvPr/>
        </p:nvSpPr>
        <p:spPr>
          <a:xfrm>
            <a:off x="539552" y="1412776"/>
            <a:ext cx="1617559" cy="461665"/>
          </a:xfrm>
          <a:prstGeom prst="rect">
            <a:avLst/>
          </a:prstGeom>
        </p:spPr>
        <p:txBody>
          <a:bodyPr wrap="none">
            <a:spAutoFit/>
          </a:bodyPr>
          <a:lstStyle/>
          <a:p>
            <a:r>
              <a:rPr lang="en-GB" sz="2400" dirty="0" smtClean="0"/>
              <a:t>Volumetric </a:t>
            </a:r>
            <a:endParaRPr lang="en-GB" sz="2400" dirty="0"/>
          </a:p>
        </p:txBody>
      </p:sp>
      <p:pic>
        <p:nvPicPr>
          <p:cNvPr id="29697" name="Picture 1"/>
          <p:cNvPicPr>
            <a:picLocks noChangeAspect="1" noChangeArrowheads="1"/>
          </p:cNvPicPr>
          <p:nvPr/>
        </p:nvPicPr>
        <p:blipFill>
          <a:blip r:embed="rId3" cstate="print"/>
          <a:srcRect/>
          <a:stretch>
            <a:fillRect/>
          </a:stretch>
        </p:blipFill>
        <p:spPr bwMode="auto">
          <a:xfrm>
            <a:off x="179512" y="2348880"/>
            <a:ext cx="4371716" cy="295232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Modern Methods of Construction</a:t>
            </a:r>
            <a:endParaRPr lang="en-GB" sz="3200" dirty="0"/>
          </a:p>
        </p:txBody>
      </p:sp>
      <p:pic>
        <p:nvPicPr>
          <p:cNvPr id="30721" name="Picture 1"/>
          <p:cNvPicPr>
            <a:picLocks noChangeAspect="1" noChangeArrowheads="1"/>
          </p:cNvPicPr>
          <p:nvPr/>
        </p:nvPicPr>
        <p:blipFill>
          <a:blip r:embed="rId3" cstate="print"/>
          <a:srcRect/>
          <a:stretch>
            <a:fillRect/>
          </a:stretch>
        </p:blipFill>
        <p:spPr bwMode="auto">
          <a:xfrm>
            <a:off x="5076056" y="1628800"/>
            <a:ext cx="3752850" cy="4791075"/>
          </a:xfrm>
          <a:prstGeom prst="rect">
            <a:avLst/>
          </a:prstGeom>
          <a:noFill/>
          <a:ln w="9525">
            <a:noFill/>
            <a:miter lim="800000"/>
            <a:headEnd/>
            <a:tailEnd/>
          </a:ln>
        </p:spPr>
      </p:pic>
      <p:pic>
        <p:nvPicPr>
          <p:cNvPr id="30723" name="Picture 3" descr="http://www.heterarchy.co.uk/news/wp-content/uploads/2010/09/7777.jpg"/>
          <p:cNvPicPr>
            <a:picLocks noChangeAspect="1" noChangeArrowheads="1"/>
          </p:cNvPicPr>
          <p:nvPr/>
        </p:nvPicPr>
        <p:blipFill>
          <a:blip r:embed="rId4" cstate="print"/>
          <a:srcRect/>
          <a:stretch>
            <a:fillRect/>
          </a:stretch>
        </p:blipFill>
        <p:spPr bwMode="auto">
          <a:xfrm>
            <a:off x="179512" y="4077072"/>
            <a:ext cx="4644008" cy="2557890"/>
          </a:xfrm>
          <a:prstGeom prst="rect">
            <a:avLst/>
          </a:prstGeom>
          <a:noFill/>
        </p:spPr>
      </p:pic>
      <p:pic>
        <p:nvPicPr>
          <p:cNvPr id="30725" name="Picture 5" descr="http://4.bp.blogspot.com/_Xlpf7u3iQZ8/Sw2d3JcAPqI/AAAAAAAAADA/6_MtYNUOgFE/s1600/SHS+Loading.jpg"/>
          <p:cNvPicPr>
            <a:picLocks noChangeAspect="1" noChangeArrowheads="1"/>
          </p:cNvPicPr>
          <p:nvPr/>
        </p:nvPicPr>
        <p:blipFill>
          <a:blip r:embed="rId5" cstate="print"/>
          <a:srcRect/>
          <a:stretch>
            <a:fillRect/>
          </a:stretch>
        </p:blipFill>
        <p:spPr bwMode="auto">
          <a:xfrm>
            <a:off x="467544" y="1628800"/>
            <a:ext cx="4104456" cy="230875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3" cstate="print"/>
          <a:srcRect/>
          <a:stretch>
            <a:fillRect/>
          </a:stretch>
        </p:blipFill>
        <p:spPr bwMode="auto">
          <a:xfrm>
            <a:off x="361950" y="1638300"/>
            <a:ext cx="8420100" cy="3734916"/>
          </a:xfrm>
          <a:prstGeom prst="rect">
            <a:avLst/>
          </a:prstGeom>
          <a:noFill/>
          <a:ln w="9525">
            <a:noFill/>
            <a:miter lim="800000"/>
            <a:headEnd/>
            <a:tailEnd/>
          </a:ln>
        </p:spPr>
      </p:pic>
      <p:sp>
        <p:nvSpPr>
          <p:cNvPr id="3" name="Rectangle 2"/>
          <p:cNvSpPr/>
          <p:nvPr/>
        </p:nvSpPr>
        <p:spPr>
          <a:xfrm>
            <a:off x="1547664" y="620688"/>
            <a:ext cx="5794791" cy="584775"/>
          </a:xfrm>
          <a:prstGeom prst="rect">
            <a:avLst/>
          </a:prstGeom>
        </p:spPr>
        <p:txBody>
          <a:bodyPr wrap="none">
            <a:spAutoFit/>
          </a:bodyPr>
          <a:lstStyle/>
          <a:p>
            <a:r>
              <a:rPr lang="en-GB" sz="3200" dirty="0" smtClean="0"/>
              <a:t>Modern Methods of Construction</a:t>
            </a:r>
            <a:endParaRPr lang="en-GB" sz="3200" dirty="0"/>
          </a:p>
        </p:txBody>
      </p:sp>
      <p:sp>
        <p:nvSpPr>
          <p:cNvPr id="4" name="TextBox 3"/>
          <p:cNvSpPr txBox="1"/>
          <p:nvPr/>
        </p:nvSpPr>
        <p:spPr>
          <a:xfrm>
            <a:off x="7524328" y="6453336"/>
            <a:ext cx="1426353" cy="276999"/>
          </a:xfrm>
          <a:prstGeom prst="rect">
            <a:avLst/>
          </a:prstGeom>
          <a:noFill/>
        </p:spPr>
        <p:txBody>
          <a:bodyPr wrap="none" rtlCol="0">
            <a:spAutoFit/>
          </a:bodyPr>
          <a:lstStyle/>
          <a:p>
            <a:r>
              <a:rPr lang="en-GB" sz="1200" dirty="0" smtClean="0"/>
              <a:t>Source: WRAP 2007</a:t>
            </a:r>
            <a:endParaRPr lang="en-GB"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3" name="Content Placeholder 2"/>
          <p:cNvSpPr>
            <a:spLocks noGrp="1"/>
          </p:cNvSpPr>
          <p:nvPr>
            <p:ph sz="half" idx="1"/>
          </p:nvPr>
        </p:nvSpPr>
        <p:spPr>
          <a:xfrm>
            <a:off x="467544" y="2132856"/>
            <a:ext cx="4038600" cy="5589240"/>
          </a:xfrm>
        </p:spPr>
        <p:txBody>
          <a:bodyPr>
            <a:normAutofit fontScale="85000" lnSpcReduction="20000"/>
          </a:bodyPr>
          <a:lstStyle/>
          <a:p>
            <a:pPr>
              <a:buNone/>
            </a:pPr>
            <a:r>
              <a:rPr lang="en-GB" sz="3100" dirty="0" smtClean="0"/>
              <a:t>National Audit Office Findings</a:t>
            </a:r>
          </a:p>
          <a:p>
            <a:pPr>
              <a:buNone/>
            </a:pPr>
            <a:r>
              <a:rPr lang="en-GB" dirty="0"/>
              <a:t>	</a:t>
            </a:r>
            <a:endParaRPr lang="en-GB" dirty="0" smtClean="0"/>
          </a:p>
          <a:p>
            <a:pPr>
              <a:buFont typeface="Wingdings" pitchFamily="2" charset="2"/>
              <a:buChar char="§"/>
            </a:pPr>
            <a:r>
              <a:rPr lang="en-GB" dirty="0" smtClean="0"/>
              <a:t>Labour and time savings</a:t>
            </a:r>
          </a:p>
          <a:p>
            <a:pPr>
              <a:buFont typeface="Wingdings" pitchFamily="2" charset="2"/>
              <a:buChar char="§"/>
            </a:pPr>
            <a:endParaRPr lang="en-GB" dirty="0"/>
          </a:p>
          <a:p>
            <a:pPr>
              <a:buFont typeface="Wingdings" pitchFamily="2" charset="2"/>
              <a:buChar char="§"/>
            </a:pPr>
            <a:r>
              <a:rPr lang="en-GB" dirty="0" smtClean="0"/>
              <a:t>Cost reductions</a:t>
            </a:r>
          </a:p>
          <a:p>
            <a:pPr>
              <a:buFont typeface="Wingdings" pitchFamily="2" charset="2"/>
              <a:buChar char="§"/>
            </a:pPr>
            <a:endParaRPr lang="en-GB" dirty="0" smtClean="0"/>
          </a:p>
          <a:p>
            <a:pPr>
              <a:buFont typeface="Wingdings" pitchFamily="2" charset="2"/>
              <a:buChar char="§"/>
            </a:pPr>
            <a:r>
              <a:rPr lang="en-GB" dirty="0" smtClean="0"/>
              <a:t>Quality improvements</a:t>
            </a:r>
          </a:p>
          <a:p>
            <a:pPr>
              <a:buFont typeface="Wingdings" pitchFamily="2" charset="2"/>
              <a:buChar char="§"/>
            </a:pPr>
            <a:endParaRPr lang="en-GB" dirty="0"/>
          </a:p>
          <a:p>
            <a:pPr>
              <a:buFont typeface="Wingdings" pitchFamily="2" charset="2"/>
              <a:buChar char="§"/>
            </a:pPr>
            <a:r>
              <a:rPr lang="en-GB" dirty="0" smtClean="0"/>
              <a:t>Effective risk management</a:t>
            </a:r>
          </a:p>
          <a:p>
            <a:pPr>
              <a:buNone/>
            </a:pPr>
            <a:endParaRPr lang="en-GB" dirty="0"/>
          </a:p>
          <a:p>
            <a:pPr>
              <a:buNone/>
            </a:pPr>
            <a:endParaRPr lang="en-GB" dirty="0" smtClean="0"/>
          </a:p>
          <a:p>
            <a:pPr>
              <a:buNone/>
            </a:pPr>
            <a:endParaRPr lang="en-GB" dirty="0"/>
          </a:p>
          <a:p>
            <a:pPr>
              <a:buNone/>
            </a:pPr>
            <a:r>
              <a:rPr lang="en-GB" dirty="0" smtClean="0"/>
              <a:t>	</a:t>
            </a:r>
            <a:endParaRPr lang="en-GB" dirty="0"/>
          </a:p>
        </p:txBody>
      </p:sp>
      <p:pic>
        <p:nvPicPr>
          <p:cNvPr id="5" name="Picture 2" descr="http://www.boyton-brj.co.uk/images/CANONS_installation.jpg"/>
          <p:cNvPicPr>
            <a:picLocks noChangeAspect="1" noChangeArrowheads="1"/>
          </p:cNvPicPr>
          <p:nvPr/>
        </p:nvPicPr>
        <p:blipFill>
          <a:blip r:embed="rId3" cstate="print"/>
          <a:srcRect/>
          <a:stretch>
            <a:fillRect/>
          </a:stretch>
        </p:blipFill>
        <p:spPr bwMode="auto">
          <a:xfrm>
            <a:off x="4355976" y="2060848"/>
            <a:ext cx="4476750" cy="336232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9" name="Picture 7" descr="http://www.constructionweekonline.com/pictures/gallery/Places/steelFW-web.jpg"/>
          <p:cNvPicPr>
            <a:picLocks noChangeAspect="1" noChangeArrowheads="1"/>
          </p:cNvPicPr>
          <p:nvPr/>
        </p:nvPicPr>
        <p:blipFill>
          <a:blip r:embed="rId3" cstate="print"/>
          <a:srcRect/>
          <a:stretch>
            <a:fillRect/>
          </a:stretch>
        </p:blipFill>
        <p:spPr bwMode="auto">
          <a:xfrm>
            <a:off x="827584" y="1196752"/>
            <a:ext cx="7115944" cy="4892212"/>
          </a:xfrm>
          <a:prstGeom prst="rect">
            <a:avLst/>
          </a:prstGeom>
          <a:noFill/>
        </p:spPr>
      </p:pic>
      <p:sp>
        <p:nvSpPr>
          <p:cNvPr id="8" name="Rectangle 7"/>
          <p:cNvSpPr/>
          <p:nvPr/>
        </p:nvSpPr>
        <p:spPr>
          <a:xfrm>
            <a:off x="1619672" y="260648"/>
            <a:ext cx="5091907" cy="523220"/>
          </a:xfrm>
          <a:prstGeom prst="rect">
            <a:avLst/>
          </a:prstGeom>
        </p:spPr>
        <p:txBody>
          <a:bodyPr wrap="none">
            <a:spAutoFit/>
          </a:bodyPr>
          <a:lstStyle/>
          <a:p>
            <a:r>
              <a:rPr lang="en-GB" sz="2800" dirty="0" smtClean="0"/>
              <a:t>Modern Methods of Construction</a:t>
            </a:r>
            <a:endParaRPr lang="en-GB" sz="2800" dirty="0"/>
          </a:p>
        </p:txBody>
      </p:sp>
      <p:sp>
        <p:nvSpPr>
          <p:cNvPr id="9" name="TextBox 8"/>
          <p:cNvSpPr txBox="1"/>
          <p:nvPr/>
        </p:nvSpPr>
        <p:spPr>
          <a:xfrm>
            <a:off x="6084168" y="6237312"/>
            <a:ext cx="1380506" cy="400110"/>
          </a:xfrm>
          <a:prstGeom prst="rect">
            <a:avLst/>
          </a:prstGeom>
          <a:noFill/>
        </p:spPr>
        <p:txBody>
          <a:bodyPr wrap="none" rtlCol="0">
            <a:spAutoFit/>
          </a:bodyPr>
          <a:lstStyle/>
          <a:p>
            <a:r>
              <a:rPr lang="en-GB" sz="2000" dirty="0" smtClean="0"/>
              <a:t>Steel frame</a:t>
            </a:r>
            <a:endParaRPr lang="en-GB"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pic>
        <p:nvPicPr>
          <p:cNvPr id="36868" name="Picture 4" descr="http://www.polarwall.co.uk/pages/images/CeecomJune122006005.jpg"/>
          <p:cNvPicPr>
            <a:picLocks noChangeAspect="1" noChangeArrowheads="1"/>
          </p:cNvPicPr>
          <p:nvPr/>
        </p:nvPicPr>
        <p:blipFill>
          <a:blip r:embed="rId3" cstate="print"/>
          <a:srcRect/>
          <a:stretch>
            <a:fillRect/>
          </a:stretch>
        </p:blipFill>
        <p:spPr bwMode="auto">
          <a:xfrm>
            <a:off x="4139952" y="1268760"/>
            <a:ext cx="4490864" cy="3368148"/>
          </a:xfrm>
          <a:prstGeom prst="rect">
            <a:avLst/>
          </a:prstGeom>
          <a:noFill/>
        </p:spPr>
      </p:pic>
      <p:pic>
        <p:nvPicPr>
          <p:cNvPr id="36870" name="Picture 6" descr="http://www.polarwall.co.uk/pages/images/PolarwallSTDsection.jpg"/>
          <p:cNvPicPr>
            <a:picLocks noChangeAspect="1" noChangeArrowheads="1"/>
          </p:cNvPicPr>
          <p:nvPr/>
        </p:nvPicPr>
        <p:blipFill>
          <a:blip r:embed="rId4" cstate="print"/>
          <a:srcRect/>
          <a:stretch>
            <a:fillRect/>
          </a:stretch>
        </p:blipFill>
        <p:spPr bwMode="auto">
          <a:xfrm>
            <a:off x="5508104" y="4653136"/>
            <a:ext cx="3260834" cy="2060848"/>
          </a:xfrm>
          <a:prstGeom prst="rect">
            <a:avLst/>
          </a:prstGeom>
          <a:noFill/>
        </p:spPr>
      </p:pic>
      <p:sp>
        <p:nvSpPr>
          <p:cNvPr id="8" name="TextBox 7"/>
          <p:cNvSpPr txBox="1"/>
          <p:nvPr/>
        </p:nvSpPr>
        <p:spPr>
          <a:xfrm>
            <a:off x="251520" y="1484784"/>
            <a:ext cx="3248966" cy="769441"/>
          </a:xfrm>
          <a:prstGeom prst="rect">
            <a:avLst/>
          </a:prstGeom>
          <a:noFill/>
        </p:spPr>
        <p:txBody>
          <a:bodyPr wrap="none" rtlCol="0">
            <a:spAutoFit/>
          </a:bodyPr>
          <a:lstStyle/>
          <a:p>
            <a:r>
              <a:rPr lang="en-GB" sz="2400" dirty="0" smtClean="0"/>
              <a:t>Innovative methods</a:t>
            </a:r>
          </a:p>
          <a:p>
            <a:r>
              <a:rPr lang="en-GB" sz="2000" dirty="0" smtClean="0"/>
              <a:t>Insulating concrete formwork</a:t>
            </a:r>
            <a:endParaRPr lang="en-GB" sz="2000" dirty="0"/>
          </a:p>
        </p:txBody>
      </p:sp>
      <p:sp>
        <p:nvSpPr>
          <p:cNvPr id="9" name="TextBox 8"/>
          <p:cNvSpPr txBox="1"/>
          <p:nvPr/>
        </p:nvSpPr>
        <p:spPr>
          <a:xfrm>
            <a:off x="467544" y="2708920"/>
            <a:ext cx="2715487" cy="3447098"/>
          </a:xfrm>
          <a:prstGeom prst="rect">
            <a:avLst/>
          </a:prstGeom>
          <a:noFill/>
        </p:spPr>
        <p:txBody>
          <a:bodyPr wrap="square" rtlCol="0">
            <a:spAutoFit/>
          </a:bodyPr>
          <a:lstStyle/>
          <a:p>
            <a:pPr>
              <a:buFont typeface="Wingdings" pitchFamily="2" charset="2"/>
              <a:buChar char="§"/>
            </a:pPr>
            <a:r>
              <a:rPr lang="en-GB" sz="2000" dirty="0" smtClean="0"/>
              <a:t>Speed</a:t>
            </a:r>
          </a:p>
          <a:p>
            <a:pPr>
              <a:buFont typeface="Wingdings" pitchFamily="2" charset="2"/>
              <a:buChar char="§"/>
            </a:pPr>
            <a:endParaRPr lang="en-GB" sz="2000" dirty="0" smtClean="0"/>
          </a:p>
          <a:p>
            <a:pPr>
              <a:buFont typeface="Wingdings" pitchFamily="2" charset="2"/>
              <a:buChar char="§"/>
            </a:pPr>
            <a:r>
              <a:rPr lang="en-GB" sz="2000" dirty="0" smtClean="0"/>
              <a:t>Strength</a:t>
            </a:r>
          </a:p>
          <a:p>
            <a:pPr>
              <a:buFont typeface="Wingdings" pitchFamily="2" charset="2"/>
              <a:buChar char="§"/>
            </a:pPr>
            <a:endParaRPr lang="en-GB" sz="2000" dirty="0" smtClean="0"/>
          </a:p>
          <a:p>
            <a:pPr>
              <a:buFont typeface="Wingdings" pitchFamily="2" charset="2"/>
              <a:buChar char="§"/>
            </a:pPr>
            <a:r>
              <a:rPr lang="en-GB" sz="2000" dirty="0" smtClean="0"/>
              <a:t>Efficiency</a:t>
            </a:r>
          </a:p>
          <a:p>
            <a:pPr>
              <a:buFont typeface="Wingdings" pitchFamily="2" charset="2"/>
              <a:buChar char="§"/>
            </a:pPr>
            <a:endParaRPr lang="en-GB" sz="2000" dirty="0" smtClean="0"/>
          </a:p>
          <a:p>
            <a:pPr>
              <a:buFont typeface="Wingdings" pitchFamily="2" charset="2"/>
              <a:buChar char="§"/>
            </a:pPr>
            <a:r>
              <a:rPr lang="en-GB" sz="2000" dirty="0" smtClean="0"/>
              <a:t>Concrete curing</a:t>
            </a:r>
          </a:p>
          <a:p>
            <a:pPr>
              <a:buFont typeface="Wingdings" pitchFamily="2" charset="2"/>
              <a:buChar char="§"/>
            </a:pPr>
            <a:endParaRPr lang="en-GB" sz="2000" dirty="0" smtClean="0"/>
          </a:p>
          <a:p>
            <a:pPr>
              <a:buFont typeface="Wingdings" pitchFamily="2" charset="2"/>
              <a:buChar char="§"/>
            </a:pPr>
            <a:r>
              <a:rPr lang="en-GB" sz="2000" dirty="0" smtClean="0"/>
              <a:t>Reduces thermal shrinkage</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pic>
        <p:nvPicPr>
          <p:cNvPr id="35842" name="Picture 2" descr="http://www.polarwall.co.uk/pages/images/DSC00375.JPG"/>
          <p:cNvPicPr>
            <a:picLocks noChangeAspect="1" noChangeArrowheads="1"/>
          </p:cNvPicPr>
          <p:nvPr/>
        </p:nvPicPr>
        <p:blipFill>
          <a:blip r:embed="rId3" cstate="print"/>
          <a:srcRect/>
          <a:stretch>
            <a:fillRect/>
          </a:stretch>
        </p:blipFill>
        <p:spPr bwMode="auto">
          <a:xfrm>
            <a:off x="611560" y="3284984"/>
            <a:ext cx="4104456" cy="3078342"/>
          </a:xfrm>
          <a:prstGeom prst="rect">
            <a:avLst/>
          </a:prstGeom>
          <a:noFill/>
        </p:spPr>
      </p:pic>
      <p:pic>
        <p:nvPicPr>
          <p:cNvPr id="6" name="Picture 2" descr="http://www.sipcrete.com/images/Concrete%20Spray%20%20Small.jpg"/>
          <p:cNvPicPr>
            <a:picLocks noChangeAspect="1" noChangeArrowheads="1"/>
          </p:cNvPicPr>
          <p:nvPr/>
        </p:nvPicPr>
        <p:blipFill>
          <a:blip r:embed="rId4" cstate="print"/>
          <a:srcRect/>
          <a:stretch>
            <a:fillRect/>
          </a:stretch>
        </p:blipFill>
        <p:spPr bwMode="auto">
          <a:xfrm>
            <a:off x="4788024" y="1196752"/>
            <a:ext cx="3960440" cy="297033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3" cstate="print"/>
          <a:srcRect/>
          <a:stretch>
            <a:fillRect/>
          </a:stretch>
        </p:blipFill>
        <p:spPr bwMode="auto">
          <a:xfrm>
            <a:off x="346186" y="1219200"/>
            <a:ext cx="7931039" cy="4730080"/>
          </a:xfrm>
          <a:prstGeom prst="rect">
            <a:avLst/>
          </a:prstGeom>
          <a:noFill/>
          <a:ln w="9525">
            <a:noFill/>
            <a:miter lim="800000"/>
            <a:headEnd/>
            <a:tailEnd/>
          </a:ln>
        </p:spPr>
      </p:pic>
      <p:sp>
        <p:nvSpPr>
          <p:cNvPr id="3" name="TextBox 2"/>
          <p:cNvSpPr txBox="1"/>
          <p:nvPr/>
        </p:nvSpPr>
        <p:spPr>
          <a:xfrm>
            <a:off x="1547664" y="5877272"/>
            <a:ext cx="4693464" cy="369332"/>
          </a:xfrm>
          <a:prstGeom prst="rect">
            <a:avLst/>
          </a:prstGeom>
          <a:noFill/>
        </p:spPr>
        <p:txBody>
          <a:bodyPr wrap="none" rtlCol="0">
            <a:spAutoFit/>
          </a:bodyPr>
          <a:lstStyle/>
          <a:p>
            <a:r>
              <a:rPr lang="en-GB" dirty="0" smtClean="0"/>
              <a:t>Composition of waste in different MMC projects</a:t>
            </a:r>
            <a:endParaRPr lang="en-GB" dirty="0"/>
          </a:p>
        </p:txBody>
      </p:sp>
      <p:sp>
        <p:nvSpPr>
          <p:cNvPr id="4" name="TextBox 3"/>
          <p:cNvSpPr txBox="1"/>
          <p:nvPr/>
        </p:nvSpPr>
        <p:spPr>
          <a:xfrm>
            <a:off x="6876256" y="6453336"/>
            <a:ext cx="1882247" cy="261610"/>
          </a:xfrm>
          <a:prstGeom prst="rect">
            <a:avLst/>
          </a:prstGeom>
          <a:noFill/>
        </p:spPr>
        <p:txBody>
          <a:bodyPr wrap="none" rtlCol="0">
            <a:spAutoFit/>
          </a:bodyPr>
          <a:lstStyle/>
          <a:p>
            <a:r>
              <a:rPr lang="en-GB" sz="1100" dirty="0" smtClean="0"/>
              <a:t>Source: www.beaware.org.uk</a:t>
            </a:r>
            <a:endParaRPr lang="en-GB"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4" name="Content Placeholder 3"/>
          <p:cNvSpPr>
            <a:spLocks noGrp="1"/>
          </p:cNvSpPr>
          <p:nvPr>
            <p:ph sz="half" idx="2"/>
          </p:nvPr>
        </p:nvSpPr>
        <p:spPr/>
        <p:txBody>
          <a:bodyPr/>
          <a:lstStyle/>
          <a:p>
            <a:r>
              <a:rPr lang="en-GB" dirty="0" smtClean="0"/>
              <a:t>Greatest impact is in the raw materials</a:t>
            </a:r>
          </a:p>
          <a:p>
            <a:r>
              <a:rPr lang="en-GB" dirty="0" smtClean="0"/>
              <a:t>Mainly from packaging</a:t>
            </a:r>
          </a:p>
          <a:p>
            <a:pPr lvl="1"/>
            <a:r>
              <a:rPr lang="en-GB" dirty="0" smtClean="0"/>
              <a:t>Polythene sheet/wrap</a:t>
            </a:r>
          </a:p>
          <a:p>
            <a:pPr lvl="1"/>
            <a:r>
              <a:rPr lang="en-GB" dirty="0" smtClean="0"/>
              <a:t>Cardboard</a:t>
            </a:r>
          </a:p>
          <a:p>
            <a:pPr lvl="1"/>
            <a:r>
              <a:rPr lang="en-GB" dirty="0" smtClean="0"/>
              <a:t>Metal</a:t>
            </a:r>
          </a:p>
          <a:p>
            <a:pPr lvl="1"/>
            <a:r>
              <a:rPr lang="en-GB" dirty="0" smtClean="0"/>
              <a:t>Plastic</a:t>
            </a:r>
          </a:p>
          <a:p>
            <a:pPr lvl="1"/>
            <a:r>
              <a:rPr lang="en-GB" dirty="0" smtClean="0"/>
              <a:t>Timber</a:t>
            </a:r>
          </a:p>
          <a:p>
            <a:pPr lvl="1"/>
            <a:r>
              <a:rPr lang="en-GB" dirty="0" smtClean="0"/>
              <a:t>Paper sacks</a:t>
            </a:r>
            <a:endParaRPr lang="en-GB" dirty="0"/>
          </a:p>
        </p:txBody>
      </p:sp>
      <p:pic>
        <p:nvPicPr>
          <p:cNvPr id="5" name="Picture 2"/>
          <p:cNvPicPr>
            <a:picLocks noGrp="1" noChangeAspect="1" noChangeArrowheads="1"/>
          </p:cNvPicPr>
          <p:nvPr>
            <p:ph sz="half" idx="1"/>
          </p:nvPr>
        </p:nvPicPr>
        <p:blipFill>
          <a:blip r:embed="rId3" cstate="print"/>
          <a:srcRect/>
          <a:stretch>
            <a:fillRect/>
          </a:stretch>
        </p:blipFill>
        <p:spPr bwMode="auto">
          <a:xfrm>
            <a:off x="289461" y="1844824"/>
            <a:ext cx="4447480" cy="4104456"/>
          </a:xfrm>
          <a:prstGeom prst="rect">
            <a:avLst/>
          </a:prstGeom>
          <a:noFill/>
          <a:ln w="9525">
            <a:noFill/>
            <a:miter lim="800000"/>
            <a:headEnd/>
            <a:tailEnd/>
          </a:ln>
        </p:spPr>
      </p:pic>
      <p:sp>
        <p:nvSpPr>
          <p:cNvPr id="6" name="Rectangle 5"/>
          <p:cNvSpPr/>
          <p:nvPr/>
        </p:nvSpPr>
        <p:spPr>
          <a:xfrm>
            <a:off x="395536" y="6021288"/>
            <a:ext cx="3629455" cy="369332"/>
          </a:xfrm>
          <a:prstGeom prst="rect">
            <a:avLst/>
          </a:prstGeom>
        </p:spPr>
        <p:txBody>
          <a:bodyPr wrap="none">
            <a:spAutoFit/>
          </a:bodyPr>
          <a:lstStyle/>
          <a:p>
            <a:r>
              <a:rPr lang="en-GB" dirty="0" smtClean="0"/>
              <a:t>Average MMC Environmental Impact</a:t>
            </a:r>
            <a:endParaRPr lang="en-GB" dirty="0"/>
          </a:p>
        </p:txBody>
      </p:sp>
      <p:sp>
        <p:nvSpPr>
          <p:cNvPr id="7" name="Rectangle 6"/>
          <p:cNvSpPr/>
          <p:nvPr/>
        </p:nvSpPr>
        <p:spPr>
          <a:xfrm>
            <a:off x="6876256" y="6453336"/>
            <a:ext cx="1882247" cy="261610"/>
          </a:xfrm>
          <a:prstGeom prst="rect">
            <a:avLst/>
          </a:prstGeom>
        </p:spPr>
        <p:txBody>
          <a:bodyPr wrap="none">
            <a:spAutoFit/>
          </a:bodyPr>
          <a:lstStyle/>
          <a:p>
            <a:r>
              <a:rPr lang="en-GB" sz="1100" dirty="0" smtClean="0"/>
              <a:t>Source: www.beaware.org.uk</a:t>
            </a:r>
            <a:endParaRPr lang="en-GB"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pic>
        <p:nvPicPr>
          <p:cNvPr id="31748" name="Picture 4" descr="http://scanglobal-development.com/images/Formwork_1.png"/>
          <p:cNvPicPr>
            <a:picLocks noChangeAspect="1" noChangeArrowheads="1"/>
          </p:cNvPicPr>
          <p:nvPr/>
        </p:nvPicPr>
        <p:blipFill>
          <a:blip r:embed="rId3" cstate="print"/>
          <a:srcRect/>
          <a:stretch>
            <a:fillRect/>
          </a:stretch>
        </p:blipFill>
        <p:spPr bwMode="auto">
          <a:xfrm>
            <a:off x="107504" y="1124744"/>
            <a:ext cx="4003534" cy="2880320"/>
          </a:xfrm>
          <a:prstGeom prst="rect">
            <a:avLst/>
          </a:prstGeom>
          <a:noFill/>
        </p:spPr>
      </p:pic>
      <p:sp>
        <p:nvSpPr>
          <p:cNvPr id="8" name="TextBox 7"/>
          <p:cNvSpPr txBox="1"/>
          <p:nvPr/>
        </p:nvSpPr>
        <p:spPr>
          <a:xfrm>
            <a:off x="5292080" y="1556792"/>
            <a:ext cx="2906565" cy="461665"/>
          </a:xfrm>
          <a:prstGeom prst="rect">
            <a:avLst/>
          </a:prstGeom>
          <a:noFill/>
        </p:spPr>
        <p:txBody>
          <a:bodyPr wrap="none" rtlCol="0">
            <a:spAutoFit/>
          </a:bodyPr>
          <a:lstStyle/>
          <a:p>
            <a:r>
              <a:rPr lang="en-GB" sz="2400" dirty="0" smtClean="0"/>
              <a:t>Non off-site methods </a:t>
            </a:r>
          </a:p>
        </p:txBody>
      </p:sp>
      <p:pic>
        <p:nvPicPr>
          <p:cNvPr id="31752" name="Picture 8" descr="http://aadhar.com/images/inner/tunnel_formwork_img12_large.jpg"/>
          <p:cNvPicPr>
            <a:picLocks noChangeAspect="1" noChangeArrowheads="1"/>
          </p:cNvPicPr>
          <p:nvPr/>
        </p:nvPicPr>
        <p:blipFill>
          <a:blip r:embed="rId4" cstate="print"/>
          <a:srcRect/>
          <a:stretch>
            <a:fillRect/>
          </a:stretch>
        </p:blipFill>
        <p:spPr bwMode="auto">
          <a:xfrm>
            <a:off x="4139952" y="3549012"/>
            <a:ext cx="4712593" cy="3141729"/>
          </a:xfrm>
          <a:prstGeom prst="rect">
            <a:avLst/>
          </a:prstGeom>
          <a:noFill/>
        </p:spPr>
      </p:pic>
      <p:sp>
        <p:nvSpPr>
          <p:cNvPr id="6" name="Rectangle 5"/>
          <p:cNvSpPr/>
          <p:nvPr/>
        </p:nvSpPr>
        <p:spPr>
          <a:xfrm>
            <a:off x="1403648" y="5157192"/>
            <a:ext cx="1818190" cy="461665"/>
          </a:xfrm>
          <a:prstGeom prst="rect">
            <a:avLst/>
          </a:prstGeom>
        </p:spPr>
        <p:txBody>
          <a:bodyPr wrap="none">
            <a:spAutoFit/>
          </a:bodyPr>
          <a:lstStyle/>
          <a:p>
            <a:r>
              <a:rPr lang="en-GB" sz="2400" dirty="0" smtClean="0"/>
              <a:t>Tunnel forms</a:t>
            </a:r>
            <a:endParaRPr lang="en-GB"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pic>
        <p:nvPicPr>
          <p:cNvPr id="28676" name="Picture 4" descr="Concrete Slip Forming">
            <a:hlinkClick r:id="rId3" tooltip="Click to preview image"/>
          </p:cNvPr>
          <p:cNvPicPr>
            <a:picLocks noChangeAspect="1" noChangeArrowheads="1"/>
          </p:cNvPicPr>
          <p:nvPr/>
        </p:nvPicPr>
        <p:blipFill>
          <a:blip r:embed="rId4" cstate="print"/>
          <a:srcRect/>
          <a:stretch>
            <a:fillRect/>
          </a:stretch>
        </p:blipFill>
        <p:spPr bwMode="auto">
          <a:xfrm>
            <a:off x="5796136" y="2492896"/>
            <a:ext cx="3024335" cy="3024336"/>
          </a:xfrm>
          <a:prstGeom prst="rect">
            <a:avLst/>
          </a:prstGeom>
          <a:noFill/>
        </p:spPr>
      </p:pic>
      <p:pic>
        <p:nvPicPr>
          <p:cNvPr id="8" name="Picture 22"/>
          <p:cNvPicPr>
            <a:picLocks noChangeAspect="1" noChangeArrowheads="1"/>
          </p:cNvPicPr>
          <p:nvPr/>
        </p:nvPicPr>
        <p:blipFill>
          <a:blip r:embed="rId5" cstate="print"/>
          <a:srcRect/>
          <a:stretch>
            <a:fillRect/>
          </a:stretch>
        </p:blipFill>
        <p:spPr bwMode="auto">
          <a:xfrm>
            <a:off x="611560" y="1556792"/>
            <a:ext cx="3929063" cy="4271963"/>
          </a:xfrm>
          <a:prstGeom prst="rect">
            <a:avLst/>
          </a:prstGeom>
          <a:noFill/>
          <a:ln w="9525">
            <a:noFill/>
            <a:miter lim="800000"/>
            <a:headEnd/>
            <a:tailEnd/>
          </a:ln>
        </p:spPr>
      </p:pic>
      <p:sp>
        <p:nvSpPr>
          <p:cNvPr id="10" name="Rectangle 9"/>
          <p:cNvSpPr/>
          <p:nvPr/>
        </p:nvSpPr>
        <p:spPr>
          <a:xfrm>
            <a:off x="4644008" y="1700808"/>
            <a:ext cx="2837636" cy="461665"/>
          </a:xfrm>
          <a:prstGeom prst="rect">
            <a:avLst/>
          </a:prstGeom>
        </p:spPr>
        <p:txBody>
          <a:bodyPr wrap="none">
            <a:spAutoFit/>
          </a:bodyPr>
          <a:lstStyle/>
          <a:p>
            <a:r>
              <a:rPr lang="en-GB" sz="2400" dirty="0" smtClean="0"/>
              <a:t>Non off-site methods</a:t>
            </a:r>
          </a:p>
        </p:txBody>
      </p:sp>
      <p:sp>
        <p:nvSpPr>
          <p:cNvPr id="6" name="Rectangle 5"/>
          <p:cNvSpPr/>
          <p:nvPr/>
        </p:nvSpPr>
        <p:spPr>
          <a:xfrm>
            <a:off x="6660232" y="5589240"/>
            <a:ext cx="1745927" cy="461665"/>
          </a:xfrm>
          <a:prstGeom prst="rect">
            <a:avLst/>
          </a:prstGeom>
        </p:spPr>
        <p:txBody>
          <a:bodyPr wrap="none">
            <a:spAutoFit/>
          </a:bodyPr>
          <a:lstStyle/>
          <a:p>
            <a:r>
              <a:rPr lang="en-GB" sz="2400" dirty="0" smtClean="0"/>
              <a:t>Slip forming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4" name="Content Placeholder 3"/>
          <p:cNvSpPr>
            <a:spLocks noGrp="1"/>
          </p:cNvSpPr>
          <p:nvPr>
            <p:ph sz="half" idx="2"/>
          </p:nvPr>
        </p:nvSpPr>
        <p:spPr>
          <a:xfrm>
            <a:off x="4648200" y="1340768"/>
            <a:ext cx="4038600" cy="5184576"/>
          </a:xfrm>
        </p:spPr>
        <p:txBody>
          <a:bodyPr/>
          <a:lstStyle/>
          <a:p>
            <a:r>
              <a:rPr lang="en-GB" dirty="0" smtClean="0"/>
              <a:t>Timber frame</a:t>
            </a:r>
          </a:p>
          <a:p>
            <a:endParaRPr lang="en-GB" dirty="0" smtClean="0"/>
          </a:p>
          <a:p>
            <a:pPr lvl="1"/>
            <a:r>
              <a:rPr lang="en-GB" sz="2800" dirty="0" smtClean="0"/>
              <a:t>Renewable material</a:t>
            </a:r>
          </a:p>
          <a:p>
            <a:pPr lvl="1"/>
            <a:r>
              <a:rPr lang="en-GB" sz="2800" dirty="0" smtClean="0"/>
              <a:t>Flexibility</a:t>
            </a:r>
          </a:p>
          <a:p>
            <a:pPr lvl="1"/>
            <a:r>
              <a:rPr lang="en-GB" sz="2800" dirty="0" smtClean="0"/>
              <a:t>Thermal </a:t>
            </a:r>
          </a:p>
          <a:p>
            <a:pPr lvl="1"/>
            <a:r>
              <a:rPr lang="en-GB" sz="2800" dirty="0" smtClean="0"/>
              <a:t>Dry construction</a:t>
            </a:r>
          </a:p>
          <a:p>
            <a:pPr lvl="1"/>
            <a:r>
              <a:rPr lang="en-GB" sz="2800" dirty="0" smtClean="0"/>
              <a:t>Speed</a:t>
            </a:r>
          </a:p>
          <a:p>
            <a:pPr lvl="1"/>
            <a:r>
              <a:rPr lang="en-GB" sz="2800" dirty="0" smtClean="0"/>
              <a:t>Complete package</a:t>
            </a:r>
          </a:p>
          <a:p>
            <a:pPr lvl="1"/>
            <a:endParaRPr lang="en-GB" dirty="0"/>
          </a:p>
        </p:txBody>
      </p:sp>
      <p:pic>
        <p:nvPicPr>
          <p:cNvPr id="27650" name="Picture 2" descr="http://www.davisframe.com/About-Timber-Framing-Post-Beam-Homes/Images/UserDir/CT-Timber-Frame-Home-2.jpg"/>
          <p:cNvPicPr>
            <a:picLocks noChangeAspect="1" noChangeArrowheads="1"/>
          </p:cNvPicPr>
          <p:nvPr/>
        </p:nvPicPr>
        <p:blipFill>
          <a:blip r:embed="rId3" cstate="print"/>
          <a:srcRect/>
          <a:stretch>
            <a:fillRect/>
          </a:stretch>
        </p:blipFill>
        <p:spPr bwMode="auto">
          <a:xfrm>
            <a:off x="323528" y="1340768"/>
            <a:ext cx="4176464" cy="5218719"/>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sz="3200" dirty="0" smtClean="0"/>
              <a:t>Modern Methods of Construction</a:t>
            </a:r>
            <a:endParaRPr lang="en-GB" sz="3200" dirty="0"/>
          </a:p>
        </p:txBody>
      </p:sp>
      <p:sp>
        <p:nvSpPr>
          <p:cNvPr id="3" name="Content Placeholder 2"/>
          <p:cNvSpPr>
            <a:spLocks noGrp="1"/>
          </p:cNvSpPr>
          <p:nvPr>
            <p:ph sz="half" idx="1"/>
          </p:nvPr>
        </p:nvSpPr>
        <p:spPr>
          <a:xfrm>
            <a:off x="323528" y="836712"/>
            <a:ext cx="4464496" cy="3528392"/>
          </a:xfrm>
        </p:spPr>
        <p:txBody>
          <a:bodyPr>
            <a:normAutofit lnSpcReduction="10000"/>
          </a:bodyPr>
          <a:lstStyle/>
          <a:p>
            <a:pPr>
              <a:buNone/>
            </a:pPr>
            <a:r>
              <a:rPr lang="en-GB" sz="2600" dirty="0" smtClean="0"/>
              <a:t>Why MMC?</a:t>
            </a:r>
          </a:p>
          <a:p>
            <a:r>
              <a:rPr lang="en-GB" dirty="0" smtClean="0"/>
              <a:t>Reduction in embodied energy used in construction </a:t>
            </a:r>
          </a:p>
          <a:p>
            <a:r>
              <a:rPr lang="en-GB" dirty="0"/>
              <a:t>R</a:t>
            </a:r>
            <a:r>
              <a:rPr lang="en-GB" dirty="0" smtClean="0"/>
              <a:t>eduction in energy consumption; </a:t>
            </a:r>
          </a:p>
          <a:p>
            <a:r>
              <a:rPr lang="en-GB" dirty="0"/>
              <a:t>R</a:t>
            </a:r>
            <a:r>
              <a:rPr lang="en-GB" dirty="0" smtClean="0"/>
              <a:t>eduction in water consumption;  </a:t>
            </a:r>
          </a:p>
          <a:p>
            <a:endParaRPr lang="en-GB" dirty="0" smtClean="0"/>
          </a:p>
          <a:p>
            <a:endParaRPr lang="en-GB" dirty="0"/>
          </a:p>
        </p:txBody>
      </p:sp>
      <p:sp>
        <p:nvSpPr>
          <p:cNvPr id="4" name="Content Placeholder 3"/>
          <p:cNvSpPr>
            <a:spLocks noGrp="1"/>
          </p:cNvSpPr>
          <p:nvPr>
            <p:ph sz="half" idx="2"/>
          </p:nvPr>
        </p:nvSpPr>
        <p:spPr>
          <a:xfrm>
            <a:off x="4572000" y="3645024"/>
            <a:ext cx="4320480" cy="4525963"/>
          </a:xfrm>
        </p:spPr>
        <p:txBody>
          <a:bodyPr>
            <a:normAutofit lnSpcReduction="10000"/>
          </a:bodyPr>
          <a:lstStyle/>
          <a:p>
            <a:r>
              <a:rPr lang="en-GB" dirty="0" smtClean="0"/>
              <a:t>Reduction in construction waste; </a:t>
            </a:r>
          </a:p>
          <a:p>
            <a:r>
              <a:rPr lang="en-GB" dirty="0" smtClean="0"/>
              <a:t>Reduction in defects; </a:t>
            </a:r>
          </a:p>
          <a:p>
            <a:r>
              <a:rPr lang="en-GB" dirty="0" smtClean="0"/>
              <a:t>Can include facilities for recycling and the ability to make use of alternative renewable energy sources</a:t>
            </a:r>
            <a:endParaRPr lang="en-GB" dirty="0"/>
          </a:p>
        </p:txBody>
      </p:sp>
      <p:pic>
        <p:nvPicPr>
          <p:cNvPr id="6" name="Picture 2" descr="http://www.polarwall.co.uk/pages/images/Ceecom20July2006001.jpg"/>
          <p:cNvPicPr>
            <a:picLocks noChangeAspect="1" noChangeArrowheads="1"/>
          </p:cNvPicPr>
          <p:nvPr/>
        </p:nvPicPr>
        <p:blipFill>
          <a:blip r:embed="rId3" cstate="print"/>
          <a:srcRect/>
          <a:stretch>
            <a:fillRect/>
          </a:stretch>
        </p:blipFill>
        <p:spPr bwMode="auto">
          <a:xfrm>
            <a:off x="4956043" y="764704"/>
            <a:ext cx="3648405" cy="2736304"/>
          </a:xfrm>
          <a:prstGeom prst="rect">
            <a:avLst/>
          </a:prstGeom>
          <a:noFill/>
        </p:spPr>
      </p:pic>
      <p:pic>
        <p:nvPicPr>
          <p:cNvPr id="8198" name="Picture 6" descr="http://www.irishconcrete.ie/uploadedImages/Photo_Library/Bridge_and_Civil_Engineering/Falkirk%20a4.JPG"/>
          <p:cNvPicPr>
            <a:picLocks noChangeAspect="1" noChangeArrowheads="1"/>
          </p:cNvPicPr>
          <p:nvPr/>
        </p:nvPicPr>
        <p:blipFill>
          <a:blip r:embed="rId4" cstate="print"/>
          <a:srcRect/>
          <a:stretch>
            <a:fillRect/>
          </a:stretch>
        </p:blipFill>
        <p:spPr bwMode="auto">
          <a:xfrm>
            <a:off x="899592" y="4221088"/>
            <a:ext cx="3360373" cy="252028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Modern Methods of Construction</a:t>
            </a:r>
            <a:endParaRPr lang="en-GB" sz="3200" dirty="0"/>
          </a:p>
        </p:txBody>
      </p:sp>
      <p:sp>
        <p:nvSpPr>
          <p:cNvPr id="3" name="Content Placeholder 2"/>
          <p:cNvSpPr>
            <a:spLocks noGrp="1"/>
          </p:cNvSpPr>
          <p:nvPr>
            <p:ph sz="half" idx="1"/>
          </p:nvPr>
        </p:nvSpPr>
        <p:spPr>
          <a:xfrm>
            <a:off x="457200" y="1600200"/>
            <a:ext cx="3322712" cy="4525963"/>
          </a:xfrm>
        </p:spPr>
        <p:txBody>
          <a:bodyPr>
            <a:normAutofit fontScale="77500" lnSpcReduction="20000"/>
          </a:bodyPr>
          <a:lstStyle/>
          <a:p>
            <a:r>
              <a:rPr lang="en-GB" dirty="0" smtClean="0"/>
              <a:t>Good environmental design which can add value </a:t>
            </a:r>
          </a:p>
          <a:p>
            <a:r>
              <a:rPr lang="en-GB" dirty="0" smtClean="0"/>
              <a:t>Fits well into BREEAM, CSH etc  </a:t>
            </a:r>
          </a:p>
          <a:p>
            <a:r>
              <a:rPr lang="en-GB" dirty="0" smtClean="0"/>
              <a:t>Innovative use of volume and space </a:t>
            </a:r>
          </a:p>
          <a:p>
            <a:r>
              <a:rPr lang="en-GB" dirty="0" smtClean="0"/>
              <a:t>Flexibility and adaptability </a:t>
            </a:r>
          </a:p>
          <a:p>
            <a:r>
              <a:rPr lang="en-GB" dirty="0" smtClean="0"/>
              <a:t>Can provide good acoustic insulation </a:t>
            </a:r>
          </a:p>
          <a:p>
            <a:r>
              <a:rPr lang="en-GB" dirty="0" smtClean="0"/>
              <a:t>Can provide good thermal insulation </a:t>
            </a:r>
          </a:p>
          <a:p>
            <a:r>
              <a:rPr lang="en-GB" dirty="0" smtClean="0"/>
              <a:t>Others!</a:t>
            </a:r>
          </a:p>
          <a:p>
            <a:endParaRPr lang="en-GB" dirty="0"/>
          </a:p>
        </p:txBody>
      </p:sp>
      <p:pic>
        <p:nvPicPr>
          <p:cNvPr id="5" name="Picture 2"/>
          <p:cNvPicPr>
            <a:picLocks noChangeAspect="1" noChangeArrowheads="1"/>
          </p:cNvPicPr>
          <p:nvPr/>
        </p:nvPicPr>
        <p:blipFill>
          <a:blip r:embed="rId3" cstate="print"/>
          <a:srcRect/>
          <a:stretch>
            <a:fillRect/>
          </a:stretch>
        </p:blipFill>
        <p:spPr bwMode="auto">
          <a:xfrm>
            <a:off x="3455368" y="1484784"/>
            <a:ext cx="5688632" cy="4382514"/>
          </a:xfrm>
          <a:prstGeom prst="rect">
            <a:avLst/>
          </a:prstGeom>
          <a:noFill/>
          <a:ln w="9525">
            <a:noFill/>
            <a:miter lim="800000"/>
            <a:headEnd/>
            <a:tailEnd/>
          </a:ln>
        </p:spPr>
      </p:pic>
      <p:sp>
        <p:nvSpPr>
          <p:cNvPr id="6" name="Rectangle 5"/>
          <p:cNvSpPr/>
          <p:nvPr/>
        </p:nvSpPr>
        <p:spPr>
          <a:xfrm>
            <a:off x="3779912" y="5949280"/>
            <a:ext cx="5544616" cy="369332"/>
          </a:xfrm>
          <a:prstGeom prst="rect">
            <a:avLst/>
          </a:prstGeom>
        </p:spPr>
        <p:txBody>
          <a:bodyPr wrap="square">
            <a:spAutoFit/>
          </a:bodyPr>
          <a:lstStyle/>
          <a:p>
            <a:r>
              <a:rPr lang="en-GB" dirty="0" smtClean="0"/>
              <a:t>Elements which offer greatest potential for offsite MMC </a:t>
            </a:r>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4664" y="908720"/>
            <a:ext cx="6500826" cy="857256"/>
          </a:xfrm>
        </p:spPr>
        <p:txBody>
          <a:bodyPr>
            <a:normAutofit/>
          </a:bodyPr>
          <a:lstStyle/>
          <a:p>
            <a:r>
              <a:rPr lang="en-GB" sz="2800" dirty="0" smtClean="0"/>
              <a:t>Innovative methods</a:t>
            </a:r>
            <a:endParaRPr lang="en-GB" sz="2800" dirty="0"/>
          </a:p>
        </p:txBody>
      </p:sp>
      <p:sp>
        <p:nvSpPr>
          <p:cNvPr id="3" name="Content Placeholder 2"/>
          <p:cNvSpPr>
            <a:spLocks noGrp="1"/>
          </p:cNvSpPr>
          <p:nvPr>
            <p:ph sz="half" idx="1"/>
          </p:nvPr>
        </p:nvSpPr>
        <p:spPr>
          <a:xfrm>
            <a:off x="214282" y="1928802"/>
            <a:ext cx="4171952" cy="4114800"/>
          </a:xfrm>
        </p:spPr>
        <p:txBody>
          <a:bodyPr>
            <a:normAutofit fontScale="92500" lnSpcReduction="10000"/>
          </a:bodyPr>
          <a:lstStyle/>
          <a:p>
            <a:r>
              <a:rPr lang="en-GB" dirty="0" smtClean="0"/>
              <a:t>Passive design</a:t>
            </a:r>
          </a:p>
          <a:p>
            <a:r>
              <a:rPr lang="en-GB" dirty="0" smtClean="0"/>
              <a:t>Native landscape</a:t>
            </a:r>
          </a:p>
          <a:p>
            <a:r>
              <a:rPr lang="en-GB" dirty="0" smtClean="0"/>
              <a:t>Attention to power</a:t>
            </a:r>
          </a:p>
          <a:p>
            <a:r>
              <a:rPr lang="en-GB" dirty="0" smtClean="0"/>
              <a:t>Water conservation</a:t>
            </a:r>
          </a:p>
          <a:p>
            <a:r>
              <a:rPr lang="en-GB" dirty="0" smtClean="0"/>
              <a:t>Reduction of emissions</a:t>
            </a:r>
          </a:p>
          <a:p>
            <a:r>
              <a:rPr lang="en-GB" dirty="0" smtClean="0"/>
              <a:t>Design for operation and maintenance</a:t>
            </a:r>
          </a:p>
          <a:p>
            <a:r>
              <a:rPr lang="en-GB" dirty="0" smtClean="0"/>
              <a:t>Materials efficiency</a:t>
            </a:r>
          </a:p>
          <a:p>
            <a:r>
              <a:rPr lang="en-GB" dirty="0" smtClean="0"/>
              <a:t>Design for recycling</a:t>
            </a:r>
            <a:endParaRPr lang="en-GB" dirty="0"/>
          </a:p>
        </p:txBody>
      </p:sp>
      <p:pic>
        <p:nvPicPr>
          <p:cNvPr id="11" name="Picture 2"/>
          <p:cNvPicPr>
            <a:picLocks noGrp="1" noChangeAspect="1" noChangeArrowheads="1"/>
          </p:cNvPicPr>
          <p:nvPr>
            <p:ph sz="half" idx="2"/>
          </p:nvPr>
        </p:nvPicPr>
        <p:blipFill>
          <a:blip r:embed="rId3" cstate="print"/>
          <a:srcRect/>
          <a:stretch>
            <a:fillRect/>
          </a:stretch>
        </p:blipFill>
        <p:spPr bwMode="auto">
          <a:xfrm>
            <a:off x="4500562" y="1928802"/>
            <a:ext cx="4186238" cy="4000528"/>
          </a:xfrm>
          <a:prstGeom prst="rect">
            <a:avLst/>
          </a:prstGeom>
          <a:noFill/>
          <a:ln w="9525">
            <a:noFill/>
            <a:miter lim="800000"/>
            <a:headEnd/>
            <a:tailEnd/>
          </a:ln>
          <a:effectLst/>
        </p:spPr>
      </p:pic>
      <p:sp>
        <p:nvSpPr>
          <p:cNvPr id="12" name="Rectangle 11"/>
          <p:cNvSpPr/>
          <p:nvPr/>
        </p:nvSpPr>
        <p:spPr>
          <a:xfrm>
            <a:off x="6786578" y="6215082"/>
            <a:ext cx="1965603" cy="261610"/>
          </a:xfrm>
          <a:prstGeom prst="rect">
            <a:avLst/>
          </a:prstGeom>
        </p:spPr>
        <p:txBody>
          <a:bodyPr wrap="none">
            <a:spAutoFit/>
          </a:bodyPr>
          <a:lstStyle/>
          <a:p>
            <a:r>
              <a:rPr lang="en-US" sz="1100" dirty="0" smtClean="0"/>
              <a:t>Source: Passive House Institute</a:t>
            </a:r>
            <a:endParaRPr lang="en-US" sz="1100" dirty="0"/>
          </a:p>
        </p:txBody>
      </p:sp>
      <p:sp>
        <p:nvSpPr>
          <p:cNvPr id="15" name="TextBox 14"/>
          <p:cNvSpPr txBox="1"/>
          <p:nvPr/>
        </p:nvSpPr>
        <p:spPr>
          <a:xfrm>
            <a:off x="1285852" y="6072206"/>
            <a:ext cx="4232056" cy="461665"/>
          </a:xfrm>
          <a:prstGeom prst="rect">
            <a:avLst/>
          </a:prstGeom>
          <a:noFill/>
        </p:spPr>
        <p:txBody>
          <a:bodyPr wrap="none" rtlCol="0">
            <a:spAutoFit/>
          </a:bodyPr>
          <a:lstStyle/>
          <a:p>
            <a:r>
              <a:rPr lang="en-GB" sz="2400" dirty="0" smtClean="0"/>
              <a:t>Perhaps an intelligent approach!</a:t>
            </a:r>
            <a:endParaRPr lang="en-US" sz="2400" dirty="0"/>
          </a:p>
        </p:txBody>
      </p:sp>
      <p:sp>
        <p:nvSpPr>
          <p:cNvPr id="9" name="Rectangle 8"/>
          <p:cNvSpPr/>
          <p:nvPr/>
        </p:nvSpPr>
        <p:spPr>
          <a:xfrm>
            <a:off x="1475656" y="260648"/>
            <a:ext cx="5794791" cy="584775"/>
          </a:xfrm>
          <a:prstGeom prst="rect">
            <a:avLst/>
          </a:prstGeom>
        </p:spPr>
        <p:txBody>
          <a:bodyPr wrap="none">
            <a:spAutoFit/>
          </a:bodyPr>
          <a:lstStyle/>
          <a:p>
            <a:r>
              <a:rPr lang="en-GB" sz="3200" dirty="0" smtClean="0"/>
              <a:t>Modern Methods of Construction</a:t>
            </a:r>
            <a:endParaRPr lang="en-GB"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plus(in)">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354" y="1142984"/>
            <a:ext cx="8229600" cy="1143000"/>
          </a:xfrm>
        </p:spPr>
        <p:txBody>
          <a:bodyPr>
            <a:noAutofit/>
          </a:bodyPr>
          <a:lstStyle/>
          <a:p>
            <a:r>
              <a:rPr lang="en-GB" sz="2800" dirty="0" smtClean="0"/>
              <a:t>Tyre bale use in embankments </a:t>
            </a:r>
            <a:r>
              <a:rPr lang="en-GB" sz="3200" dirty="0" smtClean="0">
                <a:solidFill>
                  <a:srgbClr val="FFFF00"/>
                </a:solidFill>
              </a:rPr>
              <a:t/>
            </a:r>
            <a:br>
              <a:rPr lang="en-GB" sz="3200" dirty="0" smtClean="0">
                <a:solidFill>
                  <a:srgbClr val="FFFF00"/>
                </a:solidFill>
              </a:rPr>
            </a:br>
            <a:endParaRPr lang="en-GB" sz="3200" dirty="0"/>
          </a:p>
        </p:txBody>
      </p:sp>
      <p:sp>
        <p:nvSpPr>
          <p:cNvPr id="4" name="Content Placeholder 3"/>
          <p:cNvSpPr>
            <a:spLocks noGrp="1"/>
          </p:cNvSpPr>
          <p:nvPr>
            <p:ph sz="half" idx="2"/>
          </p:nvPr>
        </p:nvSpPr>
        <p:spPr/>
        <p:txBody>
          <a:bodyPr>
            <a:normAutofit fontScale="92500"/>
          </a:bodyPr>
          <a:lstStyle/>
          <a:p>
            <a:r>
              <a:rPr lang="en-GB" sz="2400" dirty="0" smtClean="0"/>
              <a:t>First UK use</a:t>
            </a:r>
          </a:p>
          <a:p>
            <a:endParaRPr lang="en-GB" sz="2400" dirty="0" smtClean="0"/>
          </a:p>
          <a:p>
            <a:r>
              <a:rPr lang="en-GB" sz="2400" dirty="0" smtClean="0"/>
              <a:t>Alternative to concrete</a:t>
            </a:r>
          </a:p>
          <a:p>
            <a:endParaRPr lang="en-GB" sz="2400" dirty="0" smtClean="0"/>
          </a:p>
          <a:p>
            <a:r>
              <a:rPr lang="en-GB" sz="2400" dirty="0" smtClean="0"/>
              <a:t>Improved drainage and slope stabilisation</a:t>
            </a:r>
          </a:p>
          <a:p>
            <a:endParaRPr lang="en-GB" sz="2400" dirty="0" smtClean="0"/>
          </a:p>
          <a:p>
            <a:r>
              <a:rPr lang="en-GB" sz="2400" dirty="0" smtClean="0"/>
              <a:t>Environmental impact reduced</a:t>
            </a:r>
          </a:p>
          <a:p>
            <a:endParaRPr lang="en-GB" sz="2400" dirty="0" smtClean="0"/>
          </a:p>
          <a:p>
            <a:r>
              <a:rPr lang="en-GB" sz="2400" dirty="0" smtClean="0"/>
              <a:t>Cost and environmental benefits</a:t>
            </a:r>
          </a:p>
          <a:p>
            <a:endParaRPr lang="en-GB" dirty="0" smtClean="0"/>
          </a:p>
          <a:p>
            <a:endParaRPr lang="en-GB" dirty="0"/>
          </a:p>
        </p:txBody>
      </p:sp>
      <p:pic>
        <p:nvPicPr>
          <p:cNvPr id="5" name="Picture 2"/>
          <p:cNvPicPr>
            <a:picLocks noGrp="1" noChangeAspect="1" noChangeArrowheads="1"/>
          </p:cNvPicPr>
          <p:nvPr>
            <p:ph sz="half" idx="1"/>
          </p:nvPr>
        </p:nvPicPr>
        <p:blipFill>
          <a:blip r:embed="rId3" cstate="print"/>
          <a:srcRect/>
          <a:stretch>
            <a:fillRect/>
          </a:stretch>
        </p:blipFill>
        <p:spPr bwMode="auto">
          <a:xfrm>
            <a:off x="685800" y="2040466"/>
            <a:ext cx="3810000" cy="3996267"/>
          </a:xfrm>
          <a:prstGeom prst="rect">
            <a:avLst/>
          </a:prstGeom>
          <a:noFill/>
          <a:ln w="9525">
            <a:noFill/>
            <a:miter lim="800000"/>
            <a:headEnd/>
            <a:tailEnd/>
          </a:ln>
          <a:effectLst/>
        </p:spPr>
      </p:pic>
      <p:sp>
        <p:nvSpPr>
          <p:cNvPr id="7" name="Rectangle 6"/>
          <p:cNvSpPr/>
          <p:nvPr/>
        </p:nvSpPr>
        <p:spPr>
          <a:xfrm>
            <a:off x="1547664" y="260648"/>
            <a:ext cx="5794791" cy="584775"/>
          </a:xfrm>
          <a:prstGeom prst="rect">
            <a:avLst/>
          </a:prstGeom>
        </p:spPr>
        <p:txBody>
          <a:bodyPr wrap="none">
            <a:spAutoFit/>
          </a:bodyPr>
          <a:lstStyle/>
          <a:p>
            <a:r>
              <a:rPr lang="en-GB" sz="3200" dirty="0" smtClean="0"/>
              <a:t>Modern Methods of Construction</a:t>
            </a:r>
            <a:endParaRPr lang="en-GB" sz="32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http://www.strawbalefutures.org.uk/images/projects/tnFootprint_070717_500.jpg"/>
          <p:cNvPicPr>
            <a:picLocks noChangeAspect="1" noChangeArrowheads="1"/>
          </p:cNvPicPr>
          <p:nvPr/>
        </p:nvPicPr>
        <p:blipFill>
          <a:blip r:embed="rId3" cstate="print"/>
          <a:srcRect/>
          <a:stretch>
            <a:fillRect/>
          </a:stretch>
        </p:blipFill>
        <p:spPr bwMode="auto">
          <a:xfrm>
            <a:off x="0" y="0"/>
            <a:ext cx="4762500" cy="3238500"/>
          </a:xfrm>
          <a:prstGeom prst="rect">
            <a:avLst/>
          </a:prstGeom>
          <a:noFill/>
        </p:spPr>
      </p:pic>
      <p:pic>
        <p:nvPicPr>
          <p:cNvPr id="19458" name="Picture 2" descr="http://www.strawbalefutures.org.uk/images/projects/tnFootprint%2001.jpg"/>
          <p:cNvPicPr>
            <a:picLocks noChangeAspect="1" noChangeArrowheads="1"/>
          </p:cNvPicPr>
          <p:nvPr/>
        </p:nvPicPr>
        <p:blipFill>
          <a:blip r:embed="rId4" cstate="print"/>
          <a:srcRect/>
          <a:stretch>
            <a:fillRect/>
          </a:stretch>
        </p:blipFill>
        <p:spPr bwMode="auto">
          <a:xfrm>
            <a:off x="4381500" y="0"/>
            <a:ext cx="4762500" cy="3152775"/>
          </a:xfrm>
          <a:prstGeom prst="rect">
            <a:avLst/>
          </a:prstGeom>
          <a:noFill/>
        </p:spPr>
      </p:pic>
      <p:pic>
        <p:nvPicPr>
          <p:cNvPr id="19459" name="Picture 3" descr="http://www.strawbalefutures.org.uk/images/projects/tnFootprint_070126_032.jpg"/>
          <p:cNvPicPr>
            <a:picLocks noChangeAspect="1" noChangeArrowheads="1"/>
          </p:cNvPicPr>
          <p:nvPr/>
        </p:nvPicPr>
        <p:blipFill>
          <a:blip r:embed="rId5" cstate="print"/>
          <a:srcRect/>
          <a:stretch>
            <a:fillRect/>
          </a:stretch>
        </p:blipFill>
        <p:spPr bwMode="auto">
          <a:xfrm>
            <a:off x="214282" y="3357562"/>
            <a:ext cx="4762500" cy="3228975"/>
          </a:xfrm>
          <a:prstGeom prst="rect">
            <a:avLst/>
          </a:prstGeom>
          <a:noFill/>
        </p:spPr>
      </p:pic>
      <p:pic>
        <p:nvPicPr>
          <p:cNvPr id="6" name="Picture 2" descr="http://www.strawbalefutures.org.uk/images/projects/tnStansted%20Course%20Photos%20085.jpg"/>
          <p:cNvPicPr>
            <a:picLocks noChangeAspect="1" noChangeArrowheads="1"/>
          </p:cNvPicPr>
          <p:nvPr/>
        </p:nvPicPr>
        <p:blipFill>
          <a:blip r:embed="rId6" cstate="print"/>
          <a:srcRect/>
          <a:stretch>
            <a:fillRect/>
          </a:stretch>
        </p:blipFill>
        <p:spPr bwMode="auto">
          <a:xfrm>
            <a:off x="4214810" y="3071810"/>
            <a:ext cx="4762500" cy="3609975"/>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normAutofit/>
          </a:bodyPr>
          <a:lstStyle/>
          <a:p>
            <a:r>
              <a:rPr lang="en-GB" sz="3200" dirty="0" smtClean="0"/>
              <a:t>Modern Methods of Construction</a:t>
            </a:r>
            <a:endParaRPr lang="en-GB" sz="3200" dirty="0"/>
          </a:p>
        </p:txBody>
      </p:sp>
      <p:sp>
        <p:nvSpPr>
          <p:cNvPr id="7" name="TextBox 6"/>
          <p:cNvSpPr txBox="1"/>
          <p:nvPr/>
        </p:nvSpPr>
        <p:spPr>
          <a:xfrm>
            <a:off x="3491880" y="908720"/>
            <a:ext cx="2151166" cy="461665"/>
          </a:xfrm>
          <a:prstGeom prst="rect">
            <a:avLst/>
          </a:prstGeom>
          <a:noFill/>
        </p:spPr>
        <p:txBody>
          <a:bodyPr wrap="none" rtlCol="0">
            <a:spAutoFit/>
          </a:bodyPr>
          <a:lstStyle/>
          <a:p>
            <a:r>
              <a:rPr lang="en-GB" sz="2400" dirty="0" smtClean="0"/>
              <a:t>Housing market</a:t>
            </a:r>
            <a:endParaRPr lang="en-GB" sz="2400" dirty="0"/>
          </a:p>
        </p:txBody>
      </p:sp>
      <p:pic>
        <p:nvPicPr>
          <p:cNvPr id="8" name="Picture 2"/>
          <p:cNvPicPr>
            <a:picLocks noChangeAspect="1" noChangeArrowheads="1"/>
          </p:cNvPicPr>
          <p:nvPr/>
        </p:nvPicPr>
        <p:blipFill>
          <a:blip r:embed="rId3" cstate="print"/>
          <a:srcRect/>
          <a:stretch>
            <a:fillRect/>
          </a:stretch>
        </p:blipFill>
        <p:spPr bwMode="auto">
          <a:xfrm>
            <a:off x="611560" y="1484783"/>
            <a:ext cx="5184576" cy="4974091"/>
          </a:xfrm>
          <a:prstGeom prst="rect">
            <a:avLst/>
          </a:prstGeom>
          <a:noFill/>
          <a:ln w="9525">
            <a:noFill/>
            <a:miter lim="800000"/>
            <a:headEnd/>
            <a:tailEnd/>
          </a:ln>
        </p:spPr>
      </p:pic>
      <p:sp>
        <p:nvSpPr>
          <p:cNvPr id="9" name="Rectangle 8"/>
          <p:cNvSpPr/>
          <p:nvPr/>
        </p:nvSpPr>
        <p:spPr>
          <a:xfrm>
            <a:off x="5724128" y="4149080"/>
            <a:ext cx="3168352" cy="923330"/>
          </a:xfrm>
          <a:prstGeom prst="rect">
            <a:avLst/>
          </a:prstGeom>
        </p:spPr>
        <p:txBody>
          <a:bodyPr wrap="square">
            <a:spAutoFit/>
          </a:bodyPr>
          <a:lstStyle/>
          <a:p>
            <a:r>
              <a:rPr lang="en-GB" dirty="0" smtClean="0"/>
              <a:t>Most important industry-wide drivers for using Offsite-MMC – the top100’s view</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sz="3200" dirty="0" smtClean="0"/>
              <a:t>Modern Methods of Construction</a:t>
            </a:r>
            <a:endParaRPr lang="en-GB" sz="3200" dirty="0"/>
          </a:p>
        </p:txBody>
      </p:sp>
      <p:pic>
        <p:nvPicPr>
          <p:cNvPr id="3075" name="Picture 3"/>
          <p:cNvPicPr>
            <a:picLocks noChangeAspect="1" noChangeArrowheads="1"/>
          </p:cNvPicPr>
          <p:nvPr/>
        </p:nvPicPr>
        <p:blipFill>
          <a:blip r:embed="rId3" cstate="print"/>
          <a:srcRect/>
          <a:stretch>
            <a:fillRect/>
          </a:stretch>
        </p:blipFill>
        <p:spPr bwMode="auto">
          <a:xfrm>
            <a:off x="755576" y="764704"/>
            <a:ext cx="5010150" cy="5753100"/>
          </a:xfrm>
          <a:prstGeom prst="rect">
            <a:avLst/>
          </a:prstGeom>
          <a:noFill/>
          <a:ln w="9525">
            <a:noFill/>
            <a:miter lim="800000"/>
            <a:headEnd/>
            <a:tailEnd/>
          </a:ln>
        </p:spPr>
      </p:pic>
      <p:sp>
        <p:nvSpPr>
          <p:cNvPr id="7" name="Rectangle 6"/>
          <p:cNvSpPr/>
          <p:nvPr/>
        </p:nvSpPr>
        <p:spPr>
          <a:xfrm>
            <a:off x="5796136" y="3573016"/>
            <a:ext cx="3240360" cy="1323439"/>
          </a:xfrm>
          <a:prstGeom prst="rect">
            <a:avLst/>
          </a:prstGeom>
        </p:spPr>
        <p:txBody>
          <a:bodyPr wrap="square">
            <a:spAutoFit/>
          </a:bodyPr>
          <a:lstStyle/>
          <a:p>
            <a:r>
              <a:rPr lang="en-GB" sz="2000" dirty="0" smtClean="0"/>
              <a:t>Most significant industry-wide barriers against the use of Offsite-MMC – the top 100’s view</a:t>
            </a:r>
            <a:endParaRPr lang="en-GB" sz="2000" dirty="0"/>
          </a:p>
        </p:txBody>
      </p:sp>
      <p:sp>
        <p:nvSpPr>
          <p:cNvPr id="8" name="Rectangle 7"/>
          <p:cNvSpPr/>
          <p:nvPr/>
        </p:nvSpPr>
        <p:spPr>
          <a:xfrm>
            <a:off x="5796136" y="908720"/>
            <a:ext cx="2151166" cy="461665"/>
          </a:xfrm>
          <a:prstGeom prst="rect">
            <a:avLst/>
          </a:prstGeom>
        </p:spPr>
        <p:txBody>
          <a:bodyPr wrap="none">
            <a:spAutoFit/>
          </a:bodyPr>
          <a:lstStyle/>
          <a:p>
            <a:r>
              <a:rPr lang="en-GB" sz="2400" dirty="0" smtClean="0"/>
              <a:t>Housing market</a:t>
            </a:r>
            <a:endParaRPr lang="en-GB"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sz="3200" dirty="0" smtClean="0"/>
              <a:t>Modern</a:t>
            </a:r>
            <a:r>
              <a:rPr lang="en-GB" sz="3600" dirty="0" smtClean="0"/>
              <a:t> Methods of Construction</a:t>
            </a:r>
            <a:endParaRPr lang="en-GB" sz="3600" dirty="0"/>
          </a:p>
        </p:txBody>
      </p:sp>
      <p:pic>
        <p:nvPicPr>
          <p:cNvPr id="4098" name="Picture 2" descr="http://www.match-cee.eu/match_cee/images/stories/artykoly/IMG_6429i.jpg"/>
          <p:cNvPicPr>
            <a:picLocks noChangeAspect="1" noChangeArrowheads="1"/>
          </p:cNvPicPr>
          <p:nvPr/>
        </p:nvPicPr>
        <p:blipFill>
          <a:blip r:embed="rId2" cstate="print"/>
          <a:srcRect/>
          <a:stretch>
            <a:fillRect/>
          </a:stretch>
        </p:blipFill>
        <p:spPr bwMode="auto">
          <a:xfrm>
            <a:off x="4283968" y="1268760"/>
            <a:ext cx="4459850" cy="2592288"/>
          </a:xfrm>
          <a:prstGeom prst="rect">
            <a:avLst/>
          </a:prstGeom>
          <a:noFill/>
        </p:spPr>
      </p:pic>
      <p:sp>
        <p:nvSpPr>
          <p:cNvPr id="6" name="TextBox 5"/>
          <p:cNvSpPr txBox="1"/>
          <p:nvPr/>
        </p:nvSpPr>
        <p:spPr>
          <a:xfrm>
            <a:off x="3491880" y="764704"/>
            <a:ext cx="2321469" cy="461665"/>
          </a:xfrm>
          <a:prstGeom prst="rect">
            <a:avLst/>
          </a:prstGeom>
          <a:noFill/>
        </p:spPr>
        <p:txBody>
          <a:bodyPr wrap="none" rtlCol="0">
            <a:spAutoFit/>
          </a:bodyPr>
          <a:lstStyle/>
          <a:p>
            <a:r>
              <a:rPr lang="en-GB" sz="2400" dirty="0" smtClean="0"/>
              <a:t>Civil engineering </a:t>
            </a:r>
            <a:endParaRPr lang="en-GB" sz="2400" dirty="0"/>
          </a:p>
        </p:txBody>
      </p:sp>
      <p:pic>
        <p:nvPicPr>
          <p:cNvPr id="4100" name="Picture 4" descr="http://www.civilengineergroup.com/wp-content/uploads/2011/01/Corporation-Street-Footbridge.jpg"/>
          <p:cNvPicPr>
            <a:picLocks noChangeAspect="1" noChangeArrowheads="1"/>
          </p:cNvPicPr>
          <p:nvPr/>
        </p:nvPicPr>
        <p:blipFill>
          <a:blip r:embed="rId3" cstate="print"/>
          <a:srcRect/>
          <a:stretch>
            <a:fillRect/>
          </a:stretch>
        </p:blipFill>
        <p:spPr bwMode="auto">
          <a:xfrm>
            <a:off x="323528" y="3645024"/>
            <a:ext cx="4238625" cy="2924176"/>
          </a:xfrm>
          <a:prstGeom prst="rect">
            <a:avLst/>
          </a:prstGeom>
          <a:noFill/>
        </p:spPr>
      </p:pic>
      <p:sp>
        <p:nvSpPr>
          <p:cNvPr id="8" name="TextBox 7"/>
          <p:cNvSpPr txBox="1"/>
          <p:nvPr/>
        </p:nvSpPr>
        <p:spPr>
          <a:xfrm>
            <a:off x="179512" y="1268760"/>
            <a:ext cx="3888432" cy="1938992"/>
          </a:xfrm>
          <a:prstGeom prst="rect">
            <a:avLst/>
          </a:prstGeom>
          <a:noFill/>
        </p:spPr>
        <p:txBody>
          <a:bodyPr wrap="square" rtlCol="0">
            <a:spAutoFit/>
          </a:bodyPr>
          <a:lstStyle/>
          <a:p>
            <a:r>
              <a:rPr lang="en-GB" sz="2000" dirty="0" smtClean="0"/>
              <a:t>Design with innovation in mind</a:t>
            </a:r>
          </a:p>
          <a:p>
            <a:endParaRPr lang="en-GB" sz="2000" dirty="0" smtClean="0"/>
          </a:p>
          <a:p>
            <a:r>
              <a:rPr lang="en-GB" sz="2000" dirty="0" smtClean="0"/>
              <a:t>Sustainability credentials</a:t>
            </a:r>
          </a:p>
          <a:p>
            <a:endParaRPr lang="en-GB" sz="2000" dirty="0" smtClean="0"/>
          </a:p>
          <a:p>
            <a:r>
              <a:rPr lang="en-GB" sz="2000" dirty="0" smtClean="0"/>
              <a:t>Meeting the needs of client and society</a:t>
            </a:r>
            <a:endParaRPr lang="en-GB" sz="2000" dirty="0"/>
          </a:p>
        </p:txBody>
      </p:sp>
      <p:sp>
        <p:nvSpPr>
          <p:cNvPr id="9" name="TextBox 8"/>
          <p:cNvSpPr txBox="1"/>
          <p:nvPr/>
        </p:nvSpPr>
        <p:spPr>
          <a:xfrm>
            <a:off x="4932040" y="4437112"/>
            <a:ext cx="2318776" cy="2185214"/>
          </a:xfrm>
          <a:prstGeom prst="rect">
            <a:avLst/>
          </a:prstGeom>
          <a:noFill/>
        </p:spPr>
        <p:txBody>
          <a:bodyPr wrap="none" rtlCol="0">
            <a:spAutoFit/>
          </a:bodyPr>
          <a:lstStyle/>
          <a:p>
            <a:r>
              <a:rPr lang="en-GB" sz="2000" dirty="0" smtClean="0"/>
              <a:t>Life cycle analysis</a:t>
            </a:r>
          </a:p>
          <a:p>
            <a:endParaRPr lang="en-GB" sz="2000" dirty="0" smtClean="0"/>
          </a:p>
          <a:p>
            <a:r>
              <a:rPr lang="en-GB" sz="2000" dirty="0" err="1" smtClean="0"/>
              <a:t>Buildability</a:t>
            </a:r>
            <a:endParaRPr lang="en-GB" sz="2000" dirty="0" smtClean="0"/>
          </a:p>
          <a:p>
            <a:endParaRPr lang="en-GB" sz="2000" dirty="0" smtClean="0"/>
          </a:p>
          <a:p>
            <a:r>
              <a:rPr lang="en-GB" sz="2000" dirty="0" smtClean="0"/>
              <a:t>Cost benefit analysis</a:t>
            </a:r>
          </a:p>
          <a:p>
            <a:endParaRPr lang="en-GB" dirty="0" smtClean="0"/>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normAutofit/>
          </a:bodyPr>
          <a:lstStyle/>
          <a:p>
            <a:r>
              <a:rPr lang="en-GB" sz="3200" dirty="0" smtClean="0"/>
              <a:t>Modern Methods of Construction</a:t>
            </a:r>
            <a:endParaRPr lang="en-GB" sz="3200" dirty="0"/>
          </a:p>
        </p:txBody>
      </p:sp>
      <p:pic>
        <p:nvPicPr>
          <p:cNvPr id="26626" name="Picture 2" descr="http://www.trada.co.uk/images/topics/timber_frame/4.jpg"/>
          <p:cNvPicPr>
            <a:picLocks noChangeAspect="1" noChangeArrowheads="1"/>
          </p:cNvPicPr>
          <p:nvPr/>
        </p:nvPicPr>
        <p:blipFill>
          <a:blip r:embed="rId3" cstate="print"/>
          <a:srcRect/>
          <a:stretch>
            <a:fillRect/>
          </a:stretch>
        </p:blipFill>
        <p:spPr bwMode="auto">
          <a:xfrm>
            <a:off x="4680012" y="908720"/>
            <a:ext cx="4320480" cy="2880320"/>
          </a:xfrm>
          <a:prstGeom prst="rect">
            <a:avLst/>
          </a:prstGeom>
          <a:noFill/>
        </p:spPr>
      </p:pic>
      <p:sp>
        <p:nvSpPr>
          <p:cNvPr id="6" name="TextBox 5"/>
          <p:cNvSpPr txBox="1"/>
          <p:nvPr/>
        </p:nvSpPr>
        <p:spPr>
          <a:xfrm>
            <a:off x="4860032" y="4149080"/>
            <a:ext cx="4176464" cy="2462213"/>
          </a:xfrm>
          <a:prstGeom prst="rect">
            <a:avLst/>
          </a:prstGeom>
          <a:noFill/>
        </p:spPr>
        <p:txBody>
          <a:bodyPr wrap="square" rtlCol="0">
            <a:spAutoFit/>
          </a:bodyPr>
          <a:lstStyle/>
          <a:p>
            <a:r>
              <a:rPr lang="en-GB" sz="2200" dirty="0" smtClean="0"/>
              <a:t>Research </a:t>
            </a:r>
            <a:r>
              <a:rPr lang="en-GB" sz="2200" dirty="0" smtClean="0"/>
              <a:t>other modern methods of construction and evaluate the challenges such methods will have on their  integration with management and other technologies.</a:t>
            </a:r>
            <a:endParaRPr lang="en-GB" sz="2200" dirty="0"/>
          </a:p>
          <a:p>
            <a:endParaRPr lang="en-GB" sz="2200" dirty="0" smtClean="0"/>
          </a:p>
        </p:txBody>
      </p:sp>
      <p:sp>
        <p:nvSpPr>
          <p:cNvPr id="5" name="Rectangle 4"/>
          <p:cNvSpPr/>
          <p:nvPr/>
        </p:nvSpPr>
        <p:spPr>
          <a:xfrm>
            <a:off x="323528" y="980728"/>
            <a:ext cx="4104456" cy="1785104"/>
          </a:xfrm>
          <a:prstGeom prst="rect">
            <a:avLst/>
          </a:prstGeom>
        </p:spPr>
        <p:txBody>
          <a:bodyPr wrap="square">
            <a:spAutoFit/>
          </a:bodyPr>
          <a:lstStyle/>
          <a:p>
            <a:r>
              <a:rPr lang="en-GB" sz="2200" dirty="0" smtClean="0"/>
              <a:t>Workshop</a:t>
            </a:r>
          </a:p>
          <a:p>
            <a:endParaRPr lang="en-GB" sz="2200" dirty="0" smtClean="0"/>
          </a:p>
          <a:p>
            <a:r>
              <a:rPr lang="en-GB" sz="2200" dirty="0" smtClean="0"/>
              <a:t>Examine </a:t>
            </a:r>
            <a:r>
              <a:rPr lang="en-GB" sz="2200" dirty="0" smtClean="0"/>
              <a:t>the key factors that will affect MMC’s role to minimise construction site waste.</a:t>
            </a:r>
            <a:endParaRPr lang="en-GB" sz="2200" dirty="0"/>
          </a:p>
        </p:txBody>
      </p:sp>
      <p:pic>
        <p:nvPicPr>
          <p:cNvPr id="15362" name="Picture 2" descr="http://www.civilengineergroup.com/wp-content/uploads/2010/12/Construction-Defects.jpg"/>
          <p:cNvPicPr>
            <a:picLocks noChangeAspect="1" noChangeArrowheads="1"/>
          </p:cNvPicPr>
          <p:nvPr/>
        </p:nvPicPr>
        <p:blipFill>
          <a:blip r:embed="rId4" cstate="print"/>
          <a:srcRect/>
          <a:stretch>
            <a:fillRect/>
          </a:stretch>
        </p:blipFill>
        <p:spPr bwMode="auto">
          <a:xfrm>
            <a:off x="179512" y="3429000"/>
            <a:ext cx="4524375" cy="3114676"/>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3635896" y="260648"/>
            <a:ext cx="5230142" cy="64710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3" name="Content Placeholder 2"/>
          <p:cNvSpPr>
            <a:spLocks noGrp="1"/>
          </p:cNvSpPr>
          <p:nvPr>
            <p:ph sz="half" idx="1"/>
          </p:nvPr>
        </p:nvSpPr>
        <p:spPr>
          <a:xfrm>
            <a:off x="467544" y="1124744"/>
            <a:ext cx="4038600" cy="6120680"/>
          </a:xfrm>
        </p:spPr>
        <p:txBody>
          <a:bodyPr>
            <a:normAutofit fontScale="47500" lnSpcReduction="20000"/>
          </a:bodyPr>
          <a:lstStyle/>
          <a:p>
            <a:r>
              <a:rPr lang="en-GB" dirty="0"/>
              <a:t>There are five categories used by the Housing</a:t>
            </a:r>
          </a:p>
          <a:p>
            <a:r>
              <a:rPr lang="en-GB" dirty="0"/>
              <a:t>Corporation to classify an MMC (housing)</a:t>
            </a:r>
          </a:p>
          <a:p>
            <a:r>
              <a:rPr lang="en-GB" dirty="0"/>
              <a:t>construction system3:</a:t>
            </a:r>
          </a:p>
          <a:p>
            <a:r>
              <a:rPr lang="en-GB" dirty="0"/>
              <a:t>n </a:t>
            </a:r>
            <a:r>
              <a:rPr lang="en-GB" b="1" dirty="0"/>
              <a:t>Off-site manufactured - volumetric</a:t>
            </a:r>
          </a:p>
          <a:p>
            <a:r>
              <a:rPr lang="en-GB" dirty="0"/>
              <a:t>(three-dimensional units produced in a factory,</a:t>
            </a:r>
          </a:p>
          <a:p>
            <a:r>
              <a:rPr lang="en-GB" dirty="0"/>
              <a:t>fully fitted out before being transported to site</a:t>
            </a:r>
          </a:p>
          <a:p>
            <a:r>
              <a:rPr lang="en-GB" dirty="0"/>
              <a:t>and stacked onto prepared foundations to form</a:t>
            </a:r>
          </a:p>
          <a:p>
            <a:r>
              <a:rPr lang="en-GB" dirty="0"/>
              <a:t>dwellings).</a:t>
            </a:r>
          </a:p>
          <a:p>
            <a:r>
              <a:rPr lang="en-GB" dirty="0"/>
              <a:t>n </a:t>
            </a:r>
            <a:r>
              <a:rPr lang="en-GB" b="1" dirty="0"/>
              <a:t>Off-site manufactured - panellised</a:t>
            </a:r>
          </a:p>
          <a:p>
            <a:r>
              <a:rPr lang="en-GB" dirty="0"/>
              <a:t>(flat panel units built in a factory and transported to</a:t>
            </a:r>
          </a:p>
          <a:p>
            <a:r>
              <a:rPr lang="en-GB" dirty="0"/>
              <a:t>site for assembly into a three-dimensional structure</a:t>
            </a:r>
          </a:p>
          <a:p>
            <a:r>
              <a:rPr lang="en-GB" dirty="0"/>
              <a:t>or to fit within an existing structure).</a:t>
            </a:r>
          </a:p>
          <a:p>
            <a:r>
              <a:rPr lang="en-GB" dirty="0"/>
              <a:t>n </a:t>
            </a:r>
            <a:r>
              <a:rPr lang="en-GB" b="1" dirty="0"/>
              <a:t>Off-site manufactured - hybrid</a:t>
            </a:r>
          </a:p>
          <a:p>
            <a:r>
              <a:rPr lang="en-GB" dirty="0"/>
              <a:t>(volumetric units integrated with panellised systems).</a:t>
            </a:r>
          </a:p>
          <a:p>
            <a:r>
              <a:rPr lang="en-GB" dirty="0"/>
              <a:t>n </a:t>
            </a:r>
            <a:r>
              <a:rPr lang="en-GB" b="1" dirty="0"/>
              <a:t>Off-site manufactured -</a:t>
            </a:r>
          </a:p>
          <a:p>
            <a:r>
              <a:rPr lang="en-GB" b="1" dirty="0"/>
              <a:t>sub-assemblies and components</a:t>
            </a:r>
          </a:p>
          <a:p>
            <a:r>
              <a:rPr lang="en-GB" dirty="0"/>
              <a:t>(larger components that can be incorporated into</a:t>
            </a:r>
          </a:p>
          <a:p>
            <a:r>
              <a:rPr lang="en-GB" dirty="0"/>
              <a:t>either conventionally built or MMC dwellings).</a:t>
            </a:r>
          </a:p>
          <a:p>
            <a:r>
              <a:rPr lang="en-GB" dirty="0"/>
              <a:t>n </a:t>
            </a:r>
            <a:r>
              <a:rPr lang="en-GB" b="1" dirty="0"/>
              <a:t>Non-off-site manufactured MMC</a:t>
            </a:r>
          </a:p>
          <a:p>
            <a:r>
              <a:rPr lang="en-GB" dirty="0"/>
              <a:t>(innovative methods of construction used on-site</a:t>
            </a:r>
          </a:p>
          <a:p>
            <a:r>
              <a:rPr lang="en-GB" dirty="0"/>
              <a:t>and the use of conventional components in an</a:t>
            </a:r>
          </a:p>
          <a:p>
            <a:r>
              <a:rPr lang="en-GB" dirty="0"/>
              <a:t>innovative way).</a:t>
            </a:r>
          </a:p>
        </p:txBody>
      </p:sp>
      <p:pic>
        <p:nvPicPr>
          <p:cNvPr id="4" name="Picture 2" descr="http://www.mmccentre.com/media/chatham_gd.jpg"/>
          <p:cNvPicPr>
            <a:picLocks noChangeAspect="1" noChangeArrowheads="1"/>
          </p:cNvPicPr>
          <p:nvPr/>
        </p:nvPicPr>
        <p:blipFill>
          <a:blip r:embed="rId3" cstate="print"/>
          <a:srcRect/>
          <a:stretch>
            <a:fillRect/>
          </a:stretch>
        </p:blipFill>
        <p:spPr bwMode="auto">
          <a:xfrm>
            <a:off x="4139952" y="2060848"/>
            <a:ext cx="3996444" cy="2664296"/>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Modern Methods of Construction</a:t>
            </a:r>
            <a:endParaRPr lang="en-GB" sz="3600" dirty="0"/>
          </a:p>
        </p:txBody>
      </p:sp>
      <p:sp>
        <p:nvSpPr>
          <p:cNvPr id="5" name="Rectangle 4"/>
          <p:cNvSpPr/>
          <p:nvPr/>
        </p:nvSpPr>
        <p:spPr>
          <a:xfrm>
            <a:off x="179512" y="1988840"/>
            <a:ext cx="8784976" cy="3539430"/>
          </a:xfrm>
          <a:prstGeom prst="rect">
            <a:avLst/>
          </a:prstGeom>
        </p:spPr>
        <p:txBody>
          <a:bodyPr wrap="square">
            <a:spAutoFit/>
          </a:bodyPr>
          <a:lstStyle/>
          <a:p>
            <a:r>
              <a:rPr lang="en-GB" sz="1600" dirty="0" smtClean="0"/>
              <a:t>Wei Pan, Alistair Gibb and Andrew Dainty</a:t>
            </a:r>
            <a:r>
              <a:rPr lang="en-GB" sz="1600" dirty="0" smtClean="0"/>
              <a:t>, (2005) Offsite Modern </a:t>
            </a:r>
            <a:r>
              <a:rPr lang="en-GB" sz="1600" dirty="0" smtClean="0"/>
              <a:t>Methods of Construction</a:t>
            </a:r>
          </a:p>
          <a:p>
            <a:r>
              <a:rPr lang="en-GB" sz="1600" dirty="0" smtClean="0"/>
              <a:t>in </a:t>
            </a:r>
            <a:r>
              <a:rPr lang="en-GB" sz="1600" dirty="0" err="1" smtClean="0"/>
              <a:t>Housebuilding</a:t>
            </a:r>
            <a:r>
              <a:rPr lang="en-GB" sz="1600" dirty="0" smtClean="0"/>
              <a:t>, Perspectives </a:t>
            </a:r>
            <a:r>
              <a:rPr lang="en-GB" sz="1600" dirty="0" smtClean="0"/>
              <a:t>and Practices of Leading UK </a:t>
            </a:r>
            <a:r>
              <a:rPr lang="en-GB" sz="1600" dirty="0" err="1" smtClean="0"/>
              <a:t>Housebuilders</a:t>
            </a:r>
            <a:r>
              <a:rPr lang="en-GB" sz="1600" dirty="0" smtClean="0"/>
              <a:t>, Loughborough University</a:t>
            </a:r>
          </a:p>
          <a:p>
            <a:endParaRPr lang="en-GB" sz="1600" dirty="0" smtClean="0"/>
          </a:p>
          <a:p>
            <a:r>
              <a:rPr lang="en-GB" sz="1600" dirty="0" smtClean="0"/>
              <a:t>Google images on MMC, accessed 7</a:t>
            </a:r>
            <a:r>
              <a:rPr lang="en-GB" sz="1600" baseline="30000" dirty="0" smtClean="0"/>
              <a:t>th</a:t>
            </a:r>
            <a:r>
              <a:rPr lang="en-GB" sz="1600" dirty="0" smtClean="0"/>
              <a:t> March 2013</a:t>
            </a:r>
          </a:p>
          <a:p>
            <a:endParaRPr lang="en-GB" sz="1600" dirty="0" smtClean="0"/>
          </a:p>
          <a:p>
            <a:r>
              <a:rPr lang="en-GB" sz="1600" dirty="0" smtClean="0"/>
              <a:t>WRAP (2007) MMC</a:t>
            </a:r>
          </a:p>
          <a:p>
            <a:endParaRPr lang="en-GB" sz="1600" dirty="0" smtClean="0"/>
          </a:p>
          <a:p>
            <a:endParaRPr lang="en-GB" sz="1600" dirty="0" smtClean="0"/>
          </a:p>
          <a:p>
            <a:endParaRPr lang="en-GB" sz="1600" dirty="0" smtClean="0"/>
          </a:p>
          <a:p>
            <a:r>
              <a:rPr lang="en-GB" sz="1600" dirty="0" smtClean="0"/>
              <a:t>Passive House Institute</a:t>
            </a:r>
          </a:p>
          <a:p>
            <a:endParaRPr lang="en-GB" sz="1600" dirty="0" smtClean="0"/>
          </a:p>
          <a:p>
            <a:endParaRPr lang="en-GB" sz="1600" dirty="0" smtClean="0"/>
          </a:p>
          <a:p>
            <a:endParaRPr lang="en-GB" sz="1600" dirty="0" smtClean="0"/>
          </a:p>
          <a:p>
            <a:endParaRPr lang="en-GB" sz="1600" dirty="0"/>
          </a:p>
        </p:txBody>
      </p:sp>
      <p:sp>
        <p:nvSpPr>
          <p:cNvPr id="6" name="TextBox 5"/>
          <p:cNvSpPr txBox="1"/>
          <p:nvPr/>
        </p:nvSpPr>
        <p:spPr>
          <a:xfrm>
            <a:off x="0" y="1340768"/>
            <a:ext cx="1561068" cy="1015663"/>
          </a:xfrm>
          <a:prstGeom prst="rect">
            <a:avLst/>
          </a:prstGeom>
          <a:noFill/>
        </p:spPr>
        <p:txBody>
          <a:bodyPr wrap="none" rtlCol="0">
            <a:spAutoFit/>
          </a:bodyPr>
          <a:lstStyle/>
          <a:p>
            <a:r>
              <a:rPr lang="en-GB" sz="2400" dirty="0" smtClean="0"/>
              <a:t>References</a:t>
            </a:r>
          </a:p>
          <a:p>
            <a:endParaRPr lang="en-GB" dirty="0" smtClean="0"/>
          </a:p>
          <a:p>
            <a:endParaRPr lang="en-GB" dirty="0"/>
          </a:p>
        </p:txBody>
      </p:sp>
      <p:sp>
        <p:nvSpPr>
          <p:cNvPr id="7" name="Rectangle 6"/>
          <p:cNvSpPr/>
          <p:nvPr/>
        </p:nvSpPr>
        <p:spPr>
          <a:xfrm>
            <a:off x="179512" y="3645024"/>
            <a:ext cx="4110741" cy="338554"/>
          </a:xfrm>
          <a:prstGeom prst="rect">
            <a:avLst/>
          </a:prstGeom>
        </p:spPr>
        <p:txBody>
          <a:bodyPr wrap="none">
            <a:spAutoFit/>
          </a:bodyPr>
          <a:lstStyle/>
          <a:p>
            <a:r>
              <a:rPr lang="en-GB" sz="1600" dirty="0" smtClean="0">
                <a:hlinkClick r:id="rId3"/>
              </a:rPr>
              <a:t>www.beaware.org.uk</a:t>
            </a:r>
            <a:r>
              <a:rPr lang="en-GB" sz="1600" dirty="0" smtClean="0"/>
              <a:t>, accessed 5</a:t>
            </a:r>
            <a:r>
              <a:rPr lang="en-GB" sz="1600" baseline="30000" dirty="0" smtClean="0"/>
              <a:t>th</a:t>
            </a:r>
            <a:r>
              <a:rPr lang="en-GB" sz="1600" dirty="0" smtClean="0"/>
              <a:t> march 2012</a:t>
            </a:r>
            <a:endParaRPr lang="en-GB" sz="1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TotalTime>
  <Words>4052</Words>
  <Application>Microsoft Office PowerPoint</Application>
  <PresentationFormat>On-screen Show (4:3)</PresentationFormat>
  <Paragraphs>361</Paragraphs>
  <Slides>30</Slides>
  <Notes>29</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Built Environment Portfolio</vt:lpstr>
      <vt:lpstr>Modern Methods of Construction</vt:lpstr>
      <vt:lpstr>Modern Methods of Construction</vt:lpstr>
      <vt:lpstr>Modern Methods of Construction</vt:lpstr>
      <vt:lpstr>Slide 5</vt:lpstr>
      <vt:lpstr>Modern Methods of Construction</vt:lpstr>
      <vt:lpstr>Modern Methods of Construction</vt:lpstr>
      <vt:lpstr>Modern Methods of Construction</vt:lpstr>
      <vt:lpstr>Slide 9</vt:lpstr>
      <vt:lpstr>Modern Methods of Construction</vt:lpstr>
      <vt:lpstr>Slide 11</vt:lpstr>
      <vt:lpstr>Modern Methods of Construction</vt:lpstr>
      <vt:lpstr>Modern Methods of Construction</vt:lpstr>
      <vt:lpstr>Slide 14</vt:lpstr>
      <vt:lpstr>Modern Methods of Construction</vt:lpstr>
      <vt:lpstr>Modern Methods of Construction</vt:lpstr>
      <vt:lpstr>Modern Methods of Construction</vt:lpstr>
      <vt:lpstr>Modern Methods of Construction</vt:lpstr>
      <vt:lpstr>Modern Methods of Construction</vt:lpstr>
      <vt:lpstr>Modern Methods of Construction</vt:lpstr>
      <vt:lpstr>Innovative methods</vt:lpstr>
      <vt:lpstr>Tyre bale use in embankments  </vt:lpstr>
      <vt:lpstr>Slide 23</vt:lpstr>
      <vt:lpstr>Modern Methods of Construction</vt:lpstr>
      <vt:lpstr>Modern Methods of Construction</vt:lpstr>
      <vt:lpstr>Modern Methods of Construction</vt:lpstr>
      <vt:lpstr>Modern Methods of Construction</vt:lpstr>
      <vt:lpstr>Slide 28</vt:lpstr>
      <vt:lpstr>Modern Methods of Construction</vt:lpstr>
      <vt:lpstr>Modern Methods of Construction</vt:lpstr>
    </vt:vector>
  </TitlesOfParts>
  <Company>Swansea Institute of Higher Education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Built Environment Portfolio</dc:title>
  <dc:creator>Mike</dc:creator>
  <cp:lastModifiedBy>Mike</cp:lastModifiedBy>
  <cp:revision>52</cp:revision>
  <dcterms:created xsi:type="dcterms:W3CDTF">2012-02-19T16:02:25Z</dcterms:created>
  <dcterms:modified xsi:type="dcterms:W3CDTF">2013-03-10T20:19:54Z</dcterms:modified>
</cp:coreProperties>
</file>