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64" r:id="rId3"/>
    <p:sldId id="258" r:id="rId4"/>
    <p:sldId id="260" r:id="rId5"/>
    <p:sldId id="261" r:id="rId6"/>
    <p:sldId id="259" r:id="rId7"/>
    <p:sldId id="262" r:id="rId8"/>
    <p:sldId id="265"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674"/>
  </p:normalViewPr>
  <p:slideViewPr>
    <p:cSldViewPr snapToGrid="0">
      <p:cViewPr varScale="1">
        <p:scale>
          <a:sx n="90" d="100"/>
          <a:sy n="90" d="100"/>
        </p:scale>
        <p:origin x="232"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3D25FC-693F-71C6-B3AF-85574DC10DD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0CB2BE6-7EE4-8094-D398-86D8560962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D6139D9-6B95-6011-F4CC-69C97F3087DD}"/>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5" name="Footer Placeholder 4">
            <a:extLst>
              <a:ext uri="{FF2B5EF4-FFF2-40B4-BE49-F238E27FC236}">
                <a16:creationId xmlns:a16="http://schemas.microsoft.com/office/drawing/2014/main" id="{383D26AF-286A-A2D5-0CE5-E9D80D20E7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F5E709-A006-6629-95B8-7BB77B2FFEF1}"/>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758727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BDD26-F600-854C-FE9E-93A9F574809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9EBAF7B-968B-3E23-0FDF-1C60D45C655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8FEDE3-A3FA-2FD7-6D97-4A9AF43E53C7}"/>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5" name="Footer Placeholder 4">
            <a:extLst>
              <a:ext uri="{FF2B5EF4-FFF2-40B4-BE49-F238E27FC236}">
                <a16:creationId xmlns:a16="http://schemas.microsoft.com/office/drawing/2014/main" id="{95F48348-CEEF-2300-BF7F-5E9AC66E7D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BCB0C0-9129-5489-29D3-11718743B543}"/>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3045122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2363A-2347-7455-E370-E9E0C016C39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E67B45E-7BDF-C430-4B6A-F20BDF9037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74086B5-8378-69DA-5534-558C55813295}"/>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5" name="Footer Placeholder 4">
            <a:extLst>
              <a:ext uri="{FF2B5EF4-FFF2-40B4-BE49-F238E27FC236}">
                <a16:creationId xmlns:a16="http://schemas.microsoft.com/office/drawing/2014/main" id="{71BFEA6A-3AE9-B6AC-6D7D-56B1162948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B6A762-BB25-0DFC-C02A-2B8F598B59DE}"/>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2272445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B1600-4634-429A-80DA-73B865449F3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4C6F0C1-D907-F43F-64AF-DE4437CE2E3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31A81A1-96A2-7ED8-3950-D5972542762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2442CD6-B837-0331-8C7E-77064287D979}"/>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6" name="Footer Placeholder 5">
            <a:extLst>
              <a:ext uri="{FF2B5EF4-FFF2-40B4-BE49-F238E27FC236}">
                <a16:creationId xmlns:a16="http://schemas.microsoft.com/office/drawing/2014/main" id="{3040BA2D-E116-BF9D-0A36-5075944795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1B6D79-E9FE-8E70-D7B4-063C4C06A9A5}"/>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176380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A7827-2108-F4BC-CCA9-3C6F4FE5854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5822968-4576-794C-C3DE-ADD9EF5308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9C86A5-EE96-A9FE-4336-C8B475DBF1D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E18C70D-774C-2E8E-AF5E-D111E0C356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810134D-1967-A7A9-4517-46C0F9D1A5D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B116FC7-9AD4-46B2-F4D5-A21D2F005FC9}"/>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8" name="Footer Placeholder 7">
            <a:extLst>
              <a:ext uri="{FF2B5EF4-FFF2-40B4-BE49-F238E27FC236}">
                <a16:creationId xmlns:a16="http://schemas.microsoft.com/office/drawing/2014/main" id="{21A8E0E5-4976-AA43-C218-757DD7C2328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8E041AD-19E8-4C95-E03F-629917667333}"/>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3598354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AC69F-AE91-D4F5-3F3A-8F80D714C91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F9F9511-A0A6-56DC-B350-0119006D3EF1}"/>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4" name="Footer Placeholder 3">
            <a:extLst>
              <a:ext uri="{FF2B5EF4-FFF2-40B4-BE49-F238E27FC236}">
                <a16:creationId xmlns:a16="http://schemas.microsoft.com/office/drawing/2014/main" id="{3E24E6B3-05DD-1762-A2B3-A112CA4F785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37BEC83-1632-44C1-15BB-747BD1719797}"/>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2173132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9CB2DE-C06C-E2BA-E728-A846B0BA2402}"/>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3" name="Footer Placeholder 2">
            <a:extLst>
              <a:ext uri="{FF2B5EF4-FFF2-40B4-BE49-F238E27FC236}">
                <a16:creationId xmlns:a16="http://schemas.microsoft.com/office/drawing/2014/main" id="{CE75CF68-C874-B687-4F7E-4715E0F91E3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CACF373-D8A0-3E35-0EE2-1F6224DB1188}"/>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275513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D8B6A-3159-CE0A-18B3-A786EC62E0E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8110C8A-F23A-A263-9330-5B1D77E694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F0FA8B1-5AF5-BB5D-04DF-1605BED943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169EACD-0C37-7F4E-A89A-86B7F22D798A}"/>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6" name="Footer Placeholder 5">
            <a:extLst>
              <a:ext uri="{FF2B5EF4-FFF2-40B4-BE49-F238E27FC236}">
                <a16:creationId xmlns:a16="http://schemas.microsoft.com/office/drawing/2014/main" id="{33B7B268-D523-5358-4379-A895CDF3E9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A44C9C-C16B-C6EB-8EEB-49779D539F45}"/>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2426632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783F8-1CAA-7C41-F532-173CE3AE58C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B354C32-27E8-70DF-83B6-0B4B7EB9D1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9015553-732F-4EB9-5A84-3932C34C46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6B65A7D-CFED-51A2-9877-B5500632A2C5}"/>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6" name="Footer Placeholder 5">
            <a:extLst>
              <a:ext uri="{FF2B5EF4-FFF2-40B4-BE49-F238E27FC236}">
                <a16:creationId xmlns:a16="http://schemas.microsoft.com/office/drawing/2014/main" id="{A377C8D3-CD02-5AB7-ED7B-D9CEB61F08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808861-7007-1BBF-0DA8-654ECDADEA88}"/>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2906931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A7B8E-5C17-6CA7-6218-B553AB7C3B8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2E7C79A-FAB1-9913-1249-7FFBDAD6A69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79E76D-AB8F-8390-8FEA-2A7882C5C6CF}"/>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5" name="Footer Placeholder 4">
            <a:extLst>
              <a:ext uri="{FF2B5EF4-FFF2-40B4-BE49-F238E27FC236}">
                <a16:creationId xmlns:a16="http://schemas.microsoft.com/office/drawing/2014/main" id="{3F75AE65-BAE0-0751-4105-435D079D71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C484DF-F1E4-2EEF-463C-E178FD8F2074}"/>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16970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A71941-2126-6386-9915-977B199D4B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60CE1D3-92B2-7949-4D34-C2AA9D77EB6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9894AAE-ABF8-37E6-0F15-6360B0118D63}"/>
              </a:ext>
            </a:extLst>
          </p:cNvPr>
          <p:cNvSpPr>
            <a:spLocks noGrp="1"/>
          </p:cNvSpPr>
          <p:nvPr>
            <p:ph type="dt" sz="half" idx="10"/>
          </p:nvPr>
        </p:nvSpPr>
        <p:spPr/>
        <p:txBody>
          <a:bodyPr/>
          <a:lstStyle/>
          <a:p>
            <a:fld id="{5E04A1C7-0C03-3E43-B15C-EF13744D2018}" type="datetimeFigureOut">
              <a:rPr lang="en-US" smtClean="0"/>
              <a:t>10/26/23</a:t>
            </a:fld>
            <a:endParaRPr lang="en-US"/>
          </a:p>
        </p:txBody>
      </p:sp>
      <p:sp>
        <p:nvSpPr>
          <p:cNvPr id="5" name="Footer Placeholder 4">
            <a:extLst>
              <a:ext uri="{FF2B5EF4-FFF2-40B4-BE49-F238E27FC236}">
                <a16:creationId xmlns:a16="http://schemas.microsoft.com/office/drawing/2014/main" id="{501AE3B3-89DF-DA98-8A33-21E520A81F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ECF779-98B4-60A5-47E6-7466071917C7}"/>
              </a:ext>
            </a:extLst>
          </p:cNvPr>
          <p:cNvSpPr>
            <a:spLocks noGrp="1"/>
          </p:cNvSpPr>
          <p:nvPr>
            <p:ph type="sldNum" sz="quarter" idx="12"/>
          </p:nvPr>
        </p:nvSpPr>
        <p:spPr/>
        <p:txBody>
          <a:bodyPr/>
          <a:lstStyle/>
          <a:p>
            <a:fld id="{5106531F-D2BA-5F49-B4C2-5B8715FE2500}" type="slidenum">
              <a:rPr lang="en-US" smtClean="0"/>
              <a:t>‹#›</a:t>
            </a:fld>
            <a:endParaRPr lang="en-US"/>
          </a:p>
        </p:txBody>
      </p:sp>
    </p:spTree>
    <p:extLst>
      <p:ext uri="{BB962C8B-B14F-4D97-AF65-F5344CB8AC3E}">
        <p14:creationId xmlns:p14="http://schemas.microsoft.com/office/powerpoint/2010/main" val="1182163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D204A2-0F83-43A5-11B7-2CA268424C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BA07610-DE4C-8965-33D8-8EBE089DFF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8CAEF22-6388-0A62-7244-4981853D54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04A1C7-0C03-3E43-B15C-EF13744D2018}" type="datetimeFigureOut">
              <a:rPr lang="en-US" smtClean="0"/>
              <a:t>10/26/23</a:t>
            </a:fld>
            <a:endParaRPr lang="en-US"/>
          </a:p>
        </p:txBody>
      </p:sp>
      <p:sp>
        <p:nvSpPr>
          <p:cNvPr id="5" name="Footer Placeholder 4">
            <a:extLst>
              <a:ext uri="{FF2B5EF4-FFF2-40B4-BE49-F238E27FC236}">
                <a16:creationId xmlns:a16="http://schemas.microsoft.com/office/drawing/2014/main" id="{F420A959-F3B8-CB02-A3B0-D1689CF2A4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EBA25A-B0DE-3BBD-417C-2C1DE4E30A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6531F-D2BA-5F49-B4C2-5B8715FE2500}" type="slidenum">
              <a:rPr lang="en-US" smtClean="0"/>
              <a:t>‹#›</a:t>
            </a:fld>
            <a:endParaRPr lang="en-US"/>
          </a:p>
        </p:txBody>
      </p:sp>
    </p:spTree>
    <p:extLst>
      <p:ext uri="{BB962C8B-B14F-4D97-AF65-F5344CB8AC3E}">
        <p14:creationId xmlns:p14="http://schemas.microsoft.com/office/powerpoint/2010/main" val="26882264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3.0/" TargetMode="External"/><Relationship Id="rId3" Type="http://schemas.microsoft.com/office/2007/relationships/media" Target="../media/media3.m4a"/><Relationship Id="rId7" Type="http://schemas.openxmlformats.org/officeDocument/2006/relationships/hyperlink" Target="https://game-icons.net/1x1/delapouite/robber.html" TargetMode="Externa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slideLayout" Target="../slideLayouts/slideLayout1.xml"/><Relationship Id="rId4" Type="http://schemas.openxmlformats.org/officeDocument/2006/relationships/audio" Target="../media/media3.m4a"/><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5.m4a"/><Relationship Id="rId7"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audio" Target="../media/media6.m4a"/><Relationship Id="rId5" Type="http://schemas.microsoft.com/office/2007/relationships/media" Target="../media/media6.m4a"/><Relationship Id="rId4" Type="http://schemas.openxmlformats.org/officeDocument/2006/relationships/audio" Target="../media/media5.m4a"/></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8.m4a"/><Relationship Id="rId7"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audio" Target="../media/media9.m4a"/><Relationship Id="rId5" Type="http://schemas.microsoft.com/office/2007/relationships/media" Target="../media/media9.m4a"/><Relationship Id="rId4" Type="http://schemas.openxmlformats.org/officeDocument/2006/relationships/audio" Target="../media/media8.m4a"/></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11.m4a"/><Relationship Id="rId7"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audio" Target="../media/media12.m4a"/><Relationship Id="rId5" Type="http://schemas.microsoft.com/office/2007/relationships/media" Target="../media/media12.m4a"/><Relationship Id="rId4" Type="http://schemas.openxmlformats.org/officeDocument/2006/relationships/audio" Target="../media/media11.m4a"/></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microsoft.com/office/2007/relationships/media" Target="../media/media14.m4a"/><Relationship Id="rId7"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audio" Target="../media/media15.m4a"/><Relationship Id="rId11" Type="http://schemas.openxmlformats.org/officeDocument/2006/relationships/image" Target="../media/image3.png"/><Relationship Id="rId5" Type="http://schemas.microsoft.com/office/2007/relationships/media" Target="../media/media15.m4a"/><Relationship Id="rId10" Type="http://schemas.openxmlformats.org/officeDocument/2006/relationships/hyperlink" Target="https://creativecommons.org/licenses/by-nc-nd/3.0/" TargetMode="External"/><Relationship Id="rId4" Type="http://schemas.openxmlformats.org/officeDocument/2006/relationships/audio" Target="../media/media14.m4a"/><Relationship Id="rId9" Type="http://schemas.openxmlformats.org/officeDocument/2006/relationships/hyperlink" Target="http://thrillingdaysofyesteryear.blogspot.com/2017/07/crime-does-not-pay-9-torture-money.html" TargetMode="Externa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6.mp4"/><Relationship Id="rId1" Type="http://schemas.microsoft.com/office/2007/relationships/media" Target="../media/media16.mp4"/><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hyperlink" Target="https://www.turnitin.com/blog/5-historical-moments-that-shaped-plagiaris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80153"/>
            <a:ext cx="8813132" cy="4152231"/>
          </a:xfrm>
        </p:spPr>
        <p:style>
          <a:lnRef idx="2">
            <a:schemeClr val="dk1"/>
          </a:lnRef>
          <a:fillRef idx="1">
            <a:schemeClr val="lt1"/>
          </a:fillRef>
          <a:effectRef idx="0">
            <a:schemeClr val="dk1"/>
          </a:effectRef>
          <a:fontRef idx="minor">
            <a:schemeClr val="dk1"/>
          </a:fontRef>
        </p:style>
        <p:txBody>
          <a:bodyPr>
            <a:normAutofit fontScale="90000"/>
          </a:bodyPr>
          <a:lstStyle/>
          <a:p>
            <a:r>
              <a:rPr lang="en-GB" dirty="0">
                <a:cs typeface="Calibri Light"/>
              </a:rPr>
              <a:t>Academic Misconduct</a:t>
            </a:r>
            <a:br>
              <a:rPr lang="en-GB" dirty="0">
                <a:cs typeface="Calibri Light"/>
              </a:rPr>
            </a:br>
            <a:br>
              <a:rPr lang="en-GB" dirty="0">
                <a:cs typeface="Calibri Light"/>
              </a:rPr>
            </a:br>
            <a:r>
              <a:rPr lang="en-GB" dirty="0">
                <a:cs typeface="Calibri Light"/>
              </a:rPr>
              <a:t>Plagiarism</a:t>
            </a:r>
            <a:br>
              <a:rPr lang="en-GB" dirty="0">
                <a:cs typeface="Calibri Light"/>
              </a:rPr>
            </a:br>
            <a:br>
              <a:rPr lang="en-GB" dirty="0">
                <a:cs typeface="Calibri Light"/>
              </a:rPr>
            </a:br>
            <a:r>
              <a:rPr lang="en-GB" dirty="0">
                <a:cs typeface="Calibri Light"/>
              </a:rPr>
              <a:t>By Julie James</a:t>
            </a: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5" name="IMG_0959_FBCE5EB7-1089-40C6-9EB5-1BCA9EFD3827.mp4">
            <a:hlinkClick r:id="" action="ppaction://media"/>
            <a:extLst>
              <a:ext uri="{FF2B5EF4-FFF2-40B4-BE49-F238E27FC236}">
                <a16:creationId xmlns:a16="http://schemas.microsoft.com/office/drawing/2014/main" id="{0FF3D516-049B-13AA-89C2-5DE894A75D35}"/>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6666" b="238"/>
          <a:stretch/>
        </p:blipFill>
        <p:spPr>
          <a:xfrm>
            <a:off x="3900488" y="575981"/>
            <a:ext cx="4391024" cy="5706038"/>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5703326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9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F18D669-2D11-7AFE-8228-8AF3578DD73B}"/>
              </a:ext>
            </a:extLst>
          </p:cNvPr>
          <p:cNvSpPr/>
          <p:nvPr/>
        </p:nvSpPr>
        <p:spPr>
          <a:xfrm>
            <a:off x="516356" y="965033"/>
            <a:ext cx="5123445" cy="16042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B0BD14E7-FD0D-834F-8516-5B59F5C9CEBA}"/>
              </a:ext>
            </a:extLst>
          </p:cNvPr>
          <p:cNvSpPr txBox="1"/>
          <p:nvPr/>
        </p:nvSpPr>
        <p:spPr>
          <a:xfrm>
            <a:off x="2145630" y="265697"/>
            <a:ext cx="7908253" cy="400110"/>
          </a:xfrm>
          <a:prstGeom prst="rect">
            <a:avLst/>
          </a:prstGeom>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a:cs typeface="Calibri"/>
              </a:rPr>
              <a:t>Academic Misconduct </a:t>
            </a:r>
            <a:endParaRPr lang="en-GB" sz="2000" dirty="0">
              <a:cs typeface="Calibri"/>
            </a:endParaRPr>
          </a:p>
        </p:txBody>
      </p:sp>
      <p:sp>
        <p:nvSpPr>
          <p:cNvPr id="5" name="TextBox 4">
            <a:extLst>
              <a:ext uri="{FF2B5EF4-FFF2-40B4-BE49-F238E27FC236}">
                <a16:creationId xmlns:a16="http://schemas.microsoft.com/office/drawing/2014/main" id="{A05D7105-3208-B567-634E-7CAB4A9BD5EC}"/>
              </a:ext>
            </a:extLst>
          </p:cNvPr>
          <p:cNvSpPr txBox="1"/>
          <p:nvPr/>
        </p:nvSpPr>
        <p:spPr>
          <a:xfrm>
            <a:off x="516356" y="1105401"/>
            <a:ext cx="5751094"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solidFill>
                <a:cs typeface="Calibri"/>
              </a:rPr>
              <a:t>" Plagiarism is the use of the work of others without acknowledgement of your source of information or inspiration " Cottrell, S .(2013 , p.177)</a:t>
            </a: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10" name="Rectangle 9">
            <a:extLst>
              <a:ext uri="{FF2B5EF4-FFF2-40B4-BE49-F238E27FC236}">
                <a16:creationId xmlns:a16="http://schemas.microsoft.com/office/drawing/2014/main" id="{A8D76BC4-7D12-860F-2F22-FEE849747CCA}"/>
              </a:ext>
            </a:extLst>
          </p:cNvPr>
          <p:cNvSpPr/>
          <p:nvPr/>
        </p:nvSpPr>
        <p:spPr>
          <a:xfrm>
            <a:off x="3073066" y="2910138"/>
            <a:ext cx="5123445" cy="16042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r>
              <a:rPr lang="en-GB" dirty="0">
                <a:cs typeface="Calibri"/>
              </a:rPr>
              <a:t>Using other's words , images ,recordings or ideas without recognising the original author is a criminal offence.</a:t>
            </a:r>
          </a:p>
          <a:p>
            <a:r>
              <a:rPr lang="en-GB" dirty="0">
                <a:cs typeface="Calibri"/>
              </a:rPr>
              <a:t>To partially use their words and rearrange them is still plagiarism.</a:t>
            </a:r>
          </a:p>
        </p:txBody>
      </p:sp>
      <p:sp>
        <p:nvSpPr>
          <p:cNvPr id="11" name="Rectangle 10">
            <a:extLst>
              <a:ext uri="{FF2B5EF4-FFF2-40B4-BE49-F238E27FC236}">
                <a16:creationId xmlns:a16="http://schemas.microsoft.com/office/drawing/2014/main" id="{C5508FB3-CA9D-ABC4-ABE8-0BD2F21AD3FE}"/>
              </a:ext>
            </a:extLst>
          </p:cNvPr>
          <p:cNvSpPr/>
          <p:nvPr/>
        </p:nvSpPr>
        <p:spPr>
          <a:xfrm>
            <a:off x="6492039" y="4905374"/>
            <a:ext cx="5123445" cy="16042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r>
              <a:rPr lang="en-GB" dirty="0">
                <a:cs typeface="Calibri" panose="020F0502020204030204"/>
              </a:rPr>
              <a:t>According to Bailey, J. (2023) a Plagiarism Consultant, </a:t>
            </a:r>
            <a:endParaRPr lang="en-US" dirty="0"/>
          </a:p>
          <a:p>
            <a:r>
              <a:rPr lang="en-GB" dirty="0">
                <a:cs typeface="Calibri" panose="020F0502020204030204"/>
              </a:rPr>
              <a:t>the etymology of the word plagiarism is from the word "</a:t>
            </a:r>
            <a:r>
              <a:rPr lang="en-GB" dirty="0" err="1">
                <a:cs typeface="Calibri" panose="020F0502020204030204"/>
              </a:rPr>
              <a:t>plagiarus</a:t>
            </a:r>
            <a:r>
              <a:rPr lang="en-GB" dirty="0">
                <a:cs typeface="Calibri" panose="020F0502020204030204"/>
              </a:rPr>
              <a:t>" meaning "kidnapper, seducer, plunderer.....</a:t>
            </a:r>
            <a:endParaRPr lang="en-GB" dirty="0"/>
          </a:p>
        </p:txBody>
      </p:sp>
      <p:pic>
        <p:nvPicPr>
          <p:cNvPr id="15" name="Picture 14" descr="A white figure with a bag on it&#10;&#10;Description automatically generated">
            <a:extLst>
              <a:ext uri="{FF2B5EF4-FFF2-40B4-BE49-F238E27FC236}">
                <a16:creationId xmlns:a16="http://schemas.microsoft.com/office/drawing/2014/main" id="{DBE30EF7-FFC4-1343-5A61-89FD1870C814}"/>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609600" y="4489783"/>
            <a:ext cx="1868906" cy="1868906"/>
          </a:xfrm>
          <a:prstGeom prst="rect">
            <a:avLst/>
          </a:prstGeom>
        </p:spPr>
      </p:pic>
      <p:sp>
        <p:nvSpPr>
          <p:cNvPr id="16" name="TextBox 15">
            <a:extLst>
              <a:ext uri="{FF2B5EF4-FFF2-40B4-BE49-F238E27FC236}">
                <a16:creationId xmlns:a16="http://schemas.microsoft.com/office/drawing/2014/main" id="{7D834F2A-F293-FEBC-51DA-5A273981A13C}"/>
              </a:ext>
            </a:extLst>
          </p:cNvPr>
          <p:cNvSpPr txBox="1"/>
          <p:nvPr/>
        </p:nvSpPr>
        <p:spPr>
          <a:xfrm>
            <a:off x="609600" y="6579267"/>
            <a:ext cx="1868906" cy="96922"/>
          </a:xfrm>
          <a:prstGeom prst="rect">
            <a:avLst/>
          </a:prstGeom>
        </p:spPr>
        <p:txBody>
          <a:bodyPr>
            <a:normAutofit fontScale="25000" lnSpcReduction="20000"/>
          </a:bodyPr>
          <a:lstStyle/>
          <a:p>
            <a:r>
              <a:rPr lang="en-US">
                <a:hlinkClick r:id="rId7"/>
              </a:rPr>
              <a:t>This Photo</a:t>
            </a:r>
            <a:r>
              <a:rPr lang="en-US"/>
              <a:t> by Unknown author is licensed under </a:t>
            </a:r>
            <a:r>
              <a:rPr lang="en-US">
                <a:hlinkClick r:id="rId8"/>
              </a:rPr>
              <a:t>CC BY</a:t>
            </a:r>
            <a:r>
              <a:rPr lang="en-US"/>
              <a:t>.</a:t>
            </a:r>
          </a:p>
        </p:txBody>
      </p:sp>
      <p:pic>
        <p:nvPicPr>
          <p:cNvPr id="2" name="Audio Recording 26 Oct 2023 at 18:36:58">
            <a:hlinkClick r:id="" action="ppaction://media"/>
            <a:extLst>
              <a:ext uri="{FF2B5EF4-FFF2-40B4-BE49-F238E27FC236}">
                <a16:creationId xmlns:a16="http://schemas.microsoft.com/office/drawing/2014/main" id="{DF1E0739-F8E0-EB46-D4AF-6C9FC551086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84671" y="3179588"/>
            <a:ext cx="812800" cy="812800"/>
          </a:xfrm>
          <a:prstGeom prst="rect">
            <a:avLst/>
          </a:prstGeom>
        </p:spPr>
      </p:pic>
      <p:pic>
        <p:nvPicPr>
          <p:cNvPr id="3" name="Audio Recording 26 Oct 2023 at 18:37:53">
            <a:hlinkClick r:id="" action="ppaction://media"/>
            <a:extLst>
              <a:ext uri="{FF2B5EF4-FFF2-40B4-BE49-F238E27FC236}">
                <a16:creationId xmlns:a16="http://schemas.microsoft.com/office/drawing/2014/main" id="{F362D02D-0B23-9044-8BE7-D3F110D43814}"/>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10346821" y="3897061"/>
            <a:ext cx="812800" cy="812800"/>
          </a:xfrm>
          <a:prstGeom prst="rect">
            <a:avLst/>
          </a:prstGeom>
        </p:spPr>
      </p:pic>
    </p:spTree>
    <p:extLst>
      <p:ext uri="{BB962C8B-B14F-4D97-AF65-F5344CB8AC3E}">
        <p14:creationId xmlns:p14="http://schemas.microsoft.com/office/powerpoint/2010/main" val="13911607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360"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696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1" fill="hold" display="0">
                  <p:stCondLst>
                    <p:cond delay="indefinite"/>
                  </p:stCondLst>
                  <p:endCondLst>
                    <p:cond evt="onStopAudio" delay="0">
                      <p:tgtEl>
                        <p:sldTgt/>
                      </p:tgtEl>
                    </p:cond>
                  </p:endCondLst>
                </p:cTn>
                <p:tgtEl>
                  <p:spTgt spid="2"/>
                </p:tgtEl>
              </p:cMediaNode>
            </p:audio>
            <p:audio>
              <p:cMediaNode vol="80000" showWhenStopped="0">
                <p:cTn id="12"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F18D669-2D11-7AFE-8228-8AF3578DD73B}"/>
              </a:ext>
            </a:extLst>
          </p:cNvPr>
          <p:cNvSpPr/>
          <p:nvPr/>
        </p:nvSpPr>
        <p:spPr>
          <a:xfrm>
            <a:off x="516356" y="965033"/>
            <a:ext cx="5123445" cy="16042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endParaRPr lang="en-GB" dirty="0">
              <a:cs typeface="Calibri"/>
            </a:endParaRPr>
          </a:p>
        </p:txBody>
      </p:sp>
      <p:sp>
        <p:nvSpPr>
          <p:cNvPr id="4" name="TextBox 3">
            <a:extLst>
              <a:ext uri="{FF2B5EF4-FFF2-40B4-BE49-F238E27FC236}">
                <a16:creationId xmlns:a16="http://schemas.microsoft.com/office/drawing/2014/main" id="{B0BD14E7-FD0D-834F-8516-5B59F5C9CEBA}"/>
              </a:ext>
            </a:extLst>
          </p:cNvPr>
          <p:cNvSpPr txBox="1"/>
          <p:nvPr/>
        </p:nvSpPr>
        <p:spPr>
          <a:xfrm>
            <a:off x="2145630" y="265697"/>
            <a:ext cx="7908253" cy="400110"/>
          </a:xfrm>
          <a:prstGeom prst="rect">
            <a:avLst/>
          </a:prstGeom>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cs typeface="Calibri"/>
              </a:rPr>
              <a:t>Different Types Of Plagiarism</a:t>
            </a:r>
          </a:p>
        </p:txBody>
      </p:sp>
      <p:sp>
        <p:nvSpPr>
          <p:cNvPr id="5" name="TextBox 4">
            <a:extLst>
              <a:ext uri="{FF2B5EF4-FFF2-40B4-BE49-F238E27FC236}">
                <a16:creationId xmlns:a16="http://schemas.microsoft.com/office/drawing/2014/main" id="{A05D7105-3208-B567-634E-7CAB4A9BD5EC}"/>
              </a:ext>
            </a:extLst>
          </p:cNvPr>
          <p:cNvSpPr txBox="1"/>
          <p:nvPr/>
        </p:nvSpPr>
        <p:spPr>
          <a:xfrm>
            <a:off x="616618" y="1025190"/>
            <a:ext cx="4908885"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chemeClr val="bg1"/>
                </a:solidFill>
                <a:cs typeface="Calibri"/>
              </a:rPr>
              <a:t>Global Academic Misconduct</a:t>
            </a:r>
          </a:p>
          <a:p>
            <a:r>
              <a:rPr lang="en-GB" dirty="0">
                <a:solidFill>
                  <a:schemeClr val="bg1"/>
                </a:solidFill>
                <a:cs typeface="Calibri"/>
              </a:rPr>
              <a:t>Occurs when a whole piece of work has been submitted that has been purposely copied ,word for word, or bought from persons known or un- known. Without citing the origin of the source.</a:t>
            </a:r>
            <a:endParaRPr lang="en-GB" dirty="0">
              <a:solidFill>
                <a:schemeClr val="bg1"/>
              </a:solidFill>
              <a:ea typeface="Calibri"/>
              <a:cs typeface="Calibri"/>
            </a:endParaRPr>
          </a:p>
          <a:p>
            <a:endParaRPr lang="en-GB" dirty="0">
              <a:cs typeface="Calibri"/>
            </a:endParaRPr>
          </a:p>
          <a:p>
            <a:endParaRPr lang="en-GB" dirty="0">
              <a:cs typeface="Calibri"/>
            </a:endParaRPr>
          </a:p>
        </p:txBody>
      </p:sp>
      <p:sp>
        <p:nvSpPr>
          <p:cNvPr id="10" name="Rectangle 9">
            <a:extLst>
              <a:ext uri="{FF2B5EF4-FFF2-40B4-BE49-F238E27FC236}">
                <a16:creationId xmlns:a16="http://schemas.microsoft.com/office/drawing/2014/main" id="{A8D76BC4-7D12-860F-2F22-FEE849747CCA}"/>
              </a:ext>
            </a:extLst>
          </p:cNvPr>
          <p:cNvSpPr/>
          <p:nvPr/>
        </p:nvSpPr>
        <p:spPr>
          <a:xfrm>
            <a:off x="3073066" y="2910138"/>
            <a:ext cx="5123445" cy="16042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dirty="0">
                <a:solidFill>
                  <a:srgbClr val="FFFFFF"/>
                </a:solidFill>
                <a:cs typeface="Calibri"/>
              </a:rPr>
              <a:t>Verbatim</a:t>
            </a:r>
          </a:p>
          <a:p>
            <a:r>
              <a:rPr lang="en-GB" dirty="0">
                <a:solidFill>
                  <a:srgbClr val="FFFFFF"/>
                </a:solidFill>
                <a:cs typeface="Calibri"/>
              </a:rPr>
              <a:t>This is spoken plagiarism . When a person's dialogue is used exactly by someone else and represented as their own. Omitting speech marks or citing the speaker. </a:t>
            </a:r>
          </a:p>
        </p:txBody>
      </p:sp>
      <p:sp>
        <p:nvSpPr>
          <p:cNvPr id="11" name="Rectangle 10">
            <a:extLst>
              <a:ext uri="{FF2B5EF4-FFF2-40B4-BE49-F238E27FC236}">
                <a16:creationId xmlns:a16="http://schemas.microsoft.com/office/drawing/2014/main" id="{C5508FB3-CA9D-ABC4-ABE8-0BD2F21AD3FE}"/>
              </a:ext>
            </a:extLst>
          </p:cNvPr>
          <p:cNvSpPr/>
          <p:nvPr/>
        </p:nvSpPr>
        <p:spPr>
          <a:xfrm>
            <a:off x="6492039" y="4905374"/>
            <a:ext cx="5123445" cy="16932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dirty="0">
                <a:cs typeface="Calibri" panose="020F0502020204030204"/>
              </a:rPr>
              <a:t>Patchwork or Mosiac Plagiarism</a:t>
            </a:r>
          </a:p>
          <a:p>
            <a:r>
              <a:rPr lang="en-GB" dirty="0">
                <a:cs typeface="Calibri" panose="020F0502020204030204"/>
              </a:rPr>
              <a:t>This happens when other's  work is used within  your own . It may be from many sources used to create one new piece of material. This form of plagiarism requires attention to detail when attempting to disguise this.</a:t>
            </a:r>
            <a:endParaRPr lang="en-GB" dirty="0">
              <a:ea typeface="Calibri"/>
              <a:cs typeface="Calibri" panose="020F0502020204030204"/>
            </a:endParaRPr>
          </a:p>
          <a:p>
            <a:endParaRPr lang="en-GB" dirty="0">
              <a:cs typeface="Calibri" panose="020F0502020204030204"/>
            </a:endParaRPr>
          </a:p>
        </p:txBody>
      </p:sp>
      <p:sp>
        <p:nvSpPr>
          <p:cNvPr id="2" name="TextBox 1">
            <a:extLst>
              <a:ext uri="{FF2B5EF4-FFF2-40B4-BE49-F238E27FC236}">
                <a16:creationId xmlns:a16="http://schemas.microsoft.com/office/drawing/2014/main" id="{160A5863-5B8E-5EB3-00FF-21FBDC343173}"/>
              </a:ext>
            </a:extLst>
          </p:cNvPr>
          <p:cNvSpPr txBox="1"/>
          <p:nvPr/>
        </p:nvSpPr>
        <p:spPr>
          <a:xfrm>
            <a:off x="7998493" y="1213184"/>
            <a:ext cx="2743200" cy="923330"/>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solidFill>
                <a:cs typeface="Calibri"/>
              </a:rPr>
              <a:t>" Plagiarism ignores our ethical obligations "  </a:t>
            </a:r>
          </a:p>
          <a:p>
            <a:r>
              <a:rPr lang="en-GB" dirty="0" err="1">
                <a:solidFill>
                  <a:schemeClr val="bg1"/>
                </a:solidFill>
                <a:cs typeface="Calibri"/>
              </a:rPr>
              <a:t>Greetham,B</a:t>
            </a:r>
            <a:r>
              <a:rPr lang="en-GB" dirty="0">
                <a:solidFill>
                  <a:schemeClr val="bg1"/>
                </a:solidFill>
                <a:cs typeface="Calibri"/>
              </a:rPr>
              <a:t>.(2019,p.310)</a:t>
            </a:r>
          </a:p>
        </p:txBody>
      </p:sp>
      <p:sp>
        <p:nvSpPr>
          <p:cNvPr id="3" name="TextBox 2">
            <a:extLst>
              <a:ext uri="{FF2B5EF4-FFF2-40B4-BE49-F238E27FC236}">
                <a16:creationId xmlns:a16="http://schemas.microsoft.com/office/drawing/2014/main" id="{EE26B910-B6A5-D792-7D37-CB56909AAB9C}"/>
              </a:ext>
            </a:extLst>
          </p:cNvPr>
          <p:cNvSpPr txBox="1"/>
          <p:nvPr/>
        </p:nvSpPr>
        <p:spPr>
          <a:xfrm>
            <a:off x="614112" y="5228723"/>
            <a:ext cx="3485147" cy="1200329"/>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solidFill>
                <a:cs typeface="Calibri"/>
              </a:rPr>
              <a:t>" Use your own words , even if you don't think you write well – they count far more than copied text" </a:t>
            </a:r>
            <a:endParaRPr lang="en-GB">
              <a:solidFill>
                <a:schemeClr val="bg1"/>
              </a:solidFill>
              <a:cs typeface="Calibri"/>
            </a:endParaRPr>
          </a:p>
          <a:p>
            <a:r>
              <a:rPr lang="en-GB" dirty="0" err="1">
                <a:solidFill>
                  <a:schemeClr val="bg1"/>
                </a:solidFill>
                <a:cs typeface="Calibri"/>
              </a:rPr>
              <a:t>Cottrell,S</a:t>
            </a:r>
            <a:r>
              <a:rPr lang="en-GB" dirty="0">
                <a:solidFill>
                  <a:schemeClr val="bg1"/>
                </a:solidFill>
                <a:cs typeface="Calibri"/>
              </a:rPr>
              <a:t>.(2013,p.177)</a:t>
            </a:r>
          </a:p>
        </p:txBody>
      </p:sp>
      <p:pic>
        <p:nvPicPr>
          <p:cNvPr id="7" name="Audio Recording 26 Oct 2023 at 18:42:21">
            <a:hlinkClick r:id="" action="ppaction://media"/>
            <a:extLst>
              <a:ext uri="{FF2B5EF4-FFF2-40B4-BE49-F238E27FC236}">
                <a16:creationId xmlns:a16="http://schemas.microsoft.com/office/drawing/2014/main" id="{9D986C7B-CECC-9E1B-4FF3-AED916AF91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4205" y="1323714"/>
            <a:ext cx="812800" cy="812800"/>
          </a:xfrm>
          <a:prstGeom prst="rect">
            <a:avLst/>
          </a:prstGeom>
        </p:spPr>
      </p:pic>
      <p:pic>
        <p:nvPicPr>
          <p:cNvPr id="8" name="Audio Recording 26 Oct 2023 at 18:42:59">
            <a:hlinkClick r:id="" action="ppaction://media"/>
            <a:extLst>
              <a:ext uri="{FF2B5EF4-FFF2-40B4-BE49-F238E27FC236}">
                <a16:creationId xmlns:a16="http://schemas.microsoft.com/office/drawing/2014/main" id="{67EC00F2-3BB5-D58D-9B4D-70B303621951}"/>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557293" y="3305843"/>
            <a:ext cx="812800" cy="812800"/>
          </a:xfrm>
          <a:prstGeom prst="rect">
            <a:avLst/>
          </a:prstGeom>
        </p:spPr>
      </p:pic>
      <p:pic>
        <p:nvPicPr>
          <p:cNvPr id="9" name="Audio Recording 26 Oct 2023 at 18:43:38">
            <a:hlinkClick r:id="" action="ppaction://media"/>
            <a:extLst>
              <a:ext uri="{FF2B5EF4-FFF2-40B4-BE49-F238E27FC236}">
                <a16:creationId xmlns:a16="http://schemas.microsoft.com/office/drawing/2014/main" id="{92996351-636B-C22D-49F4-587B51C97668}"/>
              </a:ext>
            </a:extLst>
          </p:cNvPr>
          <p:cNvPicPr>
            <a:picLocks noChangeAspect="1"/>
          </p:cNvPicPr>
          <p:nvPr>
            <a:audioFile r:link="rId6"/>
            <p:extLst>
              <p:ext uri="{DAA4B4D4-6D71-4841-9C94-3DE7FCFB9230}">
                <p14:media xmlns:p14="http://schemas.microsoft.com/office/powerpoint/2010/main" r:embed="rId5"/>
              </p:ext>
            </p:extLst>
          </p:nvPr>
        </p:nvPicPr>
        <p:blipFill>
          <a:blip r:embed="rId8"/>
          <a:stretch>
            <a:fillRect/>
          </a:stretch>
        </p:blipFill>
        <p:spPr>
          <a:xfrm>
            <a:off x="10335293" y="3908687"/>
            <a:ext cx="812800" cy="812800"/>
          </a:xfrm>
          <a:prstGeom prst="rect">
            <a:avLst/>
          </a:prstGeom>
        </p:spPr>
      </p:pic>
    </p:spTree>
    <p:extLst>
      <p:ext uri="{BB962C8B-B14F-4D97-AF65-F5344CB8AC3E}">
        <p14:creationId xmlns:p14="http://schemas.microsoft.com/office/powerpoint/2010/main" val="74628658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36"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3504" fill="hold"/>
                                        <p:tgtEl>
                                          <p:spTgt spid="8"/>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830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5" fill="hold" display="0">
                  <p:stCondLst>
                    <p:cond delay="indefinite"/>
                  </p:stCondLst>
                  <p:endCondLst>
                    <p:cond evt="onStopAudio" delay="0">
                      <p:tgtEl>
                        <p:sldTgt/>
                      </p:tgtEl>
                    </p:cond>
                  </p:endCondLst>
                </p:cTn>
                <p:tgtEl>
                  <p:spTgt spid="7"/>
                </p:tgtEl>
              </p:cMediaNode>
            </p:audio>
            <p:audio>
              <p:cMediaNode vol="80000" showWhenStopped="0">
                <p:cTn id="16" fill="hold" display="0">
                  <p:stCondLst>
                    <p:cond delay="indefinite"/>
                  </p:stCondLst>
                  <p:endCondLst>
                    <p:cond evt="onStopAudio" delay="0">
                      <p:tgtEl>
                        <p:sldTgt/>
                      </p:tgtEl>
                    </p:cond>
                  </p:endCondLst>
                </p:cTn>
                <p:tgtEl>
                  <p:spTgt spid="8"/>
                </p:tgtEl>
              </p:cMediaNode>
            </p:audio>
            <p:audio>
              <p:cMediaNode vol="80000" showWhenStopped="0">
                <p:cTn id="1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F18D669-2D11-7AFE-8228-8AF3578DD73B}"/>
              </a:ext>
            </a:extLst>
          </p:cNvPr>
          <p:cNvSpPr/>
          <p:nvPr/>
        </p:nvSpPr>
        <p:spPr>
          <a:xfrm>
            <a:off x="516356" y="965033"/>
            <a:ext cx="5855756" cy="16042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B0BD14E7-FD0D-834F-8516-5B59F5C9CEBA}"/>
              </a:ext>
            </a:extLst>
          </p:cNvPr>
          <p:cNvSpPr txBox="1"/>
          <p:nvPr/>
        </p:nvSpPr>
        <p:spPr>
          <a:xfrm>
            <a:off x="2145630" y="265697"/>
            <a:ext cx="7908253" cy="400110"/>
          </a:xfrm>
          <a:prstGeom prst="rect">
            <a:avLst/>
          </a:prstGeom>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cs typeface="Calibri"/>
              </a:rPr>
              <a:t>Different Types Of Plagiarism</a:t>
            </a:r>
          </a:p>
        </p:txBody>
      </p:sp>
      <p:sp>
        <p:nvSpPr>
          <p:cNvPr id="5" name="TextBox 4">
            <a:extLst>
              <a:ext uri="{FF2B5EF4-FFF2-40B4-BE49-F238E27FC236}">
                <a16:creationId xmlns:a16="http://schemas.microsoft.com/office/drawing/2014/main" id="{A05D7105-3208-B567-634E-7CAB4A9BD5EC}"/>
              </a:ext>
            </a:extLst>
          </p:cNvPr>
          <p:cNvSpPr txBox="1"/>
          <p:nvPr/>
        </p:nvSpPr>
        <p:spPr>
          <a:xfrm>
            <a:off x="574690" y="965033"/>
            <a:ext cx="5751094"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chemeClr val="bg1"/>
                </a:solidFill>
                <a:cs typeface="Calibri"/>
              </a:rPr>
              <a:t>Paraphrasing</a:t>
            </a:r>
            <a:endParaRPr lang="en-GB" dirty="0">
              <a:cs typeface="Calibri"/>
            </a:endParaRPr>
          </a:p>
          <a:p>
            <a:r>
              <a:rPr lang="en-GB" dirty="0">
                <a:solidFill>
                  <a:schemeClr val="bg1"/>
                </a:solidFill>
                <a:cs typeface="Calibri"/>
              </a:rPr>
              <a:t>Can happen when you use someone 's words or ideas, make small changes ,whilst retaining the majority of the original piece and present it as your own. This is considered to be the most common form of plagiarism.</a:t>
            </a:r>
          </a:p>
          <a:p>
            <a:endParaRPr lang="en-GB" dirty="0">
              <a:cs typeface="Calibri"/>
            </a:endParaRPr>
          </a:p>
          <a:p>
            <a:endParaRPr lang="en-GB" dirty="0">
              <a:cs typeface="Calibri"/>
            </a:endParaRPr>
          </a:p>
          <a:p>
            <a:endParaRPr lang="en-GB" dirty="0">
              <a:cs typeface="Calibri"/>
            </a:endParaRPr>
          </a:p>
        </p:txBody>
      </p:sp>
      <p:sp>
        <p:nvSpPr>
          <p:cNvPr id="10" name="Rectangle 9">
            <a:extLst>
              <a:ext uri="{FF2B5EF4-FFF2-40B4-BE49-F238E27FC236}">
                <a16:creationId xmlns:a16="http://schemas.microsoft.com/office/drawing/2014/main" id="{A8D76BC4-7D12-860F-2F22-FEE849747CCA}"/>
              </a:ext>
            </a:extLst>
          </p:cNvPr>
          <p:cNvSpPr/>
          <p:nvPr/>
        </p:nvSpPr>
        <p:spPr>
          <a:xfrm>
            <a:off x="3073066" y="2910138"/>
            <a:ext cx="5123445" cy="16042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dirty="0">
                <a:cs typeface="Calibri"/>
              </a:rPr>
              <a:t>Source Based Plagiarism</a:t>
            </a:r>
          </a:p>
          <a:p>
            <a:r>
              <a:rPr lang="en-GB" dirty="0">
                <a:cs typeface="Calibri"/>
              </a:rPr>
              <a:t>Misleading readers of the original source. This can happen if the information has been re - evaluated by  another expert and confusion has arisen in the correct citing.</a:t>
            </a:r>
          </a:p>
        </p:txBody>
      </p:sp>
      <p:sp>
        <p:nvSpPr>
          <p:cNvPr id="11" name="Rectangle 10">
            <a:extLst>
              <a:ext uri="{FF2B5EF4-FFF2-40B4-BE49-F238E27FC236}">
                <a16:creationId xmlns:a16="http://schemas.microsoft.com/office/drawing/2014/main" id="{C5508FB3-CA9D-ABC4-ABE8-0BD2F21AD3FE}"/>
              </a:ext>
            </a:extLst>
          </p:cNvPr>
          <p:cNvSpPr/>
          <p:nvPr/>
        </p:nvSpPr>
        <p:spPr>
          <a:xfrm>
            <a:off x="6492039" y="4905374"/>
            <a:ext cx="5123445" cy="160421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dirty="0">
                <a:cs typeface="Calibri" panose="020F0502020204030204"/>
              </a:rPr>
              <a:t>Self -  Plagiarism</a:t>
            </a:r>
          </a:p>
          <a:p>
            <a:r>
              <a:rPr lang="en-GB" dirty="0">
                <a:cs typeface="Calibri" panose="020F0502020204030204"/>
              </a:rPr>
              <a:t>This occurs when work that has been submitted on a previous assignment,  is used again . Or if you produce paid work , it becomes the property of that person and you cannot use it again.</a:t>
            </a:r>
          </a:p>
          <a:p>
            <a:endParaRPr lang="en-GB" dirty="0">
              <a:cs typeface="Calibri" panose="020F0502020204030204"/>
            </a:endParaRPr>
          </a:p>
          <a:p>
            <a:endParaRPr lang="en-GB" dirty="0">
              <a:cs typeface="Calibri" panose="020F0502020204030204"/>
            </a:endParaRPr>
          </a:p>
          <a:p>
            <a:endParaRPr lang="en-GB" dirty="0">
              <a:cs typeface="Calibri" panose="020F0502020204030204"/>
            </a:endParaRPr>
          </a:p>
          <a:p>
            <a:endParaRPr lang="en-GB" dirty="0">
              <a:cs typeface="Calibri" panose="020F0502020204030204"/>
            </a:endParaRPr>
          </a:p>
          <a:p>
            <a:r>
              <a:rPr lang="en-GB" dirty="0">
                <a:cs typeface="Calibri" panose="020F0502020204030204"/>
              </a:rPr>
              <a:t> you cannot use it again.</a:t>
            </a:r>
            <a:endParaRPr lang="en-GB"/>
          </a:p>
        </p:txBody>
      </p:sp>
      <p:sp>
        <p:nvSpPr>
          <p:cNvPr id="2" name="TextBox 1">
            <a:extLst>
              <a:ext uri="{FF2B5EF4-FFF2-40B4-BE49-F238E27FC236}">
                <a16:creationId xmlns:a16="http://schemas.microsoft.com/office/drawing/2014/main" id="{AE2FD00C-5A07-2C9C-8FB4-2C4EA103E665}"/>
              </a:ext>
            </a:extLst>
          </p:cNvPr>
          <p:cNvSpPr txBox="1"/>
          <p:nvPr/>
        </p:nvSpPr>
        <p:spPr>
          <a:xfrm>
            <a:off x="817145" y="5176084"/>
            <a:ext cx="4026566" cy="923330"/>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solidFill>
                <a:cs typeface="Calibri"/>
              </a:rPr>
              <a:t>" A few words , carefully chosen , make the most powerful quotations , … "</a:t>
            </a:r>
          </a:p>
          <a:p>
            <a:r>
              <a:rPr lang="en-GB" dirty="0">
                <a:solidFill>
                  <a:schemeClr val="bg1"/>
                </a:solidFill>
                <a:cs typeface="Calibri"/>
              </a:rPr>
              <a:t>Cottrell, S. (2013,p.180)</a:t>
            </a:r>
          </a:p>
        </p:txBody>
      </p:sp>
      <p:sp>
        <p:nvSpPr>
          <p:cNvPr id="3" name="TextBox 2">
            <a:extLst>
              <a:ext uri="{FF2B5EF4-FFF2-40B4-BE49-F238E27FC236}">
                <a16:creationId xmlns:a16="http://schemas.microsoft.com/office/drawing/2014/main" id="{981EA302-250E-BEBB-CF11-5536468CFC74}"/>
              </a:ext>
            </a:extLst>
          </p:cNvPr>
          <p:cNvSpPr txBox="1"/>
          <p:nvPr/>
        </p:nvSpPr>
        <p:spPr>
          <a:xfrm>
            <a:off x="7464591" y="965034"/>
            <a:ext cx="4217069" cy="1754326"/>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solidFill>
                <a:cs typeface="Calibri"/>
              </a:rPr>
              <a:t>"...it is intellectual 'fraud' in that it involves trying to gain unfair advantage by passing off as your own ideas or words of someone else."</a:t>
            </a:r>
            <a:endParaRPr lang="en-US" dirty="0">
              <a:solidFill>
                <a:schemeClr val="bg1"/>
              </a:solidFill>
            </a:endParaRPr>
          </a:p>
          <a:p>
            <a:r>
              <a:rPr lang="en-GB" dirty="0" err="1">
                <a:solidFill>
                  <a:schemeClr val="bg1"/>
                </a:solidFill>
                <a:cs typeface="Calibri"/>
              </a:rPr>
              <a:t>Greetham,B</a:t>
            </a:r>
            <a:r>
              <a:rPr lang="en-GB" dirty="0">
                <a:solidFill>
                  <a:schemeClr val="bg1"/>
                </a:solidFill>
                <a:cs typeface="Calibri"/>
              </a:rPr>
              <a:t>. (2019,p.309)</a:t>
            </a:r>
          </a:p>
          <a:p>
            <a:endParaRPr lang="en-GB" dirty="0">
              <a:solidFill>
                <a:schemeClr val="bg1"/>
              </a:solidFill>
              <a:cs typeface="Calibri"/>
            </a:endParaRPr>
          </a:p>
        </p:txBody>
      </p:sp>
      <p:pic>
        <p:nvPicPr>
          <p:cNvPr id="7" name="Audio Recording 26 Oct 2023 at 18:44:12">
            <a:hlinkClick r:id="" action="ppaction://media"/>
            <a:extLst>
              <a:ext uri="{FF2B5EF4-FFF2-40B4-BE49-F238E27FC236}">
                <a16:creationId xmlns:a16="http://schemas.microsoft.com/office/drawing/2014/main" id="{C3BE9B84-D566-1AC9-3195-7F1B5460DD7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535115" y="1360738"/>
            <a:ext cx="812800" cy="812800"/>
          </a:xfrm>
          <a:prstGeom prst="rect">
            <a:avLst/>
          </a:prstGeom>
        </p:spPr>
      </p:pic>
      <p:pic>
        <p:nvPicPr>
          <p:cNvPr id="8" name="Audio Recording 26 Oct 2023 at 18:44:42">
            <a:hlinkClick r:id="" action="ppaction://media"/>
            <a:extLst>
              <a:ext uri="{FF2B5EF4-FFF2-40B4-BE49-F238E27FC236}">
                <a16:creationId xmlns:a16="http://schemas.microsoft.com/office/drawing/2014/main" id="{B50438CC-6A25-A43A-ACE4-8A47E4607A1B}"/>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8532812" y="3377392"/>
            <a:ext cx="812800" cy="812800"/>
          </a:xfrm>
          <a:prstGeom prst="rect">
            <a:avLst/>
          </a:prstGeom>
        </p:spPr>
      </p:pic>
      <p:pic>
        <p:nvPicPr>
          <p:cNvPr id="9" name="Audio Recording 26 Oct 2023 at 18:45:44">
            <a:hlinkClick r:id="" action="ppaction://media"/>
            <a:extLst>
              <a:ext uri="{FF2B5EF4-FFF2-40B4-BE49-F238E27FC236}">
                <a16:creationId xmlns:a16="http://schemas.microsoft.com/office/drawing/2014/main" id="{867002A7-2E82-F192-BB57-0C9DB7FB2921}"/>
              </a:ext>
            </a:extLst>
          </p:cNvPr>
          <p:cNvPicPr>
            <a:picLocks noChangeAspect="1"/>
          </p:cNvPicPr>
          <p:nvPr>
            <a:audioFile r:link="rId6"/>
            <p:extLst>
              <p:ext uri="{DAA4B4D4-6D71-4841-9C94-3DE7FCFB9230}">
                <p14:media xmlns:p14="http://schemas.microsoft.com/office/powerpoint/2010/main" r:embed="rId5"/>
              </p:ext>
            </p:extLst>
          </p:nvPr>
        </p:nvPicPr>
        <p:blipFill>
          <a:blip r:embed="rId8"/>
          <a:stretch>
            <a:fillRect/>
          </a:stretch>
        </p:blipFill>
        <p:spPr>
          <a:xfrm>
            <a:off x="10694887" y="3897061"/>
            <a:ext cx="812800" cy="812800"/>
          </a:xfrm>
          <a:prstGeom prst="rect">
            <a:avLst/>
          </a:prstGeom>
        </p:spPr>
      </p:pic>
    </p:spTree>
    <p:extLst>
      <p:ext uri="{BB962C8B-B14F-4D97-AF65-F5344CB8AC3E}">
        <p14:creationId xmlns:p14="http://schemas.microsoft.com/office/powerpoint/2010/main" val="146911367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536"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5936" fill="hold"/>
                                        <p:tgtEl>
                                          <p:spTgt spid="8"/>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587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5" fill="hold" display="0">
                  <p:stCondLst>
                    <p:cond delay="indefinite"/>
                  </p:stCondLst>
                  <p:endCondLst>
                    <p:cond evt="onStopAudio" delay="0">
                      <p:tgtEl>
                        <p:sldTgt/>
                      </p:tgtEl>
                    </p:cond>
                  </p:endCondLst>
                </p:cTn>
                <p:tgtEl>
                  <p:spTgt spid="7"/>
                </p:tgtEl>
              </p:cMediaNode>
            </p:audio>
            <p:audio>
              <p:cMediaNode vol="80000">
                <p:cTn id="16" fill="hold" display="0">
                  <p:stCondLst>
                    <p:cond delay="indefinite"/>
                  </p:stCondLst>
                  <p:endCondLst>
                    <p:cond evt="onStopAudio" delay="0">
                      <p:tgtEl>
                        <p:sldTgt/>
                      </p:tgtEl>
                    </p:cond>
                  </p:endCondLst>
                </p:cTn>
                <p:tgtEl>
                  <p:spTgt spid="8"/>
                </p:tgtEl>
              </p:cMediaNode>
            </p:audio>
            <p:audio>
              <p:cMediaNode vol="80000" showWhenStopped="0">
                <p:cTn id="1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0BD14E7-FD0D-834F-8516-5B59F5C9CEBA}"/>
              </a:ext>
            </a:extLst>
          </p:cNvPr>
          <p:cNvSpPr txBox="1"/>
          <p:nvPr/>
        </p:nvSpPr>
        <p:spPr>
          <a:xfrm>
            <a:off x="2145630" y="265697"/>
            <a:ext cx="7908253" cy="400110"/>
          </a:xfrm>
          <a:prstGeom prst="rect">
            <a:avLst/>
          </a:prstGeom>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ea typeface="Calibri"/>
                <a:cs typeface="Calibri"/>
              </a:rPr>
              <a:t>How To Avoid Plagiarism</a:t>
            </a:r>
            <a:endParaRPr lang="en-GB" sz="2000" dirty="0">
              <a:cs typeface="Calibri"/>
            </a:endParaRPr>
          </a:p>
        </p:txBody>
      </p:sp>
      <p:sp>
        <p:nvSpPr>
          <p:cNvPr id="10" name="Rectangle 9">
            <a:extLst>
              <a:ext uri="{FF2B5EF4-FFF2-40B4-BE49-F238E27FC236}">
                <a16:creationId xmlns:a16="http://schemas.microsoft.com/office/drawing/2014/main" id="{A8D76BC4-7D12-860F-2F22-FEE849747CCA}"/>
              </a:ext>
            </a:extLst>
          </p:cNvPr>
          <p:cNvSpPr/>
          <p:nvPr/>
        </p:nvSpPr>
        <p:spPr>
          <a:xfrm>
            <a:off x="3053014" y="814639"/>
            <a:ext cx="5183602" cy="16042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cs typeface="Calibri"/>
              </a:rPr>
              <a:t>Accidental plagiarism can occur if you are unaware how to cite what you have read , seen or heard by someone else , correctly. </a:t>
            </a:r>
            <a:endParaRPr lang="en-GB">
              <a:cs typeface="Calibri"/>
            </a:endParaRPr>
          </a:p>
        </p:txBody>
      </p:sp>
      <p:sp>
        <p:nvSpPr>
          <p:cNvPr id="11" name="Rectangle 10">
            <a:extLst>
              <a:ext uri="{FF2B5EF4-FFF2-40B4-BE49-F238E27FC236}">
                <a16:creationId xmlns:a16="http://schemas.microsoft.com/office/drawing/2014/main" id="{C5508FB3-CA9D-ABC4-ABE8-0BD2F21AD3FE}"/>
              </a:ext>
            </a:extLst>
          </p:cNvPr>
          <p:cNvSpPr/>
          <p:nvPr/>
        </p:nvSpPr>
        <p:spPr>
          <a:xfrm>
            <a:off x="485104" y="2886830"/>
            <a:ext cx="3570539" cy="37029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cs typeface="Calibri"/>
              </a:rPr>
              <a:t>Always </a:t>
            </a:r>
            <a:endParaRPr lang="en-GB">
              <a:cs typeface="Calibri"/>
            </a:endParaRPr>
          </a:p>
          <a:p>
            <a:pPr marL="285750" indent="-285750" algn="ctr">
              <a:buFont typeface="Wingdings"/>
              <a:buChar char="ü"/>
            </a:pPr>
            <a:r>
              <a:rPr lang="en-GB" dirty="0">
                <a:cs typeface="Calibri"/>
              </a:rPr>
              <a:t>  Write in your own word</a:t>
            </a:r>
          </a:p>
          <a:p>
            <a:pPr algn="ctr"/>
            <a:endParaRPr lang="en-GB" dirty="0">
              <a:cs typeface="Calibri"/>
            </a:endParaRPr>
          </a:p>
          <a:p>
            <a:pPr marL="285750" indent="-285750" algn="ctr">
              <a:buFont typeface="Wingdings"/>
              <a:buChar char="ü"/>
            </a:pPr>
            <a:r>
              <a:rPr lang="en-GB" dirty="0">
                <a:cs typeface="Calibri"/>
              </a:rPr>
              <a:t>Use quotation marks when copying exactly </a:t>
            </a:r>
          </a:p>
          <a:p>
            <a:pPr algn="ctr"/>
            <a:endParaRPr lang="en-GB" dirty="0">
              <a:cs typeface="Calibri"/>
            </a:endParaRPr>
          </a:p>
          <a:p>
            <a:pPr marL="285750" indent="-285750" algn="ctr">
              <a:buFont typeface="Wingdings"/>
              <a:buChar char="ü"/>
            </a:pPr>
            <a:r>
              <a:rPr lang="en-GB" dirty="0">
                <a:cs typeface="Calibri"/>
              </a:rPr>
              <a:t>Recognise the author and cite correctly using The </a:t>
            </a:r>
            <a:r>
              <a:rPr lang="en-GB" dirty="0" err="1">
                <a:cs typeface="Calibri"/>
              </a:rPr>
              <a:t>Havard</a:t>
            </a:r>
            <a:r>
              <a:rPr lang="en-GB" dirty="0">
                <a:cs typeface="Calibri"/>
              </a:rPr>
              <a:t> System</a:t>
            </a:r>
          </a:p>
          <a:p>
            <a:pPr marL="285750" indent="-285750" algn="ctr">
              <a:buFont typeface="Wingdings"/>
              <a:buChar char="ü"/>
            </a:pPr>
            <a:endParaRPr lang="en-GB" dirty="0">
              <a:cs typeface="Calibri"/>
            </a:endParaRPr>
          </a:p>
          <a:p>
            <a:pPr marL="285750" indent="-285750" algn="ctr">
              <a:buFont typeface="Wingdings"/>
              <a:buChar char="ü"/>
            </a:pPr>
            <a:r>
              <a:rPr lang="en-GB" dirty="0">
                <a:cs typeface="Calibri"/>
              </a:rPr>
              <a:t>Have a referencing list , in surname alphabetical order after completion</a:t>
            </a:r>
          </a:p>
        </p:txBody>
      </p:sp>
      <p:sp>
        <p:nvSpPr>
          <p:cNvPr id="2" name="TextBox 1">
            <a:extLst>
              <a:ext uri="{FF2B5EF4-FFF2-40B4-BE49-F238E27FC236}">
                <a16:creationId xmlns:a16="http://schemas.microsoft.com/office/drawing/2014/main" id="{15F3699C-FFB0-7C9F-10C1-F1B4C4EE5431}"/>
              </a:ext>
            </a:extLst>
          </p:cNvPr>
          <p:cNvSpPr txBox="1"/>
          <p:nvPr/>
        </p:nvSpPr>
        <p:spPr>
          <a:xfrm>
            <a:off x="4746646" y="3331112"/>
            <a:ext cx="2271964" cy="2585323"/>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chemeClr val="bg1"/>
                </a:solidFill>
                <a:cs typeface="Calibri"/>
              </a:rPr>
              <a:t>Why ?</a:t>
            </a:r>
          </a:p>
          <a:p>
            <a:r>
              <a:rPr lang="en-GB" dirty="0">
                <a:solidFill>
                  <a:schemeClr val="bg1"/>
                </a:solidFill>
                <a:cs typeface="Calibri"/>
              </a:rPr>
              <a:t>"By giving the source you make it clear to the reader that you are not trying to pretend someone else's work is your own " Cottrell, S. (2013, p.179)</a:t>
            </a:r>
          </a:p>
        </p:txBody>
      </p:sp>
      <p:sp>
        <p:nvSpPr>
          <p:cNvPr id="3" name="TextBox 2">
            <a:extLst>
              <a:ext uri="{FF2B5EF4-FFF2-40B4-BE49-F238E27FC236}">
                <a16:creationId xmlns:a16="http://schemas.microsoft.com/office/drawing/2014/main" id="{02091A22-4A1E-1783-CE03-DCB29E3AD648}"/>
              </a:ext>
            </a:extLst>
          </p:cNvPr>
          <p:cNvSpPr txBox="1"/>
          <p:nvPr/>
        </p:nvSpPr>
        <p:spPr>
          <a:xfrm>
            <a:off x="7735042" y="2882730"/>
            <a:ext cx="3756380" cy="3693319"/>
          </a:xfrm>
          <a:prstGeom prst="rect">
            <a:avLst/>
          </a:prstGeom>
          <a:solidFill>
            <a:srgbClr val="FF0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chemeClr val="bg1"/>
                </a:solidFill>
                <a:cs typeface="Calibri"/>
              </a:rPr>
              <a:t>Never</a:t>
            </a:r>
          </a:p>
          <a:p>
            <a:pPr marL="285750" indent="-285750">
              <a:buFont typeface="Wingdings"/>
              <a:buChar char="v"/>
            </a:pPr>
            <a:r>
              <a:rPr lang="en-GB" dirty="0">
                <a:solidFill>
                  <a:schemeClr val="bg1"/>
                </a:solidFill>
                <a:cs typeface="Calibri"/>
              </a:rPr>
              <a:t>Submit assignments that you have copied or bought from a friend or the internet</a:t>
            </a:r>
          </a:p>
          <a:p>
            <a:pPr marL="285750" indent="-285750">
              <a:buFont typeface="Wingdings"/>
              <a:buChar char="v"/>
            </a:pPr>
            <a:endParaRPr lang="en-GB" dirty="0">
              <a:solidFill>
                <a:schemeClr val="bg1"/>
              </a:solidFill>
              <a:cs typeface="Calibri"/>
            </a:endParaRPr>
          </a:p>
          <a:p>
            <a:pPr marL="285750" indent="-285750">
              <a:buFont typeface="Wingdings"/>
              <a:buChar char="v"/>
            </a:pPr>
            <a:r>
              <a:rPr lang="en-GB" dirty="0">
                <a:solidFill>
                  <a:schemeClr val="bg1"/>
                </a:solidFill>
                <a:cs typeface="Calibri"/>
              </a:rPr>
              <a:t>Copy and paste information from one or different sources </a:t>
            </a:r>
          </a:p>
          <a:p>
            <a:pPr marL="285750" indent="-285750">
              <a:buFont typeface="Wingdings"/>
              <a:buChar char="v"/>
            </a:pPr>
            <a:endParaRPr lang="en-GB" dirty="0">
              <a:solidFill>
                <a:schemeClr val="bg1"/>
              </a:solidFill>
              <a:cs typeface="Calibri"/>
            </a:endParaRPr>
          </a:p>
          <a:p>
            <a:pPr marL="285750" indent="-285750">
              <a:buFont typeface="Wingdings"/>
              <a:buChar char="v"/>
            </a:pPr>
            <a:r>
              <a:rPr lang="en-GB" dirty="0">
                <a:solidFill>
                  <a:schemeClr val="bg1"/>
                </a:solidFill>
                <a:cs typeface="Calibri"/>
              </a:rPr>
              <a:t>Obtain theories , ideas, words or images without citing their original source</a:t>
            </a:r>
          </a:p>
          <a:p>
            <a:endParaRPr lang="en-GB" dirty="0">
              <a:solidFill>
                <a:schemeClr val="bg1"/>
              </a:solidFill>
              <a:cs typeface="Calibri"/>
            </a:endParaRPr>
          </a:p>
          <a:p>
            <a:pPr marL="285750" indent="-285750">
              <a:buFont typeface="Wingdings"/>
              <a:buChar char="v"/>
            </a:pPr>
            <a:endParaRPr lang="en-GB" dirty="0">
              <a:solidFill>
                <a:schemeClr val="bg1"/>
              </a:solidFill>
              <a:cs typeface="Calibri"/>
            </a:endParaRPr>
          </a:p>
        </p:txBody>
      </p:sp>
      <p:pic>
        <p:nvPicPr>
          <p:cNvPr id="5" name="Audio Recording 26 Oct 2023 at 18:46:14">
            <a:hlinkClick r:id="" action="ppaction://media"/>
            <a:extLst>
              <a:ext uri="{FF2B5EF4-FFF2-40B4-BE49-F238E27FC236}">
                <a16:creationId xmlns:a16="http://schemas.microsoft.com/office/drawing/2014/main" id="{4C12F0E1-3733-565C-A517-23344295910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31866" y="1129689"/>
            <a:ext cx="812800" cy="812800"/>
          </a:xfrm>
          <a:prstGeom prst="rect">
            <a:avLst/>
          </a:prstGeom>
        </p:spPr>
      </p:pic>
      <p:pic>
        <p:nvPicPr>
          <p:cNvPr id="6" name="Audio Recording 26 Oct 2023 at 18:46:47">
            <a:hlinkClick r:id="" action="ppaction://media"/>
            <a:extLst>
              <a:ext uri="{FF2B5EF4-FFF2-40B4-BE49-F238E27FC236}">
                <a16:creationId xmlns:a16="http://schemas.microsoft.com/office/drawing/2014/main" id="{512D3970-91FC-4F03-9F40-40CFD11BAE67}"/>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696642" y="1942489"/>
            <a:ext cx="812800" cy="812800"/>
          </a:xfrm>
          <a:prstGeom prst="rect">
            <a:avLst/>
          </a:prstGeom>
        </p:spPr>
      </p:pic>
      <p:pic>
        <p:nvPicPr>
          <p:cNvPr id="7" name="Audio Recording 26 Oct 2023 at 18:47:38">
            <a:hlinkClick r:id="" action="ppaction://media"/>
            <a:extLst>
              <a:ext uri="{FF2B5EF4-FFF2-40B4-BE49-F238E27FC236}">
                <a16:creationId xmlns:a16="http://schemas.microsoft.com/office/drawing/2014/main" id="{ED011A38-6E56-0EC7-FC8E-C49EAB84D8B7}"/>
              </a:ext>
            </a:extLst>
          </p:cNvPr>
          <p:cNvPicPr>
            <a:picLocks noChangeAspect="1"/>
          </p:cNvPicPr>
          <p:nvPr>
            <a:audioFile r:link="rId6"/>
            <p:extLst>
              <p:ext uri="{DAA4B4D4-6D71-4841-9C94-3DE7FCFB9230}">
                <p14:media xmlns:p14="http://schemas.microsoft.com/office/powerpoint/2010/main" r:embed="rId5"/>
              </p:ext>
            </p:extLst>
          </p:nvPr>
        </p:nvPicPr>
        <p:blipFill>
          <a:blip r:embed="rId8"/>
          <a:stretch>
            <a:fillRect/>
          </a:stretch>
        </p:blipFill>
        <p:spPr>
          <a:xfrm>
            <a:off x="10646225" y="1913914"/>
            <a:ext cx="812800" cy="812800"/>
          </a:xfrm>
          <a:prstGeom prst="rect">
            <a:avLst/>
          </a:prstGeom>
        </p:spPr>
      </p:pic>
    </p:spTree>
    <p:extLst>
      <p:ext uri="{BB962C8B-B14F-4D97-AF65-F5344CB8AC3E}">
        <p14:creationId xmlns:p14="http://schemas.microsoft.com/office/powerpoint/2010/main" val="427259767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72"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0224" fill="hold"/>
                                        <p:tgtEl>
                                          <p:spTgt spid="6"/>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204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5" fill="hold" display="0">
                  <p:stCondLst>
                    <p:cond delay="indefinite"/>
                  </p:stCondLst>
                  <p:endCondLst>
                    <p:cond evt="onStopAudio" delay="0">
                      <p:tgtEl>
                        <p:sldTgt/>
                      </p:tgtEl>
                    </p:cond>
                  </p:endCondLst>
                </p:cTn>
                <p:tgtEl>
                  <p:spTgt spid="5"/>
                </p:tgtEl>
              </p:cMediaNode>
            </p:audio>
            <p:audio>
              <p:cMediaNode vol="80000" showWhenStopped="0">
                <p:cTn id="16" fill="hold" display="0">
                  <p:stCondLst>
                    <p:cond delay="indefinite"/>
                  </p:stCondLst>
                  <p:endCondLst>
                    <p:cond evt="onStopAudio" delay="0">
                      <p:tgtEl>
                        <p:sldTgt/>
                      </p:tgtEl>
                    </p:cond>
                  </p:endCondLst>
                </p:cTn>
                <p:tgtEl>
                  <p:spTgt spid="6"/>
                </p:tgtEl>
              </p:cMediaNode>
            </p:audio>
            <p:audio>
              <p:cMediaNode vol="80000" showWhenStopped="0">
                <p:cTn id="1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9E54F1-0F28-83E0-7819-D6BDD50015CF}"/>
              </a:ext>
            </a:extLst>
          </p:cNvPr>
          <p:cNvSpPr txBox="1"/>
          <p:nvPr/>
        </p:nvSpPr>
        <p:spPr>
          <a:xfrm>
            <a:off x="2849980" y="200527"/>
            <a:ext cx="5620752" cy="369332"/>
          </a:xfrm>
          <a:prstGeom prst="rect">
            <a:avLst/>
          </a:prstGeom>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cs typeface="Calibri"/>
              </a:rPr>
              <a:t>Consequences Of Plagiarism</a:t>
            </a:r>
          </a:p>
        </p:txBody>
      </p:sp>
      <p:sp>
        <p:nvSpPr>
          <p:cNvPr id="3" name="TextBox 2">
            <a:extLst>
              <a:ext uri="{FF2B5EF4-FFF2-40B4-BE49-F238E27FC236}">
                <a16:creationId xmlns:a16="http://schemas.microsoft.com/office/drawing/2014/main" id="{6980BD64-64C5-4197-243F-C0BA41904078}"/>
              </a:ext>
            </a:extLst>
          </p:cNvPr>
          <p:cNvSpPr txBox="1"/>
          <p:nvPr/>
        </p:nvSpPr>
        <p:spPr>
          <a:xfrm>
            <a:off x="337632" y="830481"/>
            <a:ext cx="8027066" cy="1754326"/>
          </a:xfrm>
          <a:prstGeom prst="rect">
            <a:avLst/>
          </a:prstGeom>
          <a:solidFill>
            <a:srgbClr val="FF0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dirty="0">
                <a:solidFill>
                  <a:schemeClr val="bg1"/>
                </a:solidFill>
                <a:cs typeface="Calibri"/>
              </a:rPr>
              <a:t>Initial Investigation</a:t>
            </a:r>
          </a:p>
          <a:p>
            <a:r>
              <a:rPr lang="en-GB" dirty="0">
                <a:solidFill>
                  <a:schemeClr val="bg1"/>
                </a:solidFill>
                <a:cs typeface="Calibri"/>
              </a:rPr>
              <a:t>You will be asked to attend a meeting where the concerned lecturer will explain matters . This will also be the  opportunity for you to clarify your position.</a:t>
            </a:r>
          </a:p>
          <a:p>
            <a:r>
              <a:rPr lang="en-GB" dirty="0">
                <a:solidFill>
                  <a:schemeClr val="bg1"/>
                </a:solidFill>
                <a:cs typeface="Calibri"/>
              </a:rPr>
              <a:t>For first offence of minor mis-conduct you will be given a written warning . You will also be expected to attend study skills sessions , as a preventive measure  for the future. You would receive 0 marks for the assignment and module.</a:t>
            </a:r>
          </a:p>
        </p:txBody>
      </p:sp>
      <p:sp>
        <p:nvSpPr>
          <p:cNvPr id="5" name="TextBox 4">
            <a:extLst>
              <a:ext uri="{FF2B5EF4-FFF2-40B4-BE49-F238E27FC236}">
                <a16:creationId xmlns:a16="http://schemas.microsoft.com/office/drawing/2014/main" id="{4C1E3A89-1162-3496-0702-FE309B497F01}"/>
              </a:ext>
            </a:extLst>
          </p:cNvPr>
          <p:cNvSpPr txBox="1"/>
          <p:nvPr/>
        </p:nvSpPr>
        <p:spPr>
          <a:xfrm>
            <a:off x="3519475" y="2745854"/>
            <a:ext cx="7544479" cy="2365833"/>
          </a:xfrm>
          <a:prstGeom prst="rect">
            <a:avLst/>
          </a:prstGeom>
          <a:solidFill>
            <a:srgbClr val="FF0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solidFill>
                <a:cs typeface="Calibri"/>
              </a:rPr>
              <a:t>In more severe cases  where mis-conduct levels considered  high and previous allegations have been proven ,The Academic Registrar can exclude you for up to a year.</a:t>
            </a:r>
          </a:p>
          <a:p>
            <a:r>
              <a:rPr lang="en-GB" dirty="0">
                <a:solidFill>
                  <a:schemeClr val="bg1"/>
                </a:solidFill>
                <a:cs typeface="Calibri"/>
              </a:rPr>
              <a:t>The Vice Chancellor may lessen the level of your degree.</a:t>
            </a:r>
          </a:p>
          <a:p>
            <a:r>
              <a:rPr lang="en-GB" dirty="0">
                <a:solidFill>
                  <a:schemeClr val="bg1"/>
                </a:solidFill>
                <a:cs typeface="Calibri"/>
              </a:rPr>
              <a:t>It is also within their power to remove you from the course  , University and from further degree level education. Hugely damaging to your reputation and future career.</a:t>
            </a:r>
          </a:p>
          <a:p>
            <a:endParaRPr lang="en-GB" dirty="0">
              <a:solidFill>
                <a:schemeClr val="bg1"/>
              </a:solidFill>
              <a:cs typeface="Calibri"/>
            </a:endParaRPr>
          </a:p>
        </p:txBody>
      </p:sp>
      <p:sp>
        <p:nvSpPr>
          <p:cNvPr id="6" name="TextBox 5">
            <a:extLst>
              <a:ext uri="{FF2B5EF4-FFF2-40B4-BE49-F238E27FC236}">
                <a16:creationId xmlns:a16="http://schemas.microsoft.com/office/drawing/2014/main" id="{D2259201-3864-F2AF-C919-C898A603F145}"/>
              </a:ext>
            </a:extLst>
          </p:cNvPr>
          <p:cNvSpPr txBox="1"/>
          <p:nvPr/>
        </p:nvSpPr>
        <p:spPr>
          <a:xfrm>
            <a:off x="5513681" y="5288717"/>
            <a:ext cx="6304810" cy="1200329"/>
          </a:xfrm>
          <a:prstGeom prst="rect">
            <a:avLst/>
          </a:prstGeom>
          <a:solidFill>
            <a:srgbClr val="0070C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FFFF"/>
                </a:solidFill>
                <a:cs typeface="Calibri"/>
              </a:rPr>
              <a:t>" The authors who have helped us deserve acknowledgement "</a:t>
            </a:r>
            <a:endParaRPr lang="en-GB" dirty="0">
              <a:solidFill>
                <a:srgbClr val="FFFFFF"/>
              </a:solidFill>
              <a:highlight>
                <a:srgbClr val="0000FF"/>
              </a:highlight>
              <a:cs typeface="Calibri"/>
            </a:endParaRPr>
          </a:p>
          <a:p>
            <a:r>
              <a:rPr lang="en-GB" dirty="0">
                <a:solidFill>
                  <a:srgbClr val="FFFFFF"/>
                </a:solidFill>
                <a:cs typeface="Calibri"/>
              </a:rPr>
              <a:t>Greetham, B. (2019,p.309)</a:t>
            </a:r>
          </a:p>
          <a:p>
            <a:endParaRPr lang="en-GB" dirty="0">
              <a:solidFill>
                <a:srgbClr val="FFFFFF"/>
              </a:solidFill>
              <a:cs typeface="Calibri"/>
            </a:endParaRPr>
          </a:p>
          <a:p>
            <a:r>
              <a:rPr lang="en-GB" dirty="0">
                <a:solidFill>
                  <a:srgbClr val="FFFFFF"/>
                </a:solidFill>
                <a:cs typeface="Calibri"/>
              </a:rPr>
              <a:t>Wise words indeed.</a:t>
            </a:r>
          </a:p>
        </p:txBody>
      </p:sp>
      <p:pic>
        <p:nvPicPr>
          <p:cNvPr id="9" name="Picture 8" descr="A white text with black text&#10;&#10;Description automatically generated">
            <a:extLst>
              <a:ext uri="{FF2B5EF4-FFF2-40B4-BE49-F238E27FC236}">
                <a16:creationId xmlns:a16="http://schemas.microsoft.com/office/drawing/2014/main" id="{A25F8BA7-21CF-7C9C-5A38-C64D86F2EDD0}"/>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267195" y="5095565"/>
            <a:ext cx="3048000" cy="1476375"/>
          </a:xfrm>
          <a:prstGeom prst="rect">
            <a:avLst/>
          </a:prstGeom>
        </p:spPr>
      </p:pic>
      <p:sp>
        <p:nvSpPr>
          <p:cNvPr id="10" name="TextBox 9">
            <a:extLst>
              <a:ext uri="{FF2B5EF4-FFF2-40B4-BE49-F238E27FC236}">
                <a16:creationId xmlns:a16="http://schemas.microsoft.com/office/drawing/2014/main" id="{424DDF27-0847-E068-8D5C-CDB3B0723883}"/>
              </a:ext>
            </a:extLst>
          </p:cNvPr>
          <p:cNvSpPr txBox="1"/>
          <p:nvPr/>
        </p:nvSpPr>
        <p:spPr>
          <a:xfrm>
            <a:off x="267195" y="6562045"/>
            <a:ext cx="3048000" cy="317500"/>
          </a:xfrm>
          <a:prstGeom prst="rect">
            <a:avLst/>
          </a:prstGeom>
        </p:spPr>
        <p:txBody>
          <a:bodyPr>
            <a:normAutofit fontScale="47500" lnSpcReduction="20000"/>
          </a:bodyPr>
          <a:lstStyle/>
          <a:p>
            <a:r>
              <a:rPr lang="en-US">
                <a:hlinkClick r:id="rId9"/>
              </a:rPr>
              <a:t>This Photo</a:t>
            </a:r>
            <a:r>
              <a:rPr lang="en-US"/>
              <a:t> by Unknown author is licensed under </a:t>
            </a:r>
            <a:r>
              <a:rPr lang="en-US">
                <a:hlinkClick r:id="rId10"/>
              </a:rPr>
              <a:t>CC BY-NC-ND</a:t>
            </a:r>
            <a:r>
              <a:rPr lang="en-US"/>
              <a:t>.</a:t>
            </a:r>
          </a:p>
        </p:txBody>
      </p:sp>
      <p:pic>
        <p:nvPicPr>
          <p:cNvPr id="4" name="Audio Recording 26 Oct 2023 at 18:48:52">
            <a:hlinkClick r:id="" action="ppaction://media"/>
            <a:extLst>
              <a:ext uri="{FF2B5EF4-FFF2-40B4-BE49-F238E27FC236}">
                <a16:creationId xmlns:a16="http://schemas.microsoft.com/office/drawing/2014/main" id="{E7E7C38F-8E62-8B8D-3A95-4273C9027685}"/>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537407" y="1251457"/>
            <a:ext cx="812800" cy="812800"/>
          </a:xfrm>
          <a:prstGeom prst="rect">
            <a:avLst/>
          </a:prstGeom>
        </p:spPr>
      </p:pic>
      <p:pic>
        <p:nvPicPr>
          <p:cNvPr id="7" name="Audio Recording 26 Oct 2023 at 18:50:11">
            <a:hlinkClick r:id="" action="ppaction://media"/>
            <a:extLst>
              <a:ext uri="{FF2B5EF4-FFF2-40B4-BE49-F238E27FC236}">
                <a16:creationId xmlns:a16="http://schemas.microsoft.com/office/drawing/2014/main" id="{577031D4-92B2-9D19-0F12-148BC8084A45}"/>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2198135" y="3354226"/>
            <a:ext cx="812800" cy="812800"/>
          </a:xfrm>
          <a:prstGeom prst="rect">
            <a:avLst/>
          </a:prstGeom>
        </p:spPr>
      </p:pic>
      <p:pic>
        <p:nvPicPr>
          <p:cNvPr id="8" name="Audio Recording 26 Oct 2023 at 18:51:07">
            <a:hlinkClick r:id="" action="ppaction://media"/>
            <a:extLst>
              <a:ext uri="{FF2B5EF4-FFF2-40B4-BE49-F238E27FC236}">
                <a16:creationId xmlns:a16="http://schemas.microsoft.com/office/drawing/2014/main" id="{FDF93FF5-CF9A-29E8-5B07-566E09DD3403}"/>
              </a:ext>
            </a:extLst>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11268234" y="4270312"/>
            <a:ext cx="812800" cy="812800"/>
          </a:xfrm>
          <a:prstGeom prst="rect">
            <a:avLst/>
          </a:prstGeom>
        </p:spPr>
      </p:pic>
    </p:spTree>
    <p:extLst>
      <p:ext uri="{BB962C8B-B14F-4D97-AF65-F5344CB8AC3E}">
        <p14:creationId xmlns:p14="http://schemas.microsoft.com/office/powerpoint/2010/main" val="45887994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488"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8416" fill="hold"/>
                                        <p:tgtEl>
                                          <p:spTgt spid="7"/>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915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5" fill="hold" display="0">
                  <p:stCondLst>
                    <p:cond delay="indefinite"/>
                  </p:stCondLst>
                  <p:endCondLst>
                    <p:cond evt="onStopAudio" delay="0">
                      <p:tgtEl>
                        <p:sldTgt/>
                      </p:tgtEl>
                    </p:cond>
                  </p:endCondLst>
                </p:cTn>
                <p:tgtEl>
                  <p:spTgt spid="4"/>
                </p:tgtEl>
              </p:cMediaNode>
            </p:audio>
            <p:audio>
              <p:cMediaNode vol="80000" showWhenStopped="0">
                <p:cTn id="16" fill="hold" display="0">
                  <p:stCondLst>
                    <p:cond delay="indefinite"/>
                  </p:stCondLst>
                  <p:endCondLst>
                    <p:cond evt="onStopAudio" delay="0">
                      <p:tgtEl>
                        <p:sldTgt/>
                      </p:tgtEl>
                    </p:cond>
                  </p:endCondLst>
                </p:cTn>
                <p:tgtEl>
                  <p:spTgt spid="7"/>
                </p:tgtEl>
              </p:cMediaNode>
            </p:audio>
            <p:audio>
              <p:cMediaNode vol="80000" showWhenStopped="0">
                <p:cTn id="1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02A54E-34B1-56F1-0B63-E9A924CBF601}"/>
              </a:ext>
            </a:extLst>
          </p:cNvPr>
          <p:cNvSpPr txBox="1"/>
          <p:nvPr/>
        </p:nvSpPr>
        <p:spPr>
          <a:xfrm>
            <a:off x="571501" y="425533"/>
            <a:ext cx="7849588"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pic>
        <p:nvPicPr>
          <p:cNvPr id="3" name="IMG_0963_F4FA9FB2-0F4B-4CBD-83F2-53881DD96DF1.mp4">
            <a:hlinkClick r:id="" action="ppaction://media"/>
            <a:extLst>
              <a:ext uri="{FF2B5EF4-FFF2-40B4-BE49-F238E27FC236}">
                <a16:creationId xmlns:a16="http://schemas.microsoft.com/office/drawing/2014/main" id="{65E4FEF6-8593-E097-94E3-111ECF6221F5}"/>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15833" b="16041"/>
          <a:stretch/>
        </p:blipFill>
        <p:spPr>
          <a:xfrm>
            <a:off x="3781426" y="425533"/>
            <a:ext cx="4639663" cy="5619148"/>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0017515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3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02A54E-34B1-56F1-0B63-E9A924CBF601}"/>
              </a:ext>
            </a:extLst>
          </p:cNvPr>
          <p:cNvSpPr txBox="1"/>
          <p:nvPr/>
        </p:nvSpPr>
        <p:spPr>
          <a:xfrm>
            <a:off x="571501" y="425533"/>
            <a:ext cx="7849588"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Reference List</a:t>
            </a:r>
          </a:p>
          <a:p>
            <a:endParaRPr lang="en-GB" dirty="0">
              <a:cs typeface="Calibri"/>
            </a:endParaRPr>
          </a:p>
          <a:p>
            <a:r>
              <a:rPr lang="en-GB" dirty="0">
                <a:cs typeface="Calibri"/>
              </a:rPr>
              <a:t>Bailey, J.(2023)  'Five Historical Moments That Shaped Plagiarism ' </a:t>
            </a:r>
            <a:r>
              <a:rPr lang="en-GB" i="1" dirty="0">
                <a:cs typeface="Calibri"/>
              </a:rPr>
              <a:t>Turnitin , </a:t>
            </a:r>
            <a:r>
              <a:rPr lang="en-GB" dirty="0">
                <a:cs typeface="Calibri"/>
              </a:rPr>
              <a:t>29</a:t>
            </a:r>
            <a:r>
              <a:rPr lang="en-GB" i="1" dirty="0">
                <a:cs typeface="Calibri"/>
              </a:rPr>
              <a:t> </a:t>
            </a:r>
            <a:r>
              <a:rPr lang="en-GB" dirty="0">
                <a:cs typeface="Calibri"/>
              </a:rPr>
              <a:t>January. Available at </a:t>
            </a:r>
            <a:r>
              <a:rPr lang="en-GB" dirty="0">
                <a:ea typeface="+mn-lt"/>
                <a:cs typeface="+mn-lt"/>
                <a:hlinkClick r:id="rId2"/>
              </a:rPr>
              <a:t>https://www.turnitin.com/blog/5-historical-moments-that-shaped-plagiarism</a:t>
            </a:r>
            <a:r>
              <a:rPr lang="en-GB" dirty="0">
                <a:ea typeface="+mn-lt"/>
                <a:cs typeface="+mn-lt"/>
              </a:rPr>
              <a:t> ( Accessed: 21 October 2023 ).</a:t>
            </a:r>
            <a:endParaRPr lang="en-GB" dirty="0">
              <a:cs typeface="Calibri"/>
            </a:endParaRPr>
          </a:p>
          <a:p>
            <a:endParaRPr lang="en-GB" dirty="0">
              <a:cs typeface="Calibri"/>
            </a:endParaRPr>
          </a:p>
          <a:p>
            <a:r>
              <a:rPr lang="en-GB" dirty="0">
                <a:cs typeface="Calibri"/>
              </a:rPr>
              <a:t>Cottrell, S.(2013) </a:t>
            </a:r>
            <a:r>
              <a:rPr lang="en-GB" i="1" dirty="0">
                <a:cs typeface="Calibri"/>
              </a:rPr>
              <a:t>The Study Skills Handbook.</a:t>
            </a:r>
            <a:r>
              <a:rPr lang="en-GB" dirty="0">
                <a:cs typeface="Calibri"/>
              </a:rPr>
              <a:t> 4th </a:t>
            </a:r>
            <a:r>
              <a:rPr lang="en-GB" dirty="0" err="1">
                <a:cs typeface="Calibri"/>
              </a:rPr>
              <a:t>edn</a:t>
            </a:r>
            <a:r>
              <a:rPr lang="en-GB" dirty="0">
                <a:cs typeface="Calibri"/>
              </a:rPr>
              <a:t>. London: Palgrave Macmillan.</a:t>
            </a:r>
          </a:p>
          <a:p>
            <a:endParaRPr lang="en-GB" dirty="0">
              <a:cs typeface="Calibri"/>
            </a:endParaRPr>
          </a:p>
          <a:p>
            <a:r>
              <a:rPr lang="en-GB" dirty="0">
                <a:cs typeface="Calibri"/>
              </a:rPr>
              <a:t>Greetham, G.(2019) </a:t>
            </a:r>
            <a:r>
              <a:rPr lang="en-GB" i="1" dirty="0">
                <a:cs typeface="Calibri"/>
              </a:rPr>
              <a:t>How To Write Your Undergraduate Dissertation. </a:t>
            </a:r>
            <a:r>
              <a:rPr lang="en-GB" dirty="0">
                <a:cs typeface="Calibri"/>
              </a:rPr>
              <a:t>3rd </a:t>
            </a:r>
            <a:r>
              <a:rPr lang="en-GB" dirty="0" err="1">
                <a:cs typeface="Calibri"/>
              </a:rPr>
              <a:t>edn</a:t>
            </a:r>
            <a:r>
              <a:rPr lang="en-GB" dirty="0">
                <a:cs typeface="Calibri"/>
              </a:rPr>
              <a:t> . London: Red Globe Press.</a:t>
            </a: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Tree>
    <p:extLst>
      <p:ext uri="{BB962C8B-B14F-4D97-AF65-F5344CB8AC3E}">
        <p14:creationId xmlns:p14="http://schemas.microsoft.com/office/powerpoint/2010/main" val="412960269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883</Words>
  <Application>Microsoft Macintosh PowerPoint</Application>
  <PresentationFormat>Widescreen</PresentationFormat>
  <Paragraphs>81</Paragraphs>
  <Slides>9</Slides>
  <Notes>0</Notes>
  <HiddenSlides>0</HiddenSlides>
  <MMClips>16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Wingdings</vt:lpstr>
      <vt:lpstr>Office Theme</vt:lpstr>
      <vt:lpstr>Academic Misconduct  Plagiarism  By Julie James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Misconduct  Plagiarism  By Julie James</dc:title>
  <dc:creator>Sarah Havard (2315254)</dc:creator>
  <cp:lastModifiedBy>Sarah Havard (2315254)</cp:lastModifiedBy>
  <cp:revision>2</cp:revision>
  <dcterms:created xsi:type="dcterms:W3CDTF">2023-10-26T17:26:56Z</dcterms:created>
  <dcterms:modified xsi:type="dcterms:W3CDTF">2023-10-26T18:02:46Z</dcterms:modified>
</cp:coreProperties>
</file>