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1"/>
  </p:notesMasterIdLst>
  <p:sldIdLst>
    <p:sldId id="256" r:id="rId2"/>
    <p:sldId id="257" r:id="rId3"/>
    <p:sldId id="258" r:id="rId4"/>
    <p:sldId id="259" r:id="rId5"/>
    <p:sldId id="260" r:id="rId6"/>
    <p:sldId id="261" r:id="rId7"/>
    <p:sldId id="263" r:id="rId8"/>
    <p:sldId id="262"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7" autoAdjust="0"/>
    <p:restoredTop sz="80763" autoAdjust="0"/>
  </p:normalViewPr>
  <p:slideViewPr>
    <p:cSldViewPr snapToGrid="0">
      <p:cViewPr>
        <p:scale>
          <a:sx n="117" d="100"/>
          <a:sy n="117" d="100"/>
        </p:scale>
        <p:origin x="392" y="-9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3AFAE2-49F4-4BD8-A122-96513C34A6C2}" type="datetimeFigureOut">
              <a:rPr lang="en-IN" smtClean="0"/>
              <a:t>25/06/26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2F0DC8-65BA-48D9-92A1-FF8A7D70C3B4}" type="slidenum">
              <a:rPr lang="en-IN" smtClean="0"/>
              <a:t>‹#›</a:t>
            </a:fld>
            <a:endParaRPr lang="en-IN"/>
          </a:p>
        </p:txBody>
      </p:sp>
    </p:spTree>
    <p:extLst>
      <p:ext uri="{BB962C8B-B14F-4D97-AF65-F5344CB8AC3E}">
        <p14:creationId xmlns:p14="http://schemas.microsoft.com/office/powerpoint/2010/main" val="37218265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02F0DC8-65BA-48D9-92A1-FF8A7D70C3B4}" type="slidenum">
              <a:rPr lang="en-IN" smtClean="0"/>
              <a:t>1</a:t>
            </a:fld>
            <a:endParaRPr lang="en-IN"/>
          </a:p>
        </p:txBody>
      </p:sp>
    </p:spTree>
    <p:extLst>
      <p:ext uri="{BB962C8B-B14F-4D97-AF65-F5344CB8AC3E}">
        <p14:creationId xmlns:p14="http://schemas.microsoft.com/office/powerpoint/2010/main" val="41861960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1" i="0" u="none" strike="noStrike" kern="1200" dirty="0">
                <a:solidFill>
                  <a:schemeClr val="tx1"/>
                </a:solidFill>
                <a:effectLst/>
                <a:latin typeface="Times New Roman" panose="02020603050405020304" pitchFamily="18" charset="0"/>
                <a:ea typeface="+mn-ea"/>
                <a:cs typeface="Times New Roman" panose="02020603050405020304" pitchFamily="18" charset="0"/>
              </a:rPr>
              <a:t>Background of research.</a:t>
            </a:r>
            <a:endParaRPr lang="en-US" b="0" dirty="0">
              <a:effectLst/>
              <a:latin typeface="Times New Roman" panose="02020603050405020304" pitchFamily="18" charset="0"/>
              <a:cs typeface="Times New Roman" panose="02020603050405020304" pitchFamily="18" charset="0"/>
            </a:endParaRPr>
          </a:p>
          <a:p>
            <a:pPr algn="just" rtl="0"/>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The change to a hybrid work setup has changed the way that teams communicate with one another. Combining remote work with office visits changes the way people communicate and relate to one another. It affects the way information flows, the way trust is built, and the way technology is utilised (Ahmad, 2026).</a:t>
            </a:r>
            <a:endParaRPr lang="en-US" b="0" dirty="0">
              <a:effectLst/>
              <a:latin typeface="Times New Roman" panose="02020603050405020304" pitchFamily="18" charset="0"/>
              <a:cs typeface="Times New Roman" panose="02020603050405020304" pitchFamily="18" charset="0"/>
            </a:endParaRPr>
          </a:p>
          <a:p>
            <a:pPr algn="just" rtl="0"/>
            <a:r>
              <a:rPr lang="en-US" sz="1200" b="1" i="0" u="none" strike="noStrike" kern="1200" dirty="0">
                <a:solidFill>
                  <a:schemeClr val="tx1"/>
                </a:solidFill>
                <a:effectLst/>
                <a:latin typeface="Times New Roman" panose="02020603050405020304" pitchFamily="18" charset="0"/>
                <a:ea typeface="+mn-ea"/>
                <a:cs typeface="Times New Roman" panose="02020603050405020304" pitchFamily="18" charset="0"/>
              </a:rPr>
              <a:t>Research Aim</a:t>
            </a:r>
            <a:endParaRPr lang="en-US" b="0" dirty="0">
              <a:effectLst/>
              <a:latin typeface="Times New Roman" panose="02020603050405020304" pitchFamily="18" charset="0"/>
              <a:cs typeface="Times New Roman" panose="02020603050405020304" pitchFamily="18" charset="0"/>
            </a:endParaRPr>
          </a:p>
          <a:p>
            <a:pPr algn="just" rtl="0"/>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The aim of the proposal is to focus on the influence of the hybrid work mode of the employees in participating on team collaboration. Moreover, how does this hybrid work influence the sharing of information and knowledge across the departments of organisations. Lastly, it is recommended to use digital tools to bridge the collaboration. </a:t>
            </a:r>
            <a:endParaRPr lang="en-US" b="0" dirty="0">
              <a:effectLst/>
              <a:latin typeface="Times New Roman" panose="02020603050405020304" pitchFamily="18" charset="0"/>
              <a:cs typeface="Times New Roman" panose="02020603050405020304" pitchFamily="18" charset="0"/>
            </a:endParaRPr>
          </a:p>
          <a:p>
            <a:pPr algn="just" rtl="0"/>
            <a:r>
              <a:rPr lang="en-US" sz="1200" b="1" i="0" u="none" strike="noStrike" kern="1200" dirty="0">
                <a:solidFill>
                  <a:schemeClr val="tx1"/>
                </a:solidFill>
                <a:effectLst/>
                <a:latin typeface="Times New Roman" panose="02020603050405020304" pitchFamily="18" charset="0"/>
                <a:ea typeface="+mn-ea"/>
                <a:cs typeface="Times New Roman" panose="02020603050405020304" pitchFamily="18" charset="0"/>
              </a:rPr>
              <a:t>Objectives </a:t>
            </a:r>
            <a:endParaRPr lang="en-US" b="0" dirty="0">
              <a:effectLst/>
              <a:latin typeface="Times New Roman" panose="02020603050405020304" pitchFamily="18" charset="0"/>
              <a:cs typeface="Times New Roman" panose="02020603050405020304" pitchFamily="18" charset="0"/>
            </a:endParaRPr>
          </a:p>
          <a:p>
            <a:pPr algn="just" rtl="0" fontAlgn="base"/>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To examine the impact of hybrid work schedules on employee perceptions of team trust and psychological safety. </a:t>
            </a:r>
          </a:p>
          <a:p>
            <a:pPr algn="just" rtl="0" fontAlgn="base"/>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To analyse how hybrid work influences information sharing and knowledge storing across different departments. </a:t>
            </a:r>
          </a:p>
          <a:p>
            <a:pPr algn="just" rtl="0" fontAlgn="base"/>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To suggest specific digital tools that can bridge the collaboration gap between home and office environments. </a:t>
            </a:r>
          </a:p>
          <a:p>
            <a:pPr algn="just" rtl="0"/>
            <a:r>
              <a:rPr lang="en-US" sz="1200" b="1" i="0" u="none" strike="noStrike" kern="1200" dirty="0">
                <a:solidFill>
                  <a:schemeClr val="tx1"/>
                </a:solidFill>
                <a:effectLst/>
                <a:latin typeface="Times New Roman" panose="02020603050405020304" pitchFamily="18" charset="0"/>
                <a:ea typeface="+mn-ea"/>
                <a:cs typeface="Times New Roman" panose="02020603050405020304" pitchFamily="18" charset="0"/>
              </a:rPr>
              <a:t>Research Questions </a:t>
            </a:r>
            <a:endParaRPr lang="en-US" b="0" dirty="0">
              <a:effectLst/>
              <a:latin typeface="Times New Roman" panose="02020603050405020304" pitchFamily="18" charset="0"/>
              <a:cs typeface="Times New Roman" panose="02020603050405020304" pitchFamily="18" charset="0"/>
            </a:endParaRPr>
          </a:p>
          <a:p>
            <a:pPr algn="just" rtl="0" fontAlgn="base"/>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What is the impact of hybrid work schedules on employee perceptions of team trust and psychological safety?</a:t>
            </a:r>
          </a:p>
          <a:p>
            <a:pPr algn="just" rtl="0" fontAlgn="base"/>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How hybrid work influences information sharing and knowledge storing across different departments?</a:t>
            </a:r>
          </a:p>
          <a:p>
            <a:pPr algn="just" rtl="0" fontAlgn="base"/>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What are the  specific digital tools that can bridge the collaboration gap between home and office environments?</a:t>
            </a:r>
          </a:p>
          <a:p>
            <a:pPr algn="just" rtl="0"/>
            <a:r>
              <a:rPr lang="en-US" sz="1200" b="1" i="0" u="none" strike="noStrike" kern="1200" dirty="0">
                <a:solidFill>
                  <a:schemeClr val="tx1"/>
                </a:solidFill>
                <a:effectLst/>
                <a:latin typeface="Times New Roman" panose="02020603050405020304" pitchFamily="18" charset="0"/>
                <a:ea typeface="+mn-ea"/>
                <a:cs typeface="Times New Roman" panose="02020603050405020304" pitchFamily="18" charset="0"/>
              </a:rPr>
              <a:t>Research significance </a:t>
            </a:r>
            <a:endParaRPr lang="en-US" b="0" dirty="0">
              <a:effectLst/>
              <a:latin typeface="Times New Roman" panose="02020603050405020304" pitchFamily="18" charset="0"/>
              <a:cs typeface="Times New Roman" panose="02020603050405020304" pitchFamily="18" charset="0"/>
            </a:endParaRPr>
          </a:p>
          <a:p>
            <a:pPr algn="just" rtl="0"/>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As hybrid work has become a permanent part of everyday life, it is imperative that businesses have blueprints rather than theories for implementation. This research helps with doing precisely that by identifying the precise tools and practices that will ensure alignment in hybrid teams. Through reducing any guesswork from the communication strategies, remote burnout can be avoided (Karim and Hossain, 2025).</a:t>
            </a:r>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02F0DC8-65BA-48D9-92A1-FF8A7D70C3B4}" type="slidenum">
              <a:rPr lang="en-IN" smtClean="0"/>
              <a:t>2</a:t>
            </a:fld>
            <a:endParaRPr lang="en-IN"/>
          </a:p>
        </p:txBody>
      </p:sp>
    </p:spTree>
    <p:extLst>
      <p:ext uri="{BB962C8B-B14F-4D97-AF65-F5344CB8AC3E}">
        <p14:creationId xmlns:p14="http://schemas.microsoft.com/office/powerpoint/2010/main" val="1763883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The research will effectively use the qualitative research methods because it is helpful and offers meaningful insights based on the particular industry. Moreover, this method enables the investigators to have a flexible approach towards the data collection (Tashakkori </a:t>
            </a:r>
            <a:r>
              <a:rPr lang="en-US" sz="1200" b="0" i="1" u="none" strike="noStrike" kern="1200" dirty="0">
                <a:solidFill>
                  <a:schemeClr val="tx1"/>
                </a:solidFill>
                <a:effectLst/>
                <a:latin typeface="Times New Roman" panose="02020603050405020304" pitchFamily="18" charset="0"/>
                <a:ea typeface="+mn-ea"/>
                <a:cs typeface="Times New Roman" panose="02020603050405020304" pitchFamily="18" charset="0"/>
              </a:rPr>
              <a:t>et al.</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2020). This method actually allows the researchers to explore the unspoken requirements and is actually much affordable than the quantitative research method. In addition to this, the method allows the investigators to explore new ideas or areas and encourage an open communication (Lal, 2025).</a:t>
            </a:r>
          </a:p>
          <a:p>
            <a:pPr algn="just" rtl="0"/>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An interview serves as one of the qualitative methods of data collection whereby the researcher engages directly in a conversation with the candidate. This is achieved through use of structured, semi-structured, or unstructured questions to get information from the candidate. The conversation provides an opportunity for the researcher to go deeper into the perceptions and experiences of the subject about the topic. Since the method is a dialogue in nature, the researcher is able to pose impromptu questions on issues of interest discussed during the conversation (Netscribes, 2024).</a:t>
            </a:r>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02F0DC8-65BA-48D9-92A1-FF8A7D70C3B4}" type="slidenum">
              <a:rPr lang="en-IN" smtClean="0"/>
              <a:t>3</a:t>
            </a:fld>
            <a:endParaRPr lang="en-IN"/>
          </a:p>
        </p:txBody>
      </p:sp>
    </p:spTree>
    <p:extLst>
      <p:ext uri="{BB962C8B-B14F-4D97-AF65-F5344CB8AC3E}">
        <p14:creationId xmlns:p14="http://schemas.microsoft.com/office/powerpoint/2010/main" val="28134616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In primary sampling, data collection takes place by obtaining data firsthand from a particular population without having to depend on pre-existing data sets. The selection of subjects is done using techniques such as probability and non-probability sampling depending on the requirements of the researcher’s study (Research-methodology, 2026). Qualitative studies are undertaken in order to investigate aspects of human behavior, motivation and experience. Qualitative research offers detailed, contextual insight that cannot be obtained through numerical data (Pallant, 2020).</a:t>
            </a:r>
            <a:endParaRPr lang="en-US" b="0" dirty="0">
              <a:effectLst/>
              <a:latin typeface="Times New Roman" panose="02020603050405020304" pitchFamily="18" charset="0"/>
              <a:cs typeface="Times New Roman" panose="02020603050405020304" pitchFamily="18" charset="0"/>
            </a:endParaRPr>
          </a:p>
          <a:p>
            <a:pPr algn="just" rtl="0"/>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A key determinant that influences the reliability of the study conducted regarding hybrid work and collaboration in teams is the methodology used to conduct the study. A high level of reliability can be attained if the researchers incorporate large datasets of diverse nature such as a combination of objective data from digital communication and surveys (Denzin and Lincoln, 2023).  This research has been able to achieve high validity since it measures exactly what it is supposed to measure, which is the effects of adopting a hybrid approach on communication practices. This has been possible through the measurement of practical collaboration variables before and after the adoption of the hybrid framework (Marquardt </a:t>
            </a:r>
            <a:r>
              <a:rPr lang="en-US" sz="1200" b="0" i="1" u="none" strike="noStrike" kern="1200" dirty="0">
                <a:solidFill>
                  <a:schemeClr val="tx1"/>
                </a:solidFill>
                <a:effectLst/>
                <a:latin typeface="Times New Roman" panose="02020603050405020304" pitchFamily="18" charset="0"/>
                <a:ea typeface="+mn-ea"/>
                <a:cs typeface="Times New Roman" panose="02020603050405020304" pitchFamily="18" charset="0"/>
              </a:rPr>
              <a:t>et al.</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2026).</a:t>
            </a:r>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02F0DC8-65BA-48D9-92A1-FF8A7D70C3B4}" type="slidenum">
              <a:rPr lang="en-IN" smtClean="0"/>
              <a:t>4</a:t>
            </a:fld>
            <a:endParaRPr lang="en-IN"/>
          </a:p>
        </p:txBody>
      </p:sp>
    </p:spTree>
    <p:extLst>
      <p:ext uri="{BB962C8B-B14F-4D97-AF65-F5344CB8AC3E}">
        <p14:creationId xmlns:p14="http://schemas.microsoft.com/office/powerpoint/2010/main" val="1851246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The experiment on how hybrid working influences teamwork was done strictly following university guidelines for ethics. The participants were informed and agreed to take part before data gathering, and strong measures were taken to ensure complete privacy and confidentiality. Moreover, the research was planned to prevent any mental or professional damage that could happen to the participants (Akritidis, 2025).</a:t>
            </a:r>
            <a:endParaRPr lang="en-US" b="0" dirty="0">
              <a:effectLst/>
              <a:latin typeface="Times New Roman" panose="02020603050405020304" pitchFamily="18" charset="0"/>
              <a:cs typeface="Times New Roman" panose="02020603050405020304" pitchFamily="18" charset="0"/>
            </a:endParaRPr>
          </a:p>
          <a:p>
            <a:pPr algn="just"/>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02F0DC8-65BA-48D9-92A1-FF8A7D70C3B4}" type="slidenum">
              <a:rPr lang="en-IN" smtClean="0"/>
              <a:t>5</a:t>
            </a:fld>
            <a:endParaRPr lang="en-IN"/>
          </a:p>
        </p:txBody>
      </p:sp>
    </p:spTree>
    <p:extLst>
      <p:ext uri="{BB962C8B-B14F-4D97-AF65-F5344CB8AC3E}">
        <p14:creationId xmlns:p14="http://schemas.microsoft.com/office/powerpoint/2010/main" val="30962933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Some important constraints were encountered in this research project, first and foremost among which was a small sample size that could not entirely reflect the whole population, thus exploring the findings applicable to a great extent. Moreover, time constraints limited the process of collecting the information and did not permit the tracing of any patterns or trends that could emerge over time. Access problems, including the inability to contact certain respondents and gain consent for working with sensitive information, also posed some constraints on the research project (Field, 2024).</a:t>
            </a:r>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02F0DC8-65BA-48D9-92A1-FF8A7D70C3B4}" type="slidenum">
              <a:rPr lang="en-IN" smtClean="0"/>
              <a:t>6</a:t>
            </a:fld>
            <a:endParaRPr lang="en-IN"/>
          </a:p>
        </p:txBody>
      </p:sp>
    </p:spTree>
    <p:extLst>
      <p:ext uri="{BB962C8B-B14F-4D97-AF65-F5344CB8AC3E}">
        <p14:creationId xmlns:p14="http://schemas.microsoft.com/office/powerpoint/2010/main" val="14844421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In order to ensure that the future research will be improved, it is important to broaden the scope of the study. It is crucial to increase the size of the sample and include participants of a more diversified character. This way, the outcome will represent not only one particular category but a greater number of people. Increasing the timeframe of the research will allow for identifying trends and shifts within the process, which can be overlooked with a shorter timeframe. Lastly,  the incorporation of different methodologies will provide a deeper insight into the issue (Proofreading, 2025).</a:t>
            </a:r>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02F0DC8-65BA-48D9-92A1-FF8A7D70C3B4}" type="slidenum">
              <a:rPr lang="en-IN" smtClean="0"/>
              <a:t>7</a:t>
            </a:fld>
            <a:endParaRPr lang="en-IN"/>
          </a:p>
        </p:txBody>
      </p:sp>
    </p:spTree>
    <p:extLst>
      <p:ext uri="{BB962C8B-B14F-4D97-AF65-F5344CB8AC3E}">
        <p14:creationId xmlns:p14="http://schemas.microsoft.com/office/powerpoint/2010/main" val="8663892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In summary, the research proposal explained how a hybrid working environment impacted team collaboration. It was a study that held the purpose to reveal any possible communication gap and productivity change brought about by flexible working hours. Through such an analysis, the research intended to give practical recommendations for organisations on how to achieve team harmony.</a:t>
            </a:r>
            <a:endParaRPr lang="en-US" b="0" dirty="0">
              <a:solidFill>
                <a:schemeClr val="tx1"/>
              </a:solidFill>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02F0DC8-65BA-48D9-92A1-FF8A7D70C3B4}" type="slidenum">
              <a:rPr lang="en-IN" smtClean="0"/>
              <a:t>8</a:t>
            </a:fld>
            <a:endParaRPr lang="en-IN"/>
          </a:p>
        </p:txBody>
      </p:sp>
    </p:spTree>
    <p:extLst>
      <p:ext uri="{BB962C8B-B14F-4D97-AF65-F5344CB8AC3E}">
        <p14:creationId xmlns:p14="http://schemas.microsoft.com/office/powerpoint/2010/main" val="12344672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C649FA1-7939-438D-A42A-A6CF0DA1F2DC}" type="datetimeFigureOut">
              <a:rPr lang="en-IN" smtClean="0"/>
              <a:t>25/06/26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9255346" y="2750337"/>
            <a:ext cx="1171888" cy="1356442"/>
          </a:xfrm>
        </p:spPr>
        <p:txBody>
          <a:bodyPr/>
          <a:lstStyle/>
          <a:p>
            <a:fld id="{B36A1168-D810-4059-AC1C-C08603861D18}" type="slidenum">
              <a:rPr lang="en-IN" smtClean="0"/>
              <a:t>‹#›</a:t>
            </a:fld>
            <a:endParaRPr lang="en-IN"/>
          </a:p>
        </p:txBody>
      </p:sp>
    </p:spTree>
    <p:extLst>
      <p:ext uri="{BB962C8B-B14F-4D97-AF65-F5344CB8AC3E}">
        <p14:creationId xmlns:p14="http://schemas.microsoft.com/office/powerpoint/2010/main" val="930030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649FA1-7939-438D-A42A-A6CF0DA1F2DC}" type="datetimeFigureOut">
              <a:rPr lang="en-IN" smtClean="0"/>
              <a:t>25/06/26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36A1168-D810-4059-AC1C-C08603861D18}" type="slidenum">
              <a:rPr lang="en-IN" smtClean="0"/>
              <a:t>‹#›</a:t>
            </a:fld>
            <a:endParaRPr lang="en-IN"/>
          </a:p>
        </p:txBody>
      </p:sp>
    </p:spTree>
    <p:extLst>
      <p:ext uri="{BB962C8B-B14F-4D97-AF65-F5344CB8AC3E}">
        <p14:creationId xmlns:p14="http://schemas.microsoft.com/office/powerpoint/2010/main" val="6645935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649FA1-7939-438D-A42A-A6CF0DA1F2DC}" type="datetimeFigureOut">
              <a:rPr lang="en-IN" smtClean="0"/>
              <a:t>25/06/26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729455" y="2869895"/>
            <a:ext cx="1154151" cy="1090789"/>
          </a:xfrm>
        </p:spPr>
        <p:txBody>
          <a:bodyPr/>
          <a:lstStyle/>
          <a:p>
            <a:fld id="{B36A1168-D810-4059-AC1C-C08603861D18}" type="slidenum">
              <a:rPr lang="en-IN" smtClean="0"/>
              <a:t>‹#›</a:t>
            </a:fld>
            <a:endParaRPr lang="en-IN"/>
          </a:p>
        </p:txBody>
      </p:sp>
    </p:spTree>
    <p:extLst>
      <p:ext uri="{BB962C8B-B14F-4D97-AF65-F5344CB8AC3E}">
        <p14:creationId xmlns:p14="http://schemas.microsoft.com/office/powerpoint/2010/main" val="1880185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C649FA1-7939-438D-A42A-A6CF0DA1F2DC}" type="datetimeFigureOut">
              <a:rPr lang="en-IN" smtClean="0"/>
              <a:t>25/06/26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36A1168-D810-4059-AC1C-C08603861D18}" type="slidenum">
              <a:rPr lang="en-IN" smtClean="0"/>
              <a:t>‹#›</a:t>
            </a:fld>
            <a:endParaRPr lang="en-IN"/>
          </a:p>
        </p:txBody>
      </p:sp>
    </p:spTree>
    <p:extLst>
      <p:ext uri="{BB962C8B-B14F-4D97-AF65-F5344CB8AC3E}">
        <p14:creationId xmlns:p14="http://schemas.microsoft.com/office/powerpoint/2010/main" val="3814650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C649FA1-7939-438D-A42A-A6CF0DA1F2DC}" type="datetimeFigureOut">
              <a:rPr lang="en-IN" smtClean="0"/>
              <a:t>25/06/26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36A1168-D810-4059-AC1C-C08603861D18}" type="slidenum">
              <a:rPr lang="en-IN" smtClean="0"/>
              <a:t>‹#›</a:t>
            </a:fld>
            <a:endParaRPr lang="en-IN"/>
          </a:p>
        </p:txBody>
      </p:sp>
    </p:spTree>
    <p:extLst>
      <p:ext uri="{BB962C8B-B14F-4D97-AF65-F5344CB8AC3E}">
        <p14:creationId xmlns:p14="http://schemas.microsoft.com/office/powerpoint/2010/main" val="4173978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C649FA1-7939-438D-A42A-A6CF0DA1F2DC}" type="datetimeFigureOut">
              <a:rPr lang="en-IN" smtClean="0"/>
              <a:t>25/06/26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36A1168-D810-4059-AC1C-C08603861D18}" type="slidenum">
              <a:rPr lang="en-IN" smtClean="0"/>
              <a:t>‹#›</a:t>
            </a:fld>
            <a:endParaRPr lang="en-IN"/>
          </a:p>
        </p:txBody>
      </p:sp>
    </p:spTree>
    <p:extLst>
      <p:ext uri="{BB962C8B-B14F-4D97-AF65-F5344CB8AC3E}">
        <p14:creationId xmlns:p14="http://schemas.microsoft.com/office/powerpoint/2010/main" val="17419580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1C649FA1-7939-438D-A42A-A6CF0DA1F2DC}" type="datetimeFigureOut">
              <a:rPr lang="en-IN" smtClean="0"/>
              <a:t>25/06/26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36A1168-D810-4059-AC1C-C08603861D18}" type="slidenum">
              <a:rPr lang="en-IN" smtClean="0"/>
              <a:t>‹#›</a:t>
            </a:fld>
            <a:endParaRPr lang="en-IN"/>
          </a:p>
        </p:txBody>
      </p:sp>
    </p:spTree>
    <p:extLst>
      <p:ext uri="{BB962C8B-B14F-4D97-AF65-F5344CB8AC3E}">
        <p14:creationId xmlns:p14="http://schemas.microsoft.com/office/powerpoint/2010/main" val="1807469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C649FA1-7939-438D-A42A-A6CF0DA1F2DC}" type="datetimeFigureOut">
              <a:rPr lang="en-IN" smtClean="0"/>
              <a:t>25/06/26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36A1168-D810-4059-AC1C-C08603861D18}" type="slidenum">
              <a:rPr lang="en-IN" smtClean="0"/>
              <a:t>‹#›</a:t>
            </a:fld>
            <a:endParaRPr lang="en-IN"/>
          </a:p>
        </p:txBody>
      </p:sp>
    </p:spTree>
    <p:extLst>
      <p:ext uri="{BB962C8B-B14F-4D97-AF65-F5344CB8AC3E}">
        <p14:creationId xmlns:p14="http://schemas.microsoft.com/office/powerpoint/2010/main" val="22469875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C649FA1-7939-438D-A42A-A6CF0DA1F2DC}" type="datetimeFigureOut">
              <a:rPr lang="en-IN" smtClean="0"/>
              <a:t>25/06/26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36A1168-D810-4059-AC1C-C08603861D18}" type="slidenum">
              <a:rPr lang="en-IN" smtClean="0"/>
              <a:t>‹#›</a:t>
            </a:fld>
            <a:endParaRPr lang="en-IN"/>
          </a:p>
        </p:txBody>
      </p:sp>
    </p:spTree>
    <p:extLst>
      <p:ext uri="{BB962C8B-B14F-4D97-AF65-F5344CB8AC3E}">
        <p14:creationId xmlns:p14="http://schemas.microsoft.com/office/powerpoint/2010/main" val="3215241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C649FA1-7939-438D-A42A-A6CF0DA1F2DC}" type="datetimeFigureOut">
              <a:rPr lang="en-IN" smtClean="0"/>
              <a:t>25/06/26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309"/>
            <a:ext cx="1154151" cy="1090789"/>
          </a:xfrm>
        </p:spPr>
        <p:txBody>
          <a:bodyPr/>
          <a:lstStyle/>
          <a:p>
            <a:fld id="{B36A1168-D810-4059-AC1C-C08603861D18}" type="slidenum">
              <a:rPr lang="en-IN" smtClean="0"/>
              <a:t>‹#›</a:t>
            </a:fld>
            <a:endParaRPr lang="en-IN"/>
          </a:p>
        </p:txBody>
      </p:sp>
    </p:spTree>
    <p:extLst>
      <p:ext uri="{BB962C8B-B14F-4D97-AF65-F5344CB8AC3E}">
        <p14:creationId xmlns:p14="http://schemas.microsoft.com/office/powerpoint/2010/main" val="2050986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C649FA1-7939-438D-A42A-A6CF0DA1F2DC}" type="datetimeFigureOut">
              <a:rPr lang="en-IN" smtClean="0"/>
              <a:t>25/06/26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615"/>
            <a:ext cx="1154151" cy="1090789"/>
          </a:xfrm>
        </p:spPr>
        <p:txBody>
          <a:bodyPr/>
          <a:lstStyle/>
          <a:p>
            <a:fld id="{B36A1168-D810-4059-AC1C-C08603861D18}" type="slidenum">
              <a:rPr lang="en-IN" smtClean="0"/>
              <a:t>‹#›</a:t>
            </a:fld>
            <a:endParaRPr lang="en-IN"/>
          </a:p>
        </p:txBody>
      </p:sp>
    </p:spTree>
    <p:extLst>
      <p:ext uri="{BB962C8B-B14F-4D97-AF65-F5344CB8AC3E}">
        <p14:creationId xmlns:p14="http://schemas.microsoft.com/office/powerpoint/2010/main" val="1730140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C649FA1-7939-438D-A42A-A6CF0DA1F2DC}" type="datetimeFigureOut">
              <a:rPr lang="en-IN" smtClean="0"/>
              <a:t>25/06/26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B36A1168-D810-4059-AC1C-C08603861D18}" type="slidenum">
              <a:rPr lang="en-IN" smtClean="0"/>
              <a:t>‹#›</a:t>
            </a:fld>
            <a:endParaRPr lang="en-IN"/>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331836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C649FA1-7939-438D-A42A-A6CF0DA1F2DC}" type="datetimeFigureOut">
              <a:rPr lang="en-IN" smtClean="0"/>
              <a:t>25/06/26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B36A1168-D810-4059-AC1C-C08603861D18}" type="slidenum">
              <a:rPr lang="en-IN" smtClean="0"/>
              <a:t>‹#›</a:t>
            </a:fld>
            <a:endParaRPr lang="en-IN"/>
          </a:p>
        </p:txBody>
      </p:sp>
    </p:spTree>
    <p:extLst>
      <p:ext uri="{BB962C8B-B14F-4D97-AF65-F5344CB8AC3E}">
        <p14:creationId xmlns:p14="http://schemas.microsoft.com/office/powerpoint/2010/main" val="9751405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1C649FA1-7939-438D-A42A-A6CF0DA1F2DC}" type="datetimeFigureOut">
              <a:rPr lang="en-IN" smtClean="0"/>
              <a:t>25/06/26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36A1168-D810-4059-AC1C-C08603861D18}" type="slidenum">
              <a:rPr lang="en-IN" smtClean="0"/>
              <a:t>‹#›</a:t>
            </a:fld>
            <a:endParaRPr lang="en-IN"/>
          </a:p>
        </p:txBody>
      </p:sp>
    </p:spTree>
    <p:extLst>
      <p:ext uri="{BB962C8B-B14F-4D97-AF65-F5344CB8AC3E}">
        <p14:creationId xmlns:p14="http://schemas.microsoft.com/office/powerpoint/2010/main" val="40946204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1C649FA1-7939-438D-A42A-A6CF0DA1F2DC}" type="datetimeFigureOut">
              <a:rPr lang="en-IN" smtClean="0"/>
              <a:t>25/06/26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36A1168-D810-4059-AC1C-C08603861D18}" type="slidenum">
              <a:rPr lang="en-IN" smtClean="0"/>
              <a:t>‹#›</a:t>
            </a:fld>
            <a:endParaRPr lang="en-IN"/>
          </a:p>
        </p:txBody>
      </p:sp>
    </p:spTree>
    <p:extLst>
      <p:ext uri="{BB962C8B-B14F-4D97-AF65-F5344CB8AC3E}">
        <p14:creationId xmlns:p14="http://schemas.microsoft.com/office/powerpoint/2010/main" val="7132300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649FA1-7939-438D-A42A-A6CF0DA1F2DC}" type="datetimeFigureOut">
              <a:rPr lang="en-IN" smtClean="0"/>
              <a:t>25/06/26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36A1168-D810-4059-AC1C-C08603861D18}" type="slidenum">
              <a:rPr lang="en-IN" smtClean="0"/>
              <a:t>‹#›</a:t>
            </a:fld>
            <a:endParaRPr lang="en-IN"/>
          </a:p>
        </p:txBody>
      </p:sp>
    </p:spTree>
    <p:extLst>
      <p:ext uri="{BB962C8B-B14F-4D97-AF65-F5344CB8AC3E}">
        <p14:creationId xmlns:p14="http://schemas.microsoft.com/office/powerpoint/2010/main" val="18875202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1C649FA1-7939-438D-A42A-A6CF0DA1F2DC}" type="datetimeFigureOut">
              <a:rPr lang="en-IN" smtClean="0"/>
              <a:t>25/06/26</a:t>
            </a:fld>
            <a:endParaRPr lang="en-IN"/>
          </a:p>
        </p:txBody>
      </p:sp>
      <p:sp>
        <p:nvSpPr>
          <p:cNvPr id="5" name="Footer Placeholder 4"/>
          <p:cNvSpPr>
            <a:spLocks noGrp="1"/>
          </p:cNvSpPr>
          <p:nvPr>
            <p:ph type="ftr" sz="quarter" idx="11"/>
          </p:nvPr>
        </p:nvSpPr>
        <p:spPr>
          <a:xfrm>
            <a:off x="680321" y="5936188"/>
            <a:ext cx="6126805" cy="365125"/>
          </a:xfrm>
        </p:spPr>
        <p:txBody>
          <a:bodyPr/>
          <a:lstStyle/>
          <a:p>
            <a:endParaRPr lang="en-IN"/>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B36A1168-D810-4059-AC1C-C08603861D18}" type="slidenum">
              <a:rPr lang="en-IN" smtClean="0"/>
              <a:t>‹#›</a:t>
            </a:fld>
            <a:endParaRPr lang="en-IN"/>
          </a:p>
        </p:txBody>
      </p:sp>
    </p:spTree>
    <p:extLst>
      <p:ext uri="{BB962C8B-B14F-4D97-AF65-F5344CB8AC3E}">
        <p14:creationId xmlns:p14="http://schemas.microsoft.com/office/powerpoint/2010/main" val="4165609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C649FA1-7939-438D-A42A-A6CF0DA1F2DC}" type="datetimeFigureOut">
              <a:rPr lang="en-IN" smtClean="0"/>
              <a:t>25/06/26</a:t>
            </a:fld>
            <a:endParaRPr lang="en-IN"/>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B36A1168-D810-4059-AC1C-C08603861D18}" type="slidenum">
              <a:rPr lang="en-IN" smtClean="0"/>
              <a:t>‹#›</a:t>
            </a:fld>
            <a:endParaRPr lang="en-IN"/>
          </a:p>
        </p:txBody>
      </p:sp>
    </p:spTree>
    <p:extLst>
      <p:ext uri="{BB962C8B-B14F-4D97-AF65-F5344CB8AC3E}">
        <p14:creationId xmlns:p14="http://schemas.microsoft.com/office/powerpoint/2010/main" val="2566341221"/>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hyperlink" Target="https://gupea.ub.gu.se/items/d64c6fef-b2c5-4eec-a283-03a5062aaed1" TargetMode="External"/><Relationship Id="rId2" Type="http://schemas.openxmlformats.org/officeDocument/2006/relationships/hyperlink" Target="https://jarssh.com/ojs/index.php/jarssh/article/view/300" TargetMode="External"/><Relationship Id="rId1" Type="http://schemas.openxmlformats.org/officeDocument/2006/relationships/slideLayout" Target="../slideLayouts/slideLayout2.xml"/><Relationship Id="rId5" Type="http://schemas.openxmlformats.org/officeDocument/2006/relationships/hyperlink" Target="https://journals.sagepub.com/doi/abs/10.1177/23970022261420725" TargetMode="External"/><Relationship Id="rId4" Type="http://schemas.openxmlformats.org/officeDocument/2006/relationships/hyperlink" Target="https://d1wqtxts1xzle7.cloudfront.net/124990675/Workplace_Productivity_Analytics_Measuring_the_Impact_of_Hybrid-libre.pdf?1760417191=&amp;response-content-disposition=inline%3B+filename%3DWorkplace_Productivity_Analytics_Measuri.pdf&amp;Expires=1782211786&amp;Signature=XMwYFA68OQqgYVSPIeaknK~mds5~cv6O4dB2Ax8xs5yGjxONCEIuSTVorGkGuV3IVApCpAlbTG7ThX8QQAfJtEYtKCMg4dF7T~D5pFrAFsIX~AYNxYgvKfxm4rXJvNFOVcXkwppl9o0uVTKBTA5WGPVqSyQylC~OsqC1wTXAQzkXM~UKbPui1sOO4RP0x~4Eo9p4dlFnKerbMUkqrUyoYAEOQGEjbJVphfOP4S7I~lGSFfSlaYMDwPFpDnvtEjC7qOs2F1yMB37AKrOmI9ewTxURH3B61QVSfixHQHsqHGiupETatXQovq3G2OezQrvdn72wt3N2RfhpYo2g~ze~yg__&amp;Key-Pair-Id=APKAJLOHF5GGSLRBV4Z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2EBE4B8-5D9A-4881-8BA3-DCA4BA4F1BB2}"/>
              </a:ext>
            </a:extLst>
          </p:cNvPr>
          <p:cNvSpPr>
            <a:spLocks noGrp="1"/>
          </p:cNvSpPr>
          <p:nvPr>
            <p:ph type="subTitle" idx="1"/>
          </p:nvPr>
        </p:nvSpPr>
        <p:spPr>
          <a:xfrm>
            <a:off x="1145387" y="4331836"/>
            <a:ext cx="9144000" cy="2408797"/>
          </a:xfrm>
        </p:spPr>
        <p:txBody>
          <a:bodyPr>
            <a:normAutofit fontScale="92500" lnSpcReduction="20000"/>
          </a:bodyPr>
          <a:lstStyle/>
          <a:p>
            <a:pPr algn="ctr"/>
            <a:r>
              <a:rPr lang="en-US" b="1" dirty="0">
                <a:latin typeface="Times New Roman" panose="02020603050405020304" pitchFamily="18" charset="0"/>
                <a:cs typeface="Times New Roman" panose="02020603050405020304" pitchFamily="18" charset="0"/>
              </a:rPr>
              <a:t>BA(Hons) Developing Leadership and Management</a:t>
            </a:r>
            <a:endParaRPr lang="en-US" b="0" dirty="0">
              <a:effectLst/>
              <a:latin typeface="Times New Roman" panose="02020603050405020304" pitchFamily="18" charset="0"/>
              <a:cs typeface="Times New Roman" panose="02020603050405020304" pitchFamily="18" charset="0"/>
            </a:endParaRPr>
          </a:p>
          <a:p>
            <a:pPr algn="ctr"/>
            <a:r>
              <a:rPr lang="en-US" b="1" dirty="0">
                <a:latin typeface="Times New Roman" panose="02020603050405020304" pitchFamily="18" charset="0"/>
                <a:cs typeface="Times New Roman" panose="02020603050405020304" pitchFamily="18" charset="0"/>
              </a:rPr>
              <a:t>Module Code: BMWS5014</a:t>
            </a:r>
            <a:endParaRPr lang="en-US" b="0" dirty="0">
              <a:effectLst/>
              <a:latin typeface="Times New Roman" panose="02020603050405020304" pitchFamily="18" charset="0"/>
              <a:cs typeface="Times New Roman" panose="02020603050405020304" pitchFamily="18" charset="0"/>
            </a:endParaRPr>
          </a:p>
          <a:p>
            <a:pPr algn="ctr"/>
            <a:r>
              <a:rPr lang="en-US" b="1" dirty="0">
                <a:latin typeface="Times New Roman" panose="02020603050405020304" pitchFamily="18" charset="0"/>
                <a:cs typeface="Times New Roman" panose="02020603050405020304" pitchFamily="18" charset="0"/>
              </a:rPr>
              <a:t>Developing a Research Proposal - LEVEL 5</a:t>
            </a:r>
            <a:endParaRPr lang="en-US" b="0" dirty="0">
              <a:effectLst/>
              <a:latin typeface="Times New Roman" panose="02020603050405020304" pitchFamily="18" charset="0"/>
              <a:cs typeface="Times New Roman" panose="02020603050405020304" pitchFamily="18" charset="0"/>
            </a:endParaRPr>
          </a:p>
          <a:p>
            <a:pPr algn="ctr"/>
            <a:r>
              <a:rPr lang="en-US" b="1" dirty="0">
                <a:latin typeface="Times New Roman" panose="02020603050405020304" pitchFamily="18" charset="0"/>
                <a:cs typeface="Times New Roman" panose="02020603050405020304" pitchFamily="18" charset="0"/>
              </a:rPr>
              <a:t>PowerPoint Presentation</a:t>
            </a:r>
          </a:p>
          <a:p>
            <a:pPr algn="ctr"/>
            <a:r>
              <a:rPr lang="en-US" b="1" dirty="0">
                <a:latin typeface="Times New Roman" panose="02020603050405020304" pitchFamily="18" charset="0"/>
                <a:cs typeface="Times New Roman" panose="02020603050405020304" pitchFamily="18" charset="0"/>
              </a:rPr>
              <a:t>Date: 26/06/2026</a:t>
            </a:r>
          </a:p>
          <a:p>
            <a:pPr algn="ctr"/>
            <a:r>
              <a:rPr lang="en-US" b="1" dirty="0">
                <a:latin typeface="Times New Roman" panose="02020603050405020304" pitchFamily="18" charset="0"/>
                <a:cs typeface="Times New Roman" panose="02020603050405020304" pitchFamily="18" charset="0"/>
              </a:rPr>
              <a:t>Topic: The Impact of Hybrid Work on Team Collaboration. A case study of Tesco</a:t>
            </a:r>
          </a:p>
          <a:p>
            <a:pPr algn="ctr"/>
            <a:r>
              <a:rPr lang="en-US" b="1" dirty="0">
                <a:effectLst/>
                <a:latin typeface="Times New Roman" panose="02020603050405020304" pitchFamily="18" charset="0"/>
                <a:cs typeface="Times New Roman" panose="02020603050405020304" pitchFamily="18" charset="0"/>
              </a:rPr>
              <a:t>By </a:t>
            </a:r>
            <a:r>
              <a:rPr lang="en-US" b="1" dirty="0">
                <a:latin typeface="Times New Roman" panose="02020603050405020304" pitchFamily="18" charset="0"/>
                <a:cs typeface="Times New Roman" panose="02020603050405020304" pitchFamily="18" charset="0"/>
              </a:rPr>
              <a:t> Sulafa Yousif  (2233989)</a:t>
            </a:r>
            <a:endParaRPr lang="en-US" b="0" dirty="0">
              <a:effectLst/>
              <a:latin typeface="Times New Roman" panose="02020603050405020304" pitchFamily="18" charset="0"/>
              <a:cs typeface="Times New Roman" panose="02020603050405020304" pitchFamily="18" charset="0"/>
            </a:endParaRPr>
          </a:p>
          <a:p>
            <a:endParaRPr lang="en-US" b="0" dirty="0">
              <a:effectLst/>
            </a:endParaRPr>
          </a:p>
        </p:txBody>
      </p:sp>
      <p:pic>
        <p:nvPicPr>
          <p:cNvPr id="1026" name="Picture 2">
            <a:extLst>
              <a:ext uri="{FF2B5EF4-FFF2-40B4-BE49-F238E27FC236}">
                <a16:creationId xmlns:a16="http://schemas.microsoft.com/office/drawing/2014/main" id="{86A889F9-D42A-4672-9745-5BD2CF40E5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8416" y="705410"/>
            <a:ext cx="9335168" cy="1244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47334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88720-D267-4178-B8B6-D08D71705C34}"/>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Introduction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A316758-0837-4EED-9889-CA80CB8426BC}"/>
              </a:ext>
            </a:extLst>
          </p:cNvPr>
          <p:cNvSpPr>
            <a:spLocks noGrp="1"/>
          </p:cNvSpPr>
          <p:nvPr>
            <p:ph idx="1"/>
          </p:nvPr>
        </p:nvSpPr>
        <p:spPr>
          <a:xfrm>
            <a:off x="680321" y="2187934"/>
            <a:ext cx="6373483" cy="4351338"/>
          </a:xfrm>
        </p:spPr>
        <p:txBody>
          <a:bodyPr>
            <a:normAutofit fontScale="85000" lnSpcReduction="20000"/>
          </a:bodyPr>
          <a:lstStyle/>
          <a:p>
            <a:pPr algn="just" fontAlgn="base">
              <a:lnSpc>
                <a:spcPct val="150000"/>
              </a:lnSpc>
            </a:pPr>
            <a:r>
              <a:rPr lang="en-US" sz="2000" dirty="0">
                <a:latin typeface="Times New Roman" panose="02020603050405020304" pitchFamily="18" charset="0"/>
                <a:cs typeface="Times New Roman" panose="02020603050405020304" pitchFamily="18" charset="0"/>
              </a:rPr>
              <a:t>It is true that the hybrid work mode has effectively changed the communication system and process among the team members (Ahmad, 2026).</a:t>
            </a:r>
          </a:p>
          <a:p>
            <a:pPr algn="just" fontAlgn="base">
              <a:lnSpc>
                <a:spcPct val="150000"/>
              </a:lnSpc>
            </a:pPr>
            <a:r>
              <a:rPr lang="en-US" sz="2000" dirty="0">
                <a:latin typeface="Times New Roman" panose="02020603050405020304" pitchFamily="18" charset="0"/>
                <a:cs typeface="Times New Roman" panose="02020603050405020304" pitchFamily="18" charset="0"/>
              </a:rPr>
              <a:t>However, it significantly affects the flow of information, and the use of technology (Ahmad, 2026).</a:t>
            </a:r>
          </a:p>
          <a:p>
            <a:pPr algn="just" fontAlgn="base">
              <a:lnSpc>
                <a:spcPct val="150000"/>
              </a:lnSpc>
            </a:pPr>
            <a:r>
              <a:rPr lang="en-US" sz="2000" dirty="0">
                <a:latin typeface="Times New Roman" panose="02020603050405020304" pitchFamily="18" charset="0"/>
                <a:cs typeface="Times New Roman" panose="02020603050405020304" pitchFamily="18" charset="0"/>
              </a:rPr>
              <a:t>Nowadays, hybrid work mode has become very normal, and effective communication allows the organisation to develop accordingly (Karim and Hossain, 2025).</a:t>
            </a:r>
          </a:p>
          <a:p>
            <a:pPr algn="just" fontAlgn="base">
              <a:lnSpc>
                <a:spcPct val="150000"/>
              </a:lnSpc>
            </a:pPr>
            <a:r>
              <a:rPr lang="en-US" sz="2000" dirty="0">
                <a:latin typeface="Times New Roman" panose="02020603050405020304" pitchFamily="18" charset="0"/>
                <a:cs typeface="Times New Roman" panose="02020603050405020304" pitchFamily="18" charset="0"/>
              </a:rPr>
              <a:t>This study is significant as it allows the employees to be a part of the organisation and highlights the effectiveness of the communication methods (Karim and Hossain, 2025).</a:t>
            </a:r>
          </a:p>
          <a:p>
            <a:pPr marL="0" indent="0">
              <a:lnSpc>
                <a:spcPct val="150000"/>
              </a:lnSpc>
              <a:buNone/>
            </a:pPr>
            <a:endParaRPr lang="en-IN" dirty="0"/>
          </a:p>
        </p:txBody>
      </p:sp>
      <p:pic>
        <p:nvPicPr>
          <p:cNvPr id="2050" name="Picture 2" descr="Hybrid Work Schedule: Complete Guide, Models &amp; Best Practices - The Yellow Spot">
            <a:extLst>
              <a:ext uri="{FF2B5EF4-FFF2-40B4-BE49-F238E27FC236}">
                <a16:creationId xmlns:a16="http://schemas.microsoft.com/office/drawing/2014/main" id="{C32E6D1E-704C-4182-A229-7A599E4077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6524" y="2426576"/>
            <a:ext cx="4039852" cy="211845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399833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ACBB7-F2BD-4CEF-89AD-0CBC51BECCAA}"/>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Methodology</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D6A3CDB-535C-4127-8C56-0DFF9F742A29}"/>
              </a:ext>
            </a:extLst>
          </p:cNvPr>
          <p:cNvSpPr>
            <a:spLocks noGrp="1"/>
          </p:cNvSpPr>
          <p:nvPr>
            <p:ph idx="1"/>
          </p:nvPr>
        </p:nvSpPr>
        <p:spPr>
          <a:xfrm>
            <a:off x="838200" y="2067164"/>
            <a:ext cx="6269966" cy="4351338"/>
          </a:xfrm>
        </p:spPr>
        <p:txBody>
          <a:bodyPr>
            <a:normAutofit fontScale="70000" lnSpcReduction="20000"/>
          </a:bodyPr>
          <a:lstStyle/>
          <a:p>
            <a:pPr algn="just" fontAlgn="base">
              <a:lnSpc>
                <a:spcPct val="160000"/>
              </a:lnSpc>
            </a:pPr>
            <a:r>
              <a:rPr lang="en-US" sz="2000" dirty="0">
                <a:latin typeface="Times New Roman" panose="02020603050405020304" pitchFamily="18" charset="0"/>
                <a:cs typeface="Times New Roman" panose="02020603050405020304" pitchFamily="18" charset="0"/>
              </a:rPr>
              <a:t>The proposal will use a qualitative research method, which will be helpful the researchers as it offers meaningful insights focused on a particular sector. This method is very flexible and affordable for the researchers (Tashakkori </a:t>
            </a:r>
            <a:r>
              <a:rPr lang="en-US" sz="2000" i="1" dirty="0">
                <a:latin typeface="Times New Roman" panose="02020603050405020304" pitchFamily="18" charset="0"/>
                <a:cs typeface="Times New Roman" panose="02020603050405020304" pitchFamily="18" charset="0"/>
              </a:rPr>
              <a:t>et al.</a:t>
            </a:r>
            <a:r>
              <a:rPr lang="en-US" sz="2000" dirty="0">
                <a:latin typeface="Times New Roman" panose="02020603050405020304" pitchFamily="18" charset="0"/>
                <a:cs typeface="Times New Roman" panose="02020603050405020304" pitchFamily="18" charset="0"/>
              </a:rPr>
              <a:t> 2020).</a:t>
            </a:r>
          </a:p>
          <a:p>
            <a:pPr algn="just" fontAlgn="base">
              <a:lnSpc>
                <a:spcPct val="160000"/>
              </a:lnSpc>
            </a:pPr>
            <a:r>
              <a:rPr lang="en-US" sz="2000" dirty="0">
                <a:latin typeface="Times New Roman" panose="02020603050405020304" pitchFamily="18" charset="0"/>
                <a:cs typeface="Times New Roman" panose="02020603050405020304" pitchFamily="18" charset="0"/>
              </a:rPr>
              <a:t>The qualitative research method allows the researchers to explore various areas independently as this method is affordable enough than the quantitative one (Lal, 2025).</a:t>
            </a:r>
          </a:p>
          <a:p>
            <a:pPr algn="just" fontAlgn="base">
              <a:lnSpc>
                <a:spcPct val="160000"/>
              </a:lnSpc>
            </a:pPr>
            <a:r>
              <a:rPr lang="en-US" sz="2000" dirty="0">
                <a:latin typeface="Times New Roman" panose="02020603050405020304" pitchFamily="18" charset="0"/>
                <a:cs typeface="Times New Roman" panose="02020603050405020304" pitchFamily="18" charset="0"/>
              </a:rPr>
              <a:t>Interview is basically a one-to-one interaction or change of information between the researcher and the candidate. The process is done through the structured, semi-structured and unstructured question patterns (Netscribes, 2024).</a:t>
            </a:r>
          </a:p>
          <a:p>
            <a:pPr algn="just" fontAlgn="base">
              <a:lnSpc>
                <a:spcPct val="160000"/>
              </a:lnSpc>
            </a:pPr>
            <a:r>
              <a:rPr lang="en-US" sz="2000" dirty="0">
                <a:latin typeface="Times New Roman" panose="02020603050405020304" pitchFamily="18" charset="0"/>
                <a:cs typeface="Times New Roman" panose="02020603050405020304" pitchFamily="18" charset="0"/>
              </a:rPr>
              <a:t>However, the researchers can understand the perspectives of the candidates during the conversation and the investigators take a chance to ask examining or controversial questions (Netscribes, 2024).</a:t>
            </a:r>
          </a:p>
        </p:txBody>
      </p:sp>
      <p:pic>
        <p:nvPicPr>
          <p:cNvPr id="3074" name="Picture 2" descr="What is Hybrid Working Model?">
            <a:extLst>
              <a:ext uri="{FF2B5EF4-FFF2-40B4-BE49-F238E27FC236}">
                <a16:creationId xmlns:a16="http://schemas.microsoft.com/office/drawing/2014/main" id="{27A72E0C-C651-44FE-B266-7B34E0B10C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7608" y="2255268"/>
            <a:ext cx="3912211" cy="2627283"/>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542213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C872E-E121-41F9-83FA-490FA859B2D6}"/>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Methodology</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13293A6-2EDA-4956-807D-B07F96D14E79}"/>
              </a:ext>
            </a:extLst>
          </p:cNvPr>
          <p:cNvSpPr>
            <a:spLocks noGrp="1"/>
          </p:cNvSpPr>
          <p:nvPr>
            <p:ph idx="1"/>
          </p:nvPr>
        </p:nvSpPr>
        <p:spPr>
          <a:xfrm>
            <a:off x="855452" y="2081157"/>
            <a:ext cx="6580517" cy="4816715"/>
          </a:xfrm>
        </p:spPr>
        <p:txBody>
          <a:bodyPr>
            <a:normAutofit fontScale="85000" lnSpcReduction="20000"/>
          </a:bodyPr>
          <a:lstStyle/>
          <a:p>
            <a:pPr algn="just" fontAlgn="base"/>
            <a:r>
              <a:rPr lang="en-US" sz="2000" dirty="0">
                <a:latin typeface="Times New Roman" panose="02020603050405020304" pitchFamily="18" charset="0"/>
                <a:cs typeface="Times New Roman" panose="02020603050405020304" pitchFamily="18" charset="0"/>
              </a:rPr>
              <a:t>Primary sampling technique will be used in this research proposal because it allows the investigators to obtain raw information rather than depending on pre-existing data sets (Research-methodology, 2026).</a:t>
            </a:r>
          </a:p>
          <a:p>
            <a:pPr algn="just" fontAlgn="base"/>
            <a:r>
              <a:rPr lang="en-US" sz="2000" dirty="0">
                <a:latin typeface="Times New Roman" panose="02020603050405020304" pitchFamily="18" charset="0"/>
                <a:cs typeface="Times New Roman" panose="02020603050405020304" pitchFamily="18" charset="0"/>
              </a:rPr>
              <a:t>The research will be completed through probability and non-probability sampling based on the investigator’s needs (Research-methodology, 2026).</a:t>
            </a:r>
          </a:p>
          <a:p>
            <a:pPr algn="just" fontAlgn="base"/>
            <a:r>
              <a:rPr lang="en-US" sz="2000" dirty="0">
                <a:latin typeface="Times New Roman" panose="02020603050405020304" pitchFamily="18" charset="0"/>
                <a:cs typeface="Times New Roman" panose="02020603050405020304" pitchFamily="18" charset="0"/>
              </a:rPr>
              <a:t>However, qualitative research choice will be used because it is suitable to inspect various aspects of human behavior, experience and motivation as well (Pallant, 2020).</a:t>
            </a:r>
          </a:p>
          <a:p>
            <a:pPr algn="just" fontAlgn="base">
              <a:lnSpc>
                <a:spcPct val="170000"/>
              </a:lnSpc>
            </a:pPr>
            <a:r>
              <a:rPr lang="en-US" sz="2000" dirty="0">
                <a:latin typeface="Times New Roman" panose="02020603050405020304" pitchFamily="18" charset="0"/>
                <a:cs typeface="Times New Roman" panose="02020603050405020304" pitchFamily="18" charset="0"/>
              </a:rPr>
              <a:t>It is true that the methodology of the research is behind the reliability of the study that is conducted on the topic of hybrid work (Denzin and Lincoln, 2023).</a:t>
            </a:r>
          </a:p>
          <a:p>
            <a:pPr algn="just" fontAlgn="base"/>
            <a:r>
              <a:rPr lang="en-US" sz="2000" dirty="0">
                <a:latin typeface="Times New Roman" panose="02020603050405020304" pitchFamily="18" charset="0"/>
                <a:cs typeface="Times New Roman" panose="02020603050405020304" pitchFamily="18" charset="0"/>
              </a:rPr>
              <a:t>It is found that reliability can be effectively attained when the investigators implement large datasets of various nature (Denzin and Lincoln, 2023).</a:t>
            </a:r>
          </a:p>
          <a:p>
            <a:pPr algn="just" fontAlgn="base"/>
            <a:r>
              <a:rPr lang="en-US" sz="2000" dirty="0">
                <a:latin typeface="Times New Roman" panose="02020603050405020304" pitchFamily="18" charset="0"/>
                <a:cs typeface="Times New Roman" panose="02020603050405020304" pitchFamily="18" charset="0"/>
              </a:rPr>
              <a:t>The research on the topic impact of hybrid working is found to be highly valid because it accurately measures what it should measure (Marquardt </a:t>
            </a:r>
            <a:r>
              <a:rPr lang="en-US" sz="2000" i="1" dirty="0">
                <a:latin typeface="Times New Roman" panose="02020603050405020304" pitchFamily="18" charset="0"/>
                <a:cs typeface="Times New Roman" panose="02020603050405020304" pitchFamily="18" charset="0"/>
              </a:rPr>
              <a:t>et al.</a:t>
            </a:r>
            <a:r>
              <a:rPr lang="en-US" sz="2000" dirty="0">
                <a:latin typeface="Times New Roman" panose="02020603050405020304" pitchFamily="18" charset="0"/>
                <a:cs typeface="Times New Roman" panose="02020603050405020304" pitchFamily="18" charset="0"/>
              </a:rPr>
              <a:t> 2026).</a:t>
            </a:r>
          </a:p>
        </p:txBody>
      </p:sp>
      <p:pic>
        <p:nvPicPr>
          <p:cNvPr id="4098" name="Picture 2" descr="Technologies :: Indigenous Farming">
            <a:extLst>
              <a:ext uri="{FF2B5EF4-FFF2-40B4-BE49-F238E27FC236}">
                <a16:creationId xmlns:a16="http://schemas.microsoft.com/office/drawing/2014/main" id="{6E5864CB-E2C7-4263-BB49-DE6603CA45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25706" y="2464548"/>
            <a:ext cx="3337926" cy="279756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8315324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8211E-915F-4B9A-858A-F9D40863EE9A}"/>
              </a:ext>
            </a:extLst>
          </p:cNvPr>
          <p:cNvSpPr>
            <a:spLocks noGrp="1"/>
          </p:cNvSpPr>
          <p:nvPr>
            <p:ph type="title"/>
          </p:nvPr>
        </p:nvSpPr>
        <p:spPr/>
        <p:txBody>
          <a:bodyPr/>
          <a:lstStyle/>
          <a:p>
            <a:pPr algn="ctr">
              <a:lnSpc>
                <a:spcPct val="150000"/>
              </a:lnSpc>
            </a:pPr>
            <a:r>
              <a:rPr lang="en-IN" b="1" dirty="0">
                <a:latin typeface="Times New Roman" panose="02020603050405020304" pitchFamily="18" charset="0"/>
                <a:cs typeface="Times New Roman" panose="02020603050405020304" pitchFamily="18" charset="0"/>
              </a:rPr>
              <a:t>Ethical Considerations</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F1CD3F9-78CE-4ABD-B373-F1857D171FF0}"/>
              </a:ext>
            </a:extLst>
          </p:cNvPr>
          <p:cNvSpPr>
            <a:spLocks noGrp="1"/>
          </p:cNvSpPr>
          <p:nvPr>
            <p:ph idx="1"/>
          </p:nvPr>
        </p:nvSpPr>
        <p:spPr>
          <a:xfrm>
            <a:off x="803694" y="2055279"/>
            <a:ext cx="5493589" cy="4351338"/>
          </a:xfrm>
        </p:spPr>
        <p:txBody>
          <a:bodyPr>
            <a:normAutofit fontScale="77500" lnSpcReduction="20000"/>
          </a:bodyPr>
          <a:lstStyle/>
          <a:p>
            <a:pPr algn="just" fontAlgn="base">
              <a:lnSpc>
                <a:spcPct val="150000"/>
              </a:lnSpc>
            </a:pPr>
            <a:r>
              <a:rPr lang="en-US" sz="3200" dirty="0">
                <a:latin typeface="Times New Roman" panose="02020603050405020304" pitchFamily="18" charset="0"/>
                <a:cs typeface="Times New Roman" panose="02020603050405020304" pitchFamily="18" charset="0"/>
              </a:rPr>
              <a:t>It can be said that the research work has been done by maintaining all the ethics and rules of the university (Akritidis, 2025).</a:t>
            </a:r>
          </a:p>
          <a:p>
            <a:pPr algn="just" fontAlgn="base">
              <a:lnSpc>
                <a:spcPct val="150000"/>
              </a:lnSpc>
            </a:pPr>
            <a:r>
              <a:rPr lang="en-US" sz="3200" dirty="0">
                <a:latin typeface="Times New Roman" panose="02020603050405020304" pitchFamily="18" charset="0"/>
                <a:cs typeface="Times New Roman" panose="02020603050405020304" pitchFamily="18" charset="0"/>
              </a:rPr>
              <a:t>The candidates agreed to take part in the interview session, and their privacy was ensured (Akritidis, 2025).</a:t>
            </a:r>
          </a:p>
        </p:txBody>
      </p:sp>
      <p:pic>
        <p:nvPicPr>
          <p:cNvPr id="5122" name="Picture 2" descr="Ethical Considerations in Research | Types &amp; Examples">
            <a:extLst>
              <a:ext uri="{FF2B5EF4-FFF2-40B4-BE49-F238E27FC236}">
                <a16:creationId xmlns:a16="http://schemas.microsoft.com/office/drawing/2014/main" id="{D733698A-0E85-45F8-9D73-8944A2983A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9791" y="2015407"/>
            <a:ext cx="4033790" cy="352275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52620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58C41-5AB0-46BE-A3DC-C6CF064A5D45}"/>
              </a:ext>
            </a:extLst>
          </p:cNvPr>
          <p:cNvSpPr>
            <a:spLocks noGrp="1"/>
          </p:cNvSpPr>
          <p:nvPr>
            <p:ph type="title"/>
          </p:nvPr>
        </p:nvSpPr>
        <p:spPr/>
        <p:txBody>
          <a:bodyPr/>
          <a:lstStyle/>
          <a:p>
            <a:pPr algn="ctr">
              <a:lnSpc>
                <a:spcPct val="150000"/>
              </a:lnSpc>
            </a:pPr>
            <a:r>
              <a:rPr lang="en-IN" b="1" dirty="0">
                <a:latin typeface="Times New Roman" panose="02020603050405020304" pitchFamily="18" charset="0"/>
                <a:cs typeface="Times New Roman" panose="02020603050405020304" pitchFamily="18" charset="0"/>
              </a:rPr>
              <a:t>Limitations</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B40080F-C55E-485C-B85E-8D83900C03B3}"/>
              </a:ext>
            </a:extLst>
          </p:cNvPr>
          <p:cNvSpPr>
            <a:spLocks noGrp="1"/>
          </p:cNvSpPr>
          <p:nvPr>
            <p:ph idx="1"/>
          </p:nvPr>
        </p:nvSpPr>
        <p:spPr>
          <a:xfrm>
            <a:off x="872706" y="2173497"/>
            <a:ext cx="6356230" cy="4351338"/>
          </a:xfrm>
        </p:spPr>
        <p:txBody>
          <a:bodyPr>
            <a:normAutofit lnSpcReduction="10000"/>
          </a:bodyPr>
          <a:lstStyle/>
          <a:p>
            <a:pPr algn="just" fontAlgn="base">
              <a:lnSpc>
                <a:spcPct val="150000"/>
              </a:lnSpc>
            </a:pPr>
            <a:r>
              <a:rPr lang="en-US" dirty="0">
                <a:latin typeface="Times New Roman" panose="02020603050405020304" pitchFamily="18" charset="0"/>
                <a:cs typeface="Times New Roman" panose="02020603050405020304" pitchFamily="18" charset="0"/>
              </a:rPr>
              <a:t>During the completion of this research proposal, it faced significant challenges that can be highlighted as small size of the sample, that is why less amount of information can be gathered (Field, 2024).</a:t>
            </a:r>
          </a:p>
          <a:p>
            <a:pPr algn="just" fontAlgn="base">
              <a:lnSpc>
                <a:spcPct val="150000"/>
              </a:lnSpc>
            </a:pPr>
            <a:r>
              <a:rPr lang="en-US" dirty="0">
                <a:latin typeface="Times New Roman" panose="02020603050405020304" pitchFamily="18" charset="0"/>
                <a:cs typeface="Times New Roman" panose="02020603050405020304" pitchFamily="18" charset="0"/>
              </a:rPr>
              <a:t>Another can be said as less or constraint time which restricted the gathering of information and huge issues of accessibility (Field, 2024).</a:t>
            </a:r>
          </a:p>
        </p:txBody>
      </p:sp>
      <p:pic>
        <p:nvPicPr>
          <p:cNvPr id="6146" name="Picture 2" descr="How Limitations Can Make Life Meaningful – Jeff McClung">
            <a:extLst>
              <a:ext uri="{FF2B5EF4-FFF2-40B4-BE49-F238E27FC236}">
                <a16:creationId xmlns:a16="http://schemas.microsoft.com/office/drawing/2014/main" id="{C8630A38-1660-4AEC-B3CE-5B8F30BD7F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9265" y="2432290"/>
            <a:ext cx="4218857" cy="2812571"/>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55635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E8FB4-0368-4CAF-84BF-72D6500586C7}"/>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Recommendations</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6B418F2-644D-4B1D-8221-ED594F7224D8}"/>
              </a:ext>
            </a:extLst>
          </p:cNvPr>
          <p:cNvSpPr>
            <a:spLocks noGrp="1"/>
          </p:cNvSpPr>
          <p:nvPr>
            <p:ph idx="1"/>
          </p:nvPr>
        </p:nvSpPr>
        <p:spPr>
          <a:xfrm>
            <a:off x="742448" y="2126700"/>
            <a:ext cx="6028426" cy="4351338"/>
          </a:xfrm>
        </p:spPr>
        <p:txBody>
          <a:bodyPr>
            <a:normAutofit fontScale="92500" lnSpcReduction="20000"/>
          </a:bodyPr>
          <a:lstStyle/>
          <a:p>
            <a:pPr algn="just" fontAlgn="base">
              <a:lnSpc>
                <a:spcPct val="150000"/>
              </a:lnSpc>
            </a:pPr>
            <a:r>
              <a:rPr lang="en-US" dirty="0">
                <a:latin typeface="Times New Roman" panose="02020603050405020304" pitchFamily="18" charset="0"/>
                <a:cs typeface="Times New Roman" panose="02020603050405020304" pitchFamily="18" charset="0"/>
              </a:rPr>
              <a:t>In the future, to develop the research, it is necessary to broaden the scope of the study. Additionally, the size of the sample is also crucial for the good outcome of the study (Proofreading, 2025).</a:t>
            </a:r>
          </a:p>
          <a:p>
            <a:pPr algn="just" fontAlgn="base">
              <a:lnSpc>
                <a:spcPct val="150000"/>
              </a:lnSpc>
            </a:pPr>
            <a:r>
              <a:rPr lang="en-US" dirty="0">
                <a:latin typeface="Times New Roman" panose="02020603050405020304" pitchFamily="18" charset="0"/>
                <a:cs typeface="Times New Roman" panose="02020603050405020304" pitchFamily="18" charset="0"/>
              </a:rPr>
              <a:t>Not only this, but the increase in the timeframe allows the researchers to identify appropriate trends and use various methods (Proofreading, 2025).</a:t>
            </a:r>
          </a:p>
        </p:txBody>
      </p:sp>
      <p:pic>
        <p:nvPicPr>
          <p:cNvPr id="7170" name="Picture 2" descr="Part II: Referrals or Recommendations - What's the Difference?">
            <a:extLst>
              <a:ext uri="{FF2B5EF4-FFF2-40B4-BE49-F238E27FC236}">
                <a16:creationId xmlns:a16="http://schemas.microsoft.com/office/drawing/2014/main" id="{3E410778-B0E0-4F36-8855-ABD847AB98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6110" y="2408504"/>
            <a:ext cx="2622825" cy="2615331"/>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518366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A1698906-F123-49CB-B633-247AC4870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201" name="Picture 8200">
            <a:extLst>
              <a:ext uri="{FF2B5EF4-FFF2-40B4-BE49-F238E27FC236}">
                <a16:creationId xmlns:a16="http://schemas.microsoft.com/office/drawing/2014/main" id="{12AFB628-1D2A-4F5A-8E9E-2C8E917B59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8203" name="Rectangle 8202">
            <a:extLst>
              <a:ext uri="{FF2B5EF4-FFF2-40B4-BE49-F238E27FC236}">
                <a16:creationId xmlns:a16="http://schemas.microsoft.com/office/drawing/2014/main" id="{5D86D9DA-31E3-48ED-9F77-2D8B649BD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5" name="Rectangle 8204">
            <a:extLst>
              <a:ext uri="{FF2B5EF4-FFF2-40B4-BE49-F238E27FC236}">
                <a16:creationId xmlns:a16="http://schemas.microsoft.com/office/drawing/2014/main" id="{04C6B320-AA89-4C19-89F7-71D46B26B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1286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7DF9F2AB-4ADF-4E20-B938-537E12A24FEB}"/>
              </a:ext>
            </a:extLst>
          </p:cNvPr>
          <p:cNvSpPr>
            <a:spLocks noGrp="1"/>
          </p:cNvSpPr>
          <p:nvPr>
            <p:ph type="title"/>
          </p:nvPr>
        </p:nvSpPr>
        <p:spPr>
          <a:xfrm>
            <a:off x="320040" y="781066"/>
            <a:ext cx="5584677" cy="1080938"/>
          </a:xfrm>
        </p:spPr>
        <p:txBody>
          <a:bodyPr>
            <a:normAutofit/>
          </a:bodyPr>
          <a:lstStyle/>
          <a:p>
            <a:pPr algn="ctr"/>
            <a:r>
              <a:rPr lang="en-IN" b="1" dirty="0">
                <a:latin typeface="Times New Roman" panose="02020603050405020304" pitchFamily="18" charset="0"/>
                <a:cs typeface="Times New Roman" panose="02020603050405020304" pitchFamily="18" charset="0"/>
              </a:rPr>
              <a:t>Conclusion </a:t>
            </a:r>
            <a:endParaRPr lang="en-IN" dirty="0">
              <a:latin typeface="Times New Roman" panose="02020603050405020304" pitchFamily="18" charset="0"/>
              <a:cs typeface="Times New Roman" panose="02020603050405020304" pitchFamily="18" charset="0"/>
            </a:endParaRPr>
          </a:p>
        </p:txBody>
      </p:sp>
      <p:pic>
        <p:nvPicPr>
          <p:cNvPr id="8207" name="Picture 8206">
            <a:extLst>
              <a:ext uri="{FF2B5EF4-FFF2-40B4-BE49-F238E27FC236}">
                <a16:creationId xmlns:a16="http://schemas.microsoft.com/office/drawing/2014/main" id="{4AC1383A-2DFB-422E-8FB2-1CABD96DDF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1"/>
            <a:ext cx="6409944" cy="258395"/>
          </a:xfrm>
          <a:prstGeom prst="rect">
            <a:avLst/>
          </a:prstGeom>
        </p:spPr>
      </p:pic>
      <p:sp>
        <p:nvSpPr>
          <p:cNvPr id="3" name="Content Placeholder 2">
            <a:extLst>
              <a:ext uri="{FF2B5EF4-FFF2-40B4-BE49-F238E27FC236}">
                <a16:creationId xmlns:a16="http://schemas.microsoft.com/office/drawing/2014/main" id="{3149BAA5-EEEF-4710-9ED7-7C453E15FE67}"/>
              </a:ext>
            </a:extLst>
          </p:cNvPr>
          <p:cNvSpPr>
            <a:spLocks noGrp="1"/>
          </p:cNvSpPr>
          <p:nvPr>
            <p:ph idx="1"/>
          </p:nvPr>
        </p:nvSpPr>
        <p:spPr>
          <a:xfrm>
            <a:off x="680321" y="2336873"/>
            <a:ext cx="5104843" cy="3599316"/>
          </a:xfrm>
        </p:spPr>
        <p:txBody>
          <a:bodyPr>
            <a:normAutofit/>
          </a:bodyPr>
          <a:lstStyle/>
          <a:p>
            <a:pPr fontAlgn="base"/>
            <a:r>
              <a:rPr lang="en-US" sz="2000" dirty="0">
                <a:latin typeface="Times New Roman" panose="02020603050405020304" pitchFamily="18" charset="0"/>
                <a:cs typeface="Times New Roman" panose="02020603050405020304" pitchFamily="18" charset="0"/>
              </a:rPr>
              <a:t>The research proposal mainly looked after the impact of the hybrid working mode that significantly influenced the rate of collaboration within the employees.</a:t>
            </a:r>
          </a:p>
          <a:p>
            <a:pPr fontAlgn="base"/>
            <a:r>
              <a:rPr lang="en-US" sz="2000" dirty="0">
                <a:latin typeface="Times New Roman" panose="02020603050405020304" pitchFamily="18" charset="0"/>
                <a:cs typeface="Times New Roman" panose="02020603050405020304" pitchFamily="18" charset="0"/>
              </a:rPr>
              <a:t>The research highlighted the communication gap and the change in productivity that was brought by flexible working schedules. </a:t>
            </a:r>
          </a:p>
        </p:txBody>
      </p:sp>
      <p:sp>
        <p:nvSpPr>
          <p:cNvPr id="8209" name="Rectangle 8208">
            <a:extLst>
              <a:ext uri="{FF2B5EF4-FFF2-40B4-BE49-F238E27FC236}">
                <a16:creationId xmlns:a16="http://schemas.microsoft.com/office/drawing/2014/main" id="{645EE119-0AC6-45BA-AE5E-A86AFE1C7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163" y="642795"/>
            <a:ext cx="4812406" cy="5575125"/>
          </a:xfrm>
          <a:prstGeom prst="rect">
            <a:avLst/>
          </a:prstGeom>
          <a:solidFill>
            <a:schemeClr val="tx1"/>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4,970 Conclusion Presentation Royalty-Free Images, Stock Photos &amp; Pictures | Shutterstock">
            <a:extLst>
              <a:ext uri="{FF2B5EF4-FFF2-40B4-BE49-F238E27FC236}">
                <a16:creationId xmlns:a16="http://schemas.microsoft.com/office/drawing/2014/main" id="{9F8E6D27-EC71-46E7-B776-BBC3BD05617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043933" y="2338282"/>
            <a:ext cx="4178419" cy="2174641"/>
          </a:xfrm>
          <a:prstGeom prst="rect">
            <a:avLst/>
          </a:prstGeom>
          <a:solidFill>
            <a:srgbClr val="FFFFFF"/>
          </a:solidFill>
          <a:ln>
            <a:noFill/>
          </a:ln>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442683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7BA3-B25D-4BFB-B26D-63C98EF8052E}"/>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7C4302A5-984A-4A3B-B4F5-EE8789F59799}"/>
              </a:ext>
            </a:extLst>
          </p:cNvPr>
          <p:cNvSpPr>
            <a:spLocks noGrp="1"/>
          </p:cNvSpPr>
          <p:nvPr>
            <p:ph idx="1"/>
          </p:nvPr>
        </p:nvSpPr>
        <p:spPr>
          <a:xfrm>
            <a:off x="259080" y="2313915"/>
            <a:ext cx="11673840" cy="4034697"/>
          </a:xfrm>
        </p:spPr>
        <p:txBody>
          <a:bodyPr>
            <a:noAutofit/>
          </a:bodyPr>
          <a:lstStyle/>
          <a:p>
            <a:pPr algn="just"/>
            <a:r>
              <a:rPr lang="en-IN" sz="900" dirty="0">
                <a:latin typeface="Times New Roman" panose="02020603050405020304" pitchFamily="18" charset="0"/>
                <a:cs typeface="Times New Roman" panose="02020603050405020304" pitchFamily="18" charset="0"/>
              </a:rPr>
              <a:t>Ahmad, I., (2026). The Impact of Hybrid Work Flexibility on Team Performance: The Mediating Role of Work–Life Balance and the Moderating Role of Digital Communication Quality. </a:t>
            </a:r>
            <a:r>
              <a:rPr lang="en-IN" sz="900" i="1" dirty="0">
                <a:latin typeface="Times New Roman" panose="02020603050405020304" pitchFamily="18" charset="0"/>
                <a:cs typeface="Times New Roman" panose="02020603050405020304" pitchFamily="18" charset="0"/>
              </a:rPr>
              <a:t>Journal of Advanced Research in Social Sciences and Humanities</a:t>
            </a:r>
            <a:r>
              <a:rPr lang="en-IN" sz="900" dirty="0">
                <a:latin typeface="Times New Roman" panose="02020603050405020304" pitchFamily="18" charset="0"/>
                <a:cs typeface="Times New Roman" panose="02020603050405020304" pitchFamily="18" charset="0"/>
              </a:rPr>
              <a:t>, pp.33-47. Link: </a:t>
            </a:r>
            <a:r>
              <a:rPr lang="en-IN" sz="900" u="sng" dirty="0">
                <a:latin typeface="Times New Roman" panose="02020603050405020304" pitchFamily="18" charset="0"/>
                <a:cs typeface="Times New Roman" panose="02020603050405020304" pitchFamily="18" charset="0"/>
                <a:hlinkClick r:id="rId2"/>
              </a:rPr>
              <a:t>https://jarssh.com/ojs/index.php/jarssh/article/view/300</a:t>
            </a:r>
            <a:endParaRPr lang="en-IN" sz="900" dirty="0">
              <a:latin typeface="Times New Roman" panose="02020603050405020304" pitchFamily="18" charset="0"/>
              <a:cs typeface="Times New Roman" panose="02020603050405020304" pitchFamily="18" charset="0"/>
            </a:endParaRPr>
          </a:p>
          <a:p>
            <a:pPr algn="just"/>
            <a:r>
              <a:rPr lang="en-IN" sz="900" dirty="0" err="1">
                <a:latin typeface="Times New Roman" panose="02020603050405020304" pitchFamily="18" charset="0"/>
                <a:cs typeface="Times New Roman" panose="02020603050405020304" pitchFamily="18" charset="0"/>
              </a:rPr>
              <a:t>Akritidis</a:t>
            </a:r>
            <a:r>
              <a:rPr lang="en-IN" sz="900" dirty="0">
                <a:latin typeface="Times New Roman" panose="02020603050405020304" pitchFamily="18" charset="0"/>
                <a:cs typeface="Times New Roman" panose="02020603050405020304" pitchFamily="18" charset="0"/>
              </a:rPr>
              <a:t>, C., (2025). Navigating Interactions, Relationships, Trust, and Collaboration in Hybrid Workplaces-A Qualitative Study of Employees Working in MNCs. Link: </a:t>
            </a:r>
            <a:r>
              <a:rPr lang="en-IN" sz="900" u="sng" dirty="0">
                <a:latin typeface="Times New Roman" panose="02020603050405020304" pitchFamily="18" charset="0"/>
                <a:cs typeface="Times New Roman" panose="02020603050405020304" pitchFamily="18" charset="0"/>
                <a:hlinkClick r:id="rId3"/>
              </a:rPr>
              <a:t>https://gupea.ub.gu.se/items/d64c6fef-b2c5-4eec-a283-03a5062aaed1</a:t>
            </a:r>
            <a:endParaRPr lang="en-IN" sz="900" dirty="0">
              <a:latin typeface="Times New Roman" panose="02020603050405020304" pitchFamily="18" charset="0"/>
              <a:cs typeface="Times New Roman" panose="02020603050405020304" pitchFamily="18" charset="0"/>
            </a:endParaRPr>
          </a:p>
          <a:p>
            <a:pPr algn="just"/>
            <a:r>
              <a:rPr lang="en-IN" sz="900" dirty="0">
                <a:latin typeface="Times New Roman" panose="02020603050405020304" pitchFamily="18" charset="0"/>
                <a:cs typeface="Times New Roman" panose="02020603050405020304" pitchFamily="18" charset="0"/>
              </a:rPr>
              <a:t>Denzin, N.K. and Lincoln, Y.S. (eds.) (2023) The SAGE Handbook of Qualitative Research. 6th </a:t>
            </a:r>
            <a:r>
              <a:rPr lang="en-IN" sz="900" dirty="0" err="1">
                <a:latin typeface="Times New Roman" panose="02020603050405020304" pitchFamily="18" charset="0"/>
                <a:cs typeface="Times New Roman" panose="02020603050405020304" pitchFamily="18" charset="0"/>
              </a:rPr>
              <a:t>edn</a:t>
            </a:r>
            <a:r>
              <a:rPr lang="en-IN" sz="900" dirty="0">
                <a:latin typeface="Times New Roman" panose="02020603050405020304" pitchFamily="18" charset="0"/>
                <a:cs typeface="Times New Roman" panose="02020603050405020304" pitchFamily="18" charset="0"/>
              </a:rPr>
              <a:t>. Thousand Oaks: SAGE.</a:t>
            </a:r>
          </a:p>
          <a:p>
            <a:pPr algn="just"/>
            <a:r>
              <a:rPr lang="en-IN" sz="900" dirty="0">
                <a:latin typeface="Times New Roman" panose="02020603050405020304" pitchFamily="18" charset="0"/>
                <a:cs typeface="Times New Roman" panose="02020603050405020304" pitchFamily="18" charset="0"/>
              </a:rPr>
              <a:t>Field, A. (2024) Discovering Statistics Using IBM SPSS Statistics. 6th </a:t>
            </a:r>
            <a:r>
              <a:rPr lang="en-IN" sz="900" dirty="0" err="1">
                <a:latin typeface="Times New Roman" panose="02020603050405020304" pitchFamily="18" charset="0"/>
                <a:cs typeface="Times New Roman" panose="02020603050405020304" pitchFamily="18" charset="0"/>
              </a:rPr>
              <a:t>edn</a:t>
            </a:r>
            <a:r>
              <a:rPr lang="en-IN" sz="900" dirty="0">
                <a:latin typeface="Times New Roman" panose="02020603050405020304" pitchFamily="18" charset="0"/>
                <a:cs typeface="Times New Roman" panose="02020603050405020304" pitchFamily="18" charset="0"/>
              </a:rPr>
              <a:t>. London: SAGE.</a:t>
            </a:r>
          </a:p>
          <a:p>
            <a:pPr algn="just"/>
            <a:r>
              <a:rPr lang="en-IN" sz="900" dirty="0">
                <a:latin typeface="Times New Roman" panose="02020603050405020304" pitchFamily="18" charset="0"/>
                <a:cs typeface="Times New Roman" panose="02020603050405020304" pitchFamily="18" charset="0"/>
              </a:rPr>
              <a:t>Karim, M.R. and Hossain, M.A., (2025). Workplace Productivity Analytics: Measuring the Impact of Hybrid Work Using Collaboration Data. </a:t>
            </a:r>
            <a:r>
              <a:rPr lang="en-IN" sz="900" i="1" dirty="0">
                <a:latin typeface="Times New Roman" panose="02020603050405020304" pitchFamily="18" charset="0"/>
                <a:cs typeface="Times New Roman" panose="02020603050405020304" pitchFamily="18" charset="0"/>
              </a:rPr>
              <a:t>International Journal of Research and Innovation in Social Science,, 2024</a:t>
            </a:r>
            <a:r>
              <a:rPr lang="en-IN" sz="900" dirty="0">
                <a:latin typeface="Times New Roman" panose="02020603050405020304" pitchFamily="18" charset="0"/>
                <a:cs typeface="Times New Roman" panose="02020603050405020304" pitchFamily="18" charset="0"/>
              </a:rPr>
              <a:t>. Link: </a:t>
            </a:r>
            <a:r>
              <a:rPr lang="en-IN" sz="900" u="sng" dirty="0">
                <a:latin typeface="Times New Roman" panose="02020603050405020304" pitchFamily="18" charset="0"/>
                <a:cs typeface="Times New Roman" panose="02020603050405020304" pitchFamily="18" charset="0"/>
                <a:hlinkClick r:id="rId4"/>
              </a:rPr>
              <a:t>https://d1wqtxts1xzle7.cloudfront.net/124990675/Workplace_Productivity_Analytics_Measuring_the_Impact_of_Hybrid-libre.pdf?1760417191=&amp;response-content-disposition=inline%3B+filename%3DWorkplace_Productivity_Analytics_Measuri.pdf&amp;Expires=1782211786&amp;Signature=XMwYFA68OQqgYVSPIeaknK~mds5~cv6O4dB2Ax8xs5yGjxONCEIuSTVorGkGuV3IVApCpAlbTG7ThX8QQAfJtEYtKCMg4dF7T~D5pFrAFsIX~AYNxYgvKfxm4rXJvNFOVcXkwppl9o0uVTKBTA5WGPVqSyQylC~OsqC1wTXAQzkXM~UKbPui1sOO4RP0x~4Eo9p4dlFnKerbMUkqrUyoYAEOQGEjbJVphfOP4S7I~lGSFfSlaYMDwPFpDnvtEjC7qOs2F1yMB37AKrOmI9ewTxURH3B61QVSfixHQHsqHGiupETatXQovq3G2OezQrvdn72wt3N2RfhpYo2g~ze~yg__&amp;Key-Pair-Id=APKAJLOHF5GGSLRBV4ZA</a:t>
            </a:r>
            <a:endParaRPr lang="en-IN" sz="900" dirty="0">
              <a:latin typeface="Times New Roman" panose="02020603050405020304" pitchFamily="18" charset="0"/>
              <a:cs typeface="Times New Roman" panose="02020603050405020304" pitchFamily="18" charset="0"/>
            </a:endParaRPr>
          </a:p>
          <a:p>
            <a:pPr algn="just"/>
            <a:r>
              <a:rPr lang="en-IN" sz="900" dirty="0">
                <a:latin typeface="Times New Roman" panose="02020603050405020304" pitchFamily="18" charset="0"/>
                <a:cs typeface="Times New Roman" panose="02020603050405020304" pitchFamily="18" charset="0"/>
              </a:rPr>
              <a:t>Lal, I. (2025) </a:t>
            </a:r>
            <a:r>
              <a:rPr lang="en-IN" sz="900" i="1" dirty="0">
                <a:latin typeface="Times New Roman" panose="02020603050405020304" pitchFamily="18" charset="0"/>
                <a:cs typeface="Times New Roman" panose="02020603050405020304" pitchFamily="18" charset="0"/>
              </a:rPr>
              <a:t>7 advantages of qualitative research - what makes it so effective</a:t>
            </a:r>
            <a:r>
              <a:rPr lang="en-IN" sz="900" dirty="0">
                <a:latin typeface="Times New Roman" panose="02020603050405020304" pitchFamily="18" charset="0"/>
                <a:cs typeface="Times New Roman" panose="02020603050405020304" pitchFamily="18" charset="0"/>
              </a:rPr>
              <a:t>. Available at: https://heymarvin.com/resources/advantages-of-qualitative-research (Accessed: 23 June 2026).</a:t>
            </a:r>
          </a:p>
          <a:p>
            <a:pPr algn="just"/>
            <a:r>
              <a:rPr lang="en-IN" sz="900" dirty="0">
                <a:latin typeface="Times New Roman" panose="02020603050405020304" pitchFamily="18" charset="0"/>
                <a:cs typeface="Times New Roman" panose="02020603050405020304" pitchFamily="18" charset="0"/>
              </a:rPr>
              <a:t>Marquardt, L.M., </a:t>
            </a:r>
            <a:r>
              <a:rPr lang="en-IN" sz="900" dirty="0" err="1">
                <a:latin typeface="Times New Roman" panose="02020603050405020304" pitchFamily="18" charset="0"/>
                <a:cs typeface="Times New Roman" panose="02020603050405020304" pitchFamily="18" charset="0"/>
              </a:rPr>
              <a:t>Schermuly</a:t>
            </a:r>
            <a:r>
              <a:rPr lang="en-IN" sz="900" dirty="0">
                <a:latin typeface="Times New Roman" panose="02020603050405020304" pitchFamily="18" charset="0"/>
                <a:cs typeface="Times New Roman" panose="02020603050405020304" pitchFamily="18" charset="0"/>
              </a:rPr>
              <a:t>, C.C. and Lorenz, T., (2026). Coordination of collaboration in hybrid teams (</a:t>
            </a:r>
            <a:r>
              <a:rPr lang="en-IN" sz="900" dirty="0" err="1">
                <a:latin typeface="Times New Roman" panose="02020603050405020304" pitchFamily="18" charset="0"/>
                <a:cs typeface="Times New Roman" panose="02020603050405020304" pitchFamily="18" charset="0"/>
              </a:rPr>
              <a:t>CoCoh</a:t>
            </a:r>
            <a:r>
              <a:rPr lang="en-IN" sz="900" dirty="0">
                <a:latin typeface="Times New Roman" panose="02020603050405020304" pitchFamily="18" charset="0"/>
                <a:cs typeface="Times New Roman" panose="02020603050405020304" pitchFamily="18" charset="0"/>
              </a:rPr>
              <a:t>): Development and validation of the construct. </a:t>
            </a:r>
            <a:r>
              <a:rPr lang="en-IN" sz="900" i="1" dirty="0">
                <a:latin typeface="Times New Roman" panose="02020603050405020304" pitchFamily="18" charset="0"/>
                <a:cs typeface="Times New Roman" panose="02020603050405020304" pitchFamily="18" charset="0"/>
              </a:rPr>
              <a:t>German Journal of Human Resource Management</a:t>
            </a:r>
            <a:r>
              <a:rPr lang="en-IN" sz="900" dirty="0">
                <a:latin typeface="Times New Roman" panose="02020603050405020304" pitchFamily="18" charset="0"/>
                <a:cs typeface="Times New Roman" panose="02020603050405020304" pitchFamily="18" charset="0"/>
              </a:rPr>
              <a:t>, p.23970022261420725.</a:t>
            </a:r>
            <a:r>
              <a:rPr lang="en-IN" sz="900" b="1" dirty="0">
                <a:latin typeface="Times New Roman" panose="02020603050405020304" pitchFamily="18" charset="0"/>
                <a:cs typeface="Times New Roman" panose="02020603050405020304" pitchFamily="18" charset="0"/>
              </a:rPr>
              <a:t> </a:t>
            </a:r>
            <a:r>
              <a:rPr lang="en-IN" sz="900" dirty="0">
                <a:latin typeface="Times New Roman" panose="02020603050405020304" pitchFamily="18" charset="0"/>
                <a:cs typeface="Times New Roman" panose="02020603050405020304" pitchFamily="18" charset="0"/>
              </a:rPr>
              <a:t>Link</a:t>
            </a:r>
            <a:r>
              <a:rPr lang="en-IN" sz="900" b="1" dirty="0">
                <a:latin typeface="Times New Roman" panose="02020603050405020304" pitchFamily="18" charset="0"/>
                <a:cs typeface="Times New Roman" panose="02020603050405020304" pitchFamily="18" charset="0"/>
              </a:rPr>
              <a:t>: </a:t>
            </a:r>
            <a:r>
              <a:rPr lang="en-IN" sz="900" u="sng" dirty="0">
                <a:latin typeface="Times New Roman" panose="02020603050405020304" pitchFamily="18" charset="0"/>
                <a:cs typeface="Times New Roman" panose="02020603050405020304" pitchFamily="18" charset="0"/>
                <a:hlinkClick r:id="rId5"/>
              </a:rPr>
              <a:t>https://journals.sagepub.com/doi/abs/10.1177/23970022261420725</a:t>
            </a:r>
            <a:endParaRPr lang="en-IN" sz="900" dirty="0">
              <a:latin typeface="Times New Roman" panose="02020603050405020304" pitchFamily="18" charset="0"/>
              <a:cs typeface="Times New Roman" panose="02020603050405020304" pitchFamily="18" charset="0"/>
            </a:endParaRPr>
          </a:p>
          <a:p>
            <a:pPr algn="just"/>
            <a:r>
              <a:rPr lang="en-IN" sz="900" dirty="0" err="1">
                <a:latin typeface="Times New Roman" panose="02020603050405020304" pitchFamily="18" charset="0"/>
                <a:cs typeface="Times New Roman" panose="02020603050405020304" pitchFamily="18" charset="0"/>
              </a:rPr>
              <a:t>Netscribes</a:t>
            </a:r>
            <a:r>
              <a:rPr lang="en-IN" sz="900" dirty="0">
                <a:latin typeface="Times New Roman" panose="02020603050405020304" pitchFamily="18" charset="0"/>
                <a:cs typeface="Times New Roman" panose="02020603050405020304" pitchFamily="18" charset="0"/>
              </a:rPr>
              <a:t> (2024) </a:t>
            </a:r>
            <a:r>
              <a:rPr lang="en-IN" sz="900" i="1" dirty="0">
                <a:latin typeface="Times New Roman" panose="02020603050405020304" pitchFamily="18" charset="0"/>
                <a:cs typeface="Times New Roman" panose="02020603050405020304" pitchFamily="18" charset="0"/>
              </a:rPr>
              <a:t>Data driven insights and market research - </a:t>
            </a:r>
            <a:r>
              <a:rPr lang="en-IN" sz="900" i="1" dirty="0" err="1">
                <a:latin typeface="Times New Roman" panose="02020603050405020304" pitchFamily="18" charset="0"/>
                <a:cs typeface="Times New Roman" panose="02020603050405020304" pitchFamily="18" charset="0"/>
              </a:rPr>
              <a:t>Netscribes</a:t>
            </a:r>
            <a:r>
              <a:rPr lang="en-IN" sz="900" dirty="0">
                <a:latin typeface="Times New Roman" panose="02020603050405020304" pitchFamily="18" charset="0"/>
                <a:cs typeface="Times New Roman" panose="02020603050405020304" pitchFamily="18" charset="0"/>
              </a:rPr>
              <a:t>. Available at: https://www.netscribes.com/benefits-of-conducting-face-to-face-interviews-for-qualitative-research-methods/ (Accessed: 23 June 2026).</a:t>
            </a:r>
          </a:p>
          <a:p>
            <a:pPr algn="just"/>
            <a:r>
              <a:rPr lang="en-IN" sz="900" dirty="0" err="1">
                <a:latin typeface="Times New Roman" panose="02020603050405020304" pitchFamily="18" charset="0"/>
                <a:cs typeface="Times New Roman" panose="02020603050405020304" pitchFamily="18" charset="0"/>
              </a:rPr>
              <a:t>Pallant</a:t>
            </a:r>
            <a:r>
              <a:rPr lang="en-IN" sz="900" dirty="0">
                <a:latin typeface="Times New Roman" panose="02020603050405020304" pitchFamily="18" charset="0"/>
                <a:cs typeface="Times New Roman" panose="02020603050405020304" pitchFamily="18" charset="0"/>
              </a:rPr>
              <a:t>, J. (2020) SPSS Survival Manual: A Step-by-Step Guide to Data Analysis Using IBM SPSS. 7th </a:t>
            </a:r>
            <a:r>
              <a:rPr lang="en-IN" sz="900" dirty="0" err="1">
                <a:latin typeface="Times New Roman" panose="02020603050405020304" pitchFamily="18" charset="0"/>
                <a:cs typeface="Times New Roman" panose="02020603050405020304" pitchFamily="18" charset="0"/>
              </a:rPr>
              <a:t>edn</a:t>
            </a:r>
            <a:r>
              <a:rPr lang="en-IN" sz="900" dirty="0">
                <a:latin typeface="Times New Roman" panose="02020603050405020304" pitchFamily="18" charset="0"/>
                <a:cs typeface="Times New Roman" panose="02020603050405020304" pitchFamily="18" charset="0"/>
              </a:rPr>
              <a:t>. Maidenhead: McGraw-Hill.</a:t>
            </a:r>
          </a:p>
          <a:p>
            <a:pPr algn="just"/>
            <a:r>
              <a:rPr lang="en-IN" sz="900" dirty="0">
                <a:latin typeface="Times New Roman" panose="02020603050405020304" pitchFamily="18" charset="0"/>
                <a:cs typeface="Times New Roman" panose="02020603050405020304" pitchFamily="18" charset="0"/>
              </a:rPr>
              <a:t>Proofreading (2025) </a:t>
            </a:r>
            <a:r>
              <a:rPr lang="en-IN" sz="900" i="1" dirty="0">
                <a:latin typeface="Times New Roman" panose="02020603050405020304" pitchFamily="18" charset="0"/>
                <a:cs typeface="Times New Roman" panose="02020603050405020304" pitchFamily="18" charset="0"/>
              </a:rPr>
              <a:t>How to frame limitations and future research directions | Cambridge proofreading</a:t>
            </a:r>
            <a:r>
              <a:rPr lang="en-IN" sz="900" dirty="0">
                <a:latin typeface="Times New Roman" panose="02020603050405020304" pitchFamily="18" charset="0"/>
                <a:cs typeface="Times New Roman" panose="02020603050405020304" pitchFamily="18" charset="0"/>
              </a:rPr>
              <a:t>. Available at: https://proofreading.org/learning-center/how-to-frame-limitations-and-future-research-directions/ (Accessed: 23 June 2026).</a:t>
            </a:r>
          </a:p>
          <a:p>
            <a:pPr algn="just"/>
            <a:r>
              <a:rPr lang="en-IN" sz="900" dirty="0">
                <a:latin typeface="Times New Roman" panose="02020603050405020304" pitchFamily="18" charset="0"/>
                <a:cs typeface="Times New Roman" panose="02020603050405020304" pitchFamily="18" charset="0"/>
              </a:rPr>
              <a:t>Research-methodology (2026) </a:t>
            </a:r>
            <a:r>
              <a:rPr lang="en-IN" sz="900" i="1" dirty="0">
                <a:latin typeface="Times New Roman" panose="02020603050405020304" pitchFamily="18" charset="0"/>
                <a:cs typeface="Times New Roman" panose="02020603050405020304" pitchFamily="18" charset="0"/>
              </a:rPr>
              <a:t>Sampling in primary data collection</a:t>
            </a:r>
            <a:r>
              <a:rPr lang="en-IN" sz="900" dirty="0">
                <a:latin typeface="Times New Roman" panose="02020603050405020304" pitchFamily="18" charset="0"/>
                <a:cs typeface="Times New Roman" panose="02020603050405020304" pitchFamily="18" charset="0"/>
              </a:rPr>
              <a:t>. Available at: https://research-methodology.net/sampling-in-primary-data-collection/ (Accessed: 23 June 2026).</a:t>
            </a:r>
          </a:p>
          <a:p>
            <a:pPr algn="just"/>
            <a:r>
              <a:rPr lang="en-IN" sz="900" dirty="0" err="1">
                <a:latin typeface="Times New Roman" panose="02020603050405020304" pitchFamily="18" charset="0"/>
                <a:cs typeface="Times New Roman" panose="02020603050405020304" pitchFamily="18" charset="0"/>
              </a:rPr>
              <a:t>Tashakkori</a:t>
            </a:r>
            <a:r>
              <a:rPr lang="en-IN" sz="900" dirty="0">
                <a:latin typeface="Times New Roman" panose="02020603050405020304" pitchFamily="18" charset="0"/>
                <a:cs typeface="Times New Roman" panose="02020603050405020304" pitchFamily="18" charset="0"/>
              </a:rPr>
              <a:t>, A., Johnson, R.B. and Teddlie, C. (2020) Foundations of Mixed Methods Research. 2nd </a:t>
            </a:r>
            <a:r>
              <a:rPr lang="en-IN" sz="900" dirty="0" err="1">
                <a:latin typeface="Times New Roman" panose="02020603050405020304" pitchFamily="18" charset="0"/>
                <a:cs typeface="Times New Roman" panose="02020603050405020304" pitchFamily="18" charset="0"/>
              </a:rPr>
              <a:t>edn</a:t>
            </a:r>
            <a:r>
              <a:rPr lang="en-IN" sz="900" dirty="0">
                <a:latin typeface="Times New Roman" panose="02020603050405020304" pitchFamily="18" charset="0"/>
                <a:cs typeface="Times New Roman" panose="02020603050405020304" pitchFamily="18" charset="0"/>
              </a:rPr>
              <a:t>. London: SAGE.</a:t>
            </a:r>
          </a:p>
        </p:txBody>
      </p:sp>
    </p:spTree>
    <p:extLst>
      <p:ext uri="{BB962C8B-B14F-4D97-AF65-F5344CB8AC3E}">
        <p14:creationId xmlns:p14="http://schemas.microsoft.com/office/powerpoint/2010/main" val="1476242130"/>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Madison</Template>
  <TotalTime>2247</TotalTime>
  <Words>2267</Words>
  <Application>Microsoft Macintosh PowerPoint</Application>
  <PresentationFormat>Widescreen</PresentationFormat>
  <Paragraphs>80</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Times New Roman</vt:lpstr>
      <vt:lpstr>Trebuchet MS</vt:lpstr>
      <vt:lpstr>Berlin</vt:lpstr>
      <vt:lpstr>PowerPoint Presentation</vt:lpstr>
      <vt:lpstr>Introduction</vt:lpstr>
      <vt:lpstr>Methodology</vt:lpstr>
      <vt:lpstr>Methodology</vt:lpstr>
      <vt:lpstr>Ethical Considerations</vt:lpstr>
      <vt:lpstr>Limitations</vt:lpstr>
      <vt:lpstr>Recommendations</vt:lpstr>
      <vt:lpstr>Conclusion </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Presentation-Research Proposal </dc:title>
  <dc:subject/>
  <dc:creator>SulafaYousif</dc:creator>
  <cp:keywords/>
  <dc:description/>
  <cp:lastModifiedBy>Sulafa Yousif (2233989)</cp:lastModifiedBy>
  <cp:revision>14</cp:revision>
  <dcterms:created xsi:type="dcterms:W3CDTF">2026-06-23T13:06:23Z</dcterms:created>
  <dcterms:modified xsi:type="dcterms:W3CDTF">2026-06-26T21:47:04Z</dcterms:modified>
  <cp:category/>
</cp:coreProperties>
</file>