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8" r:id="rId3"/>
    <p:sldId id="259" r:id="rId4"/>
    <p:sldId id="260" r:id="rId5"/>
    <p:sldId id="261" r:id="rId6"/>
    <p:sldId id="262" r:id="rId7"/>
    <p:sldId id="263" r:id="rId8"/>
    <p:sldId id="264" r:id="rId9"/>
    <p:sldId id="265" r:id="rId10"/>
    <p:sldId id="266" r:id="rId11"/>
    <p:sldId id="267" r:id="rId12"/>
    <p:sldId id="268" r:id="rId13"/>
    <p:sldId id="269" r:id="rId14"/>
    <p:sldId id="270" r:id="rId15"/>
    <p:sldId id="271" r:id="rId16"/>
    <p:sldId id="272" r:id="rId17"/>
    <p:sldId id="273" r:id="rId18"/>
    <p:sldId id="274" r:id="rId19"/>
    <p:sldId id="275" r:id="rId20"/>
    <p:sldId id="276" r:id="rId21"/>
    <p:sldId id="278" r:id="rId22"/>
    <p:sldId id="279" r:id="rId23"/>
    <p:sldId id="280" r:id="rId24"/>
    <p:sldId id="281" r:id="rId25"/>
    <p:sldId id="288" r:id="rId26"/>
    <p:sldId id="282" r:id="rId27"/>
    <p:sldId id="283" r:id="rId28"/>
    <p:sldId id="284" r:id="rId29"/>
    <p:sldId id="289" r:id="rId30"/>
    <p:sldId id="290" r:id="rId31"/>
    <p:sldId id="291" r:id="rId32"/>
    <p:sldId id="295" r:id="rId33"/>
    <p:sldId id="292" r:id="rId34"/>
    <p:sldId id="293" r:id="rId3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429F3308-D3F7-4E02-9999-38F430E13D78}">
          <p14:sldIdLst>
            <p14:sldId id="257"/>
            <p14:sldId id="258"/>
            <p14:sldId id="259"/>
            <p14:sldId id="260"/>
            <p14:sldId id="261"/>
            <p14:sldId id="262"/>
            <p14:sldId id="263"/>
            <p14:sldId id="264"/>
            <p14:sldId id="265"/>
            <p14:sldId id="266"/>
            <p14:sldId id="267"/>
            <p14:sldId id="268"/>
            <p14:sldId id="269"/>
            <p14:sldId id="270"/>
            <p14:sldId id="271"/>
            <p14:sldId id="272"/>
            <p14:sldId id="273"/>
            <p14:sldId id="274"/>
            <p14:sldId id="275"/>
            <p14:sldId id="276"/>
          </p14:sldIdLst>
        </p14:section>
        <p14:section name="Default Section" id="{71EA78D4-5BCE-422F-A491-E3A716126DB9}">
          <p14:sldIdLst>
            <p14:sldId id="278"/>
            <p14:sldId id="279"/>
            <p14:sldId id="280"/>
            <p14:sldId id="281"/>
            <p14:sldId id="288"/>
            <p14:sldId id="282"/>
            <p14:sldId id="283"/>
            <p14:sldId id="284"/>
            <p14:sldId id="289"/>
            <p14:sldId id="290"/>
            <p14:sldId id="291"/>
            <p14:sldId id="295"/>
            <p14:sldId id="292"/>
            <p14:sldId id="293"/>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8" d="100"/>
          <a:sy n="88" d="100"/>
        </p:scale>
        <p:origin x="72" y="4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B2852F6-BBC6-4C8B-A332-6A9231B9B533}" type="datetimeFigureOut">
              <a:rPr lang="en-GB" smtClean="0"/>
              <a:t>13/11/2021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906C56E-BD21-4924-BD48-71B2C354034B}" type="slidenum">
              <a:rPr lang="en-GB" smtClean="0"/>
              <a:t>‹#›</a:t>
            </a:fld>
            <a:endParaRPr lang="en-GB"/>
          </a:p>
        </p:txBody>
      </p:sp>
    </p:spTree>
    <p:extLst>
      <p:ext uri="{BB962C8B-B14F-4D97-AF65-F5344CB8AC3E}">
        <p14:creationId xmlns:p14="http://schemas.microsoft.com/office/powerpoint/2010/main" val="31462561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DB2852F6-BBC6-4C8B-A332-6A9231B9B533}" type="datetimeFigureOut">
              <a:rPr lang="en-GB" smtClean="0"/>
              <a:t>13/11/2021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906C56E-BD21-4924-BD48-71B2C354034B}" type="slidenum">
              <a:rPr lang="en-GB" smtClean="0"/>
              <a:t>‹#›</a:t>
            </a:fld>
            <a:endParaRPr lang="en-GB"/>
          </a:p>
        </p:txBody>
      </p:sp>
    </p:spTree>
    <p:extLst>
      <p:ext uri="{BB962C8B-B14F-4D97-AF65-F5344CB8AC3E}">
        <p14:creationId xmlns:p14="http://schemas.microsoft.com/office/powerpoint/2010/main" val="6365244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B2852F6-BBC6-4C8B-A332-6A9231B9B533}" type="datetimeFigureOut">
              <a:rPr lang="en-GB" smtClean="0"/>
              <a:t>13/11/2021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906C56E-BD21-4924-BD48-71B2C354034B}" type="slidenum">
              <a:rPr lang="en-GB" smtClean="0"/>
              <a:t>‹#›</a:t>
            </a:fld>
            <a:endParaRPr lang="en-GB"/>
          </a:p>
        </p:txBody>
      </p:sp>
    </p:spTree>
    <p:extLst>
      <p:ext uri="{BB962C8B-B14F-4D97-AF65-F5344CB8AC3E}">
        <p14:creationId xmlns:p14="http://schemas.microsoft.com/office/powerpoint/2010/main" val="19688380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B2852F6-BBC6-4C8B-A332-6A9231B9B533}" type="datetimeFigureOut">
              <a:rPr lang="en-GB" smtClean="0"/>
              <a:t>13/11/2021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906C56E-BD21-4924-BD48-71B2C354034B}" type="slidenum">
              <a:rPr lang="en-GB" smtClean="0"/>
              <a:t>‹#›</a:t>
            </a:fld>
            <a:endParaRPr lang="en-GB"/>
          </a:p>
        </p:txBody>
      </p:sp>
    </p:spTree>
    <p:extLst>
      <p:ext uri="{BB962C8B-B14F-4D97-AF65-F5344CB8AC3E}">
        <p14:creationId xmlns:p14="http://schemas.microsoft.com/office/powerpoint/2010/main" val="31371693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B2852F6-BBC6-4C8B-A332-6A9231B9B533}" type="datetimeFigureOut">
              <a:rPr lang="en-GB" smtClean="0"/>
              <a:t>13/11/2021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906C56E-BD21-4924-BD48-71B2C354034B}" type="slidenum">
              <a:rPr lang="en-GB" smtClean="0"/>
              <a:t>‹#›</a:t>
            </a:fld>
            <a:endParaRPr lang="en-GB"/>
          </a:p>
        </p:txBody>
      </p:sp>
    </p:spTree>
    <p:extLst>
      <p:ext uri="{BB962C8B-B14F-4D97-AF65-F5344CB8AC3E}">
        <p14:creationId xmlns:p14="http://schemas.microsoft.com/office/powerpoint/2010/main" val="29074266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DB2852F6-BBC6-4C8B-A332-6A9231B9B533}" type="datetimeFigureOut">
              <a:rPr lang="en-GB" smtClean="0"/>
              <a:t>13/11/2021</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8906C56E-BD21-4924-BD48-71B2C354034B}" type="slidenum">
              <a:rPr lang="en-GB" smtClean="0"/>
              <a:t>‹#›</a:t>
            </a:fld>
            <a:endParaRPr lang="en-GB"/>
          </a:p>
        </p:txBody>
      </p:sp>
    </p:spTree>
    <p:extLst>
      <p:ext uri="{BB962C8B-B14F-4D97-AF65-F5344CB8AC3E}">
        <p14:creationId xmlns:p14="http://schemas.microsoft.com/office/powerpoint/2010/main" val="19998391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DB2852F6-BBC6-4C8B-A332-6A9231B9B533}" type="datetimeFigureOut">
              <a:rPr lang="en-GB" smtClean="0"/>
              <a:t>13/11/2021</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8906C56E-BD21-4924-BD48-71B2C354034B}" type="slidenum">
              <a:rPr lang="en-GB" smtClean="0"/>
              <a:t>‹#›</a:t>
            </a:fld>
            <a:endParaRPr lang="en-GB"/>
          </a:p>
        </p:txBody>
      </p:sp>
    </p:spTree>
    <p:extLst>
      <p:ext uri="{BB962C8B-B14F-4D97-AF65-F5344CB8AC3E}">
        <p14:creationId xmlns:p14="http://schemas.microsoft.com/office/powerpoint/2010/main" val="25746439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7" name="Date Placeholder 4"/>
          <p:cNvSpPr>
            <a:spLocks noGrp="1"/>
          </p:cNvSpPr>
          <p:nvPr>
            <p:ph type="dt" sz="half" idx="10"/>
          </p:nvPr>
        </p:nvSpPr>
        <p:spPr/>
        <p:txBody>
          <a:bodyPr/>
          <a:lstStyle/>
          <a:p>
            <a:fld id="{DB2852F6-BBC6-4C8B-A332-6A9231B9B533}" type="datetimeFigureOut">
              <a:rPr lang="en-GB" smtClean="0"/>
              <a:t>13/11/2021</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8906C56E-BD21-4924-BD48-71B2C354034B}" type="slidenum">
              <a:rPr lang="en-GB" smtClean="0"/>
              <a:t>‹#›</a:t>
            </a:fld>
            <a:endParaRPr lang="en-GB"/>
          </a:p>
        </p:txBody>
      </p:sp>
    </p:spTree>
    <p:extLst>
      <p:ext uri="{BB962C8B-B14F-4D97-AF65-F5344CB8AC3E}">
        <p14:creationId xmlns:p14="http://schemas.microsoft.com/office/powerpoint/2010/main" val="27735441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DB2852F6-BBC6-4C8B-A332-6A9231B9B533}" type="datetimeFigureOut">
              <a:rPr lang="en-GB" smtClean="0"/>
              <a:t>13/11/2021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906C56E-BD21-4924-BD48-71B2C354034B}" type="slidenum">
              <a:rPr lang="en-GB" smtClean="0"/>
              <a:t>‹#›</a:t>
            </a:fld>
            <a:endParaRPr lang="en-GB"/>
          </a:p>
        </p:txBody>
      </p:sp>
    </p:spTree>
    <p:extLst>
      <p:ext uri="{BB962C8B-B14F-4D97-AF65-F5344CB8AC3E}">
        <p14:creationId xmlns:p14="http://schemas.microsoft.com/office/powerpoint/2010/main" val="12333898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DB2852F6-BBC6-4C8B-A332-6A9231B9B533}" type="datetimeFigureOut">
              <a:rPr lang="en-GB" smtClean="0"/>
              <a:t>13/11/2021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906C56E-BD21-4924-BD48-71B2C354034B}" type="slidenum">
              <a:rPr lang="en-GB" smtClean="0"/>
              <a:t>‹#›</a:t>
            </a:fld>
            <a:endParaRPr lang="en-GB"/>
          </a:p>
        </p:txBody>
      </p:sp>
    </p:spTree>
    <p:extLst>
      <p:ext uri="{BB962C8B-B14F-4D97-AF65-F5344CB8AC3E}">
        <p14:creationId xmlns:p14="http://schemas.microsoft.com/office/powerpoint/2010/main" val="29891582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DB2852F6-BBC6-4C8B-A332-6A9231B9B533}" type="datetimeFigureOut">
              <a:rPr lang="en-GB" smtClean="0"/>
              <a:t>13/11/2021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906C56E-BD21-4924-BD48-71B2C354034B}" type="slidenum">
              <a:rPr lang="en-GB" smtClean="0"/>
              <a:t>‹#›</a:t>
            </a:fld>
            <a:endParaRPr lang="en-GB"/>
          </a:p>
        </p:txBody>
      </p:sp>
    </p:spTree>
    <p:extLst>
      <p:ext uri="{BB962C8B-B14F-4D97-AF65-F5344CB8AC3E}">
        <p14:creationId xmlns:p14="http://schemas.microsoft.com/office/powerpoint/2010/main" val="299716300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DB2852F6-BBC6-4C8B-A332-6A9231B9B533}" type="datetimeFigureOut">
              <a:rPr lang="en-GB" smtClean="0"/>
              <a:t>13/11/2021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906C56E-BD21-4924-BD48-71B2C354034B}"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417254195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B2852F6-BBC6-4C8B-A332-6A9231B9B533}" type="datetimeFigureOut">
              <a:rPr lang="en-GB" smtClean="0"/>
              <a:t>13/11/2021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906C56E-BD21-4924-BD48-71B2C354034B}" type="slidenum">
              <a:rPr lang="en-GB" smtClean="0"/>
              <a:t>‹#›</a:t>
            </a:fld>
            <a:endParaRPr lang="en-GB"/>
          </a:p>
        </p:txBody>
      </p:sp>
    </p:spTree>
    <p:extLst>
      <p:ext uri="{BB962C8B-B14F-4D97-AF65-F5344CB8AC3E}">
        <p14:creationId xmlns:p14="http://schemas.microsoft.com/office/powerpoint/2010/main" val="14475213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DB2852F6-BBC6-4C8B-A332-6A9231B9B533}" type="datetimeFigureOut">
              <a:rPr lang="en-GB" smtClean="0"/>
              <a:t>13/11/2021</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906C56E-BD21-4924-BD48-71B2C354034B}" type="slidenum">
              <a:rPr lang="en-GB" smtClean="0"/>
              <a:t>‹#›</a:t>
            </a:fld>
            <a:endParaRPr lang="en-GB"/>
          </a:p>
        </p:txBody>
      </p:sp>
    </p:spTree>
    <p:extLst>
      <p:ext uri="{BB962C8B-B14F-4D97-AF65-F5344CB8AC3E}">
        <p14:creationId xmlns:p14="http://schemas.microsoft.com/office/powerpoint/2010/main" val="161352384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DB2852F6-BBC6-4C8B-A332-6A9231B9B533}" type="datetimeFigureOut">
              <a:rPr lang="en-GB" smtClean="0"/>
              <a:t>13/11/2021</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906C56E-BD21-4924-BD48-71B2C354034B}" type="slidenum">
              <a:rPr lang="en-GB" smtClean="0"/>
              <a:t>‹#›</a:t>
            </a:fld>
            <a:endParaRPr lang="en-GB"/>
          </a:p>
        </p:txBody>
      </p:sp>
    </p:spTree>
    <p:extLst>
      <p:ext uri="{BB962C8B-B14F-4D97-AF65-F5344CB8AC3E}">
        <p14:creationId xmlns:p14="http://schemas.microsoft.com/office/powerpoint/2010/main" val="37979590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B2852F6-BBC6-4C8B-A332-6A9231B9B533}" type="datetimeFigureOut">
              <a:rPr lang="en-GB" smtClean="0"/>
              <a:t>13/11/2021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906C56E-BD21-4924-BD48-71B2C354034B}" type="slidenum">
              <a:rPr lang="en-GB" smtClean="0"/>
              <a:t>‹#›</a:t>
            </a:fld>
            <a:endParaRPr lang="en-GB"/>
          </a:p>
        </p:txBody>
      </p:sp>
    </p:spTree>
    <p:extLst>
      <p:ext uri="{BB962C8B-B14F-4D97-AF65-F5344CB8AC3E}">
        <p14:creationId xmlns:p14="http://schemas.microsoft.com/office/powerpoint/2010/main" val="177364065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B2852F6-BBC6-4C8B-A332-6A9231B9B533}" type="datetimeFigureOut">
              <a:rPr lang="en-GB" smtClean="0"/>
              <a:t>13/11/2021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906C56E-BD21-4924-BD48-71B2C354034B}" type="slidenum">
              <a:rPr lang="en-GB" smtClean="0"/>
              <a:t>‹#›</a:t>
            </a:fld>
            <a:endParaRPr lang="en-GB"/>
          </a:p>
        </p:txBody>
      </p:sp>
    </p:spTree>
    <p:extLst>
      <p:ext uri="{BB962C8B-B14F-4D97-AF65-F5344CB8AC3E}">
        <p14:creationId xmlns:p14="http://schemas.microsoft.com/office/powerpoint/2010/main" val="328689958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8DD26185-D966-4456-AF40-375084A13FF9}" type="datetimeFigureOut">
              <a:rPr lang="en-US" smtClean="0"/>
              <a:t>11/13/2021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82DB6EE-8B89-46F0-8838-7A7C847C6CB3}" type="slidenum">
              <a:rPr lang="en-US" smtClean="0"/>
              <a:t>‹#›</a:t>
            </a:fld>
            <a:endParaRPr lang="en-US"/>
          </a:p>
        </p:txBody>
      </p:sp>
      <p:sp>
        <p:nvSpPr>
          <p:cNvPr id="25" name="Title Placeholder 1"/>
          <p:cNvSpPr>
            <a:spLocks noGrp="1"/>
          </p:cNvSpPr>
          <p:nvPr>
            <p:ph type="title"/>
          </p:nvPr>
        </p:nvSpPr>
        <p:spPr>
          <a:xfrm>
            <a:off x="368300" y="228601"/>
            <a:ext cx="11455400" cy="1066801"/>
          </a:xfrm>
          <a:prstGeom prst="rect">
            <a:avLst/>
          </a:prstGeom>
        </p:spPr>
        <p:txBody>
          <a:bodyPr vert="horz" lIns="91440" tIns="45720" rIns="91440" bIns="45720" rtlCol="0" anchor="b" anchorCtr="0">
            <a:normAutofit/>
          </a:bodyPr>
          <a:lstStyle/>
          <a:p>
            <a:r>
              <a:rPr lang="en-US"/>
              <a:t>Click to edit Master title style</a:t>
            </a:r>
            <a:endParaRPr lang="en-US" dirty="0"/>
          </a:p>
        </p:txBody>
      </p:sp>
      <p:sp>
        <p:nvSpPr>
          <p:cNvPr id="31" name="Content Placeholder 30"/>
          <p:cNvSpPr>
            <a:spLocks noGrp="1"/>
          </p:cNvSpPr>
          <p:nvPr>
            <p:ph sz="quarter" idx="13"/>
          </p:nvPr>
        </p:nvSpPr>
        <p:spPr>
          <a:xfrm>
            <a:off x="365760" y="1298448"/>
            <a:ext cx="11460480" cy="49377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4993235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image" Target="../media/image3.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image" Target="../media/image5.png"/><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4.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20">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1">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2">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3">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DB2852F6-BBC6-4C8B-A332-6A9231B9B533}" type="datetimeFigureOut">
              <a:rPr lang="en-GB" smtClean="0"/>
              <a:t>13/11/2021</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8906C56E-BD21-4924-BD48-71B2C354034B}" type="slidenum">
              <a:rPr lang="en-GB" smtClean="0"/>
              <a:t>‹#›</a:t>
            </a:fld>
            <a:endParaRPr lang="en-GB"/>
          </a:p>
        </p:txBody>
      </p:sp>
    </p:spTree>
    <p:extLst>
      <p:ext uri="{BB962C8B-B14F-4D97-AF65-F5344CB8AC3E}">
        <p14:creationId xmlns:p14="http://schemas.microsoft.com/office/powerpoint/2010/main" val="3585850179"/>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 id="2147483678" r:id="rId18"/>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xml"/></Relationships>
</file>

<file path=ppt/slides/_rels/slide2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xml"/></Relationships>
</file>

<file path=ppt/slides/_rels/slide2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3.xml"/></Relationships>
</file>

<file path=ppt/slides/_rels/slide2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4.xml"/></Relationships>
</file>

<file path=ppt/slides/_rels/slide2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5.xml"/></Relationships>
</file>

<file path=ppt/slides/_rels/slide2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6.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7.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7.png"/></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Multiple Regression</a:t>
            </a:r>
          </a:p>
        </p:txBody>
      </p:sp>
      <p:sp>
        <p:nvSpPr>
          <p:cNvPr id="3" name="Subtitle 2"/>
          <p:cNvSpPr>
            <a:spLocks noGrp="1"/>
          </p:cNvSpPr>
          <p:nvPr>
            <p:ph type="subTitle" idx="1"/>
          </p:nvPr>
        </p:nvSpPr>
        <p:spPr/>
        <p:txBody>
          <a:bodyPr/>
          <a:lstStyle/>
          <a:p>
            <a:r>
              <a:rPr lang="en-GB" dirty="0"/>
              <a:t>Stuart Jones and Charlotte Greenway </a:t>
            </a:r>
          </a:p>
        </p:txBody>
      </p:sp>
    </p:spTree>
    <p:extLst>
      <p:ext uri="{BB962C8B-B14F-4D97-AF65-F5344CB8AC3E}">
        <p14:creationId xmlns:p14="http://schemas.microsoft.com/office/powerpoint/2010/main" val="32832919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Aim of the Session</a:t>
            </a:r>
          </a:p>
        </p:txBody>
      </p:sp>
      <p:sp>
        <p:nvSpPr>
          <p:cNvPr id="3" name="Content Placeholder 2"/>
          <p:cNvSpPr>
            <a:spLocks noGrp="1"/>
          </p:cNvSpPr>
          <p:nvPr>
            <p:ph idx="1"/>
          </p:nvPr>
        </p:nvSpPr>
        <p:spPr/>
        <p:txBody>
          <a:bodyPr/>
          <a:lstStyle/>
          <a:p>
            <a:r>
              <a:rPr lang="en-GB" dirty="0"/>
              <a:t>To define what a multiple regression is. </a:t>
            </a:r>
          </a:p>
          <a:p>
            <a:endParaRPr lang="en-GB" dirty="0"/>
          </a:p>
          <a:p>
            <a:r>
              <a:rPr lang="en-GB" dirty="0"/>
              <a:t>To examine when to use a multiple regression. </a:t>
            </a:r>
          </a:p>
          <a:p>
            <a:endParaRPr lang="en-GB" dirty="0"/>
          </a:p>
          <a:p>
            <a:r>
              <a:rPr lang="en-GB" dirty="0"/>
              <a:t>To compare MR, with Correlation and </a:t>
            </a:r>
            <a:r>
              <a:rPr lang="en-GB" dirty="0" err="1"/>
              <a:t>Anova</a:t>
            </a:r>
            <a:r>
              <a:rPr lang="en-GB" dirty="0"/>
              <a:t> based analysis. </a:t>
            </a:r>
          </a:p>
          <a:p>
            <a:endParaRPr lang="en-GB" dirty="0"/>
          </a:p>
          <a:p>
            <a:r>
              <a:rPr lang="en-GB" dirty="0"/>
              <a:t>To run and interpret a MR in SPSS (Worked Example). </a:t>
            </a:r>
          </a:p>
        </p:txBody>
      </p:sp>
    </p:spTree>
    <p:extLst>
      <p:ext uri="{BB962C8B-B14F-4D97-AF65-F5344CB8AC3E}">
        <p14:creationId xmlns:p14="http://schemas.microsoft.com/office/powerpoint/2010/main" val="12454119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Introduction – What is Multiple Regression. </a:t>
            </a:r>
          </a:p>
        </p:txBody>
      </p:sp>
      <p:sp>
        <p:nvSpPr>
          <p:cNvPr id="3" name="Content Placeholder 2"/>
          <p:cNvSpPr>
            <a:spLocks noGrp="1"/>
          </p:cNvSpPr>
          <p:nvPr>
            <p:ph idx="1"/>
          </p:nvPr>
        </p:nvSpPr>
        <p:spPr/>
        <p:txBody>
          <a:bodyPr>
            <a:normAutofit lnSpcReduction="10000"/>
          </a:bodyPr>
          <a:lstStyle/>
          <a:p>
            <a:r>
              <a:rPr lang="en-GB" dirty="0"/>
              <a:t>Multiple regression is an extension of simple linear regression. It is used when we want to </a:t>
            </a:r>
            <a:r>
              <a:rPr lang="en-GB" b="1" dirty="0"/>
              <a:t>predict</a:t>
            </a:r>
            <a:r>
              <a:rPr lang="en-GB" dirty="0"/>
              <a:t> the value of a variable based on the value of </a:t>
            </a:r>
            <a:r>
              <a:rPr lang="en-GB" b="1" dirty="0"/>
              <a:t>two or more other variables. </a:t>
            </a:r>
          </a:p>
          <a:p>
            <a:endParaRPr lang="en-GB" b="1" dirty="0"/>
          </a:p>
          <a:p>
            <a:r>
              <a:rPr lang="en-GB" dirty="0"/>
              <a:t>Simple linear regression is when we want to predict the value of a variable based on the value of one other variable. </a:t>
            </a:r>
          </a:p>
          <a:p>
            <a:endParaRPr lang="en-GB" dirty="0"/>
          </a:p>
          <a:p>
            <a:r>
              <a:rPr lang="en-GB" dirty="0"/>
              <a:t>The variable we want to </a:t>
            </a:r>
            <a:r>
              <a:rPr lang="en-GB" b="1" dirty="0"/>
              <a:t>predict</a:t>
            </a:r>
            <a:r>
              <a:rPr lang="en-GB" dirty="0"/>
              <a:t> is called the </a:t>
            </a:r>
            <a:r>
              <a:rPr lang="en-GB" b="1" dirty="0"/>
              <a:t>criterion variable </a:t>
            </a:r>
            <a:r>
              <a:rPr lang="en-GB" dirty="0"/>
              <a:t>(or sometimes, the outcome, target or dependent variable). The variables we are </a:t>
            </a:r>
            <a:r>
              <a:rPr lang="en-GB" b="1" dirty="0"/>
              <a:t>using</a:t>
            </a:r>
            <a:r>
              <a:rPr lang="en-GB" dirty="0"/>
              <a:t> to predict the value of the criterion variable are called the </a:t>
            </a:r>
            <a:r>
              <a:rPr lang="en-GB" b="1" dirty="0"/>
              <a:t>predictor variables </a:t>
            </a:r>
            <a:r>
              <a:rPr lang="en-GB" dirty="0"/>
              <a:t>(or sometimes, the independent, explanatory or </a:t>
            </a:r>
            <a:r>
              <a:rPr lang="en-GB" dirty="0" err="1"/>
              <a:t>regressor</a:t>
            </a:r>
            <a:r>
              <a:rPr lang="en-GB" dirty="0"/>
              <a:t> variables).</a:t>
            </a:r>
          </a:p>
        </p:txBody>
      </p:sp>
    </p:spTree>
    <p:extLst>
      <p:ext uri="{BB962C8B-B14F-4D97-AF65-F5344CB8AC3E}">
        <p14:creationId xmlns:p14="http://schemas.microsoft.com/office/powerpoint/2010/main" val="6585794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Multiple Regression - Examples</a:t>
            </a:r>
          </a:p>
        </p:txBody>
      </p:sp>
      <p:sp>
        <p:nvSpPr>
          <p:cNvPr id="3" name="Content Placeholder 2"/>
          <p:cNvSpPr>
            <a:spLocks noGrp="1"/>
          </p:cNvSpPr>
          <p:nvPr>
            <p:ph idx="1"/>
          </p:nvPr>
        </p:nvSpPr>
        <p:spPr/>
        <p:txBody>
          <a:bodyPr>
            <a:normAutofit fontScale="92500" lnSpcReduction="10000"/>
          </a:bodyPr>
          <a:lstStyle/>
          <a:p>
            <a:r>
              <a:rPr lang="en-GB" dirty="0"/>
              <a:t>Criterion variable = exam performance</a:t>
            </a:r>
          </a:p>
          <a:p>
            <a:endParaRPr lang="en-GB" dirty="0"/>
          </a:p>
          <a:p>
            <a:r>
              <a:rPr lang="en-GB" dirty="0"/>
              <a:t>Predictor Variables = revision time, test anxiety, lecture attendance, etc. </a:t>
            </a:r>
          </a:p>
          <a:p>
            <a:endParaRPr lang="en-GB" dirty="0"/>
          </a:p>
          <a:p>
            <a:r>
              <a:rPr lang="en-GB" dirty="0"/>
              <a:t>Multiple regression also allows you to determine the overall fit (variance explained) of the model and the relative contribution of each of the predictors to the total variance explained.</a:t>
            </a:r>
          </a:p>
          <a:p>
            <a:endParaRPr lang="en-GB" dirty="0"/>
          </a:p>
          <a:p>
            <a:r>
              <a:rPr lang="en-GB" dirty="0"/>
              <a:t>Yes you do have research hypotheses but you would phrase them in terms of predictions as opposed to a test of difference (which is an </a:t>
            </a:r>
            <a:r>
              <a:rPr lang="en-GB" dirty="0" err="1"/>
              <a:t>Anova</a:t>
            </a:r>
            <a:r>
              <a:rPr lang="en-GB" dirty="0"/>
              <a:t>). </a:t>
            </a:r>
          </a:p>
        </p:txBody>
      </p:sp>
    </p:spTree>
    <p:extLst>
      <p:ext uri="{BB962C8B-B14F-4D97-AF65-F5344CB8AC3E}">
        <p14:creationId xmlns:p14="http://schemas.microsoft.com/office/powerpoint/2010/main" val="2851744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the difference between a Multiple Regression and Correlation. </a:t>
            </a:r>
            <a:br>
              <a:rPr lang="en-GB" dirty="0"/>
            </a:br>
            <a:br>
              <a:rPr lang="en-GB" dirty="0"/>
            </a:br>
            <a:endParaRPr lang="en-GB" dirty="0"/>
          </a:p>
        </p:txBody>
      </p:sp>
      <p:sp>
        <p:nvSpPr>
          <p:cNvPr id="3" name="Content Placeholder 2"/>
          <p:cNvSpPr>
            <a:spLocks noGrp="1"/>
          </p:cNvSpPr>
          <p:nvPr>
            <p:ph idx="1"/>
          </p:nvPr>
        </p:nvSpPr>
        <p:spPr>
          <a:xfrm>
            <a:off x="646111" y="2577353"/>
            <a:ext cx="8946541" cy="4195481"/>
          </a:xfrm>
        </p:spPr>
        <p:txBody>
          <a:bodyPr/>
          <a:lstStyle/>
          <a:p>
            <a:r>
              <a:rPr lang="en-GB" dirty="0"/>
              <a:t>Correlations can explain the relationship between two or more variables (as we have already done) but it does not tell us if one variable can PREDICT the response of another. </a:t>
            </a:r>
          </a:p>
          <a:p>
            <a:endParaRPr lang="en-GB" dirty="0"/>
          </a:p>
          <a:p>
            <a:r>
              <a:rPr lang="en-GB" dirty="0"/>
              <a:t>Field (2009) Example – Stress levels and the amount of time prior to a presentation. </a:t>
            </a:r>
          </a:p>
          <a:p>
            <a:pPr lvl="1"/>
            <a:r>
              <a:rPr lang="en-GB" dirty="0"/>
              <a:t>Correlation analysis – tells us about the relationship (e.g. the smaller the time to present, the higher the stress levels). </a:t>
            </a:r>
          </a:p>
          <a:p>
            <a:pPr lvl="1"/>
            <a:r>
              <a:rPr lang="en-GB" dirty="0"/>
              <a:t>Regression analysis – “if there is 10 minutes before the talk, how anxious will they be”. </a:t>
            </a:r>
          </a:p>
        </p:txBody>
      </p:sp>
    </p:spTree>
    <p:extLst>
      <p:ext uri="{BB962C8B-B14F-4D97-AF65-F5344CB8AC3E}">
        <p14:creationId xmlns:p14="http://schemas.microsoft.com/office/powerpoint/2010/main" val="32518906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the difference between a Multiple Regression and </a:t>
            </a:r>
            <a:r>
              <a:rPr lang="en-GB" dirty="0" err="1"/>
              <a:t>Anova</a:t>
            </a:r>
            <a:r>
              <a:rPr lang="en-GB" dirty="0"/>
              <a:t>. </a:t>
            </a:r>
          </a:p>
        </p:txBody>
      </p:sp>
      <p:sp>
        <p:nvSpPr>
          <p:cNvPr id="3" name="Content Placeholder 2"/>
          <p:cNvSpPr>
            <a:spLocks noGrp="1"/>
          </p:cNvSpPr>
          <p:nvPr>
            <p:ph idx="1"/>
          </p:nvPr>
        </p:nvSpPr>
        <p:spPr/>
        <p:txBody>
          <a:bodyPr>
            <a:normAutofit/>
          </a:bodyPr>
          <a:lstStyle/>
          <a:p>
            <a:r>
              <a:rPr lang="en-GB" dirty="0"/>
              <a:t>In basic terms -  A multiple regression is statistical model that you use to predict a </a:t>
            </a:r>
            <a:r>
              <a:rPr lang="en-GB" b="1" dirty="0"/>
              <a:t>continuous</a:t>
            </a:r>
            <a:r>
              <a:rPr lang="en-GB" dirty="0"/>
              <a:t> outcome on the basis of one or more </a:t>
            </a:r>
            <a:r>
              <a:rPr lang="en-GB" b="1" dirty="0"/>
              <a:t>continuous</a:t>
            </a:r>
            <a:r>
              <a:rPr lang="en-GB" dirty="0"/>
              <a:t> </a:t>
            </a:r>
            <a:r>
              <a:rPr lang="en-GB" b="1" dirty="0"/>
              <a:t>predictor variables</a:t>
            </a:r>
            <a:r>
              <a:rPr lang="en-GB" dirty="0"/>
              <a:t>. </a:t>
            </a:r>
          </a:p>
          <a:p>
            <a:endParaRPr lang="en-GB" dirty="0"/>
          </a:p>
          <a:p>
            <a:r>
              <a:rPr lang="en-GB" dirty="0"/>
              <a:t>An ANOVA is the statistical model that you use to predict a </a:t>
            </a:r>
            <a:r>
              <a:rPr lang="en-GB" b="1" dirty="0"/>
              <a:t>continuous</a:t>
            </a:r>
            <a:r>
              <a:rPr lang="en-GB" dirty="0"/>
              <a:t> outcome on the basis of one or more </a:t>
            </a:r>
            <a:r>
              <a:rPr lang="en-GB" b="1" dirty="0"/>
              <a:t>categorical predictor variables. </a:t>
            </a:r>
          </a:p>
          <a:p>
            <a:endParaRPr lang="en-GB" b="1" dirty="0"/>
          </a:p>
          <a:p>
            <a:r>
              <a:rPr lang="en-GB" b="1" dirty="0"/>
              <a:t>An </a:t>
            </a:r>
            <a:r>
              <a:rPr lang="en-GB" b="1" dirty="0" err="1"/>
              <a:t>Anova</a:t>
            </a:r>
            <a:r>
              <a:rPr lang="en-GB" b="1" dirty="0"/>
              <a:t> is essentially measures a difference – cause and effect, and a Multiple regression measures the predictive values of variables on an outcome. </a:t>
            </a:r>
          </a:p>
        </p:txBody>
      </p:sp>
    </p:spTree>
    <p:extLst>
      <p:ext uri="{BB962C8B-B14F-4D97-AF65-F5344CB8AC3E}">
        <p14:creationId xmlns:p14="http://schemas.microsoft.com/office/powerpoint/2010/main" val="23802906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pPr algn="ctr"/>
            <a:r>
              <a:rPr lang="en-GB" dirty="0"/>
              <a:t>Regression vs </a:t>
            </a:r>
            <a:r>
              <a:rPr lang="en-GB" dirty="0" err="1"/>
              <a:t>Anova</a:t>
            </a:r>
            <a:r>
              <a:rPr lang="en-GB" dirty="0"/>
              <a:t> </a:t>
            </a:r>
          </a:p>
        </p:txBody>
      </p:sp>
      <p:sp>
        <p:nvSpPr>
          <p:cNvPr id="5" name="Text Placeholder 4"/>
          <p:cNvSpPr>
            <a:spLocks noGrp="1"/>
          </p:cNvSpPr>
          <p:nvPr>
            <p:ph type="body" idx="1"/>
          </p:nvPr>
        </p:nvSpPr>
        <p:spPr/>
        <p:txBody>
          <a:bodyPr/>
          <a:lstStyle/>
          <a:p>
            <a:r>
              <a:rPr lang="en-GB" dirty="0"/>
              <a:t>Regression</a:t>
            </a:r>
          </a:p>
        </p:txBody>
      </p:sp>
      <p:sp>
        <p:nvSpPr>
          <p:cNvPr id="6" name="Content Placeholder 5"/>
          <p:cNvSpPr>
            <a:spLocks noGrp="1"/>
          </p:cNvSpPr>
          <p:nvPr>
            <p:ph sz="half" idx="2"/>
          </p:nvPr>
        </p:nvSpPr>
        <p:spPr/>
        <p:txBody>
          <a:bodyPr>
            <a:normAutofit/>
          </a:bodyPr>
          <a:lstStyle/>
          <a:p>
            <a:r>
              <a:rPr lang="en-GB" dirty="0"/>
              <a:t>Outcome – Breastfeeding Duration. </a:t>
            </a:r>
          </a:p>
          <a:p>
            <a:endParaRPr lang="en-GB" dirty="0"/>
          </a:p>
          <a:p>
            <a:r>
              <a:rPr lang="en-GB" dirty="0"/>
              <a:t>Predictor Variable - mother's age as a predictor variable as continuous data. </a:t>
            </a:r>
          </a:p>
          <a:p>
            <a:endParaRPr lang="en-GB" dirty="0"/>
          </a:p>
          <a:p>
            <a:r>
              <a:rPr lang="en-GB" dirty="0"/>
              <a:t>Simple Regression. </a:t>
            </a:r>
          </a:p>
          <a:p>
            <a:pPr lvl="1"/>
            <a:r>
              <a:rPr lang="en-GB" dirty="0"/>
              <a:t>More predictor variables added to the model = Multiple regression. </a:t>
            </a:r>
          </a:p>
        </p:txBody>
      </p:sp>
      <p:sp>
        <p:nvSpPr>
          <p:cNvPr id="7" name="Text Placeholder 6"/>
          <p:cNvSpPr>
            <a:spLocks noGrp="1"/>
          </p:cNvSpPr>
          <p:nvPr>
            <p:ph type="body" sz="quarter" idx="3"/>
          </p:nvPr>
        </p:nvSpPr>
        <p:spPr/>
        <p:txBody>
          <a:bodyPr/>
          <a:lstStyle/>
          <a:p>
            <a:r>
              <a:rPr lang="en-GB" dirty="0" err="1"/>
              <a:t>Anova</a:t>
            </a:r>
            <a:endParaRPr lang="en-GB" dirty="0"/>
          </a:p>
        </p:txBody>
      </p:sp>
      <p:sp>
        <p:nvSpPr>
          <p:cNvPr id="8" name="Content Placeholder 7"/>
          <p:cNvSpPr>
            <a:spLocks noGrp="1"/>
          </p:cNvSpPr>
          <p:nvPr>
            <p:ph sz="quarter" idx="4"/>
          </p:nvPr>
        </p:nvSpPr>
        <p:spPr/>
        <p:txBody>
          <a:bodyPr>
            <a:normAutofit/>
          </a:bodyPr>
          <a:lstStyle/>
          <a:p>
            <a:r>
              <a:rPr lang="en-GB" dirty="0"/>
              <a:t>Outcome (Dependent Variable) = Breastfeeding Duration. </a:t>
            </a:r>
          </a:p>
          <a:p>
            <a:endParaRPr lang="en-GB" dirty="0"/>
          </a:p>
          <a:p>
            <a:r>
              <a:rPr lang="en-GB" dirty="0"/>
              <a:t>Independent Variable = Mothers age but as categorical data. </a:t>
            </a:r>
          </a:p>
          <a:p>
            <a:pPr lvl="1"/>
            <a:r>
              <a:rPr lang="en-GB" dirty="0"/>
              <a:t>18-25, 30-34, 35+ </a:t>
            </a:r>
          </a:p>
          <a:p>
            <a:endParaRPr lang="en-GB" dirty="0"/>
          </a:p>
          <a:p>
            <a:r>
              <a:rPr lang="en-GB" dirty="0"/>
              <a:t>One Way </a:t>
            </a:r>
            <a:r>
              <a:rPr lang="en-GB" dirty="0" err="1"/>
              <a:t>Anova</a:t>
            </a:r>
            <a:r>
              <a:rPr lang="en-GB" dirty="0"/>
              <a:t>. </a:t>
            </a:r>
          </a:p>
          <a:p>
            <a:pPr lvl="1"/>
            <a:r>
              <a:rPr lang="en-GB" dirty="0"/>
              <a:t>Another IV into the mix = Factorial </a:t>
            </a:r>
            <a:r>
              <a:rPr lang="en-GB" dirty="0" err="1"/>
              <a:t>Anova</a:t>
            </a:r>
            <a:r>
              <a:rPr lang="en-GB" dirty="0"/>
              <a:t>. </a:t>
            </a:r>
          </a:p>
        </p:txBody>
      </p:sp>
    </p:spTree>
    <p:extLst>
      <p:ext uri="{BB962C8B-B14F-4D97-AF65-F5344CB8AC3E}">
        <p14:creationId xmlns:p14="http://schemas.microsoft.com/office/powerpoint/2010/main" val="89730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p:cNvSpPr>
            <a:spLocks noGrp="1"/>
          </p:cNvSpPr>
          <p:nvPr>
            <p:ph type="title"/>
          </p:nvPr>
        </p:nvSpPr>
        <p:spPr/>
        <p:txBody>
          <a:bodyPr/>
          <a:lstStyle/>
          <a:p>
            <a:pPr algn="ctr"/>
            <a:r>
              <a:rPr lang="en-GB" dirty="0"/>
              <a:t>Multiple Regression</a:t>
            </a:r>
          </a:p>
        </p:txBody>
      </p:sp>
      <p:sp>
        <p:nvSpPr>
          <p:cNvPr id="10" name="Content Placeholder 9"/>
          <p:cNvSpPr>
            <a:spLocks noGrp="1"/>
          </p:cNvSpPr>
          <p:nvPr>
            <p:ph idx="1"/>
          </p:nvPr>
        </p:nvSpPr>
        <p:spPr/>
        <p:txBody>
          <a:bodyPr/>
          <a:lstStyle/>
          <a:p>
            <a:r>
              <a:rPr lang="en-GB" dirty="0"/>
              <a:t>Multiple regression also allows you to determine the overall fit (variance explained) of the model and the relative contribution of each of the predictors to the total variance explained. For example, you might want to know how much of the variation in exam performance can be explained by revision time, test anxiety, lecture attendance "as a whole", but also the "relative contribution" of each predictor variable in explaining the variance.</a:t>
            </a:r>
          </a:p>
        </p:txBody>
      </p:sp>
    </p:spTree>
    <p:extLst>
      <p:ext uri="{BB962C8B-B14F-4D97-AF65-F5344CB8AC3E}">
        <p14:creationId xmlns:p14="http://schemas.microsoft.com/office/powerpoint/2010/main" val="28019154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lstStyle/>
          <a:p>
            <a:r>
              <a:rPr lang="en-GB" dirty="0"/>
              <a:t>Worked Example</a:t>
            </a:r>
          </a:p>
        </p:txBody>
      </p:sp>
      <p:sp>
        <p:nvSpPr>
          <p:cNvPr id="5" name="Subtitle 4"/>
          <p:cNvSpPr>
            <a:spLocks noGrp="1"/>
          </p:cNvSpPr>
          <p:nvPr>
            <p:ph type="subTitle" idx="1"/>
          </p:nvPr>
        </p:nvSpPr>
        <p:spPr/>
        <p:txBody>
          <a:bodyPr/>
          <a:lstStyle/>
          <a:p>
            <a:r>
              <a:rPr lang="en-GB" dirty="0"/>
              <a:t>Stuart Jones and Charlotte Greenway</a:t>
            </a:r>
          </a:p>
        </p:txBody>
      </p:sp>
    </p:spTree>
    <p:extLst>
      <p:ext uri="{BB962C8B-B14F-4D97-AF65-F5344CB8AC3E}">
        <p14:creationId xmlns:p14="http://schemas.microsoft.com/office/powerpoint/2010/main" val="47886300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Before we start……. Recap and Important terms / assumptions. </a:t>
            </a:r>
          </a:p>
        </p:txBody>
      </p:sp>
      <p:sp>
        <p:nvSpPr>
          <p:cNvPr id="3" name="Content Placeholder 2"/>
          <p:cNvSpPr>
            <a:spLocks noGrp="1"/>
          </p:cNvSpPr>
          <p:nvPr>
            <p:ph idx="1"/>
          </p:nvPr>
        </p:nvSpPr>
        <p:spPr>
          <a:xfrm>
            <a:off x="1103312" y="2066365"/>
            <a:ext cx="8946541" cy="4670611"/>
          </a:xfrm>
        </p:spPr>
        <p:txBody>
          <a:bodyPr>
            <a:normAutofit fontScale="92500" lnSpcReduction="20000"/>
          </a:bodyPr>
          <a:lstStyle/>
          <a:p>
            <a:pPr marL="171450" lvl="0" indent="-173736">
              <a:lnSpc>
                <a:spcPct val="100000"/>
              </a:lnSpc>
              <a:spcBef>
                <a:spcPts val="600"/>
              </a:spcBef>
              <a:buClr>
                <a:srgbClr val="61625E"/>
              </a:buClr>
            </a:pPr>
            <a:r>
              <a:rPr lang="en-US" sz="2400" spc="30" dirty="0">
                <a:latin typeface="Candara"/>
                <a:cs typeface="Tahoma" pitchFamily="34" charset="0"/>
              </a:rPr>
              <a:t>Multiple Regression</a:t>
            </a:r>
          </a:p>
          <a:p>
            <a:pPr marL="171450" lvl="0" indent="-173736">
              <a:lnSpc>
                <a:spcPct val="100000"/>
              </a:lnSpc>
              <a:spcBef>
                <a:spcPts val="600"/>
              </a:spcBef>
              <a:buClr>
                <a:srgbClr val="61625E"/>
              </a:buClr>
            </a:pPr>
            <a:endParaRPr lang="en-US" sz="2400" spc="30" dirty="0">
              <a:latin typeface="Candara"/>
              <a:cs typeface="Tahoma" pitchFamily="34" charset="0"/>
            </a:endParaRPr>
          </a:p>
          <a:p>
            <a:pPr marL="171450" lvl="0" indent="-173736">
              <a:lnSpc>
                <a:spcPct val="100000"/>
              </a:lnSpc>
              <a:spcBef>
                <a:spcPts val="600"/>
              </a:spcBef>
              <a:buClr>
                <a:srgbClr val="61625E"/>
              </a:buClr>
            </a:pPr>
            <a:r>
              <a:rPr lang="en-US" sz="2400" spc="30" dirty="0">
                <a:latin typeface="Candara"/>
                <a:cs typeface="Tahoma" pitchFamily="34" charset="0"/>
              </a:rPr>
              <a:t>Allows us to predict someone’s score on one variable on the basis of their scores on several other variables. </a:t>
            </a:r>
          </a:p>
          <a:p>
            <a:pPr marL="171450" lvl="0" indent="-173736">
              <a:lnSpc>
                <a:spcPct val="100000"/>
              </a:lnSpc>
              <a:spcBef>
                <a:spcPts val="600"/>
              </a:spcBef>
              <a:buClr>
                <a:srgbClr val="61625E"/>
              </a:buClr>
            </a:pPr>
            <a:endParaRPr lang="en-US" sz="700" spc="30" dirty="0">
              <a:latin typeface="Candara"/>
              <a:cs typeface="Tahoma" pitchFamily="34" charset="0"/>
            </a:endParaRPr>
          </a:p>
          <a:p>
            <a:pPr marL="171450" lvl="0" indent="-173736">
              <a:lnSpc>
                <a:spcPct val="100000"/>
              </a:lnSpc>
              <a:spcBef>
                <a:spcPts val="600"/>
              </a:spcBef>
              <a:buClr>
                <a:srgbClr val="61625E"/>
              </a:buClr>
            </a:pPr>
            <a:r>
              <a:rPr lang="en-US" sz="2400" spc="30" dirty="0">
                <a:latin typeface="Candara"/>
                <a:cs typeface="Tahoma" pitchFamily="34" charset="0"/>
              </a:rPr>
              <a:t>E.g., we are interested in predicting how much an individual enjoys their job. </a:t>
            </a:r>
          </a:p>
          <a:p>
            <a:pPr marL="171450" lvl="0" indent="-173736">
              <a:lnSpc>
                <a:spcPct val="100000"/>
              </a:lnSpc>
              <a:spcBef>
                <a:spcPts val="600"/>
              </a:spcBef>
              <a:buClr>
                <a:srgbClr val="61625E"/>
              </a:buClr>
            </a:pPr>
            <a:endParaRPr lang="en-US" sz="1800" spc="30" dirty="0">
              <a:latin typeface="Candara"/>
              <a:cs typeface="Tahoma" pitchFamily="34" charset="0"/>
            </a:endParaRPr>
          </a:p>
          <a:p>
            <a:pPr marL="170752" lvl="1" indent="0">
              <a:lnSpc>
                <a:spcPct val="100000"/>
              </a:lnSpc>
              <a:spcBef>
                <a:spcPts val="600"/>
              </a:spcBef>
              <a:buClr>
                <a:srgbClr val="61625E"/>
              </a:buClr>
              <a:buNone/>
            </a:pPr>
            <a:r>
              <a:rPr lang="en-US" dirty="0">
                <a:latin typeface="Candara"/>
                <a:cs typeface="Tahoma" pitchFamily="34" charset="0"/>
              </a:rPr>
              <a:t>Variables such as… all might contribute towards job satisfaction. </a:t>
            </a:r>
          </a:p>
          <a:p>
            <a:pPr marL="344488" lvl="1" indent="-173736">
              <a:lnSpc>
                <a:spcPct val="100000"/>
              </a:lnSpc>
              <a:spcBef>
                <a:spcPts val="600"/>
              </a:spcBef>
              <a:buClr>
                <a:srgbClr val="61625E"/>
              </a:buClr>
            </a:pPr>
            <a:endParaRPr lang="en-US" sz="300" dirty="0">
              <a:latin typeface="Candara"/>
              <a:cs typeface="Tahoma" pitchFamily="34" charset="0"/>
            </a:endParaRPr>
          </a:p>
          <a:p>
            <a:pPr marL="515938" lvl="2" indent="-173736">
              <a:lnSpc>
                <a:spcPct val="100000"/>
              </a:lnSpc>
              <a:spcBef>
                <a:spcPts val="600"/>
              </a:spcBef>
              <a:buClr>
                <a:srgbClr val="61625E"/>
              </a:buClr>
            </a:pPr>
            <a:r>
              <a:rPr lang="en-US" dirty="0">
                <a:latin typeface="Candara"/>
                <a:cs typeface="Tahoma" pitchFamily="34" charset="0"/>
              </a:rPr>
              <a:t>Salary</a:t>
            </a:r>
          </a:p>
          <a:p>
            <a:pPr marL="515938" lvl="2" indent="-173736">
              <a:lnSpc>
                <a:spcPct val="100000"/>
              </a:lnSpc>
              <a:spcBef>
                <a:spcPts val="600"/>
              </a:spcBef>
              <a:buClr>
                <a:srgbClr val="61625E"/>
              </a:buClr>
            </a:pPr>
            <a:r>
              <a:rPr lang="en-US" dirty="0">
                <a:latin typeface="Candara"/>
                <a:cs typeface="Tahoma" pitchFamily="34" charset="0"/>
              </a:rPr>
              <a:t>Extent of academic qualifications</a:t>
            </a:r>
          </a:p>
          <a:p>
            <a:pPr marL="515938" lvl="2" indent="-173736">
              <a:lnSpc>
                <a:spcPct val="100000"/>
              </a:lnSpc>
              <a:spcBef>
                <a:spcPts val="600"/>
              </a:spcBef>
              <a:buClr>
                <a:srgbClr val="61625E"/>
              </a:buClr>
            </a:pPr>
            <a:r>
              <a:rPr lang="en-US" dirty="0">
                <a:latin typeface="Candara"/>
                <a:cs typeface="Tahoma" pitchFamily="34" charset="0"/>
              </a:rPr>
              <a:t> Age</a:t>
            </a:r>
          </a:p>
          <a:p>
            <a:pPr marL="515938" lvl="2" indent="-173736">
              <a:lnSpc>
                <a:spcPct val="100000"/>
              </a:lnSpc>
              <a:spcBef>
                <a:spcPts val="600"/>
              </a:spcBef>
              <a:buClr>
                <a:srgbClr val="61625E"/>
              </a:buClr>
            </a:pPr>
            <a:r>
              <a:rPr lang="en-US" dirty="0">
                <a:latin typeface="Candara"/>
                <a:cs typeface="Tahoma" pitchFamily="34" charset="0"/>
              </a:rPr>
              <a:t> Sex</a:t>
            </a:r>
          </a:p>
          <a:p>
            <a:pPr marL="515938" lvl="2" indent="-173736">
              <a:lnSpc>
                <a:spcPct val="100000"/>
              </a:lnSpc>
              <a:spcBef>
                <a:spcPts val="600"/>
              </a:spcBef>
              <a:buClr>
                <a:srgbClr val="61625E"/>
              </a:buClr>
            </a:pPr>
            <a:r>
              <a:rPr lang="en-US" dirty="0">
                <a:latin typeface="Candara"/>
                <a:cs typeface="Tahoma" pitchFamily="34" charset="0"/>
              </a:rPr>
              <a:t>Number of years in full-time employment </a:t>
            </a:r>
          </a:p>
          <a:p>
            <a:pPr marL="515938" lvl="2" indent="-173736">
              <a:lnSpc>
                <a:spcPct val="100000"/>
              </a:lnSpc>
              <a:spcBef>
                <a:spcPts val="600"/>
              </a:spcBef>
              <a:buClr>
                <a:srgbClr val="61625E"/>
              </a:buClr>
            </a:pPr>
            <a:r>
              <a:rPr lang="en-US" dirty="0">
                <a:latin typeface="Candara"/>
                <a:cs typeface="Tahoma" pitchFamily="34" charset="0"/>
              </a:rPr>
              <a:t>Socioeconomic status might </a:t>
            </a:r>
          </a:p>
          <a:p>
            <a:endParaRPr lang="en-GB" dirty="0"/>
          </a:p>
        </p:txBody>
      </p:sp>
    </p:spTree>
    <p:extLst>
      <p:ext uri="{BB962C8B-B14F-4D97-AF65-F5344CB8AC3E}">
        <p14:creationId xmlns:p14="http://schemas.microsoft.com/office/powerpoint/2010/main" val="69716696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1752600" y="-152400"/>
            <a:ext cx="8591550" cy="1066801"/>
          </a:xfrm>
        </p:spPr>
        <p:txBody>
          <a:bodyPr>
            <a:normAutofit/>
          </a:bodyPr>
          <a:lstStyle/>
          <a:p>
            <a:r>
              <a:rPr lang="en-US" sz="3200" dirty="0"/>
              <a:t>Multiple Regression </a:t>
            </a:r>
          </a:p>
        </p:txBody>
      </p:sp>
      <p:sp>
        <p:nvSpPr>
          <p:cNvPr id="3" name="Content Placeholder 2"/>
          <p:cNvSpPr>
            <a:spLocks noGrp="1"/>
          </p:cNvSpPr>
          <p:nvPr>
            <p:ph sz="quarter" idx="13"/>
          </p:nvPr>
        </p:nvSpPr>
        <p:spPr>
          <a:xfrm>
            <a:off x="1828800" y="1143000"/>
            <a:ext cx="8534400" cy="1600200"/>
          </a:xfrm>
          <a:solidFill>
            <a:schemeClr val="accent3">
              <a:lumMod val="40000"/>
              <a:lumOff val="60000"/>
            </a:schemeClr>
          </a:solidFill>
          <a:ln>
            <a:solidFill>
              <a:schemeClr val="accent1"/>
            </a:solidFill>
          </a:ln>
        </p:spPr>
        <p:txBody>
          <a:bodyPr>
            <a:normAutofit fontScale="85000" lnSpcReduction="20000"/>
          </a:bodyPr>
          <a:lstStyle/>
          <a:p>
            <a:pPr marL="0" indent="0">
              <a:buNone/>
            </a:pPr>
            <a:r>
              <a:rPr lang="en-US" dirty="0">
                <a:solidFill>
                  <a:schemeClr val="accent6">
                    <a:lumMod val="50000"/>
                  </a:schemeClr>
                </a:solidFill>
              </a:rPr>
              <a:t>If we question workers we  would be able to see how many and which of these variables gave rise to the most accurate prediction of job satisfaction.  </a:t>
            </a:r>
          </a:p>
          <a:p>
            <a:pPr marL="0" indent="0">
              <a:buNone/>
            </a:pPr>
            <a:endParaRPr lang="en-US" sz="1200" dirty="0">
              <a:solidFill>
                <a:schemeClr val="accent6">
                  <a:lumMod val="50000"/>
                </a:schemeClr>
              </a:solidFill>
            </a:endParaRPr>
          </a:p>
          <a:p>
            <a:pPr marL="0" indent="0">
              <a:buNone/>
            </a:pPr>
            <a:r>
              <a:rPr lang="en-US" dirty="0">
                <a:solidFill>
                  <a:schemeClr val="accent6">
                    <a:lumMod val="50000"/>
                  </a:schemeClr>
                </a:solidFill>
              </a:rPr>
              <a:t>We might find that job satisfaction is most accurately predicted by salary and years in full-time employment, with the other variables not helping us to predict job satisfaction.</a:t>
            </a:r>
          </a:p>
          <a:p>
            <a:endParaRPr lang="en-US" dirty="0"/>
          </a:p>
        </p:txBody>
      </p:sp>
      <p:sp>
        <p:nvSpPr>
          <p:cNvPr id="5" name="Rectangle 4"/>
          <p:cNvSpPr/>
          <p:nvPr/>
        </p:nvSpPr>
        <p:spPr>
          <a:xfrm>
            <a:off x="1828800" y="2971800"/>
            <a:ext cx="3810000" cy="2862322"/>
          </a:xfrm>
          <a:prstGeom prst="rect">
            <a:avLst/>
          </a:prstGeom>
          <a:solidFill>
            <a:schemeClr val="accent4">
              <a:lumMod val="40000"/>
              <a:lumOff val="60000"/>
            </a:schemeClr>
          </a:solidFill>
          <a:ln>
            <a:solidFill>
              <a:schemeClr val="accent1"/>
            </a:solidFill>
          </a:ln>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entury Gothic" panose="020B0502020202020204"/>
                <a:ea typeface="+mn-ea"/>
                <a:cs typeface="+mn-cs"/>
              </a:rPr>
              <a:t>In multiple regressions we use the term “predictor variables” (independent variables in causal statistics) to identify those variables that we think will influence the “criterion variable” (dependent variable in causal statistics).</a:t>
            </a:r>
          </a:p>
        </p:txBody>
      </p:sp>
      <p:sp>
        <p:nvSpPr>
          <p:cNvPr id="6" name="Rectangle 5"/>
          <p:cNvSpPr/>
          <p:nvPr/>
        </p:nvSpPr>
        <p:spPr>
          <a:xfrm>
            <a:off x="6477000" y="2971800"/>
            <a:ext cx="3581400" cy="2862322"/>
          </a:xfrm>
          <a:prstGeom prst="rect">
            <a:avLst/>
          </a:prstGeom>
          <a:solidFill>
            <a:schemeClr val="accent4">
              <a:lumMod val="40000"/>
              <a:lumOff val="60000"/>
            </a:schemeClr>
          </a:solid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entury Gothic" panose="020B0502020202020204"/>
                <a:ea typeface="+mn-ea"/>
                <a:cs typeface="+mn-cs"/>
              </a:rPr>
              <a:t>E.g., type of salary and years in full-time employment would emerge as significant predictor variables, which allow us to estimate the criterion variable – how satisfied someone is likely to be with their job.</a:t>
            </a:r>
          </a:p>
        </p:txBody>
      </p:sp>
    </p:spTree>
    <p:extLst>
      <p:ext uri="{BB962C8B-B14F-4D97-AF65-F5344CB8AC3E}">
        <p14:creationId xmlns:p14="http://schemas.microsoft.com/office/powerpoint/2010/main" val="283081475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28800" y="533400"/>
            <a:ext cx="8229600" cy="914400"/>
          </a:xfrm>
        </p:spPr>
        <p:txBody>
          <a:bodyPr>
            <a:normAutofit/>
          </a:bodyPr>
          <a:lstStyle/>
          <a:p>
            <a:r>
              <a:rPr lang="en-US" dirty="0"/>
              <a:t>Multiple regression - variables</a:t>
            </a:r>
          </a:p>
        </p:txBody>
      </p:sp>
      <p:sp>
        <p:nvSpPr>
          <p:cNvPr id="3" name="Content Placeholder 2"/>
          <p:cNvSpPr>
            <a:spLocks noGrp="1"/>
          </p:cNvSpPr>
          <p:nvPr>
            <p:ph sz="quarter" idx="13"/>
          </p:nvPr>
        </p:nvSpPr>
        <p:spPr>
          <a:xfrm>
            <a:off x="1981200" y="2209800"/>
            <a:ext cx="8153400" cy="2969342"/>
          </a:xfrm>
        </p:spPr>
        <p:txBody>
          <a:bodyPr>
            <a:noAutofit/>
          </a:bodyPr>
          <a:lstStyle/>
          <a:p>
            <a:pPr marL="45720" indent="0">
              <a:buNone/>
            </a:pPr>
            <a:r>
              <a:rPr lang="en-US" dirty="0"/>
              <a:t>Having more than one predictor variable is useful when predicting human </a:t>
            </a:r>
            <a:r>
              <a:rPr lang="en-US" dirty="0" err="1"/>
              <a:t>behaviour</a:t>
            </a:r>
            <a:r>
              <a:rPr lang="en-US" dirty="0"/>
              <a:t>, as our actions, thoughts and emotions are all likely to be influenced by some combination of several factors. </a:t>
            </a:r>
          </a:p>
          <a:p>
            <a:pPr marL="45720" indent="0">
              <a:buNone/>
            </a:pPr>
            <a:endParaRPr lang="en-GB" sz="1100" dirty="0"/>
          </a:p>
          <a:p>
            <a:pPr marL="45720" indent="0">
              <a:buNone/>
            </a:pPr>
            <a:endParaRPr lang="en-US" sz="1100" dirty="0"/>
          </a:p>
          <a:p>
            <a:pPr marL="45720" indent="0">
              <a:buNone/>
            </a:pPr>
            <a:r>
              <a:rPr lang="en-US" dirty="0"/>
              <a:t>Using multiple regression we can test theories (or models) about precisely which set of variables is influencing our </a:t>
            </a:r>
            <a:r>
              <a:rPr lang="en-US" dirty="0" err="1"/>
              <a:t>behaviour</a:t>
            </a:r>
            <a:r>
              <a:rPr lang="en-US" dirty="0"/>
              <a:t>.</a:t>
            </a:r>
            <a:endParaRPr lang="en-GB" dirty="0"/>
          </a:p>
        </p:txBody>
      </p:sp>
    </p:spTree>
    <p:extLst>
      <p:ext uri="{BB962C8B-B14F-4D97-AF65-F5344CB8AC3E}">
        <p14:creationId xmlns:p14="http://schemas.microsoft.com/office/powerpoint/2010/main" val="223318274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a:spLocks noGrp="1"/>
          </p:cNvSpPr>
          <p:nvPr>
            <p:ph type="title"/>
          </p:nvPr>
        </p:nvSpPr>
        <p:spPr>
          <a:xfrm>
            <a:off x="1752600" y="1"/>
            <a:ext cx="8591550" cy="1066801"/>
          </a:xfrm>
        </p:spPr>
        <p:txBody>
          <a:bodyPr>
            <a:normAutofit/>
          </a:bodyPr>
          <a:lstStyle/>
          <a:p>
            <a:r>
              <a:rPr lang="en-US" dirty="0"/>
              <a:t>Multiple Regression </a:t>
            </a:r>
          </a:p>
        </p:txBody>
      </p:sp>
      <p:sp>
        <p:nvSpPr>
          <p:cNvPr id="4" name="Content Placeholder 3"/>
          <p:cNvSpPr>
            <a:spLocks noGrp="1"/>
          </p:cNvSpPr>
          <p:nvPr>
            <p:ph sz="quarter" idx="13"/>
          </p:nvPr>
        </p:nvSpPr>
        <p:spPr>
          <a:xfrm>
            <a:off x="1515932" y="1954307"/>
            <a:ext cx="8595360" cy="5903154"/>
          </a:xfrm>
          <a:prstGeom prst="rect">
            <a:avLst/>
          </a:prstGeom>
        </p:spPr>
        <p:txBody>
          <a:bodyPr wrap="square">
            <a:spAutoFit/>
          </a:bodyPr>
          <a:lstStyle/>
          <a:p>
            <a:r>
              <a:rPr lang="en-US" dirty="0"/>
              <a:t>Multiple regression is seeking to account for the variance in the scores we observe. </a:t>
            </a:r>
          </a:p>
          <a:p>
            <a:endParaRPr lang="en-US" dirty="0"/>
          </a:p>
          <a:p>
            <a:r>
              <a:rPr lang="en-US" dirty="0"/>
              <a:t>Thus, people might vary greatly in their levels of job satisfaction. </a:t>
            </a:r>
          </a:p>
          <a:p>
            <a:endParaRPr lang="en-US" dirty="0"/>
          </a:p>
          <a:p>
            <a:r>
              <a:rPr lang="en-US" dirty="0"/>
              <a:t>Some of this variance will be accounted for by the variables we have identified. </a:t>
            </a:r>
          </a:p>
          <a:p>
            <a:endParaRPr lang="en-US" dirty="0"/>
          </a:p>
          <a:p>
            <a:r>
              <a:rPr lang="en-US" dirty="0"/>
              <a:t>I.e.,  salary accounts for a fairly large percentage of the variance in job satisfaction, and hence it is very useful to know someone’s salary when trying to predict their job satisfaction.</a:t>
            </a:r>
          </a:p>
        </p:txBody>
      </p:sp>
    </p:spTree>
    <p:extLst>
      <p:ext uri="{BB962C8B-B14F-4D97-AF65-F5344CB8AC3E}">
        <p14:creationId xmlns:p14="http://schemas.microsoft.com/office/powerpoint/2010/main" val="200921463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1752600" y="-152400"/>
            <a:ext cx="8591550" cy="1066801"/>
          </a:xfrm>
        </p:spPr>
        <p:txBody>
          <a:bodyPr>
            <a:normAutofit/>
          </a:bodyPr>
          <a:lstStyle/>
          <a:p>
            <a:r>
              <a:rPr lang="en-US" sz="3200" dirty="0"/>
              <a:t>Multiple Regression  - rules</a:t>
            </a:r>
          </a:p>
        </p:txBody>
      </p:sp>
      <p:sp>
        <p:nvSpPr>
          <p:cNvPr id="2" name="Content Placeholder 1"/>
          <p:cNvSpPr>
            <a:spLocks noGrp="1"/>
          </p:cNvSpPr>
          <p:nvPr>
            <p:ph sz="quarter" idx="13"/>
          </p:nvPr>
        </p:nvSpPr>
        <p:spPr>
          <a:xfrm>
            <a:off x="1752600" y="2164976"/>
            <a:ext cx="8915400" cy="5257800"/>
          </a:xfrm>
        </p:spPr>
        <p:txBody>
          <a:bodyPr>
            <a:noAutofit/>
          </a:bodyPr>
          <a:lstStyle/>
          <a:p>
            <a:r>
              <a:rPr lang="en-US" dirty="0"/>
              <a:t>In multiple regression we do not directly manipulate the </a:t>
            </a:r>
            <a:r>
              <a:rPr lang="en-US" dirty="0" err="1"/>
              <a:t>Cvs</a:t>
            </a:r>
            <a:r>
              <a:rPr lang="en-US" dirty="0"/>
              <a:t>/</a:t>
            </a:r>
            <a:r>
              <a:rPr lang="en-US" dirty="0" err="1"/>
              <a:t>Pvs</a:t>
            </a:r>
            <a:r>
              <a:rPr lang="en-US" dirty="0"/>
              <a:t> but instead just measure the naturally occurring levels of the variables and see if this helps us predict the score on the criterion variable/ predictor variable.</a:t>
            </a:r>
          </a:p>
          <a:p>
            <a:endParaRPr lang="en-GB" sz="1000" dirty="0"/>
          </a:p>
          <a:p>
            <a:r>
              <a:rPr lang="en-US" dirty="0"/>
              <a:t>The criterion variable that you are seeking to predict should be measured on a continuous scale (such as interval or ratio scale).</a:t>
            </a:r>
          </a:p>
          <a:p>
            <a:endParaRPr lang="en-GB" sz="1000" dirty="0"/>
          </a:p>
          <a:p>
            <a:r>
              <a:rPr lang="en-US" dirty="0"/>
              <a:t>The predictor variables should be measured on a ratio, interval, or ordinal scale. </a:t>
            </a:r>
          </a:p>
          <a:p>
            <a:endParaRPr lang="en-US" sz="1000" dirty="0"/>
          </a:p>
        </p:txBody>
      </p:sp>
    </p:spTree>
    <p:extLst>
      <p:ext uri="{BB962C8B-B14F-4D97-AF65-F5344CB8AC3E}">
        <p14:creationId xmlns:p14="http://schemas.microsoft.com/office/powerpoint/2010/main" val="320688279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1828800" y="-228600"/>
            <a:ext cx="8591550" cy="1066801"/>
          </a:xfrm>
        </p:spPr>
        <p:txBody>
          <a:bodyPr>
            <a:normAutofit/>
          </a:bodyPr>
          <a:lstStyle/>
          <a:p>
            <a:r>
              <a:rPr lang="en-US" sz="3200" dirty="0"/>
              <a:t>Multiple regression  - rules</a:t>
            </a:r>
          </a:p>
        </p:txBody>
      </p:sp>
      <p:sp>
        <p:nvSpPr>
          <p:cNvPr id="3" name="Content Placeholder 2"/>
          <p:cNvSpPr>
            <a:spLocks noGrp="1"/>
          </p:cNvSpPr>
          <p:nvPr>
            <p:ph sz="quarter" idx="13"/>
          </p:nvPr>
        </p:nvSpPr>
        <p:spPr>
          <a:xfrm>
            <a:off x="1752600" y="1143000"/>
            <a:ext cx="8671560" cy="5166360"/>
          </a:xfrm>
        </p:spPr>
        <p:txBody>
          <a:bodyPr>
            <a:normAutofit fontScale="92500" lnSpcReduction="10000"/>
          </a:bodyPr>
          <a:lstStyle/>
          <a:p>
            <a:r>
              <a:rPr lang="en-US" dirty="0"/>
              <a:t>A nominal predictor variable is legitimate but only if it is dichotomous, i.e. there are no more that two categories. For example, age is acceptable (where young is coded as 1 and old as 0) but school years (Year 7, Year 10 and Year 12) could not be coded as a single variable.</a:t>
            </a:r>
          </a:p>
          <a:p>
            <a:endParaRPr lang="en-US" dirty="0"/>
          </a:p>
          <a:p>
            <a:r>
              <a:rPr lang="en-US" dirty="0"/>
              <a:t>Instead, you would create three different variables each with two categories (Year 7 /not Year 7; Year 10/not Year 10 and Year 12/ not Year 12). The term dummy variable is used to describe this type of dichotomous variable.</a:t>
            </a:r>
          </a:p>
          <a:p>
            <a:endParaRPr lang="en-US" dirty="0"/>
          </a:p>
          <a:p>
            <a:r>
              <a:rPr lang="en-US" dirty="0"/>
              <a:t>Multiple regression requires a large number of observations. </a:t>
            </a:r>
          </a:p>
          <a:p>
            <a:endParaRPr lang="en-US" dirty="0"/>
          </a:p>
          <a:p>
            <a:r>
              <a:rPr lang="en-US" dirty="0"/>
              <a:t>The absolute minimum - five times as many participants as predictor variables (more acceptable ratio is 10:1).</a:t>
            </a:r>
          </a:p>
        </p:txBody>
      </p:sp>
    </p:spTree>
    <p:extLst>
      <p:ext uri="{BB962C8B-B14F-4D97-AF65-F5344CB8AC3E}">
        <p14:creationId xmlns:p14="http://schemas.microsoft.com/office/powerpoint/2010/main" val="137203104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28800" y="1"/>
            <a:ext cx="8591550" cy="1066801"/>
          </a:xfrm>
        </p:spPr>
        <p:txBody>
          <a:bodyPr/>
          <a:lstStyle/>
          <a:p>
            <a:r>
              <a:rPr lang="en-US" dirty="0"/>
              <a:t>TERMINOLOGY</a:t>
            </a:r>
          </a:p>
        </p:txBody>
      </p:sp>
      <p:sp>
        <p:nvSpPr>
          <p:cNvPr id="3" name="Content Placeholder 2"/>
          <p:cNvSpPr>
            <a:spLocks noGrp="1"/>
          </p:cNvSpPr>
          <p:nvPr>
            <p:ph sz="quarter" idx="13"/>
          </p:nvPr>
        </p:nvSpPr>
        <p:spPr>
          <a:xfrm>
            <a:off x="1905000" y="1371600"/>
            <a:ext cx="8595360" cy="5166360"/>
          </a:xfrm>
        </p:spPr>
        <p:txBody>
          <a:bodyPr>
            <a:normAutofit/>
          </a:bodyPr>
          <a:lstStyle/>
          <a:p>
            <a:pPr marL="0" indent="0">
              <a:buNone/>
            </a:pPr>
            <a:r>
              <a:rPr lang="en-US" sz="3200" dirty="0"/>
              <a:t>Beta (</a:t>
            </a:r>
            <a:r>
              <a:rPr lang="en-US" sz="3200" dirty="0" err="1"/>
              <a:t>standardised</a:t>
            </a:r>
            <a:r>
              <a:rPr lang="en-US" sz="3200" dirty="0"/>
              <a:t> regression coefficients)</a:t>
            </a:r>
          </a:p>
          <a:p>
            <a:pPr marL="0" indent="0">
              <a:buNone/>
            </a:pPr>
            <a:endParaRPr lang="en-US" sz="900" dirty="0"/>
          </a:p>
          <a:p>
            <a:pPr marL="342900" indent="-342900">
              <a:spcAft>
                <a:spcPts val="600"/>
              </a:spcAft>
            </a:pPr>
            <a:r>
              <a:rPr lang="en-US" sz="2400" dirty="0"/>
              <a:t>The beta value is a measure of how strongly each predictor variable influences the criterion variable. </a:t>
            </a:r>
          </a:p>
          <a:p>
            <a:pPr marL="342900" indent="-342900">
              <a:spcAft>
                <a:spcPts val="600"/>
              </a:spcAft>
            </a:pPr>
            <a:r>
              <a:rPr lang="en-US" sz="2400" dirty="0"/>
              <a:t>The beta is measured in units of standard deviation. </a:t>
            </a:r>
          </a:p>
          <a:p>
            <a:pPr marL="515938" lvl="1" indent="-342900">
              <a:spcAft>
                <a:spcPts val="600"/>
              </a:spcAft>
            </a:pPr>
            <a:r>
              <a:rPr lang="en-US" dirty="0"/>
              <a:t>E.g., a beta value of 2.5 indicates that a change of one standard deviation in the predictor variable will result in a change of 2.5 standard deviations in the criterion variable.</a:t>
            </a:r>
          </a:p>
          <a:p>
            <a:pPr marL="342900" indent="-342900">
              <a:spcAft>
                <a:spcPts val="600"/>
              </a:spcAft>
            </a:pPr>
            <a:r>
              <a:rPr lang="en-US" sz="2400" dirty="0"/>
              <a:t>Thus, the higher the beta value the greater the impact of the predictor variable on the criterion variable.</a:t>
            </a:r>
          </a:p>
          <a:p>
            <a:pPr marL="342900" indent="-342900">
              <a:spcAft>
                <a:spcPts val="600"/>
              </a:spcAft>
            </a:pPr>
            <a:endParaRPr lang="en-US" sz="2400" dirty="0"/>
          </a:p>
        </p:txBody>
      </p:sp>
    </p:spTree>
    <p:extLst>
      <p:ext uri="{BB962C8B-B14F-4D97-AF65-F5344CB8AC3E}">
        <p14:creationId xmlns:p14="http://schemas.microsoft.com/office/powerpoint/2010/main" val="231434505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1828800" y="-152400"/>
            <a:ext cx="8591550" cy="1066801"/>
          </a:xfrm>
        </p:spPr>
        <p:txBody>
          <a:bodyPr/>
          <a:lstStyle/>
          <a:p>
            <a:r>
              <a:rPr lang="en-US" dirty="0"/>
              <a:t>TERMINOLOGY</a:t>
            </a:r>
          </a:p>
        </p:txBody>
      </p:sp>
      <p:sp>
        <p:nvSpPr>
          <p:cNvPr id="3" name="Content Placeholder 2"/>
          <p:cNvSpPr>
            <a:spLocks noGrp="1"/>
          </p:cNvSpPr>
          <p:nvPr>
            <p:ph sz="quarter" idx="13"/>
          </p:nvPr>
        </p:nvSpPr>
        <p:spPr>
          <a:xfrm>
            <a:off x="1828800" y="1219200"/>
            <a:ext cx="8595360" cy="5245608"/>
          </a:xfrm>
        </p:spPr>
        <p:txBody>
          <a:bodyPr>
            <a:normAutofit/>
          </a:bodyPr>
          <a:lstStyle/>
          <a:p>
            <a:pPr marL="0" indent="0">
              <a:buNone/>
            </a:pPr>
            <a:r>
              <a:rPr lang="en-US" dirty="0"/>
              <a:t>When you have only one predictor variable in your model, then beta is equivalent to the correlation coefficient between the predictor and the criterion variable. </a:t>
            </a:r>
          </a:p>
          <a:p>
            <a:pPr marL="0" indent="0">
              <a:buNone/>
            </a:pPr>
            <a:endParaRPr lang="en-US" dirty="0"/>
          </a:p>
          <a:p>
            <a:pPr marL="0" indent="0">
              <a:buNone/>
            </a:pPr>
            <a:r>
              <a:rPr lang="en-US" dirty="0"/>
              <a:t>This equivalence makes sense, as this situation is a correlation between two variables.</a:t>
            </a:r>
          </a:p>
          <a:p>
            <a:pPr marL="0" indent="0">
              <a:buNone/>
            </a:pPr>
            <a:endParaRPr lang="en-US" dirty="0"/>
          </a:p>
          <a:p>
            <a:pPr marL="0" indent="0">
              <a:buNone/>
            </a:pPr>
            <a:r>
              <a:rPr lang="en-US" dirty="0"/>
              <a:t>When you have more than one predictor variable, you cannot compare the contribution of each predictor variable by simply comparing the correlation coefficients. </a:t>
            </a:r>
          </a:p>
          <a:p>
            <a:pPr marL="0" indent="0">
              <a:buNone/>
            </a:pPr>
            <a:endParaRPr lang="en-US" dirty="0"/>
          </a:p>
          <a:p>
            <a:pPr marL="0" indent="0">
              <a:buNone/>
            </a:pPr>
            <a:r>
              <a:rPr lang="en-US" dirty="0"/>
              <a:t>The beta regression coefficient is computed to allow you to make such comparisons and to assess the strength of the relationship between each predictor variable to the criterion variable.</a:t>
            </a:r>
          </a:p>
        </p:txBody>
      </p:sp>
    </p:spTree>
    <p:extLst>
      <p:ext uri="{BB962C8B-B14F-4D97-AF65-F5344CB8AC3E}">
        <p14:creationId xmlns:p14="http://schemas.microsoft.com/office/powerpoint/2010/main" val="348663808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1828800" y="-228600"/>
            <a:ext cx="8591550" cy="1066801"/>
          </a:xfrm>
        </p:spPr>
        <p:txBody>
          <a:bodyPr/>
          <a:lstStyle/>
          <a:p>
            <a:r>
              <a:rPr lang="en-US" dirty="0"/>
              <a:t>TERMINOLOGY</a:t>
            </a:r>
          </a:p>
        </p:txBody>
      </p:sp>
      <p:sp>
        <p:nvSpPr>
          <p:cNvPr id="3" name="Content Placeholder 2"/>
          <p:cNvSpPr>
            <a:spLocks noGrp="1"/>
          </p:cNvSpPr>
          <p:nvPr>
            <p:ph sz="quarter" idx="13"/>
          </p:nvPr>
        </p:nvSpPr>
        <p:spPr>
          <a:xfrm>
            <a:off x="1752600" y="1066800"/>
            <a:ext cx="8595360" cy="4495800"/>
          </a:xfrm>
        </p:spPr>
        <p:txBody>
          <a:bodyPr>
            <a:normAutofit/>
          </a:bodyPr>
          <a:lstStyle/>
          <a:p>
            <a:pPr marL="0" indent="0">
              <a:buNone/>
            </a:pPr>
            <a:r>
              <a:rPr lang="pt-BR" b="1" dirty="0"/>
              <a:t>R, R Square, Adjusted R Square</a:t>
            </a:r>
          </a:p>
          <a:p>
            <a:pPr marL="0" indent="0">
              <a:buNone/>
            </a:pPr>
            <a:endParaRPr lang="pt-BR" sz="800" dirty="0"/>
          </a:p>
          <a:p>
            <a:pPr marL="342900" indent="-342900">
              <a:spcAft>
                <a:spcPts val="600"/>
              </a:spcAft>
            </a:pPr>
            <a:r>
              <a:rPr lang="en-US" sz="2000" dirty="0"/>
              <a:t>R is a measure of the correlation between the observed value and the predicted value of the criterion variable. </a:t>
            </a:r>
          </a:p>
          <a:p>
            <a:pPr marL="574675" lvl="1" indent="-293688">
              <a:spcAft>
                <a:spcPts val="600"/>
              </a:spcAft>
            </a:pPr>
            <a:r>
              <a:rPr lang="en-US" sz="1800" dirty="0"/>
              <a:t>In our example this would be the correlation between the levels of job satisfaction reported by our participants and the levels predicted for them by our predictor variables.</a:t>
            </a:r>
          </a:p>
          <a:p>
            <a:pPr marL="574675" lvl="1" indent="-293688">
              <a:spcAft>
                <a:spcPts val="600"/>
              </a:spcAft>
            </a:pPr>
            <a:endParaRPr lang="en-US" sz="1000" dirty="0"/>
          </a:p>
          <a:p>
            <a:pPr marL="401638" lvl="1" indent="-342900">
              <a:spcAft>
                <a:spcPts val="600"/>
              </a:spcAft>
            </a:pPr>
            <a:r>
              <a:rPr lang="en-US" dirty="0"/>
              <a:t>R Square (R2) is the square of this measure of correlation and indicates the proportion of the variance in the criterion variable which is accounted for by our model.</a:t>
            </a:r>
          </a:p>
          <a:p>
            <a:pPr marL="573088" lvl="2" indent="-292100">
              <a:spcAft>
                <a:spcPts val="600"/>
              </a:spcAft>
            </a:pPr>
            <a:r>
              <a:rPr lang="en-US" dirty="0"/>
              <a:t>In our example the proportion of the variance in the job satisfaction scores accounted for by our set of predictor variables (salary, etc.).</a:t>
            </a:r>
          </a:p>
        </p:txBody>
      </p:sp>
      <p:sp>
        <p:nvSpPr>
          <p:cNvPr id="5" name="Rectangle 4"/>
          <p:cNvSpPr/>
          <p:nvPr/>
        </p:nvSpPr>
        <p:spPr>
          <a:xfrm>
            <a:off x="1752600" y="5642130"/>
            <a:ext cx="8763000" cy="830997"/>
          </a:xfrm>
          <a:prstGeom prst="rect">
            <a:avLst/>
          </a:prstGeom>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white"/>
                </a:solidFill>
                <a:effectLst/>
                <a:uLnTx/>
                <a:uFillTx/>
                <a:latin typeface="Century Gothic" panose="020B0502020202020204"/>
                <a:ea typeface="+mn-ea"/>
                <a:cs typeface="+mn-cs"/>
              </a:rPr>
              <a:t>In essence, this is a measure of how good a prediction of the criterion variable we can make by knowing the predictor variables.</a:t>
            </a:r>
          </a:p>
        </p:txBody>
      </p:sp>
    </p:spTree>
    <p:extLst>
      <p:ext uri="{BB962C8B-B14F-4D97-AF65-F5344CB8AC3E}">
        <p14:creationId xmlns:p14="http://schemas.microsoft.com/office/powerpoint/2010/main" val="234951171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1752600" y="-31955"/>
            <a:ext cx="8591550" cy="1066801"/>
          </a:xfrm>
        </p:spPr>
        <p:txBody>
          <a:bodyPr/>
          <a:lstStyle/>
          <a:p>
            <a:r>
              <a:rPr lang="en-US" dirty="0"/>
              <a:t>TERMINOLOGY</a:t>
            </a:r>
          </a:p>
        </p:txBody>
      </p:sp>
      <p:sp>
        <p:nvSpPr>
          <p:cNvPr id="3" name="Content Placeholder 2"/>
          <p:cNvSpPr>
            <a:spLocks noGrp="1"/>
          </p:cNvSpPr>
          <p:nvPr>
            <p:ph sz="quarter" idx="13"/>
          </p:nvPr>
        </p:nvSpPr>
        <p:spPr>
          <a:xfrm>
            <a:off x="1752600" y="1219200"/>
            <a:ext cx="8610600" cy="5105400"/>
          </a:xfrm>
        </p:spPr>
        <p:txBody>
          <a:bodyPr>
            <a:normAutofit lnSpcReduction="10000"/>
          </a:bodyPr>
          <a:lstStyle/>
          <a:p>
            <a:pPr>
              <a:spcAft>
                <a:spcPts val="600"/>
              </a:spcAft>
            </a:pPr>
            <a:r>
              <a:rPr lang="en-US" sz="2400" dirty="0"/>
              <a:t>R square tends to somewhat over-estimate the success of the model when applied to the real world, so an Adjusted R Square value is calculated which takes into account the number of variables in the model and the number of observations (participants) our model is based on. </a:t>
            </a:r>
          </a:p>
          <a:p>
            <a:pPr>
              <a:spcAft>
                <a:spcPts val="600"/>
              </a:spcAft>
            </a:pPr>
            <a:endParaRPr lang="en-US" sz="900" dirty="0"/>
          </a:p>
          <a:p>
            <a:pPr>
              <a:spcAft>
                <a:spcPts val="600"/>
              </a:spcAft>
            </a:pPr>
            <a:r>
              <a:rPr lang="en-US" sz="2400" dirty="0"/>
              <a:t>This Adjusted R Square value gives the most useful measure of the success of our model. </a:t>
            </a:r>
          </a:p>
          <a:p>
            <a:pPr>
              <a:spcAft>
                <a:spcPts val="600"/>
              </a:spcAft>
            </a:pPr>
            <a:endParaRPr lang="en-US" sz="900" dirty="0"/>
          </a:p>
          <a:p>
            <a:pPr>
              <a:spcAft>
                <a:spcPts val="600"/>
              </a:spcAft>
            </a:pPr>
            <a:r>
              <a:rPr lang="en-US" sz="2400" dirty="0"/>
              <a:t>If, for example we have an Adjusted R Square value of 0.75 we can say that our model has accounted for 75% of the variance in the criterion variable.</a:t>
            </a:r>
          </a:p>
        </p:txBody>
      </p:sp>
    </p:spTree>
    <p:extLst>
      <p:ext uri="{BB962C8B-B14F-4D97-AF65-F5344CB8AC3E}">
        <p14:creationId xmlns:p14="http://schemas.microsoft.com/office/powerpoint/2010/main" val="257510755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1752600" y="-228600"/>
            <a:ext cx="8591550" cy="1066801"/>
          </a:xfrm>
        </p:spPr>
        <p:txBody>
          <a:bodyPr/>
          <a:lstStyle/>
          <a:p>
            <a:r>
              <a:rPr lang="en-US" dirty="0"/>
              <a:t>TERMINOLOGY:  Multicollinearity</a:t>
            </a:r>
          </a:p>
        </p:txBody>
      </p:sp>
      <p:sp>
        <p:nvSpPr>
          <p:cNvPr id="3" name="Content Placeholder 2"/>
          <p:cNvSpPr>
            <a:spLocks noGrp="1"/>
          </p:cNvSpPr>
          <p:nvPr>
            <p:ph sz="quarter" idx="13"/>
          </p:nvPr>
        </p:nvSpPr>
        <p:spPr>
          <a:xfrm>
            <a:off x="1828800" y="1143000"/>
            <a:ext cx="8595360" cy="5483352"/>
          </a:xfrm>
        </p:spPr>
        <p:txBody>
          <a:bodyPr>
            <a:normAutofit/>
          </a:bodyPr>
          <a:lstStyle/>
          <a:p>
            <a:pPr marL="0" indent="0">
              <a:spcAft>
                <a:spcPts val="1200"/>
              </a:spcAft>
              <a:buNone/>
            </a:pPr>
            <a:r>
              <a:rPr lang="en-US" dirty="0"/>
              <a:t>When choosing a predictor variable you should select one that might be correlated with the criterion variable, but that is not strongly correlated with the other predictor variables. </a:t>
            </a:r>
          </a:p>
          <a:p>
            <a:pPr marL="0" indent="0">
              <a:spcAft>
                <a:spcPts val="1200"/>
              </a:spcAft>
              <a:buNone/>
            </a:pPr>
            <a:r>
              <a:rPr lang="en-GB" dirty="0"/>
              <a:t>       </a:t>
            </a:r>
            <a:r>
              <a:rPr lang="en-GB" sz="1400" dirty="0"/>
              <a:t>e.g., </a:t>
            </a:r>
            <a:r>
              <a:rPr lang="en-US" sz="1400" dirty="0"/>
              <a:t>Salary may be correlated with academic qualifications and Sex</a:t>
            </a:r>
            <a:endParaRPr lang="en-US" dirty="0"/>
          </a:p>
          <a:p>
            <a:pPr marL="0" indent="0">
              <a:spcAft>
                <a:spcPts val="1200"/>
              </a:spcAft>
              <a:buNone/>
            </a:pPr>
            <a:r>
              <a:rPr lang="en-US" dirty="0"/>
              <a:t>However, correlations amongst the predictor variables are not unusual. </a:t>
            </a:r>
          </a:p>
          <a:p>
            <a:pPr marL="0" indent="0">
              <a:spcAft>
                <a:spcPts val="1200"/>
              </a:spcAft>
              <a:buNone/>
            </a:pPr>
            <a:r>
              <a:rPr lang="en-US" dirty="0"/>
              <a:t>The term multicollinearity (or collinearity) is used to describe the situation when a high correlation is detected between two or more predictor variables. </a:t>
            </a:r>
          </a:p>
          <a:p>
            <a:pPr marL="0" indent="0">
              <a:spcAft>
                <a:spcPts val="1200"/>
              </a:spcAft>
              <a:buNone/>
            </a:pPr>
            <a:r>
              <a:rPr lang="en-US" dirty="0"/>
              <a:t>Such high correlations cause problems when trying to draw inferences about the relative contribution of each predictor variable to the success of the model. </a:t>
            </a:r>
          </a:p>
          <a:p>
            <a:pPr marL="0" indent="0">
              <a:spcAft>
                <a:spcPts val="1200"/>
              </a:spcAft>
              <a:buNone/>
            </a:pPr>
            <a:r>
              <a:rPr lang="en-US" dirty="0"/>
              <a:t>SPSS provides you with a means of checking for this. </a:t>
            </a:r>
          </a:p>
        </p:txBody>
      </p:sp>
    </p:spTree>
    <p:extLst>
      <p:ext uri="{BB962C8B-B14F-4D97-AF65-F5344CB8AC3E}">
        <p14:creationId xmlns:p14="http://schemas.microsoft.com/office/powerpoint/2010/main" val="241929405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2"/>
          <p:cNvSpPr>
            <a:spLocks noGrp="1"/>
          </p:cNvSpPr>
          <p:nvPr>
            <p:ph type="title"/>
          </p:nvPr>
        </p:nvSpPr>
        <p:spPr/>
        <p:txBody>
          <a:bodyPr>
            <a:noAutofit/>
          </a:bodyPr>
          <a:lstStyle/>
          <a:p>
            <a:r>
              <a:rPr lang="en-GB" sz="6000" dirty="0">
                <a:solidFill>
                  <a:schemeClr val="tx1"/>
                </a:solidFill>
              </a:rPr>
              <a:t>Multiple Regression</a:t>
            </a:r>
            <a:endParaRPr lang="en-US" sz="6000" dirty="0">
              <a:solidFill>
                <a:schemeClr val="tx1"/>
              </a:solidFill>
            </a:endParaRPr>
          </a:p>
        </p:txBody>
      </p:sp>
      <p:sp>
        <p:nvSpPr>
          <p:cNvPr id="3" name="Content Placeholder 2"/>
          <p:cNvSpPr>
            <a:spLocks noGrp="1"/>
          </p:cNvSpPr>
          <p:nvPr>
            <p:ph idx="1"/>
          </p:nvPr>
        </p:nvSpPr>
        <p:spPr>
          <a:xfrm>
            <a:off x="725214" y="2619265"/>
            <a:ext cx="10625958" cy="3970721"/>
          </a:xfrm>
        </p:spPr>
        <p:txBody>
          <a:bodyPr>
            <a:noAutofit/>
          </a:bodyPr>
          <a:lstStyle/>
          <a:p>
            <a:r>
              <a:rPr lang="en-GB" sz="2400" dirty="0"/>
              <a:t>Let’s assume that you own a small delivery business (MOVE IT) that offers a same-day delivery service for letters and parcels. You can use google maps to group individual deliveries into one trip to reduce time and fuel costs. Therefore, some trips will have more than one delivery.</a:t>
            </a:r>
          </a:p>
          <a:p>
            <a:endParaRPr lang="en-GB" sz="2400" dirty="0"/>
          </a:p>
          <a:p>
            <a:r>
              <a:rPr lang="en-GB" sz="2400" dirty="0"/>
              <a:t>As the owner you would like to estimate how long a delivery will take based on 2 factors: 1) the total distance of the trip in miles and 2) the number of deliveries that must be made during the trip. </a:t>
            </a:r>
          </a:p>
        </p:txBody>
      </p:sp>
    </p:spTree>
    <p:extLst>
      <p:ext uri="{BB962C8B-B14F-4D97-AF65-F5344CB8AC3E}">
        <p14:creationId xmlns:p14="http://schemas.microsoft.com/office/powerpoint/2010/main" val="3098915050"/>
      </p:ext>
    </p:extLst>
  </p:cSld>
  <p:clrMapOvr>
    <a:masterClrMapping/>
  </p:clrMapOvr>
  <mc:AlternateContent xmlns:mc="http://schemas.openxmlformats.org/markup-compatibility/2006" xmlns:p14="http://schemas.microsoft.com/office/powerpoint/2010/main">
    <mc:Choice Requires="p14">
      <p:transition spd="slow" p14:dur="2000" advTm="54700"/>
    </mc:Choice>
    <mc:Fallback xmlns="">
      <p:transition spd="slow" advTm="54700"/>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3878" y="642592"/>
            <a:ext cx="8761413" cy="706964"/>
          </a:xfrm>
        </p:spPr>
        <p:txBody>
          <a:bodyPr/>
          <a:lstStyle/>
          <a:p>
            <a:r>
              <a:rPr lang="en-GB" dirty="0"/>
              <a:t>Data and variable naming</a:t>
            </a:r>
          </a:p>
        </p:txBody>
      </p:sp>
      <p:sp>
        <p:nvSpPr>
          <p:cNvPr id="3" name="Content Placeholder 2"/>
          <p:cNvSpPr>
            <a:spLocks noGrp="1"/>
          </p:cNvSpPr>
          <p:nvPr>
            <p:ph idx="1"/>
          </p:nvPr>
        </p:nvSpPr>
        <p:spPr>
          <a:xfrm>
            <a:off x="0" y="1743694"/>
            <a:ext cx="12192000" cy="1078333"/>
          </a:xfrm>
          <a:solidFill>
            <a:schemeClr val="accent1">
              <a:lumMod val="40000"/>
              <a:lumOff val="60000"/>
            </a:schemeClr>
          </a:solidFill>
        </p:spPr>
        <p:txBody>
          <a:bodyPr>
            <a:noAutofit/>
          </a:bodyPr>
          <a:lstStyle/>
          <a:p>
            <a:pPr marL="0" indent="0">
              <a:buNone/>
            </a:pPr>
            <a:r>
              <a:rPr lang="en-GB" sz="2000" dirty="0"/>
              <a:t>To conduct your analysis you take a random sample of 10 past trips and record three pieces of information for each trip: 1) total miles travelled, 2) number of deliveries, and 3) total travel time in hours (which is what we are trying to predict).</a:t>
            </a:r>
          </a:p>
        </p:txBody>
      </p:sp>
      <p:graphicFrame>
        <p:nvGraphicFramePr>
          <p:cNvPr id="4" name="Table 3"/>
          <p:cNvGraphicFramePr>
            <a:graphicFrameLocks noGrp="1"/>
          </p:cNvGraphicFramePr>
          <p:nvPr/>
        </p:nvGraphicFramePr>
        <p:xfrm>
          <a:off x="0" y="2791917"/>
          <a:ext cx="5376042" cy="4018786"/>
        </p:xfrm>
        <a:graphic>
          <a:graphicData uri="http://schemas.openxmlformats.org/drawingml/2006/table">
            <a:tbl>
              <a:tblPr firstRow="1" bandRow="1">
                <a:tableStyleId>{5C22544A-7EE6-4342-B048-85BDC9FD1C3A}</a:tableStyleId>
              </a:tblPr>
              <a:tblGrid>
                <a:gridCol w="1792014">
                  <a:extLst>
                    <a:ext uri="{9D8B030D-6E8A-4147-A177-3AD203B41FA5}">
                      <a16:colId xmlns:a16="http://schemas.microsoft.com/office/drawing/2014/main" val="20000"/>
                    </a:ext>
                  </a:extLst>
                </a:gridCol>
                <a:gridCol w="1792014">
                  <a:extLst>
                    <a:ext uri="{9D8B030D-6E8A-4147-A177-3AD203B41FA5}">
                      <a16:colId xmlns:a16="http://schemas.microsoft.com/office/drawing/2014/main" val="20001"/>
                    </a:ext>
                  </a:extLst>
                </a:gridCol>
                <a:gridCol w="1792014">
                  <a:extLst>
                    <a:ext uri="{9D8B030D-6E8A-4147-A177-3AD203B41FA5}">
                      <a16:colId xmlns:a16="http://schemas.microsoft.com/office/drawing/2014/main" val="20002"/>
                    </a:ext>
                  </a:extLst>
                </a:gridCol>
              </a:tblGrid>
              <a:tr h="361186">
                <a:tc>
                  <a:txBody>
                    <a:bodyPr/>
                    <a:lstStyle/>
                    <a:p>
                      <a:r>
                        <a:rPr lang="en-GB" sz="1600" dirty="0"/>
                        <a:t>Miles travelled </a:t>
                      </a:r>
                    </a:p>
                  </a:txBody>
                  <a:tcPr/>
                </a:tc>
                <a:tc>
                  <a:txBody>
                    <a:bodyPr/>
                    <a:lstStyle/>
                    <a:p>
                      <a:r>
                        <a:rPr lang="en-GB" sz="1600" dirty="0"/>
                        <a:t>No. of deliveries </a:t>
                      </a:r>
                    </a:p>
                  </a:txBody>
                  <a:tcPr/>
                </a:tc>
                <a:tc>
                  <a:txBody>
                    <a:bodyPr/>
                    <a:lstStyle/>
                    <a:p>
                      <a:r>
                        <a:rPr lang="en-GB" sz="1600" dirty="0"/>
                        <a:t>Travel time (</a:t>
                      </a:r>
                      <a:r>
                        <a:rPr lang="en-GB" sz="1600" dirty="0" err="1"/>
                        <a:t>hrs</a:t>
                      </a:r>
                      <a:r>
                        <a:rPr lang="en-GB" sz="1600" dirty="0"/>
                        <a:t>)</a:t>
                      </a:r>
                    </a:p>
                  </a:txBody>
                  <a:tcPr/>
                </a:tc>
                <a:extLst>
                  <a:ext uri="{0D108BD9-81ED-4DB2-BD59-A6C34878D82A}">
                    <a16:rowId xmlns:a16="http://schemas.microsoft.com/office/drawing/2014/main" val="10000"/>
                  </a:ext>
                </a:extLst>
              </a:tr>
              <a:tr h="364326">
                <a:tc>
                  <a:txBody>
                    <a:bodyPr/>
                    <a:lstStyle/>
                    <a:p>
                      <a:pPr algn="ctr"/>
                      <a:r>
                        <a:rPr lang="en-GB" dirty="0"/>
                        <a:t>89</a:t>
                      </a:r>
                    </a:p>
                  </a:txBody>
                  <a:tcPr/>
                </a:tc>
                <a:tc>
                  <a:txBody>
                    <a:bodyPr/>
                    <a:lstStyle/>
                    <a:p>
                      <a:pPr algn="ctr"/>
                      <a:r>
                        <a:rPr lang="en-GB" dirty="0"/>
                        <a:t>4</a:t>
                      </a:r>
                    </a:p>
                  </a:txBody>
                  <a:tcPr/>
                </a:tc>
                <a:tc>
                  <a:txBody>
                    <a:bodyPr/>
                    <a:lstStyle/>
                    <a:p>
                      <a:pPr algn="ctr"/>
                      <a:r>
                        <a:rPr lang="en-GB" dirty="0"/>
                        <a:t>7</a:t>
                      </a:r>
                    </a:p>
                  </a:txBody>
                  <a:tcPr/>
                </a:tc>
                <a:extLst>
                  <a:ext uri="{0D108BD9-81ED-4DB2-BD59-A6C34878D82A}">
                    <a16:rowId xmlns:a16="http://schemas.microsoft.com/office/drawing/2014/main" val="10001"/>
                  </a:ext>
                </a:extLst>
              </a:tr>
              <a:tr h="364326">
                <a:tc>
                  <a:txBody>
                    <a:bodyPr/>
                    <a:lstStyle/>
                    <a:p>
                      <a:pPr algn="ctr"/>
                      <a:r>
                        <a:rPr lang="en-GB" dirty="0"/>
                        <a:t>66</a:t>
                      </a:r>
                    </a:p>
                  </a:txBody>
                  <a:tcPr/>
                </a:tc>
                <a:tc>
                  <a:txBody>
                    <a:bodyPr/>
                    <a:lstStyle/>
                    <a:p>
                      <a:pPr algn="ctr"/>
                      <a:r>
                        <a:rPr lang="en-GB" dirty="0"/>
                        <a:t>1</a:t>
                      </a:r>
                    </a:p>
                  </a:txBody>
                  <a:tcPr/>
                </a:tc>
                <a:tc>
                  <a:txBody>
                    <a:bodyPr/>
                    <a:lstStyle/>
                    <a:p>
                      <a:pPr algn="ctr"/>
                      <a:r>
                        <a:rPr lang="en-GB" dirty="0"/>
                        <a:t>5.4</a:t>
                      </a:r>
                    </a:p>
                  </a:txBody>
                  <a:tcPr/>
                </a:tc>
                <a:extLst>
                  <a:ext uri="{0D108BD9-81ED-4DB2-BD59-A6C34878D82A}">
                    <a16:rowId xmlns:a16="http://schemas.microsoft.com/office/drawing/2014/main" val="10002"/>
                  </a:ext>
                </a:extLst>
              </a:tr>
              <a:tr h="364326">
                <a:tc>
                  <a:txBody>
                    <a:bodyPr/>
                    <a:lstStyle/>
                    <a:p>
                      <a:pPr algn="ctr"/>
                      <a:r>
                        <a:rPr lang="en-GB" dirty="0"/>
                        <a:t>78</a:t>
                      </a:r>
                    </a:p>
                  </a:txBody>
                  <a:tcPr/>
                </a:tc>
                <a:tc>
                  <a:txBody>
                    <a:bodyPr/>
                    <a:lstStyle/>
                    <a:p>
                      <a:pPr algn="ctr"/>
                      <a:r>
                        <a:rPr lang="en-GB" dirty="0"/>
                        <a:t>3</a:t>
                      </a:r>
                    </a:p>
                  </a:txBody>
                  <a:tcPr/>
                </a:tc>
                <a:tc>
                  <a:txBody>
                    <a:bodyPr/>
                    <a:lstStyle/>
                    <a:p>
                      <a:pPr algn="ctr"/>
                      <a:r>
                        <a:rPr lang="en-GB" dirty="0"/>
                        <a:t>6.6</a:t>
                      </a:r>
                    </a:p>
                  </a:txBody>
                  <a:tcPr/>
                </a:tc>
                <a:extLst>
                  <a:ext uri="{0D108BD9-81ED-4DB2-BD59-A6C34878D82A}">
                    <a16:rowId xmlns:a16="http://schemas.microsoft.com/office/drawing/2014/main" val="10003"/>
                  </a:ext>
                </a:extLst>
              </a:tr>
              <a:tr h="364326">
                <a:tc>
                  <a:txBody>
                    <a:bodyPr/>
                    <a:lstStyle/>
                    <a:p>
                      <a:pPr algn="ctr"/>
                      <a:r>
                        <a:rPr lang="en-GB" dirty="0"/>
                        <a:t>111</a:t>
                      </a:r>
                    </a:p>
                  </a:txBody>
                  <a:tcPr/>
                </a:tc>
                <a:tc>
                  <a:txBody>
                    <a:bodyPr/>
                    <a:lstStyle/>
                    <a:p>
                      <a:pPr algn="ctr"/>
                      <a:r>
                        <a:rPr lang="en-GB" dirty="0"/>
                        <a:t>6</a:t>
                      </a:r>
                    </a:p>
                  </a:txBody>
                  <a:tcPr/>
                </a:tc>
                <a:tc>
                  <a:txBody>
                    <a:bodyPr/>
                    <a:lstStyle/>
                    <a:p>
                      <a:pPr algn="ctr"/>
                      <a:r>
                        <a:rPr lang="en-GB" dirty="0"/>
                        <a:t>7.4</a:t>
                      </a:r>
                    </a:p>
                  </a:txBody>
                  <a:tcPr/>
                </a:tc>
                <a:extLst>
                  <a:ext uri="{0D108BD9-81ED-4DB2-BD59-A6C34878D82A}">
                    <a16:rowId xmlns:a16="http://schemas.microsoft.com/office/drawing/2014/main" val="10004"/>
                  </a:ext>
                </a:extLst>
              </a:tr>
              <a:tr h="364326">
                <a:tc>
                  <a:txBody>
                    <a:bodyPr/>
                    <a:lstStyle/>
                    <a:p>
                      <a:pPr algn="ctr"/>
                      <a:r>
                        <a:rPr lang="en-GB" dirty="0"/>
                        <a:t>44</a:t>
                      </a:r>
                    </a:p>
                  </a:txBody>
                  <a:tcPr/>
                </a:tc>
                <a:tc>
                  <a:txBody>
                    <a:bodyPr/>
                    <a:lstStyle/>
                    <a:p>
                      <a:pPr algn="ctr"/>
                      <a:r>
                        <a:rPr lang="en-GB" dirty="0"/>
                        <a:t>1</a:t>
                      </a:r>
                    </a:p>
                  </a:txBody>
                  <a:tcPr/>
                </a:tc>
                <a:tc>
                  <a:txBody>
                    <a:bodyPr/>
                    <a:lstStyle/>
                    <a:p>
                      <a:pPr algn="ctr"/>
                      <a:r>
                        <a:rPr lang="en-GB" dirty="0"/>
                        <a:t>4.8</a:t>
                      </a:r>
                    </a:p>
                  </a:txBody>
                  <a:tcPr/>
                </a:tc>
                <a:extLst>
                  <a:ext uri="{0D108BD9-81ED-4DB2-BD59-A6C34878D82A}">
                    <a16:rowId xmlns:a16="http://schemas.microsoft.com/office/drawing/2014/main" val="10005"/>
                  </a:ext>
                </a:extLst>
              </a:tr>
              <a:tr h="364326">
                <a:tc>
                  <a:txBody>
                    <a:bodyPr/>
                    <a:lstStyle/>
                    <a:p>
                      <a:pPr algn="ctr"/>
                      <a:r>
                        <a:rPr lang="en-GB" dirty="0"/>
                        <a:t>77</a:t>
                      </a:r>
                    </a:p>
                  </a:txBody>
                  <a:tcPr/>
                </a:tc>
                <a:tc>
                  <a:txBody>
                    <a:bodyPr/>
                    <a:lstStyle/>
                    <a:p>
                      <a:pPr algn="ctr"/>
                      <a:r>
                        <a:rPr lang="en-GB" dirty="0"/>
                        <a:t>3</a:t>
                      </a:r>
                    </a:p>
                  </a:txBody>
                  <a:tcPr/>
                </a:tc>
                <a:tc>
                  <a:txBody>
                    <a:bodyPr/>
                    <a:lstStyle/>
                    <a:p>
                      <a:pPr algn="ctr"/>
                      <a:r>
                        <a:rPr lang="en-GB" dirty="0"/>
                        <a:t>6.4</a:t>
                      </a:r>
                    </a:p>
                  </a:txBody>
                  <a:tcPr/>
                </a:tc>
                <a:extLst>
                  <a:ext uri="{0D108BD9-81ED-4DB2-BD59-A6C34878D82A}">
                    <a16:rowId xmlns:a16="http://schemas.microsoft.com/office/drawing/2014/main" val="10006"/>
                  </a:ext>
                </a:extLst>
              </a:tr>
              <a:tr h="364326">
                <a:tc>
                  <a:txBody>
                    <a:bodyPr/>
                    <a:lstStyle/>
                    <a:p>
                      <a:pPr algn="ctr"/>
                      <a:r>
                        <a:rPr lang="en-GB" dirty="0"/>
                        <a:t>80</a:t>
                      </a:r>
                    </a:p>
                  </a:txBody>
                  <a:tcPr/>
                </a:tc>
                <a:tc>
                  <a:txBody>
                    <a:bodyPr/>
                    <a:lstStyle/>
                    <a:p>
                      <a:pPr algn="ctr"/>
                      <a:r>
                        <a:rPr lang="en-GB" dirty="0"/>
                        <a:t>3</a:t>
                      </a:r>
                    </a:p>
                  </a:txBody>
                  <a:tcPr/>
                </a:tc>
                <a:tc>
                  <a:txBody>
                    <a:bodyPr/>
                    <a:lstStyle/>
                    <a:p>
                      <a:pPr algn="ctr"/>
                      <a:r>
                        <a:rPr lang="en-GB" dirty="0"/>
                        <a:t>7</a:t>
                      </a:r>
                    </a:p>
                  </a:txBody>
                  <a:tcPr/>
                </a:tc>
                <a:extLst>
                  <a:ext uri="{0D108BD9-81ED-4DB2-BD59-A6C34878D82A}">
                    <a16:rowId xmlns:a16="http://schemas.microsoft.com/office/drawing/2014/main" val="10007"/>
                  </a:ext>
                </a:extLst>
              </a:tr>
              <a:tr h="364326">
                <a:tc>
                  <a:txBody>
                    <a:bodyPr/>
                    <a:lstStyle/>
                    <a:p>
                      <a:pPr algn="ctr"/>
                      <a:r>
                        <a:rPr lang="en-GB" dirty="0"/>
                        <a:t>66</a:t>
                      </a:r>
                    </a:p>
                  </a:txBody>
                  <a:tcPr/>
                </a:tc>
                <a:tc>
                  <a:txBody>
                    <a:bodyPr/>
                    <a:lstStyle/>
                    <a:p>
                      <a:pPr algn="ctr"/>
                      <a:r>
                        <a:rPr lang="en-GB" dirty="0"/>
                        <a:t>2</a:t>
                      </a:r>
                    </a:p>
                  </a:txBody>
                  <a:tcPr/>
                </a:tc>
                <a:tc>
                  <a:txBody>
                    <a:bodyPr/>
                    <a:lstStyle/>
                    <a:p>
                      <a:pPr algn="ctr"/>
                      <a:r>
                        <a:rPr lang="en-GB" dirty="0"/>
                        <a:t>5.6</a:t>
                      </a:r>
                    </a:p>
                  </a:txBody>
                  <a:tcPr/>
                </a:tc>
                <a:extLst>
                  <a:ext uri="{0D108BD9-81ED-4DB2-BD59-A6C34878D82A}">
                    <a16:rowId xmlns:a16="http://schemas.microsoft.com/office/drawing/2014/main" val="10008"/>
                  </a:ext>
                </a:extLst>
              </a:tr>
              <a:tr h="364326">
                <a:tc>
                  <a:txBody>
                    <a:bodyPr/>
                    <a:lstStyle/>
                    <a:p>
                      <a:pPr algn="ctr"/>
                      <a:r>
                        <a:rPr lang="en-GB" dirty="0"/>
                        <a:t>109</a:t>
                      </a:r>
                    </a:p>
                  </a:txBody>
                  <a:tcPr/>
                </a:tc>
                <a:tc>
                  <a:txBody>
                    <a:bodyPr/>
                    <a:lstStyle/>
                    <a:p>
                      <a:pPr algn="ctr"/>
                      <a:r>
                        <a:rPr lang="en-GB" dirty="0"/>
                        <a:t>5</a:t>
                      </a:r>
                    </a:p>
                  </a:txBody>
                  <a:tcPr/>
                </a:tc>
                <a:tc>
                  <a:txBody>
                    <a:bodyPr/>
                    <a:lstStyle/>
                    <a:p>
                      <a:pPr algn="ctr"/>
                      <a:r>
                        <a:rPr lang="en-GB" dirty="0"/>
                        <a:t>7.3</a:t>
                      </a:r>
                    </a:p>
                  </a:txBody>
                  <a:tcPr/>
                </a:tc>
                <a:extLst>
                  <a:ext uri="{0D108BD9-81ED-4DB2-BD59-A6C34878D82A}">
                    <a16:rowId xmlns:a16="http://schemas.microsoft.com/office/drawing/2014/main" val="10009"/>
                  </a:ext>
                </a:extLst>
              </a:tr>
              <a:tr h="364326">
                <a:tc>
                  <a:txBody>
                    <a:bodyPr/>
                    <a:lstStyle/>
                    <a:p>
                      <a:pPr algn="ctr"/>
                      <a:r>
                        <a:rPr lang="en-GB" dirty="0"/>
                        <a:t>76</a:t>
                      </a:r>
                    </a:p>
                  </a:txBody>
                  <a:tcPr/>
                </a:tc>
                <a:tc>
                  <a:txBody>
                    <a:bodyPr/>
                    <a:lstStyle/>
                    <a:p>
                      <a:pPr algn="ctr"/>
                      <a:r>
                        <a:rPr lang="en-GB" dirty="0"/>
                        <a:t>3</a:t>
                      </a:r>
                    </a:p>
                  </a:txBody>
                  <a:tcPr/>
                </a:tc>
                <a:tc>
                  <a:txBody>
                    <a:bodyPr/>
                    <a:lstStyle/>
                    <a:p>
                      <a:pPr algn="ctr"/>
                      <a:r>
                        <a:rPr lang="en-GB" dirty="0"/>
                        <a:t>6.4</a:t>
                      </a:r>
                    </a:p>
                  </a:txBody>
                  <a:tcPr/>
                </a:tc>
                <a:extLst>
                  <a:ext uri="{0D108BD9-81ED-4DB2-BD59-A6C34878D82A}">
                    <a16:rowId xmlns:a16="http://schemas.microsoft.com/office/drawing/2014/main" val="10010"/>
                  </a:ext>
                </a:extLst>
              </a:tr>
            </a:tbl>
          </a:graphicData>
        </a:graphic>
      </p:graphicFrame>
      <p:sp>
        <p:nvSpPr>
          <p:cNvPr id="5" name="TextBox 4"/>
          <p:cNvSpPr txBox="1"/>
          <p:nvPr/>
        </p:nvSpPr>
        <p:spPr>
          <a:xfrm>
            <a:off x="5738649" y="2822027"/>
            <a:ext cx="6053958" cy="3970318"/>
          </a:xfrm>
          <a:prstGeom prst="rect">
            <a:avLst/>
          </a:prstGeom>
          <a:solidFill>
            <a:schemeClr val="accent2">
              <a:lumMod val="40000"/>
              <a:lumOff val="60000"/>
            </a:schemeClr>
          </a:solid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white"/>
              </a:solidFill>
              <a:effectLst/>
              <a:uLnTx/>
              <a:uFillTx/>
              <a:latin typeface="Century Gothic" panose="020B050202020202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entury Gothic" panose="020B0502020202020204"/>
                <a:ea typeface="+mn-ea"/>
                <a:cs typeface="+mn-cs"/>
              </a:rPr>
              <a:t>Remember that in this example – you would like to be able to predict the total travel time using both the miles travelled and number of deliveries on each trip.</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entury Gothic" panose="020B0502020202020204"/>
                <a:ea typeface="+mn-ea"/>
                <a:cs typeface="+mn-cs"/>
              </a:rPr>
              <a:t>So travel time is the dependent variable (or criterion variable) and miles travelled and number of deliveries are the independent variables (predictor variables)</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entury Gothic" panose="020B0502020202020204"/>
                <a:ea typeface="+mn-ea"/>
                <a:cs typeface="+mn-cs"/>
              </a:rPr>
              <a:t>So – in what way does travel time DEPEND on the first two measures?</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spTree>
    <p:custDataLst>
      <p:tags r:id="rId1"/>
    </p:custDataLst>
    <p:extLst>
      <p:ext uri="{BB962C8B-B14F-4D97-AF65-F5344CB8AC3E}">
        <p14:creationId xmlns:p14="http://schemas.microsoft.com/office/powerpoint/2010/main" val="3427964319"/>
      </p:ext>
    </p:extLst>
  </p:cSld>
  <p:clrMapOvr>
    <a:masterClrMapping/>
  </p:clrMapOvr>
  <mc:AlternateContent xmlns:mc="http://schemas.openxmlformats.org/markup-compatibility/2006" xmlns:p14="http://schemas.microsoft.com/office/powerpoint/2010/main">
    <mc:Choice Requires="p14">
      <p:transition spd="slow" p14:dur="2000" advTm="90722"/>
    </mc:Choice>
    <mc:Fallback xmlns="">
      <p:transition spd="slow" advTm="90722"/>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23" name="Straight Arrow Connector 22"/>
          <p:cNvCxnSpPr/>
          <p:nvPr/>
        </p:nvCxnSpPr>
        <p:spPr>
          <a:xfrm flipV="1">
            <a:off x="2223660" y="5658368"/>
            <a:ext cx="2730524" cy="46136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1" name="Straight Arrow Connector 20"/>
          <p:cNvCxnSpPr/>
          <p:nvPr/>
        </p:nvCxnSpPr>
        <p:spPr>
          <a:xfrm>
            <a:off x="2248953" y="5329907"/>
            <a:ext cx="2710486" cy="24949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 name="Subtitle 2"/>
          <p:cNvSpPr>
            <a:spLocks noGrp="1"/>
          </p:cNvSpPr>
          <p:nvPr>
            <p:ph type="title"/>
          </p:nvPr>
        </p:nvSpPr>
        <p:spPr/>
        <p:txBody>
          <a:bodyPr>
            <a:noAutofit/>
          </a:bodyPr>
          <a:lstStyle/>
          <a:p>
            <a:r>
              <a:rPr lang="en-GB" sz="6000" dirty="0">
                <a:solidFill>
                  <a:schemeClr val="tx1"/>
                </a:solidFill>
              </a:rPr>
              <a:t>Multiple Regression</a:t>
            </a:r>
            <a:endParaRPr lang="en-US" sz="6000" dirty="0">
              <a:solidFill>
                <a:schemeClr val="tx1"/>
              </a:solidFill>
            </a:endParaRPr>
          </a:p>
        </p:txBody>
      </p:sp>
      <p:sp>
        <p:nvSpPr>
          <p:cNvPr id="3" name="Content Placeholder 2"/>
          <p:cNvSpPr>
            <a:spLocks noGrp="1"/>
          </p:cNvSpPr>
          <p:nvPr>
            <p:ph idx="1"/>
          </p:nvPr>
        </p:nvSpPr>
        <p:spPr>
          <a:xfrm>
            <a:off x="1184710" y="2409807"/>
            <a:ext cx="10795307" cy="565369"/>
          </a:xfrm>
        </p:spPr>
        <p:txBody>
          <a:bodyPr>
            <a:noAutofit/>
          </a:bodyPr>
          <a:lstStyle/>
          <a:p>
            <a:pPr marL="0" indent="0">
              <a:buNone/>
            </a:pPr>
            <a:r>
              <a:rPr lang="en-GB" sz="2400" dirty="0"/>
              <a:t>Multiple regression is an extension of simple linear regression  </a:t>
            </a:r>
          </a:p>
        </p:txBody>
      </p:sp>
      <p:sp>
        <p:nvSpPr>
          <p:cNvPr id="5" name="Content Placeholder 2"/>
          <p:cNvSpPr txBox="1">
            <a:spLocks/>
          </p:cNvSpPr>
          <p:nvPr/>
        </p:nvSpPr>
        <p:spPr>
          <a:xfrm>
            <a:off x="6582364" y="3584683"/>
            <a:ext cx="8825659" cy="565369"/>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a:lstStyle>
          <a:p>
            <a:pPr marL="0" marR="0" lvl="0" indent="0" algn="l" defTabSz="457200" rtl="0" eaLnBrk="1" fontAlgn="auto" latinLnBrk="0" hangingPunct="1">
              <a:lnSpc>
                <a:spcPct val="100000"/>
              </a:lnSpc>
              <a:spcBef>
                <a:spcPts val="1000"/>
              </a:spcBef>
              <a:spcAft>
                <a:spcPts val="0"/>
              </a:spcAft>
              <a:buClr>
                <a:srgbClr val="B01513"/>
              </a:buClr>
              <a:buSzPct val="80000"/>
              <a:buFont typeface="Wingdings 3" charset="2"/>
              <a:buNone/>
              <a:tabLst/>
              <a:defRPr/>
            </a:pPr>
            <a:r>
              <a:rPr kumimoji="0" lang="en-GB" sz="1800" b="0" i="0" u="none" strike="noStrike" kern="1200" cap="none" spc="0" normalizeH="0" baseline="0" noProof="0" dirty="0">
                <a:ln>
                  <a:noFill/>
                </a:ln>
                <a:solidFill>
                  <a:prstClr val="white">
                    <a:lumMod val="75000"/>
                    <a:lumOff val="25000"/>
                  </a:prstClr>
                </a:solidFill>
                <a:effectLst/>
                <a:uLnTx/>
                <a:uFillTx/>
                <a:latin typeface="Century Gothic" panose="020B0502020202020204"/>
                <a:ea typeface="+mn-ea"/>
                <a:cs typeface="+mn-cs"/>
              </a:rPr>
              <a:t>Simple linear regression  - one-to-one  </a:t>
            </a:r>
          </a:p>
        </p:txBody>
      </p:sp>
      <p:sp>
        <p:nvSpPr>
          <p:cNvPr id="6" name="Content Placeholder 2"/>
          <p:cNvSpPr txBox="1">
            <a:spLocks/>
          </p:cNvSpPr>
          <p:nvPr/>
        </p:nvSpPr>
        <p:spPr>
          <a:xfrm>
            <a:off x="6555568" y="5456104"/>
            <a:ext cx="8825659" cy="565369"/>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a:lstStyle>
          <a:p>
            <a:pPr marL="0" marR="0" lvl="0" indent="0" algn="l" defTabSz="457200" rtl="0" eaLnBrk="1" fontAlgn="auto" latinLnBrk="0" hangingPunct="1">
              <a:lnSpc>
                <a:spcPct val="100000"/>
              </a:lnSpc>
              <a:spcBef>
                <a:spcPts val="1000"/>
              </a:spcBef>
              <a:spcAft>
                <a:spcPts val="0"/>
              </a:spcAft>
              <a:buClr>
                <a:srgbClr val="B01513"/>
              </a:buClr>
              <a:buSzPct val="80000"/>
              <a:buFont typeface="Wingdings 3" charset="2"/>
              <a:buNone/>
              <a:tabLst/>
              <a:defRPr/>
            </a:pPr>
            <a:r>
              <a:rPr kumimoji="0" lang="en-GB" sz="1800" b="0" i="0" u="none" strike="noStrike" kern="1200" cap="none" spc="0" normalizeH="0" baseline="0" noProof="0" dirty="0">
                <a:ln>
                  <a:noFill/>
                </a:ln>
                <a:solidFill>
                  <a:prstClr val="white">
                    <a:lumMod val="75000"/>
                    <a:lumOff val="25000"/>
                  </a:prstClr>
                </a:solidFill>
                <a:effectLst/>
                <a:uLnTx/>
                <a:uFillTx/>
                <a:latin typeface="Century Gothic" panose="020B0502020202020204"/>
                <a:ea typeface="+mn-ea"/>
                <a:cs typeface="+mn-cs"/>
              </a:rPr>
              <a:t>Multiple linear regression  - many-to-one  </a:t>
            </a:r>
          </a:p>
        </p:txBody>
      </p:sp>
      <p:sp>
        <p:nvSpPr>
          <p:cNvPr id="2" name="Rectangle 1"/>
          <p:cNvSpPr/>
          <p:nvPr/>
        </p:nvSpPr>
        <p:spPr>
          <a:xfrm>
            <a:off x="1824728" y="3442211"/>
            <a:ext cx="930166" cy="731491"/>
          </a:xfrm>
          <a:prstGeom prst="rect">
            <a:avLst/>
          </a:prstGeom>
          <a:solidFill>
            <a:schemeClr val="bg1">
              <a:lumMod val="9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entury Gothic" panose="020B0502020202020204"/>
                <a:ea typeface="+mn-ea"/>
                <a:cs typeface="+mn-cs"/>
              </a:rPr>
              <a:t>I.V.</a:t>
            </a:r>
          </a:p>
        </p:txBody>
      </p:sp>
      <p:cxnSp>
        <p:nvCxnSpPr>
          <p:cNvPr id="9" name="Straight Arrow Connector 8"/>
          <p:cNvCxnSpPr/>
          <p:nvPr/>
        </p:nvCxnSpPr>
        <p:spPr>
          <a:xfrm>
            <a:off x="3200400" y="3769127"/>
            <a:ext cx="1245476" cy="0"/>
          </a:xfrm>
          <a:prstGeom prst="straightConnector1">
            <a:avLst/>
          </a:prstGeom>
          <a:ln w="76200">
            <a:solidFill>
              <a:srgbClr val="7030A0"/>
            </a:solidFill>
            <a:tailEnd type="triangle"/>
          </a:ln>
        </p:spPr>
        <p:style>
          <a:lnRef idx="3">
            <a:schemeClr val="dk1"/>
          </a:lnRef>
          <a:fillRef idx="0">
            <a:schemeClr val="dk1"/>
          </a:fillRef>
          <a:effectRef idx="2">
            <a:schemeClr val="dk1"/>
          </a:effectRef>
          <a:fontRef idx="minor">
            <a:schemeClr val="tx1"/>
          </a:fontRef>
        </p:style>
      </p:cxnSp>
      <p:sp>
        <p:nvSpPr>
          <p:cNvPr id="10" name="Oval 9"/>
          <p:cNvSpPr/>
          <p:nvPr/>
        </p:nvSpPr>
        <p:spPr>
          <a:xfrm>
            <a:off x="4891382" y="3388567"/>
            <a:ext cx="977462" cy="890167"/>
          </a:xfrm>
          <a:prstGeom prst="ellipse">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entury Gothic" panose="020B0502020202020204"/>
                <a:ea typeface="+mn-ea"/>
                <a:cs typeface="+mn-cs"/>
              </a:rPr>
              <a:t>D.V.</a:t>
            </a:r>
          </a:p>
        </p:txBody>
      </p:sp>
      <p:sp>
        <p:nvSpPr>
          <p:cNvPr id="11" name="Rectangle 10"/>
          <p:cNvSpPr/>
          <p:nvPr/>
        </p:nvSpPr>
        <p:spPr>
          <a:xfrm>
            <a:off x="2376060" y="5757147"/>
            <a:ext cx="634692" cy="625437"/>
          </a:xfrm>
          <a:prstGeom prst="rect">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entury Gothic" panose="020B0502020202020204"/>
                <a:ea typeface="+mn-ea"/>
                <a:cs typeface="+mn-cs"/>
              </a:rPr>
              <a:t>I.V.</a:t>
            </a:r>
          </a:p>
        </p:txBody>
      </p:sp>
      <p:sp>
        <p:nvSpPr>
          <p:cNvPr id="12" name="Rectangle 11"/>
          <p:cNvSpPr/>
          <p:nvPr/>
        </p:nvSpPr>
        <p:spPr>
          <a:xfrm>
            <a:off x="1619516" y="5013434"/>
            <a:ext cx="634692" cy="625437"/>
          </a:xfrm>
          <a:prstGeom prst="rect">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entury Gothic" panose="020B0502020202020204"/>
                <a:ea typeface="+mn-ea"/>
                <a:cs typeface="+mn-cs"/>
              </a:rPr>
              <a:t>I.V.</a:t>
            </a:r>
          </a:p>
        </p:txBody>
      </p:sp>
      <p:sp>
        <p:nvSpPr>
          <p:cNvPr id="13" name="Rectangle 12"/>
          <p:cNvSpPr/>
          <p:nvPr/>
        </p:nvSpPr>
        <p:spPr>
          <a:xfrm>
            <a:off x="1619516" y="5738789"/>
            <a:ext cx="634692" cy="625437"/>
          </a:xfrm>
          <a:prstGeom prst="rect">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entury Gothic" panose="020B0502020202020204"/>
                <a:ea typeface="+mn-ea"/>
                <a:cs typeface="+mn-cs"/>
              </a:rPr>
              <a:t>I.V.</a:t>
            </a:r>
          </a:p>
        </p:txBody>
      </p:sp>
      <p:sp>
        <p:nvSpPr>
          <p:cNvPr id="14" name="Rectangle 13"/>
          <p:cNvSpPr/>
          <p:nvPr/>
        </p:nvSpPr>
        <p:spPr>
          <a:xfrm>
            <a:off x="2362200" y="5013434"/>
            <a:ext cx="634692" cy="625437"/>
          </a:xfrm>
          <a:prstGeom prst="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entury Gothic" panose="020B0502020202020204"/>
                <a:ea typeface="+mn-ea"/>
                <a:cs typeface="+mn-cs"/>
              </a:rPr>
              <a:t>I.V.</a:t>
            </a:r>
          </a:p>
        </p:txBody>
      </p:sp>
      <p:sp>
        <p:nvSpPr>
          <p:cNvPr id="16" name="Oval 15"/>
          <p:cNvSpPr/>
          <p:nvPr/>
        </p:nvSpPr>
        <p:spPr>
          <a:xfrm>
            <a:off x="4954184" y="5161340"/>
            <a:ext cx="977462" cy="890167"/>
          </a:xfrm>
          <a:prstGeom prst="ellipse">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entury Gothic" panose="020B0502020202020204"/>
                <a:ea typeface="+mn-ea"/>
                <a:cs typeface="+mn-cs"/>
              </a:rPr>
              <a:t>D.V.</a:t>
            </a:r>
          </a:p>
        </p:txBody>
      </p:sp>
      <p:cxnSp>
        <p:nvCxnSpPr>
          <p:cNvPr id="18" name="Straight Arrow Connector 17"/>
          <p:cNvCxnSpPr/>
          <p:nvPr/>
        </p:nvCxnSpPr>
        <p:spPr>
          <a:xfrm>
            <a:off x="3027440" y="5295273"/>
            <a:ext cx="1957292" cy="12995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9" name="Straight Arrow Connector 18"/>
          <p:cNvCxnSpPr/>
          <p:nvPr/>
        </p:nvCxnSpPr>
        <p:spPr>
          <a:xfrm flipV="1">
            <a:off x="3024612" y="5757147"/>
            <a:ext cx="1943432" cy="38667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custDataLst>
      <p:tags r:id="rId1"/>
    </p:custDataLst>
    <p:extLst>
      <p:ext uri="{BB962C8B-B14F-4D97-AF65-F5344CB8AC3E}">
        <p14:creationId xmlns:p14="http://schemas.microsoft.com/office/powerpoint/2010/main" val="531092595"/>
      </p:ext>
    </p:extLst>
  </p:cSld>
  <p:clrMapOvr>
    <a:masterClrMapping/>
  </p:clrMapOvr>
  <mc:AlternateContent xmlns:mc="http://schemas.openxmlformats.org/markup-compatibility/2006" xmlns:p14="http://schemas.microsoft.com/office/powerpoint/2010/main">
    <mc:Choice Requires="p14">
      <p:transition spd="slow" p14:dur="2000" advTm="62470"/>
    </mc:Choice>
    <mc:Fallback xmlns="">
      <p:transition spd="slow" advTm="62470"/>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New considerations</a:t>
            </a:r>
          </a:p>
        </p:txBody>
      </p:sp>
      <p:sp>
        <p:nvSpPr>
          <p:cNvPr id="3" name="Content Placeholder 2"/>
          <p:cNvSpPr>
            <a:spLocks noGrp="1"/>
          </p:cNvSpPr>
          <p:nvPr>
            <p:ph idx="1"/>
          </p:nvPr>
        </p:nvSpPr>
        <p:spPr>
          <a:xfrm>
            <a:off x="693683" y="2508906"/>
            <a:ext cx="10562896" cy="4207204"/>
          </a:xfrm>
        </p:spPr>
        <p:txBody>
          <a:bodyPr>
            <a:normAutofit fontScale="92500" lnSpcReduction="10000"/>
          </a:bodyPr>
          <a:lstStyle/>
          <a:p>
            <a:r>
              <a:rPr lang="en-GB" sz="2400" dirty="0"/>
              <a:t>Adding more independent variables to a multiple regression procedure does not mean the regression will be “better” or offer better predictions; in fact it can make things worse. This is called OVERFITTING.</a:t>
            </a:r>
          </a:p>
          <a:p>
            <a:endParaRPr lang="en-GB" sz="2400" dirty="0"/>
          </a:p>
          <a:p>
            <a:r>
              <a:rPr lang="en-GB" sz="2400" dirty="0"/>
              <a:t>The addition of more independent variables creates more relationships among them. So not only are the independent variables potentially related to the dependent variable, they are also potentially related to each other. When this happens, it is called MULTICOLLINEARITY.</a:t>
            </a:r>
          </a:p>
          <a:p>
            <a:endParaRPr lang="en-GB" sz="2400" dirty="0"/>
          </a:p>
          <a:p>
            <a:r>
              <a:rPr lang="en-GB" sz="2400" dirty="0"/>
              <a:t>The ideal is for all the independent variables to be correlated with the dependent variable but NOT with each other</a:t>
            </a:r>
          </a:p>
          <a:p>
            <a:endParaRPr lang="en-GB" sz="2400" dirty="0"/>
          </a:p>
          <a:p>
            <a:endParaRPr lang="en-GB" sz="2400" dirty="0"/>
          </a:p>
          <a:p>
            <a:endParaRPr lang="en-GB" sz="2400" dirty="0"/>
          </a:p>
        </p:txBody>
      </p:sp>
    </p:spTree>
    <p:custDataLst>
      <p:tags r:id="rId1"/>
    </p:custDataLst>
    <p:extLst>
      <p:ext uri="{BB962C8B-B14F-4D97-AF65-F5344CB8AC3E}">
        <p14:creationId xmlns:p14="http://schemas.microsoft.com/office/powerpoint/2010/main" val="2198312749"/>
      </p:ext>
    </p:extLst>
  </p:cSld>
  <p:clrMapOvr>
    <a:masterClrMapping/>
  </p:clrMapOvr>
  <mc:AlternateContent xmlns:mc="http://schemas.openxmlformats.org/markup-compatibility/2006" xmlns:p14="http://schemas.microsoft.com/office/powerpoint/2010/main">
    <mc:Choice Requires="p14">
      <p:transition spd="slow" p14:dur="2000" advTm="168326"/>
    </mc:Choice>
    <mc:Fallback xmlns="">
      <p:transition spd="slow" advTm="168326"/>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8535" y="148198"/>
            <a:ext cx="9404723" cy="1400530"/>
          </a:xfrm>
        </p:spPr>
        <p:txBody>
          <a:bodyPr/>
          <a:lstStyle/>
          <a:p>
            <a:r>
              <a:rPr lang="en-GB" dirty="0"/>
              <a:t>How can we tell if we have </a:t>
            </a:r>
            <a:r>
              <a:rPr lang="en-US" dirty="0"/>
              <a:t>multicollinearity</a:t>
            </a:r>
            <a:r>
              <a:rPr lang="en-GB" dirty="0"/>
              <a:t> in our data? </a:t>
            </a:r>
          </a:p>
        </p:txBody>
      </p:sp>
      <p:sp>
        <p:nvSpPr>
          <p:cNvPr id="3" name="Content Placeholder 2"/>
          <p:cNvSpPr>
            <a:spLocks noGrp="1"/>
          </p:cNvSpPr>
          <p:nvPr>
            <p:ph idx="1"/>
          </p:nvPr>
        </p:nvSpPr>
        <p:spPr/>
        <p:txBody>
          <a:bodyPr>
            <a:normAutofit fontScale="85000" lnSpcReduction="20000"/>
          </a:bodyPr>
          <a:lstStyle/>
          <a:p>
            <a:r>
              <a:rPr lang="en-GB" dirty="0"/>
              <a:t>SPSS – VIF (Variance inflation factors) </a:t>
            </a:r>
          </a:p>
          <a:p>
            <a:endParaRPr lang="en-GB" dirty="0"/>
          </a:p>
          <a:p>
            <a:endParaRPr lang="en-GB" dirty="0"/>
          </a:p>
          <a:p>
            <a:endParaRPr lang="en-GB" dirty="0"/>
          </a:p>
          <a:p>
            <a:endParaRPr lang="en-GB" dirty="0"/>
          </a:p>
          <a:p>
            <a:endParaRPr lang="en-GB" dirty="0"/>
          </a:p>
          <a:p>
            <a:endParaRPr lang="en-GB" dirty="0"/>
          </a:p>
          <a:p>
            <a:endParaRPr lang="en-GB" dirty="0"/>
          </a:p>
          <a:p>
            <a:r>
              <a:rPr lang="en-GB" dirty="0"/>
              <a:t>If VIF is equal or lower than 1 = No </a:t>
            </a:r>
            <a:r>
              <a:rPr lang="en-US" dirty="0"/>
              <a:t>multicollinearity </a:t>
            </a:r>
          </a:p>
          <a:p>
            <a:r>
              <a:rPr lang="en-GB" dirty="0"/>
              <a:t>If VIF is between 1 and 4 – Some </a:t>
            </a:r>
            <a:r>
              <a:rPr lang="en-US" dirty="0"/>
              <a:t>multicollinearity</a:t>
            </a:r>
            <a:r>
              <a:rPr lang="en-GB" dirty="0"/>
              <a:t> (but nothing to be concerned). </a:t>
            </a:r>
          </a:p>
          <a:p>
            <a:r>
              <a:rPr lang="en-GB" dirty="0"/>
              <a:t> If between 5 – 10  = High </a:t>
            </a:r>
            <a:r>
              <a:rPr lang="en-US" dirty="0"/>
              <a:t>multicollinearity</a:t>
            </a:r>
            <a:r>
              <a:rPr lang="en-GB" dirty="0"/>
              <a:t> (cause for concern). </a:t>
            </a:r>
          </a:p>
          <a:p>
            <a:r>
              <a:rPr lang="en-GB" dirty="0"/>
              <a:t>If higher than 10 = Extreme </a:t>
            </a:r>
            <a:r>
              <a:rPr lang="en-US" dirty="0"/>
              <a:t>multicollinearity</a:t>
            </a:r>
            <a:r>
              <a:rPr lang="en-GB" dirty="0"/>
              <a:t> = (should remove one of the PVs). </a:t>
            </a:r>
          </a:p>
          <a:p>
            <a:endParaRPr lang="en-GB" dirty="0"/>
          </a:p>
          <a:p>
            <a:endParaRPr lang="en-GB" dirty="0"/>
          </a:p>
        </p:txBody>
      </p:sp>
      <p:pic>
        <p:nvPicPr>
          <p:cNvPr id="4" name="Picture 3"/>
          <p:cNvPicPr>
            <a:picLocks noChangeAspect="1"/>
          </p:cNvPicPr>
          <p:nvPr/>
        </p:nvPicPr>
        <p:blipFill>
          <a:blip r:embed="rId2"/>
          <a:stretch>
            <a:fillRect/>
          </a:stretch>
        </p:blipFill>
        <p:spPr>
          <a:xfrm>
            <a:off x="664799" y="2668632"/>
            <a:ext cx="10862402" cy="1994367"/>
          </a:xfrm>
          <a:prstGeom prst="rect">
            <a:avLst/>
          </a:prstGeom>
        </p:spPr>
      </p:pic>
      <p:sp>
        <p:nvSpPr>
          <p:cNvPr id="5" name="Oval 4"/>
          <p:cNvSpPr/>
          <p:nvPr/>
        </p:nvSpPr>
        <p:spPr>
          <a:xfrm>
            <a:off x="10599354" y="2392549"/>
            <a:ext cx="927847" cy="2178423"/>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361685918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p:txBody>
          <a:bodyPr/>
          <a:lstStyle/>
          <a:p>
            <a:r>
              <a:rPr lang="en-GB" dirty="0"/>
              <a:t>More relationships </a:t>
            </a:r>
          </a:p>
        </p:txBody>
      </p:sp>
      <p:sp>
        <p:nvSpPr>
          <p:cNvPr id="6" name="Rectangle 5"/>
          <p:cNvSpPr/>
          <p:nvPr/>
        </p:nvSpPr>
        <p:spPr>
          <a:xfrm>
            <a:off x="1608083" y="4619297"/>
            <a:ext cx="1174271" cy="1031109"/>
          </a:xfrm>
          <a:prstGeom prst="rect">
            <a:avLst/>
          </a:prstGeom>
          <a:solidFill>
            <a:schemeClr val="bg1">
              <a:lumMod val="9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white"/>
                </a:solidFill>
                <a:effectLst/>
                <a:uLnTx/>
                <a:uFillTx/>
                <a:latin typeface="Century Gothic" panose="020B0502020202020204"/>
                <a:ea typeface="+mn-ea"/>
                <a:cs typeface="+mn-cs"/>
              </a:rPr>
              <a:t>No. of deliveries </a:t>
            </a:r>
          </a:p>
        </p:txBody>
      </p:sp>
      <p:sp>
        <p:nvSpPr>
          <p:cNvPr id="7" name="Oval 6"/>
          <p:cNvSpPr/>
          <p:nvPr/>
        </p:nvSpPr>
        <p:spPr>
          <a:xfrm>
            <a:off x="5181527" y="3615631"/>
            <a:ext cx="1418897" cy="1377951"/>
          </a:xfrm>
          <a:prstGeom prst="ellipse">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entury Gothic" panose="020B0502020202020204"/>
                <a:ea typeface="+mn-ea"/>
                <a:cs typeface="+mn-cs"/>
              </a:rPr>
              <a:t>Travel time</a:t>
            </a:r>
          </a:p>
        </p:txBody>
      </p:sp>
      <p:sp>
        <p:nvSpPr>
          <p:cNvPr id="8" name="Rectangle 7"/>
          <p:cNvSpPr/>
          <p:nvPr/>
        </p:nvSpPr>
        <p:spPr>
          <a:xfrm>
            <a:off x="1600460" y="3100077"/>
            <a:ext cx="1174271" cy="1031109"/>
          </a:xfrm>
          <a:prstGeom prst="rect">
            <a:avLst/>
          </a:prstGeom>
          <a:solidFill>
            <a:schemeClr val="bg1">
              <a:lumMod val="9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white"/>
                </a:solidFill>
                <a:effectLst/>
                <a:uLnTx/>
                <a:uFillTx/>
                <a:latin typeface="Century Gothic" panose="020B0502020202020204"/>
                <a:ea typeface="+mn-ea"/>
                <a:cs typeface="+mn-cs"/>
              </a:rPr>
              <a:t>Miles travelled </a:t>
            </a:r>
          </a:p>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sp>
        <p:nvSpPr>
          <p:cNvPr id="9" name="Content Placeholder 2"/>
          <p:cNvSpPr txBox="1">
            <a:spLocks/>
          </p:cNvSpPr>
          <p:nvPr/>
        </p:nvSpPr>
        <p:spPr>
          <a:xfrm>
            <a:off x="7415610" y="4804688"/>
            <a:ext cx="4559122" cy="565369"/>
          </a:xfrm>
          <a:prstGeom prst="rect">
            <a:avLst/>
          </a:prstGeom>
        </p:spPr>
        <p:txBody>
          <a:bodyPr vert="horz" lIns="91440" tIns="45720" rIns="91440" bIns="45720" rtlCol="0">
            <a:normAutofit fontScale="92500"/>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a:lstStyle>
          <a:p>
            <a:pPr marL="0" marR="0" lvl="0" indent="0" algn="l" defTabSz="457200" rtl="0" eaLnBrk="1" fontAlgn="auto" latinLnBrk="0" hangingPunct="1">
              <a:lnSpc>
                <a:spcPct val="100000"/>
              </a:lnSpc>
              <a:spcBef>
                <a:spcPts val="1000"/>
              </a:spcBef>
              <a:spcAft>
                <a:spcPts val="0"/>
              </a:spcAft>
              <a:buClr>
                <a:srgbClr val="B01513"/>
              </a:buClr>
              <a:buSzPct val="80000"/>
              <a:buFont typeface="Wingdings 3" charset="2"/>
              <a:buNone/>
              <a:tabLst/>
              <a:defRPr/>
            </a:pPr>
            <a:r>
              <a:rPr kumimoji="0" lang="en-GB" sz="1800" b="0" i="0" u="none" strike="noStrike" kern="1200" cap="none" spc="0" normalizeH="0" baseline="0" noProof="0" dirty="0">
                <a:ln>
                  <a:noFill/>
                </a:ln>
                <a:solidFill>
                  <a:prstClr val="white">
                    <a:lumMod val="75000"/>
                    <a:lumOff val="25000"/>
                  </a:prstClr>
                </a:solidFill>
                <a:effectLst/>
                <a:uLnTx/>
                <a:uFillTx/>
                <a:latin typeface="Century Gothic" panose="020B0502020202020204"/>
                <a:ea typeface="+mn-ea"/>
                <a:cs typeface="+mn-cs"/>
              </a:rPr>
              <a:t>Multiple linear regression  - many-to-one  </a:t>
            </a:r>
          </a:p>
        </p:txBody>
      </p:sp>
      <p:sp>
        <p:nvSpPr>
          <p:cNvPr id="10" name="Content Placeholder 2"/>
          <p:cNvSpPr txBox="1">
            <a:spLocks/>
          </p:cNvSpPr>
          <p:nvPr/>
        </p:nvSpPr>
        <p:spPr>
          <a:xfrm>
            <a:off x="4755859" y="2968807"/>
            <a:ext cx="7138748" cy="565369"/>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a:lstStyle>
          <a:p>
            <a:pPr marL="0" marR="0" lvl="0" indent="0" algn="l" defTabSz="457200" rtl="0" eaLnBrk="1" fontAlgn="auto" latinLnBrk="0" hangingPunct="1">
              <a:lnSpc>
                <a:spcPct val="100000"/>
              </a:lnSpc>
              <a:spcBef>
                <a:spcPts val="1000"/>
              </a:spcBef>
              <a:spcAft>
                <a:spcPts val="0"/>
              </a:spcAft>
              <a:buClr>
                <a:srgbClr val="B01513"/>
              </a:buClr>
              <a:buSzPct val="80000"/>
              <a:buFont typeface="Wingdings 3" charset="2"/>
              <a:buNone/>
              <a:tabLst/>
              <a:defRPr/>
            </a:pPr>
            <a:r>
              <a:rPr kumimoji="0" lang="en-GB" sz="1800" b="0" i="0" u="none" strike="noStrike" kern="1200" cap="none" spc="0" normalizeH="0" baseline="0" noProof="0" dirty="0">
                <a:ln>
                  <a:noFill/>
                </a:ln>
                <a:solidFill>
                  <a:prstClr val="white">
                    <a:lumMod val="75000"/>
                    <a:lumOff val="25000"/>
                  </a:prstClr>
                </a:solidFill>
                <a:effectLst/>
                <a:uLnTx/>
                <a:uFillTx/>
                <a:latin typeface="Century Gothic" panose="020B0502020202020204"/>
                <a:ea typeface="+mn-ea"/>
                <a:cs typeface="+mn-cs"/>
              </a:rPr>
              <a:t>Dependent Variable </a:t>
            </a:r>
          </a:p>
        </p:txBody>
      </p:sp>
      <p:sp>
        <p:nvSpPr>
          <p:cNvPr id="11" name="Content Placeholder 2"/>
          <p:cNvSpPr txBox="1">
            <a:spLocks/>
          </p:cNvSpPr>
          <p:nvPr/>
        </p:nvSpPr>
        <p:spPr>
          <a:xfrm>
            <a:off x="1186485" y="2449055"/>
            <a:ext cx="7138748" cy="565369"/>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a:lstStyle>
          <a:p>
            <a:pPr marL="0" marR="0" lvl="0" indent="0" algn="l" defTabSz="457200" rtl="0" eaLnBrk="1" fontAlgn="auto" latinLnBrk="0" hangingPunct="1">
              <a:lnSpc>
                <a:spcPct val="100000"/>
              </a:lnSpc>
              <a:spcBef>
                <a:spcPts val="1000"/>
              </a:spcBef>
              <a:spcAft>
                <a:spcPts val="0"/>
              </a:spcAft>
              <a:buClr>
                <a:srgbClr val="B01513"/>
              </a:buClr>
              <a:buSzPct val="80000"/>
              <a:buFont typeface="Wingdings 3" charset="2"/>
              <a:buNone/>
              <a:tabLst/>
              <a:defRPr/>
            </a:pPr>
            <a:r>
              <a:rPr kumimoji="0" lang="en-GB" sz="1800" b="0" i="0" u="none" strike="noStrike" kern="1200" cap="none" spc="0" normalizeH="0" baseline="0" noProof="0" dirty="0">
                <a:ln>
                  <a:noFill/>
                </a:ln>
                <a:solidFill>
                  <a:prstClr val="white">
                    <a:lumMod val="75000"/>
                    <a:lumOff val="25000"/>
                  </a:prstClr>
                </a:solidFill>
                <a:effectLst/>
                <a:uLnTx/>
                <a:uFillTx/>
                <a:latin typeface="Century Gothic" panose="020B0502020202020204"/>
                <a:ea typeface="+mn-ea"/>
                <a:cs typeface="+mn-cs"/>
              </a:rPr>
              <a:t>Independent Variable </a:t>
            </a:r>
          </a:p>
        </p:txBody>
      </p:sp>
      <p:cxnSp>
        <p:nvCxnSpPr>
          <p:cNvPr id="13" name="Straight Arrow Connector 12"/>
          <p:cNvCxnSpPr>
            <a:stCxn id="8" idx="3"/>
            <a:endCxn id="7" idx="2"/>
          </p:cNvCxnSpPr>
          <p:nvPr/>
        </p:nvCxnSpPr>
        <p:spPr>
          <a:xfrm>
            <a:off x="2774731" y="3615632"/>
            <a:ext cx="2406796" cy="68897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p:cNvCxnSpPr/>
          <p:nvPr/>
        </p:nvCxnSpPr>
        <p:spPr>
          <a:xfrm flipV="1">
            <a:off x="2802784" y="4619297"/>
            <a:ext cx="2378743" cy="51555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0" name="Straight Arrow Connector 19"/>
          <p:cNvCxnSpPr>
            <a:endCxn id="6" idx="0"/>
          </p:cNvCxnSpPr>
          <p:nvPr/>
        </p:nvCxnSpPr>
        <p:spPr>
          <a:xfrm>
            <a:off x="2195218" y="4131186"/>
            <a:ext cx="1" cy="488111"/>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sp>
        <p:nvSpPr>
          <p:cNvPr id="22" name="Content Placeholder 2"/>
          <p:cNvSpPr txBox="1">
            <a:spLocks/>
          </p:cNvSpPr>
          <p:nvPr/>
        </p:nvSpPr>
        <p:spPr>
          <a:xfrm rot="16200000">
            <a:off x="-1068632" y="3251491"/>
            <a:ext cx="4559122" cy="565369"/>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a:lstStyle>
          <a:p>
            <a:pPr marL="0" marR="0" lvl="0" indent="0" algn="l" defTabSz="457200" rtl="0" eaLnBrk="1" fontAlgn="auto" latinLnBrk="0" hangingPunct="1">
              <a:lnSpc>
                <a:spcPct val="100000"/>
              </a:lnSpc>
              <a:spcBef>
                <a:spcPts val="1000"/>
              </a:spcBef>
              <a:spcAft>
                <a:spcPts val="0"/>
              </a:spcAft>
              <a:buClr>
                <a:srgbClr val="B01513"/>
              </a:buClr>
              <a:buSzPct val="80000"/>
              <a:buFont typeface="Wingdings 3" charset="2"/>
              <a:buNone/>
              <a:tabLst/>
              <a:defRPr/>
            </a:pPr>
            <a:r>
              <a:rPr kumimoji="0" lang="en-GB" sz="1800" b="0" i="0" u="none" strike="noStrike" kern="1200" cap="none" spc="0" normalizeH="0" baseline="0" noProof="0" dirty="0">
                <a:ln>
                  <a:noFill/>
                </a:ln>
                <a:solidFill>
                  <a:prstClr val="white">
                    <a:lumMod val="75000"/>
                    <a:lumOff val="25000"/>
                  </a:prstClr>
                </a:solidFill>
                <a:effectLst/>
                <a:uLnTx/>
                <a:uFillTx/>
                <a:latin typeface="Century Gothic" panose="020B0502020202020204"/>
                <a:ea typeface="+mn-ea"/>
                <a:cs typeface="+mn-cs"/>
              </a:rPr>
              <a:t>Potential </a:t>
            </a:r>
            <a:r>
              <a:rPr kumimoji="0" lang="en-GB" sz="1800" b="0" i="0" u="none" strike="noStrike" kern="1200" cap="none" spc="0" normalizeH="0" baseline="0" noProof="0" dirty="0" err="1">
                <a:ln>
                  <a:noFill/>
                </a:ln>
                <a:solidFill>
                  <a:prstClr val="white">
                    <a:lumMod val="75000"/>
                    <a:lumOff val="25000"/>
                  </a:prstClr>
                </a:solidFill>
                <a:effectLst/>
                <a:uLnTx/>
                <a:uFillTx/>
                <a:latin typeface="Century Gothic" panose="020B0502020202020204"/>
                <a:ea typeface="+mn-ea"/>
                <a:cs typeface="+mn-cs"/>
              </a:rPr>
              <a:t>multicollinearity</a:t>
            </a:r>
            <a:r>
              <a:rPr kumimoji="0" lang="en-GB" sz="1800" b="0" i="0" u="none" strike="noStrike" kern="1200" cap="none" spc="0" normalizeH="0" baseline="0" noProof="0" dirty="0">
                <a:ln>
                  <a:noFill/>
                </a:ln>
                <a:solidFill>
                  <a:prstClr val="white">
                    <a:lumMod val="75000"/>
                    <a:lumOff val="25000"/>
                  </a:prstClr>
                </a:solidFill>
                <a:effectLst/>
                <a:uLnTx/>
                <a:uFillTx/>
                <a:latin typeface="Century Gothic" panose="020B0502020202020204"/>
                <a:ea typeface="+mn-ea"/>
                <a:cs typeface="+mn-cs"/>
              </a:rPr>
              <a:t> </a:t>
            </a:r>
          </a:p>
        </p:txBody>
      </p:sp>
    </p:spTree>
    <p:custDataLst>
      <p:tags r:id="rId1"/>
    </p:custDataLst>
    <p:extLst>
      <p:ext uri="{BB962C8B-B14F-4D97-AF65-F5344CB8AC3E}">
        <p14:creationId xmlns:p14="http://schemas.microsoft.com/office/powerpoint/2010/main" val="940492395"/>
      </p:ext>
    </p:extLst>
  </p:cSld>
  <p:clrMapOvr>
    <a:masterClrMapping/>
  </p:clrMapOvr>
  <mc:AlternateContent xmlns:mc="http://schemas.openxmlformats.org/markup-compatibility/2006" xmlns:p14="http://schemas.microsoft.com/office/powerpoint/2010/main">
    <mc:Choice Requires="p14">
      <p:transition spd="slow" p14:dur="2000" advTm="132626"/>
    </mc:Choice>
    <mc:Fallback xmlns="">
      <p:transition spd="slow" advTm="132626"/>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837608" y="3499432"/>
            <a:ext cx="634692" cy="625437"/>
          </a:xfrm>
          <a:prstGeom prst="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entury Gothic" panose="020B0502020202020204"/>
                <a:ea typeface="+mn-ea"/>
                <a:cs typeface="+mn-cs"/>
              </a:rPr>
              <a:t>I.V.</a:t>
            </a:r>
          </a:p>
        </p:txBody>
      </p:sp>
      <p:sp>
        <p:nvSpPr>
          <p:cNvPr id="5" name="Rectangle 4"/>
          <p:cNvSpPr/>
          <p:nvPr/>
        </p:nvSpPr>
        <p:spPr>
          <a:xfrm>
            <a:off x="837608" y="5194701"/>
            <a:ext cx="634692" cy="625437"/>
          </a:xfrm>
          <a:prstGeom prst="rect">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entury Gothic" panose="020B0502020202020204"/>
                <a:ea typeface="+mn-ea"/>
                <a:cs typeface="+mn-cs"/>
              </a:rPr>
              <a:t>I.V.</a:t>
            </a:r>
          </a:p>
        </p:txBody>
      </p:sp>
      <p:sp>
        <p:nvSpPr>
          <p:cNvPr id="6" name="Rectangle 5"/>
          <p:cNvSpPr/>
          <p:nvPr/>
        </p:nvSpPr>
        <p:spPr>
          <a:xfrm>
            <a:off x="2542982" y="5951517"/>
            <a:ext cx="634692" cy="625437"/>
          </a:xfrm>
          <a:prstGeom prst="rect">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entury Gothic" panose="020B0502020202020204"/>
                <a:ea typeface="+mn-ea"/>
                <a:cs typeface="+mn-cs"/>
              </a:rPr>
              <a:t>I.V.</a:t>
            </a:r>
          </a:p>
        </p:txBody>
      </p:sp>
      <p:sp>
        <p:nvSpPr>
          <p:cNvPr id="7" name="Rectangle 6"/>
          <p:cNvSpPr/>
          <p:nvPr/>
        </p:nvSpPr>
        <p:spPr>
          <a:xfrm>
            <a:off x="2542982" y="2873995"/>
            <a:ext cx="634692" cy="625437"/>
          </a:xfrm>
          <a:prstGeom prst="rect">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entury Gothic" panose="020B0502020202020204"/>
                <a:ea typeface="+mn-ea"/>
                <a:cs typeface="+mn-cs"/>
              </a:rPr>
              <a:t>I.V.</a:t>
            </a:r>
          </a:p>
        </p:txBody>
      </p:sp>
      <p:sp>
        <p:nvSpPr>
          <p:cNvPr id="8" name="Oval 7"/>
          <p:cNvSpPr/>
          <p:nvPr/>
        </p:nvSpPr>
        <p:spPr>
          <a:xfrm>
            <a:off x="5853079" y="3812150"/>
            <a:ext cx="977462" cy="890167"/>
          </a:xfrm>
          <a:prstGeom prst="ellipse">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entury Gothic" panose="020B0502020202020204"/>
                <a:ea typeface="+mn-ea"/>
                <a:cs typeface="+mn-cs"/>
              </a:rPr>
              <a:t>D.V.</a:t>
            </a:r>
          </a:p>
        </p:txBody>
      </p:sp>
      <p:cxnSp>
        <p:nvCxnSpPr>
          <p:cNvPr id="9" name="Straight Arrow Connector 8"/>
          <p:cNvCxnSpPr>
            <a:stCxn id="7" idx="3"/>
          </p:cNvCxnSpPr>
          <p:nvPr/>
        </p:nvCxnSpPr>
        <p:spPr>
          <a:xfrm>
            <a:off x="3177674" y="3186714"/>
            <a:ext cx="2675405" cy="93815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p:cNvCxnSpPr/>
          <p:nvPr/>
        </p:nvCxnSpPr>
        <p:spPr>
          <a:xfrm>
            <a:off x="1472300" y="3850625"/>
            <a:ext cx="4380779" cy="40660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p:cNvCxnSpPr/>
          <p:nvPr/>
        </p:nvCxnSpPr>
        <p:spPr>
          <a:xfrm flipV="1">
            <a:off x="1472300" y="4436900"/>
            <a:ext cx="4380779" cy="106776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p:cNvCxnSpPr>
            <a:stCxn id="6" idx="3"/>
            <a:endCxn id="8" idx="3"/>
          </p:cNvCxnSpPr>
          <p:nvPr/>
        </p:nvCxnSpPr>
        <p:spPr>
          <a:xfrm flipV="1">
            <a:off x="3177674" y="4571955"/>
            <a:ext cx="2818551" cy="169228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7" name="Content Placeholder 2"/>
          <p:cNvSpPr txBox="1">
            <a:spLocks/>
          </p:cNvSpPr>
          <p:nvPr/>
        </p:nvSpPr>
        <p:spPr>
          <a:xfrm>
            <a:off x="7231011" y="3627916"/>
            <a:ext cx="8825659" cy="565369"/>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a:lstStyle>
          <a:p>
            <a:pPr marL="0" marR="0" lvl="0" indent="0" algn="l" defTabSz="457200" rtl="0" eaLnBrk="1" fontAlgn="auto" latinLnBrk="0" hangingPunct="1">
              <a:lnSpc>
                <a:spcPct val="100000"/>
              </a:lnSpc>
              <a:spcBef>
                <a:spcPts val="1000"/>
              </a:spcBef>
              <a:spcAft>
                <a:spcPts val="0"/>
              </a:spcAft>
              <a:buClr>
                <a:srgbClr val="B01513"/>
              </a:buClr>
              <a:buSzPct val="80000"/>
              <a:buFont typeface="Wingdings 3" charset="2"/>
              <a:buNone/>
              <a:tabLst/>
              <a:defRPr/>
            </a:pPr>
            <a:r>
              <a:rPr kumimoji="0" lang="en-GB" sz="1800" b="0" i="0" u="none" strike="noStrike" kern="1200" cap="none" spc="0" normalizeH="0" baseline="0" noProof="0" dirty="0">
                <a:ln>
                  <a:noFill/>
                </a:ln>
                <a:solidFill>
                  <a:prstClr val="white">
                    <a:lumMod val="75000"/>
                    <a:lumOff val="25000"/>
                  </a:prstClr>
                </a:solidFill>
                <a:effectLst/>
                <a:uLnTx/>
                <a:uFillTx/>
                <a:latin typeface="Century Gothic" panose="020B0502020202020204"/>
                <a:ea typeface="+mn-ea"/>
                <a:cs typeface="+mn-cs"/>
              </a:rPr>
              <a:t>Multiple linear regression  - many-to-one  </a:t>
            </a:r>
          </a:p>
        </p:txBody>
      </p:sp>
      <p:cxnSp>
        <p:nvCxnSpPr>
          <p:cNvPr id="21" name="Straight Arrow Connector 20"/>
          <p:cNvCxnSpPr>
            <a:endCxn id="4" idx="3"/>
          </p:cNvCxnSpPr>
          <p:nvPr/>
        </p:nvCxnSpPr>
        <p:spPr>
          <a:xfrm flipH="1">
            <a:off x="1472300" y="3528652"/>
            <a:ext cx="1324520" cy="283499"/>
          </a:xfrm>
          <a:prstGeom prst="straightConnector1">
            <a:avLst/>
          </a:prstGeom>
          <a:ln>
            <a:solidFill>
              <a:schemeClr val="accent6">
                <a:lumMod val="50000"/>
              </a:schemeClr>
            </a:solidFill>
            <a:prstDash val="dash"/>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22" name="Straight Arrow Connector 21"/>
          <p:cNvCxnSpPr>
            <a:endCxn id="6" idx="0"/>
          </p:cNvCxnSpPr>
          <p:nvPr/>
        </p:nvCxnSpPr>
        <p:spPr>
          <a:xfrm flipH="1">
            <a:off x="2860328" y="3512170"/>
            <a:ext cx="20192" cy="2439347"/>
          </a:xfrm>
          <a:prstGeom prst="straightConnector1">
            <a:avLst/>
          </a:prstGeom>
          <a:ln>
            <a:solidFill>
              <a:srgbClr val="00B0F0"/>
            </a:solidFill>
            <a:prstDash val="dash"/>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24" name="Straight Arrow Connector 23"/>
          <p:cNvCxnSpPr>
            <a:endCxn id="5" idx="0"/>
          </p:cNvCxnSpPr>
          <p:nvPr/>
        </p:nvCxnSpPr>
        <p:spPr>
          <a:xfrm flipH="1">
            <a:off x="1154954" y="4124869"/>
            <a:ext cx="30264" cy="1069832"/>
          </a:xfrm>
          <a:prstGeom prst="straightConnector1">
            <a:avLst/>
          </a:prstGeom>
          <a:ln>
            <a:solidFill>
              <a:srgbClr val="FF0000"/>
            </a:solidFill>
            <a:prstDash val="dash"/>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27" name="Straight Arrow Connector 26"/>
          <p:cNvCxnSpPr>
            <a:stCxn id="6" idx="1"/>
          </p:cNvCxnSpPr>
          <p:nvPr/>
        </p:nvCxnSpPr>
        <p:spPr>
          <a:xfrm flipH="1" flipV="1">
            <a:off x="1463304" y="5630950"/>
            <a:ext cx="1079678" cy="633286"/>
          </a:xfrm>
          <a:prstGeom prst="straightConnector1">
            <a:avLst/>
          </a:prstGeom>
          <a:ln>
            <a:solidFill>
              <a:srgbClr val="00B050"/>
            </a:solidFill>
            <a:prstDash val="dash"/>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29" name="Straight Arrow Connector 28"/>
          <p:cNvCxnSpPr>
            <a:endCxn id="4" idx="3"/>
          </p:cNvCxnSpPr>
          <p:nvPr/>
        </p:nvCxnSpPr>
        <p:spPr>
          <a:xfrm flipH="1" flipV="1">
            <a:off x="1472300" y="3812151"/>
            <a:ext cx="1294838" cy="2106057"/>
          </a:xfrm>
          <a:prstGeom prst="straightConnector1">
            <a:avLst/>
          </a:prstGeom>
          <a:ln>
            <a:solidFill>
              <a:srgbClr val="FFFF00"/>
            </a:solidFill>
            <a:prstDash val="dash"/>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31" name="Straight Arrow Connector 30"/>
          <p:cNvCxnSpPr>
            <a:stCxn id="7" idx="2"/>
          </p:cNvCxnSpPr>
          <p:nvPr/>
        </p:nvCxnSpPr>
        <p:spPr>
          <a:xfrm flipH="1">
            <a:off x="1482396" y="3499432"/>
            <a:ext cx="1377932" cy="1996759"/>
          </a:xfrm>
          <a:prstGeom prst="straightConnector1">
            <a:avLst/>
          </a:prstGeom>
          <a:ln>
            <a:solidFill>
              <a:schemeClr val="accent4">
                <a:lumMod val="75000"/>
              </a:schemeClr>
            </a:solidFill>
            <a:prstDash val="dash"/>
            <a:headEnd type="triangle"/>
            <a:tailEnd type="triangle"/>
          </a:ln>
        </p:spPr>
        <p:style>
          <a:lnRef idx="1">
            <a:schemeClr val="accent1"/>
          </a:lnRef>
          <a:fillRef idx="0">
            <a:schemeClr val="accent1"/>
          </a:fillRef>
          <a:effectRef idx="0">
            <a:schemeClr val="accent1"/>
          </a:effectRef>
          <a:fontRef idx="minor">
            <a:schemeClr val="tx1"/>
          </a:fontRef>
        </p:style>
      </p:cxnSp>
      <p:sp>
        <p:nvSpPr>
          <p:cNvPr id="37" name="Content Placeholder 2"/>
          <p:cNvSpPr txBox="1">
            <a:spLocks/>
          </p:cNvSpPr>
          <p:nvPr/>
        </p:nvSpPr>
        <p:spPr>
          <a:xfrm>
            <a:off x="7270792" y="4523075"/>
            <a:ext cx="4655420" cy="565369"/>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a:lstStyle>
          <a:p>
            <a:pPr marL="0" marR="0" lvl="0" indent="0" algn="l" defTabSz="457200" rtl="0" eaLnBrk="1" fontAlgn="auto" latinLnBrk="0" hangingPunct="1">
              <a:lnSpc>
                <a:spcPct val="100000"/>
              </a:lnSpc>
              <a:spcBef>
                <a:spcPts val="1000"/>
              </a:spcBef>
              <a:spcAft>
                <a:spcPts val="0"/>
              </a:spcAft>
              <a:buClr>
                <a:srgbClr val="B01513"/>
              </a:buClr>
              <a:buSzPct val="80000"/>
              <a:buFont typeface="Wingdings 3" charset="2"/>
              <a:buNone/>
              <a:tabLst/>
              <a:defRPr/>
            </a:pPr>
            <a:r>
              <a:rPr kumimoji="0" lang="en-GB" sz="2000" b="1" i="0" u="none" strike="noStrike" kern="1200" cap="none" spc="0" normalizeH="0" baseline="0" noProof="0" dirty="0">
                <a:ln>
                  <a:noFill/>
                </a:ln>
                <a:solidFill>
                  <a:prstClr val="white">
                    <a:lumMod val="75000"/>
                    <a:lumOff val="25000"/>
                  </a:prstClr>
                </a:solidFill>
                <a:effectLst/>
                <a:uLnTx/>
                <a:uFillTx/>
                <a:latin typeface="Century Gothic" panose="020B0502020202020204"/>
                <a:ea typeface="+mn-ea"/>
                <a:cs typeface="+mn-cs"/>
              </a:rPr>
              <a:t>10 relationships to consider!</a:t>
            </a:r>
          </a:p>
        </p:txBody>
      </p:sp>
      <p:sp>
        <p:nvSpPr>
          <p:cNvPr id="38" name="Content Placeholder 2"/>
          <p:cNvSpPr txBox="1">
            <a:spLocks/>
          </p:cNvSpPr>
          <p:nvPr/>
        </p:nvSpPr>
        <p:spPr>
          <a:xfrm>
            <a:off x="5996225" y="5820138"/>
            <a:ext cx="6017693" cy="862195"/>
          </a:xfrm>
          <a:prstGeom prst="rect">
            <a:avLst/>
          </a:prstGeom>
          <a:solidFill>
            <a:schemeClr val="accent4">
              <a:lumMod val="40000"/>
              <a:lumOff val="60000"/>
            </a:schemeClr>
          </a:solidFill>
        </p:spPr>
        <p:txBody>
          <a:bodyPr vert="horz" lIns="91440" tIns="45720" rIns="91440" bIns="45720" rtlCol="0">
            <a:no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a:lstStyle>
          <a:p>
            <a:pPr marL="0" marR="0" lvl="0" indent="0" algn="l" defTabSz="457200" rtl="0" eaLnBrk="1" fontAlgn="auto" latinLnBrk="0" hangingPunct="1">
              <a:lnSpc>
                <a:spcPct val="100000"/>
              </a:lnSpc>
              <a:spcBef>
                <a:spcPts val="1000"/>
              </a:spcBef>
              <a:spcAft>
                <a:spcPts val="0"/>
              </a:spcAft>
              <a:buClr>
                <a:srgbClr val="B01513"/>
              </a:buClr>
              <a:buSzPct val="80000"/>
              <a:buFont typeface="Wingdings 3" charset="2"/>
              <a:buNone/>
              <a:tabLst/>
              <a:defRPr/>
            </a:pPr>
            <a:r>
              <a:rPr kumimoji="0" lang="en-GB" sz="1800" b="0" i="0" u="none" strike="noStrike" kern="1200" cap="none" spc="0" normalizeH="0" baseline="0" noProof="0" dirty="0">
                <a:ln>
                  <a:noFill/>
                </a:ln>
                <a:solidFill>
                  <a:prstClr val="white">
                    <a:lumMod val="75000"/>
                    <a:lumOff val="25000"/>
                  </a:prstClr>
                </a:solidFill>
                <a:effectLst/>
                <a:uLnTx/>
                <a:uFillTx/>
                <a:latin typeface="Century Gothic" panose="020B0502020202020204"/>
                <a:ea typeface="+mn-ea"/>
                <a:cs typeface="+mn-cs"/>
              </a:rPr>
              <a:t>Some IVs, or sets of  IVs, are better at predicting the DV than others. Some contribute nothing.</a:t>
            </a:r>
          </a:p>
        </p:txBody>
      </p:sp>
      <p:sp>
        <p:nvSpPr>
          <p:cNvPr id="39" name="Title 1"/>
          <p:cNvSpPr>
            <a:spLocks noGrp="1"/>
          </p:cNvSpPr>
          <p:nvPr>
            <p:ph type="title"/>
          </p:nvPr>
        </p:nvSpPr>
        <p:spPr/>
        <p:txBody>
          <a:bodyPr/>
          <a:lstStyle/>
          <a:p>
            <a:r>
              <a:rPr lang="en-GB" dirty="0"/>
              <a:t>Many relationships </a:t>
            </a:r>
          </a:p>
        </p:txBody>
      </p:sp>
      <p:sp>
        <p:nvSpPr>
          <p:cNvPr id="40" name="Content Placeholder 2"/>
          <p:cNvSpPr txBox="1">
            <a:spLocks/>
          </p:cNvSpPr>
          <p:nvPr/>
        </p:nvSpPr>
        <p:spPr>
          <a:xfrm>
            <a:off x="6830541" y="2422091"/>
            <a:ext cx="5095671" cy="862195"/>
          </a:xfrm>
          <a:prstGeom prst="rect">
            <a:avLst/>
          </a:prstGeom>
          <a:solidFill>
            <a:schemeClr val="accent1">
              <a:lumMod val="20000"/>
              <a:lumOff val="80000"/>
            </a:schemeClr>
          </a:solidFill>
        </p:spPr>
        <p:txBody>
          <a:bodyPr vert="horz" lIns="91440" tIns="45720" rIns="91440" bIns="45720" rtlCol="0">
            <a:no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a:lstStyle>
          <a:p>
            <a:pPr marL="0" marR="0" lvl="0" indent="0" algn="l" defTabSz="457200" rtl="0" eaLnBrk="1" fontAlgn="auto" latinLnBrk="0" hangingPunct="1">
              <a:lnSpc>
                <a:spcPct val="100000"/>
              </a:lnSpc>
              <a:spcBef>
                <a:spcPts val="1000"/>
              </a:spcBef>
              <a:spcAft>
                <a:spcPts val="0"/>
              </a:spcAft>
              <a:buClr>
                <a:srgbClr val="B01513"/>
              </a:buClr>
              <a:buSzPct val="80000"/>
              <a:buFont typeface="Wingdings 3" charset="2"/>
              <a:buNone/>
              <a:tabLst/>
              <a:defRPr/>
            </a:pPr>
            <a:r>
              <a:rPr kumimoji="0" lang="en-GB" sz="2000" b="0" i="0" u="none" strike="noStrike" kern="1200" cap="none" spc="0" normalizeH="0" baseline="0" noProof="0" dirty="0">
                <a:ln>
                  <a:noFill/>
                </a:ln>
                <a:solidFill>
                  <a:prstClr val="white">
                    <a:lumMod val="75000"/>
                    <a:lumOff val="25000"/>
                  </a:prstClr>
                </a:solidFill>
                <a:effectLst/>
                <a:uLnTx/>
                <a:uFillTx/>
                <a:latin typeface="Century Gothic" panose="020B0502020202020204"/>
                <a:ea typeface="+mn-ea"/>
                <a:cs typeface="+mn-cs"/>
              </a:rPr>
              <a:t>The ideal for all IVs to be correlated with the DV but NOT with each other.  </a:t>
            </a:r>
          </a:p>
        </p:txBody>
      </p:sp>
    </p:spTree>
    <p:custDataLst>
      <p:tags r:id="rId1"/>
    </p:custDataLst>
    <p:extLst>
      <p:ext uri="{BB962C8B-B14F-4D97-AF65-F5344CB8AC3E}">
        <p14:creationId xmlns:p14="http://schemas.microsoft.com/office/powerpoint/2010/main" val="3283563455"/>
      </p:ext>
    </p:extLst>
  </p:cSld>
  <p:clrMapOvr>
    <a:masterClrMapping/>
  </p:clrMapOvr>
  <mc:AlternateContent xmlns:mc="http://schemas.openxmlformats.org/markup-compatibility/2006" xmlns:p14="http://schemas.microsoft.com/office/powerpoint/2010/main">
    <mc:Choice Requires="p14">
      <p:transition spd="slow" p14:dur="2000" advTm="127500"/>
    </mc:Choice>
    <mc:Fallback xmlns="">
      <p:transition spd="slow" advTm="127500"/>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76582" y="566898"/>
            <a:ext cx="8761413" cy="706964"/>
          </a:xfrm>
        </p:spPr>
        <p:txBody>
          <a:bodyPr/>
          <a:lstStyle/>
          <a:p>
            <a:r>
              <a:rPr lang="en-GB" sz="3200" dirty="0"/>
              <a:t>Our example </a:t>
            </a:r>
          </a:p>
        </p:txBody>
      </p:sp>
      <p:sp>
        <p:nvSpPr>
          <p:cNvPr id="3" name="Content Placeholder 2"/>
          <p:cNvSpPr>
            <a:spLocks noGrp="1"/>
          </p:cNvSpPr>
          <p:nvPr>
            <p:ph idx="1"/>
          </p:nvPr>
        </p:nvSpPr>
        <p:spPr>
          <a:xfrm>
            <a:off x="162317" y="1428384"/>
            <a:ext cx="11803710" cy="1747783"/>
          </a:xfrm>
          <a:solidFill>
            <a:schemeClr val="accent1">
              <a:lumMod val="20000"/>
              <a:lumOff val="80000"/>
            </a:schemeClr>
          </a:solidFill>
        </p:spPr>
        <p:txBody>
          <a:bodyPr>
            <a:normAutofit/>
          </a:bodyPr>
          <a:lstStyle/>
          <a:p>
            <a:pPr marL="0" indent="0">
              <a:buNone/>
            </a:pPr>
            <a:r>
              <a:rPr lang="en-GB" sz="2400" dirty="0"/>
              <a:t>As the owner, you would like to estimate how long a delivery will take based on 3 factors: 1) the total distance of the trip in miles and 2) the number of deliveries that must be made during the trip, and 3) the daily price of petrol in Wales in pounds. </a:t>
            </a:r>
          </a:p>
          <a:p>
            <a:endParaRPr lang="en-GB" sz="2400" dirty="0"/>
          </a:p>
        </p:txBody>
      </p:sp>
      <p:sp>
        <p:nvSpPr>
          <p:cNvPr id="4" name="Content Placeholder 2"/>
          <p:cNvSpPr txBox="1">
            <a:spLocks/>
          </p:cNvSpPr>
          <p:nvPr/>
        </p:nvSpPr>
        <p:spPr>
          <a:xfrm>
            <a:off x="346841" y="3330689"/>
            <a:ext cx="11966027" cy="3527311"/>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a:lstStyle>
          <a:p>
            <a:pPr marL="742950" marR="0" lvl="1" indent="-285750" algn="l" defTabSz="457200" rtl="0" eaLnBrk="1" fontAlgn="auto" latinLnBrk="0" hangingPunct="1">
              <a:lnSpc>
                <a:spcPct val="100000"/>
              </a:lnSpc>
              <a:spcBef>
                <a:spcPts val="1000"/>
              </a:spcBef>
              <a:spcAft>
                <a:spcPts val="0"/>
              </a:spcAft>
              <a:buClr>
                <a:srgbClr val="B01513"/>
              </a:buClr>
              <a:buSzPct val="80000"/>
              <a:buFont typeface="Wingdings 3" charset="2"/>
              <a:buChar char=""/>
              <a:tabLst/>
              <a:defRPr/>
            </a:pPr>
            <a:r>
              <a:rPr kumimoji="0" lang="en-GB" sz="2200" b="0" i="0" u="none" strike="noStrike" kern="1200" cap="none" spc="0" normalizeH="0" baseline="0" noProof="0" dirty="0">
                <a:ln>
                  <a:noFill/>
                </a:ln>
                <a:solidFill>
                  <a:prstClr val="white">
                    <a:lumMod val="75000"/>
                    <a:lumOff val="25000"/>
                  </a:prstClr>
                </a:solidFill>
                <a:effectLst/>
                <a:uLnTx/>
                <a:uFillTx/>
                <a:latin typeface="Century Gothic" panose="020B0502020202020204"/>
                <a:ea typeface="+mn-ea"/>
                <a:cs typeface="+mn-cs"/>
              </a:rPr>
              <a:t>Preparation before we run the multiple regression analysis</a:t>
            </a:r>
          </a:p>
          <a:p>
            <a:pPr marL="1143000" marR="0" lvl="2" indent="-228600" algn="l" defTabSz="457200" rtl="0" eaLnBrk="1" fontAlgn="auto" latinLnBrk="0" hangingPunct="1">
              <a:lnSpc>
                <a:spcPct val="100000"/>
              </a:lnSpc>
              <a:spcBef>
                <a:spcPts val="1000"/>
              </a:spcBef>
              <a:spcAft>
                <a:spcPts val="0"/>
              </a:spcAft>
              <a:buClr>
                <a:srgbClr val="B01513"/>
              </a:buClr>
              <a:buSzPct val="80000"/>
              <a:buFont typeface="Wingdings 3" charset="2"/>
              <a:buChar char=""/>
              <a:tabLst/>
              <a:defRPr/>
            </a:pPr>
            <a:r>
              <a:rPr kumimoji="0" lang="en-GB" sz="2000" b="0" i="0" u="none" strike="noStrike" kern="1200" cap="none" spc="0" normalizeH="0" baseline="0" noProof="0" dirty="0">
                <a:ln>
                  <a:noFill/>
                </a:ln>
                <a:solidFill>
                  <a:prstClr val="white">
                    <a:lumMod val="75000"/>
                    <a:lumOff val="25000"/>
                  </a:prstClr>
                </a:solidFill>
                <a:effectLst/>
                <a:uLnTx/>
                <a:uFillTx/>
                <a:latin typeface="Century Gothic" panose="020B0502020202020204"/>
                <a:ea typeface="+mn-ea"/>
                <a:cs typeface="+mn-cs"/>
              </a:rPr>
              <a:t>Generate a list of potential variables; IVs and DVs</a:t>
            </a:r>
          </a:p>
          <a:p>
            <a:pPr marL="1143000" marR="0" lvl="2" indent="-228600" algn="l" defTabSz="457200" rtl="0" eaLnBrk="1" fontAlgn="auto" latinLnBrk="0" hangingPunct="1">
              <a:lnSpc>
                <a:spcPct val="100000"/>
              </a:lnSpc>
              <a:spcBef>
                <a:spcPts val="1000"/>
              </a:spcBef>
              <a:spcAft>
                <a:spcPts val="0"/>
              </a:spcAft>
              <a:buClr>
                <a:srgbClr val="B01513"/>
              </a:buClr>
              <a:buSzPct val="80000"/>
              <a:buFont typeface="Wingdings 3" charset="2"/>
              <a:buChar char=""/>
              <a:tabLst/>
              <a:defRPr/>
            </a:pPr>
            <a:r>
              <a:rPr kumimoji="0" lang="en-GB" sz="2000" b="0" i="0" u="none" strike="noStrike" kern="1200" cap="none" spc="0" normalizeH="0" baseline="0" noProof="0" dirty="0">
                <a:ln>
                  <a:noFill/>
                </a:ln>
                <a:solidFill>
                  <a:prstClr val="white">
                    <a:lumMod val="75000"/>
                    <a:lumOff val="25000"/>
                  </a:prstClr>
                </a:solidFill>
                <a:effectLst/>
                <a:uLnTx/>
                <a:uFillTx/>
                <a:latin typeface="Century Gothic" panose="020B0502020202020204"/>
                <a:ea typeface="+mn-ea"/>
                <a:cs typeface="+mn-cs"/>
              </a:rPr>
              <a:t>Collect data on the variables </a:t>
            </a:r>
          </a:p>
          <a:p>
            <a:pPr marL="1143000" marR="0" lvl="2" indent="-228600" algn="l" defTabSz="457200" rtl="0" eaLnBrk="1" fontAlgn="auto" latinLnBrk="0" hangingPunct="1">
              <a:lnSpc>
                <a:spcPct val="100000"/>
              </a:lnSpc>
              <a:spcBef>
                <a:spcPts val="1000"/>
              </a:spcBef>
              <a:spcAft>
                <a:spcPts val="0"/>
              </a:spcAft>
              <a:buClr>
                <a:srgbClr val="B01513"/>
              </a:buClr>
              <a:buSzPct val="80000"/>
              <a:buFont typeface="Wingdings 3" charset="2"/>
              <a:buChar char=""/>
              <a:tabLst/>
              <a:defRPr/>
            </a:pPr>
            <a:r>
              <a:rPr kumimoji="0" lang="en-GB" sz="2000" b="0" i="0" u="none" strike="noStrike" kern="1200" cap="none" spc="0" normalizeH="0" baseline="0" noProof="0" dirty="0">
                <a:ln>
                  <a:noFill/>
                </a:ln>
                <a:solidFill>
                  <a:prstClr val="white">
                    <a:lumMod val="75000"/>
                    <a:lumOff val="25000"/>
                  </a:prstClr>
                </a:solidFill>
                <a:effectLst/>
                <a:uLnTx/>
                <a:uFillTx/>
                <a:latin typeface="Century Gothic" panose="020B0502020202020204"/>
                <a:ea typeface="+mn-ea"/>
                <a:cs typeface="+mn-cs"/>
              </a:rPr>
              <a:t>Check the relationships between each IV and DV using scatterplots and correlations </a:t>
            </a:r>
          </a:p>
          <a:p>
            <a:pPr marL="1143000" marR="0" lvl="2" indent="-228600" algn="l" defTabSz="457200" rtl="0" eaLnBrk="1" fontAlgn="auto" latinLnBrk="0" hangingPunct="1">
              <a:lnSpc>
                <a:spcPct val="100000"/>
              </a:lnSpc>
              <a:spcBef>
                <a:spcPts val="1000"/>
              </a:spcBef>
              <a:spcAft>
                <a:spcPts val="0"/>
              </a:spcAft>
              <a:buClr>
                <a:srgbClr val="B01513"/>
              </a:buClr>
              <a:buSzPct val="80000"/>
              <a:buFont typeface="Wingdings 3" charset="2"/>
              <a:buChar char=""/>
              <a:tabLst/>
              <a:defRPr/>
            </a:pPr>
            <a:r>
              <a:rPr kumimoji="0" lang="en-GB" sz="2000" b="0" i="0" u="none" strike="noStrike" kern="1200" cap="none" spc="0" normalizeH="0" baseline="0" noProof="0" dirty="0">
                <a:ln>
                  <a:noFill/>
                </a:ln>
                <a:solidFill>
                  <a:prstClr val="white">
                    <a:lumMod val="75000"/>
                    <a:lumOff val="25000"/>
                  </a:prstClr>
                </a:solidFill>
                <a:effectLst/>
                <a:uLnTx/>
                <a:uFillTx/>
                <a:latin typeface="Century Gothic" panose="020B0502020202020204"/>
                <a:ea typeface="+mn-ea"/>
                <a:cs typeface="+mn-cs"/>
              </a:rPr>
              <a:t>Check the relationships among the IVs using scatterplots and correlations</a:t>
            </a:r>
          </a:p>
          <a:p>
            <a:pPr marL="1143000" marR="0" lvl="2" indent="-228600" algn="l" defTabSz="457200" rtl="0" eaLnBrk="1" fontAlgn="auto" latinLnBrk="0" hangingPunct="1">
              <a:lnSpc>
                <a:spcPct val="100000"/>
              </a:lnSpc>
              <a:spcBef>
                <a:spcPts val="1000"/>
              </a:spcBef>
              <a:spcAft>
                <a:spcPts val="0"/>
              </a:spcAft>
              <a:buClr>
                <a:srgbClr val="B01513"/>
              </a:buClr>
              <a:buSzPct val="80000"/>
              <a:buFont typeface="Wingdings 3" charset="2"/>
              <a:buChar char=""/>
              <a:tabLst/>
              <a:defRPr/>
            </a:pPr>
            <a:r>
              <a:rPr kumimoji="0" lang="en-GB" sz="2000" b="0" i="0" u="none" strike="noStrike" kern="1200" cap="none" spc="0" normalizeH="0" baseline="0" noProof="0" dirty="0">
                <a:ln>
                  <a:noFill/>
                </a:ln>
                <a:solidFill>
                  <a:prstClr val="white">
                    <a:lumMod val="75000"/>
                    <a:lumOff val="25000"/>
                  </a:prstClr>
                </a:solidFill>
                <a:effectLst/>
                <a:uLnTx/>
                <a:uFillTx/>
                <a:latin typeface="Century Gothic" panose="020B0502020202020204"/>
                <a:ea typeface="+mn-ea"/>
                <a:cs typeface="+mn-cs"/>
              </a:rPr>
              <a:t> (Optional) Conduct simple linear regressions for each IV/DV pair </a:t>
            </a:r>
          </a:p>
          <a:p>
            <a:pPr marL="1143000" marR="0" lvl="2" indent="-228600" algn="l" defTabSz="457200" rtl="0" eaLnBrk="1" fontAlgn="auto" latinLnBrk="0" hangingPunct="1">
              <a:lnSpc>
                <a:spcPct val="100000"/>
              </a:lnSpc>
              <a:spcBef>
                <a:spcPts val="1000"/>
              </a:spcBef>
              <a:spcAft>
                <a:spcPts val="0"/>
              </a:spcAft>
              <a:buClr>
                <a:srgbClr val="B01513"/>
              </a:buClr>
              <a:buSzPct val="80000"/>
              <a:buFont typeface="Wingdings 3" charset="2"/>
              <a:buChar char=""/>
              <a:tabLst/>
              <a:defRPr/>
            </a:pPr>
            <a:r>
              <a:rPr kumimoji="0" lang="en-GB" sz="2000" b="0" i="0" u="none" strike="noStrike" kern="1200" cap="none" spc="0" normalizeH="0" baseline="0" noProof="0" dirty="0">
                <a:ln>
                  <a:noFill/>
                </a:ln>
                <a:solidFill>
                  <a:prstClr val="white">
                    <a:lumMod val="75000"/>
                    <a:lumOff val="25000"/>
                  </a:prstClr>
                </a:solidFill>
                <a:effectLst/>
                <a:uLnTx/>
                <a:uFillTx/>
                <a:latin typeface="Century Gothic" panose="020B0502020202020204"/>
                <a:ea typeface="+mn-ea"/>
                <a:cs typeface="+mn-cs"/>
              </a:rPr>
              <a:t>Use the non-redundant IVs in the analysis to find the best-fitting model</a:t>
            </a:r>
          </a:p>
          <a:p>
            <a:pPr marL="1143000" marR="0" lvl="2" indent="-228600" algn="l" defTabSz="457200" rtl="0" eaLnBrk="1" fontAlgn="auto" latinLnBrk="0" hangingPunct="1">
              <a:lnSpc>
                <a:spcPct val="100000"/>
              </a:lnSpc>
              <a:spcBef>
                <a:spcPts val="1000"/>
              </a:spcBef>
              <a:spcAft>
                <a:spcPts val="0"/>
              </a:spcAft>
              <a:buClr>
                <a:srgbClr val="B01513"/>
              </a:buClr>
              <a:buSzPct val="80000"/>
              <a:buFont typeface="Wingdings 3" charset="2"/>
              <a:buChar char=""/>
              <a:tabLst/>
              <a:defRPr/>
            </a:pPr>
            <a:r>
              <a:rPr kumimoji="0" lang="en-GB" sz="2000" b="0" i="0" u="none" strike="noStrike" kern="1200" cap="none" spc="0" normalizeH="0" baseline="0" noProof="0" dirty="0">
                <a:ln>
                  <a:noFill/>
                </a:ln>
                <a:solidFill>
                  <a:prstClr val="white">
                    <a:lumMod val="75000"/>
                    <a:lumOff val="25000"/>
                  </a:prstClr>
                </a:solidFill>
                <a:effectLst/>
                <a:uLnTx/>
                <a:uFillTx/>
                <a:latin typeface="Century Gothic" panose="020B0502020202020204"/>
                <a:ea typeface="+mn-ea"/>
                <a:cs typeface="+mn-cs"/>
              </a:rPr>
              <a:t>Use the best fitting model to make predictions about the DV. </a:t>
            </a:r>
          </a:p>
          <a:p>
            <a:pPr marL="1143000" marR="0" lvl="2" indent="-228600" algn="l" defTabSz="457200" rtl="0" eaLnBrk="1" fontAlgn="auto" latinLnBrk="0" hangingPunct="1">
              <a:lnSpc>
                <a:spcPct val="100000"/>
              </a:lnSpc>
              <a:spcBef>
                <a:spcPts val="1000"/>
              </a:spcBef>
              <a:spcAft>
                <a:spcPts val="0"/>
              </a:spcAft>
              <a:buClr>
                <a:srgbClr val="B01513"/>
              </a:buClr>
              <a:buSzPct val="80000"/>
              <a:buFont typeface="Wingdings 3" charset="2"/>
              <a:buChar char=""/>
              <a:tabLst/>
              <a:defRPr/>
            </a:pPr>
            <a:endParaRPr kumimoji="0" lang="en-GB" sz="2000" b="0" i="0" u="none" strike="noStrike" kern="1200" cap="none" spc="0" normalizeH="0" baseline="0" noProof="0" dirty="0">
              <a:ln>
                <a:noFill/>
              </a:ln>
              <a:solidFill>
                <a:prstClr val="white">
                  <a:lumMod val="75000"/>
                  <a:lumOff val="25000"/>
                </a:prstClr>
              </a:solidFill>
              <a:effectLst/>
              <a:uLnTx/>
              <a:uFillTx/>
              <a:latin typeface="Century Gothic" panose="020B0502020202020204"/>
              <a:ea typeface="+mn-ea"/>
              <a:cs typeface="+mn-cs"/>
            </a:endParaRPr>
          </a:p>
          <a:p>
            <a:pPr marL="342900" marR="0" lvl="0" indent="-342900" algn="l" defTabSz="457200" rtl="0" eaLnBrk="1" fontAlgn="auto" latinLnBrk="0" hangingPunct="1">
              <a:lnSpc>
                <a:spcPct val="100000"/>
              </a:lnSpc>
              <a:spcBef>
                <a:spcPts val="1000"/>
              </a:spcBef>
              <a:spcAft>
                <a:spcPts val="0"/>
              </a:spcAft>
              <a:buClr>
                <a:srgbClr val="B01513"/>
              </a:buClr>
              <a:buSzPct val="80000"/>
              <a:buFont typeface="Wingdings 3" charset="2"/>
              <a:buChar char=""/>
              <a:tabLst/>
              <a:defRPr/>
            </a:pPr>
            <a:endParaRPr kumimoji="0" lang="en-GB" sz="2400" b="0" i="0" u="none" strike="noStrike" kern="1200" cap="none" spc="0" normalizeH="0" baseline="0" noProof="0" dirty="0">
              <a:ln>
                <a:noFill/>
              </a:ln>
              <a:solidFill>
                <a:prstClr val="white">
                  <a:lumMod val="75000"/>
                  <a:lumOff val="25000"/>
                </a:prstClr>
              </a:solidFill>
              <a:effectLst/>
              <a:uLnTx/>
              <a:uFillTx/>
              <a:latin typeface="Century Gothic" panose="020B0502020202020204"/>
              <a:ea typeface="+mn-ea"/>
              <a:cs typeface="+mn-cs"/>
            </a:endParaRPr>
          </a:p>
        </p:txBody>
      </p:sp>
    </p:spTree>
    <p:custDataLst>
      <p:tags r:id="rId1"/>
    </p:custDataLst>
    <p:extLst>
      <p:ext uri="{BB962C8B-B14F-4D97-AF65-F5344CB8AC3E}">
        <p14:creationId xmlns:p14="http://schemas.microsoft.com/office/powerpoint/2010/main" val="3497431682"/>
      </p:ext>
    </p:extLst>
  </p:cSld>
  <p:clrMapOvr>
    <a:masterClrMapping/>
  </p:clrMapOvr>
  <mc:AlternateContent xmlns:mc="http://schemas.openxmlformats.org/markup-compatibility/2006" xmlns:p14="http://schemas.microsoft.com/office/powerpoint/2010/main">
    <mc:Choice Requires="p14">
      <p:transition spd="slow" p14:dur="2000" advTm="112513"/>
    </mc:Choice>
    <mc:Fallback xmlns="">
      <p:transition spd="slow" advTm="112513"/>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76582" y="566898"/>
            <a:ext cx="8761413" cy="706964"/>
          </a:xfrm>
        </p:spPr>
        <p:txBody>
          <a:bodyPr/>
          <a:lstStyle/>
          <a:p>
            <a:r>
              <a:rPr lang="en-GB" sz="3200" dirty="0"/>
              <a:t>Our example </a:t>
            </a:r>
          </a:p>
        </p:txBody>
      </p:sp>
      <p:sp>
        <p:nvSpPr>
          <p:cNvPr id="3" name="Content Placeholder 2"/>
          <p:cNvSpPr>
            <a:spLocks noGrp="1"/>
          </p:cNvSpPr>
          <p:nvPr>
            <p:ph idx="1"/>
          </p:nvPr>
        </p:nvSpPr>
        <p:spPr>
          <a:xfrm>
            <a:off x="489858" y="1836598"/>
            <a:ext cx="11217728" cy="4319274"/>
          </a:xfrm>
          <a:solidFill>
            <a:schemeClr val="accent1">
              <a:lumMod val="20000"/>
              <a:lumOff val="80000"/>
            </a:schemeClr>
          </a:solidFill>
        </p:spPr>
        <p:txBody>
          <a:bodyPr>
            <a:normAutofit/>
          </a:bodyPr>
          <a:lstStyle/>
          <a:p>
            <a:pPr marL="0" indent="0">
              <a:buNone/>
            </a:pPr>
            <a:r>
              <a:rPr lang="en-GB" sz="4000" dirty="0"/>
              <a:t>As the owner, you would like to estimate how long a delivery will take based on 3 factors: 1) the total distance of the trip in miles and 2) the number of deliveries that must be made during the trip, and 3) the daily price of petrol in Wales in pounds. </a:t>
            </a:r>
          </a:p>
          <a:p>
            <a:endParaRPr lang="en-GB" sz="4000" dirty="0"/>
          </a:p>
        </p:txBody>
      </p:sp>
    </p:spTree>
    <p:extLst>
      <p:ext uri="{BB962C8B-B14F-4D97-AF65-F5344CB8AC3E}">
        <p14:creationId xmlns:p14="http://schemas.microsoft.com/office/powerpoint/2010/main" val="3205235782"/>
      </p:ext>
    </p:extLst>
  </p:cSld>
  <p:clrMapOvr>
    <a:masterClrMapping/>
  </p:clrMapOvr>
  <mc:AlternateContent xmlns:mc="http://schemas.openxmlformats.org/markup-compatibility/2006" xmlns:p14="http://schemas.microsoft.com/office/powerpoint/2010/main">
    <mc:Choice Requires="p14">
      <p:transition spd="slow" p14:dur="2000" advTm="41430"/>
    </mc:Choice>
    <mc:Fallback xmlns="">
      <p:transition spd="slow" advTm="41430"/>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71175" y="674123"/>
            <a:ext cx="8761413" cy="706964"/>
          </a:xfrm>
        </p:spPr>
        <p:txBody>
          <a:bodyPr/>
          <a:lstStyle/>
          <a:p>
            <a:r>
              <a:rPr lang="en-GB" dirty="0"/>
              <a:t>Data and variable naming </a:t>
            </a:r>
          </a:p>
        </p:txBody>
      </p:sp>
      <p:sp>
        <p:nvSpPr>
          <p:cNvPr id="4" name="Content Placeholder 2"/>
          <p:cNvSpPr txBox="1">
            <a:spLocks/>
          </p:cNvSpPr>
          <p:nvPr/>
        </p:nvSpPr>
        <p:spPr>
          <a:xfrm>
            <a:off x="0" y="1586039"/>
            <a:ext cx="12192000" cy="1078333"/>
          </a:xfrm>
          <a:prstGeom prst="rect">
            <a:avLst/>
          </a:prstGeom>
          <a:solidFill>
            <a:schemeClr val="accent1">
              <a:lumMod val="40000"/>
              <a:lumOff val="60000"/>
            </a:schemeClr>
          </a:solidFill>
        </p:spPr>
        <p:txBody>
          <a:bodyPr vert="horz" lIns="91440" tIns="45720" rIns="91440" bIns="45720" rtlCol="0">
            <a:no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a:lstStyle>
          <a:p>
            <a:pPr marL="0" marR="0" lvl="0" indent="0" algn="l" defTabSz="457200" rtl="0" eaLnBrk="1" fontAlgn="auto" latinLnBrk="0" hangingPunct="1">
              <a:lnSpc>
                <a:spcPct val="100000"/>
              </a:lnSpc>
              <a:spcBef>
                <a:spcPts val="1000"/>
              </a:spcBef>
              <a:spcAft>
                <a:spcPts val="0"/>
              </a:spcAft>
              <a:buClr>
                <a:srgbClr val="B01513"/>
              </a:buClr>
              <a:buSzPct val="80000"/>
              <a:buFont typeface="Wingdings 3" charset="2"/>
              <a:buNone/>
              <a:tabLst/>
              <a:defRPr/>
            </a:pPr>
            <a:r>
              <a:rPr kumimoji="0" lang="en-GB" sz="2000" b="0" i="0" u="none" strike="noStrike" kern="1200" cap="none" spc="0" normalizeH="0" baseline="0" noProof="0" dirty="0">
                <a:ln>
                  <a:noFill/>
                </a:ln>
                <a:solidFill>
                  <a:prstClr val="white">
                    <a:lumMod val="75000"/>
                    <a:lumOff val="25000"/>
                  </a:prstClr>
                </a:solidFill>
                <a:effectLst/>
                <a:uLnTx/>
                <a:uFillTx/>
                <a:latin typeface="Century Gothic" panose="020B0502020202020204"/>
                <a:ea typeface="+mn-ea"/>
                <a:cs typeface="+mn-cs"/>
              </a:rPr>
              <a:t>To conduct your analysis you take a random sample of 10 past trips and record four pieces of information for each trip: 1) total miles travelled, 2) number of deliveries, 3) the daily petrol price, and 4) total travel time in hours (which is what we are trying to predict).</a:t>
            </a:r>
          </a:p>
        </p:txBody>
      </p:sp>
      <p:graphicFrame>
        <p:nvGraphicFramePr>
          <p:cNvPr id="5" name="Table 4"/>
          <p:cNvGraphicFramePr>
            <a:graphicFrameLocks noGrp="1"/>
          </p:cNvGraphicFramePr>
          <p:nvPr/>
        </p:nvGraphicFramePr>
        <p:xfrm>
          <a:off x="1359906" y="2727434"/>
          <a:ext cx="8497616" cy="4018786"/>
        </p:xfrm>
        <a:graphic>
          <a:graphicData uri="http://schemas.openxmlformats.org/drawingml/2006/table">
            <a:tbl>
              <a:tblPr firstRow="1" bandRow="1">
                <a:tableStyleId>{5C22544A-7EE6-4342-B048-85BDC9FD1C3A}</a:tableStyleId>
              </a:tblPr>
              <a:tblGrid>
                <a:gridCol w="2124404">
                  <a:extLst>
                    <a:ext uri="{9D8B030D-6E8A-4147-A177-3AD203B41FA5}">
                      <a16:colId xmlns:a16="http://schemas.microsoft.com/office/drawing/2014/main" val="20000"/>
                    </a:ext>
                  </a:extLst>
                </a:gridCol>
                <a:gridCol w="2124404">
                  <a:extLst>
                    <a:ext uri="{9D8B030D-6E8A-4147-A177-3AD203B41FA5}">
                      <a16:colId xmlns:a16="http://schemas.microsoft.com/office/drawing/2014/main" val="20001"/>
                    </a:ext>
                  </a:extLst>
                </a:gridCol>
                <a:gridCol w="2124404">
                  <a:extLst>
                    <a:ext uri="{9D8B030D-6E8A-4147-A177-3AD203B41FA5}">
                      <a16:colId xmlns:a16="http://schemas.microsoft.com/office/drawing/2014/main" val="20002"/>
                    </a:ext>
                  </a:extLst>
                </a:gridCol>
                <a:gridCol w="2124404">
                  <a:extLst>
                    <a:ext uri="{9D8B030D-6E8A-4147-A177-3AD203B41FA5}">
                      <a16:colId xmlns:a16="http://schemas.microsoft.com/office/drawing/2014/main" val="20003"/>
                    </a:ext>
                  </a:extLst>
                </a:gridCol>
              </a:tblGrid>
              <a:tr h="361186">
                <a:tc>
                  <a:txBody>
                    <a:bodyPr/>
                    <a:lstStyle/>
                    <a:p>
                      <a:r>
                        <a:rPr lang="en-GB" sz="1600" dirty="0"/>
                        <a:t>Miles travelled </a:t>
                      </a:r>
                    </a:p>
                  </a:txBody>
                  <a:tcPr/>
                </a:tc>
                <a:tc>
                  <a:txBody>
                    <a:bodyPr/>
                    <a:lstStyle/>
                    <a:p>
                      <a:r>
                        <a:rPr lang="en-GB" sz="1600" dirty="0"/>
                        <a:t>No. of deliveries </a:t>
                      </a:r>
                    </a:p>
                  </a:txBody>
                  <a:tcPr/>
                </a:tc>
                <a:tc>
                  <a:txBody>
                    <a:bodyPr/>
                    <a:lstStyle/>
                    <a:p>
                      <a:r>
                        <a:rPr lang="en-GB" sz="1600" dirty="0"/>
                        <a:t>Petrol</a:t>
                      </a:r>
                      <a:r>
                        <a:rPr lang="en-GB" sz="1600" baseline="0" dirty="0"/>
                        <a:t> Price (£)</a:t>
                      </a:r>
                      <a:endParaRPr lang="en-GB" sz="1600" dirty="0"/>
                    </a:p>
                  </a:txBody>
                  <a:tcPr/>
                </a:tc>
                <a:tc>
                  <a:txBody>
                    <a:bodyPr/>
                    <a:lstStyle/>
                    <a:p>
                      <a:r>
                        <a:rPr lang="en-GB" sz="1600" dirty="0"/>
                        <a:t>Travel time (</a:t>
                      </a:r>
                      <a:r>
                        <a:rPr lang="en-GB" sz="1600" dirty="0" err="1"/>
                        <a:t>hrs</a:t>
                      </a:r>
                      <a:r>
                        <a:rPr lang="en-GB" sz="1600" dirty="0"/>
                        <a:t>)</a:t>
                      </a:r>
                    </a:p>
                  </a:txBody>
                  <a:tcPr/>
                </a:tc>
                <a:extLst>
                  <a:ext uri="{0D108BD9-81ED-4DB2-BD59-A6C34878D82A}">
                    <a16:rowId xmlns:a16="http://schemas.microsoft.com/office/drawing/2014/main" val="10000"/>
                  </a:ext>
                </a:extLst>
              </a:tr>
              <a:tr h="364326">
                <a:tc>
                  <a:txBody>
                    <a:bodyPr/>
                    <a:lstStyle/>
                    <a:p>
                      <a:pPr algn="ctr"/>
                      <a:r>
                        <a:rPr lang="en-GB" dirty="0"/>
                        <a:t>89</a:t>
                      </a:r>
                    </a:p>
                  </a:txBody>
                  <a:tcPr/>
                </a:tc>
                <a:tc>
                  <a:txBody>
                    <a:bodyPr/>
                    <a:lstStyle/>
                    <a:p>
                      <a:pPr algn="ctr"/>
                      <a:r>
                        <a:rPr lang="en-GB" dirty="0"/>
                        <a:t>4</a:t>
                      </a:r>
                    </a:p>
                  </a:txBody>
                  <a:tcPr/>
                </a:tc>
                <a:tc>
                  <a:txBody>
                    <a:bodyPr/>
                    <a:lstStyle/>
                    <a:p>
                      <a:pPr algn="ctr"/>
                      <a:r>
                        <a:rPr lang="en-GB" dirty="0"/>
                        <a:t>3.84</a:t>
                      </a:r>
                    </a:p>
                  </a:txBody>
                  <a:tcPr/>
                </a:tc>
                <a:tc>
                  <a:txBody>
                    <a:bodyPr/>
                    <a:lstStyle/>
                    <a:p>
                      <a:pPr algn="ctr"/>
                      <a:r>
                        <a:rPr lang="en-GB" dirty="0"/>
                        <a:t>7</a:t>
                      </a:r>
                    </a:p>
                  </a:txBody>
                  <a:tcPr>
                    <a:solidFill>
                      <a:schemeClr val="accent2">
                        <a:lumMod val="60000"/>
                        <a:lumOff val="40000"/>
                      </a:schemeClr>
                    </a:solidFill>
                  </a:tcPr>
                </a:tc>
                <a:extLst>
                  <a:ext uri="{0D108BD9-81ED-4DB2-BD59-A6C34878D82A}">
                    <a16:rowId xmlns:a16="http://schemas.microsoft.com/office/drawing/2014/main" val="10001"/>
                  </a:ext>
                </a:extLst>
              </a:tr>
              <a:tr h="364326">
                <a:tc>
                  <a:txBody>
                    <a:bodyPr/>
                    <a:lstStyle/>
                    <a:p>
                      <a:pPr algn="ctr"/>
                      <a:r>
                        <a:rPr lang="en-GB" dirty="0"/>
                        <a:t>66</a:t>
                      </a:r>
                    </a:p>
                  </a:txBody>
                  <a:tcPr/>
                </a:tc>
                <a:tc>
                  <a:txBody>
                    <a:bodyPr/>
                    <a:lstStyle/>
                    <a:p>
                      <a:pPr algn="ctr"/>
                      <a:r>
                        <a:rPr lang="en-GB" dirty="0"/>
                        <a:t>1</a:t>
                      </a:r>
                    </a:p>
                  </a:txBody>
                  <a:tcPr/>
                </a:tc>
                <a:tc>
                  <a:txBody>
                    <a:bodyPr/>
                    <a:lstStyle/>
                    <a:p>
                      <a:pPr algn="ctr"/>
                      <a:r>
                        <a:rPr lang="en-GB" dirty="0"/>
                        <a:t>3.19</a:t>
                      </a:r>
                    </a:p>
                  </a:txBody>
                  <a:tcPr/>
                </a:tc>
                <a:tc>
                  <a:txBody>
                    <a:bodyPr/>
                    <a:lstStyle/>
                    <a:p>
                      <a:pPr algn="ctr"/>
                      <a:r>
                        <a:rPr lang="en-GB" dirty="0"/>
                        <a:t>5.4</a:t>
                      </a:r>
                    </a:p>
                  </a:txBody>
                  <a:tcPr>
                    <a:solidFill>
                      <a:schemeClr val="accent2">
                        <a:lumMod val="60000"/>
                        <a:lumOff val="40000"/>
                      </a:schemeClr>
                    </a:solidFill>
                  </a:tcPr>
                </a:tc>
                <a:extLst>
                  <a:ext uri="{0D108BD9-81ED-4DB2-BD59-A6C34878D82A}">
                    <a16:rowId xmlns:a16="http://schemas.microsoft.com/office/drawing/2014/main" val="10002"/>
                  </a:ext>
                </a:extLst>
              </a:tr>
              <a:tr h="364326">
                <a:tc>
                  <a:txBody>
                    <a:bodyPr/>
                    <a:lstStyle/>
                    <a:p>
                      <a:pPr algn="ctr"/>
                      <a:r>
                        <a:rPr lang="en-GB" dirty="0"/>
                        <a:t>78</a:t>
                      </a:r>
                    </a:p>
                  </a:txBody>
                  <a:tcPr/>
                </a:tc>
                <a:tc>
                  <a:txBody>
                    <a:bodyPr/>
                    <a:lstStyle/>
                    <a:p>
                      <a:pPr algn="ctr"/>
                      <a:r>
                        <a:rPr lang="en-GB" dirty="0"/>
                        <a:t>3</a:t>
                      </a:r>
                    </a:p>
                  </a:txBody>
                  <a:tcPr/>
                </a:tc>
                <a:tc>
                  <a:txBody>
                    <a:bodyPr/>
                    <a:lstStyle/>
                    <a:p>
                      <a:pPr algn="ctr"/>
                      <a:r>
                        <a:rPr lang="en-GB" dirty="0"/>
                        <a:t>3.78</a:t>
                      </a:r>
                    </a:p>
                  </a:txBody>
                  <a:tcPr/>
                </a:tc>
                <a:tc>
                  <a:txBody>
                    <a:bodyPr/>
                    <a:lstStyle/>
                    <a:p>
                      <a:pPr algn="ctr"/>
                      <a:r>
                        <a:rPr lang="en-GB" dirty="0"/>
                        <a:t>6.6</a:t>
                      </a:r>
                    </a:p>
                  </a:txBody>
                  <a:tcPr>
                    <a:solidFill>
                      <a:schemeClr val="accent2">
                        <a:lumMod val="60000"/>
                        <a:lumOff val="40000"/>
                      </a:schemeClr>
                    </a:solidFill>
                  </a:tcPr>
                </a:tc>
                <a:extLst>
                  <a:ext uri="{0D108BD9-81ED-4DB2-BD59-A6C34878D82A}">
                    <a16:rowId xmlns:a16="http://schemas.microsoft.com/office/drawing/2014/main" val="10003"/>
                  </a:ext>
                </a:extLst>
              </a:tr>
              <a:tr h="364326">
                <a:tc>
                  <a:txBody>
                    <a:bodyPr/>
                    <a:lstStyle/>
                    <a:p>
                      <a:pPr algn="ctr"/>
                      <a:r>
                        <a:rPr lang="en-GB" dirty="0"/>
                        <a:t>111</a:t>
                      </a:r>
                    </a:p>
                  </a:txBody>
                  <a:tcPr/>
                </a:tc>
                <a:tc>
                  <a:txBody>
                    <a:bodyPr/>
                    <a:lstStyle/>
                    <a:p>
                      <a:pPr algn="ctr"/>
                      <a:r>
                        <a:rPr lang="en-GB" dirty="0"/>
                        <a:t>6</a:t>
                      </a:r>
                    </a:p>
                  </a:txBody>
                  <a:tcPr/>
                </a:tc>
                <a:tc>
                  <a:txBody>
                    <a:bodyPr/>
                    <a:lstStyle/>
                    <a:p>
                      <a:pPr algn="ctr"/>
                      <a:r>
                        <a:rPr lang="en-GB" dirty="0"/>
                        <a:t>3.89</a:t>
                      </a:r>
                    </a:p>
                  </a:txBody>
                  <a:tcPr/>
                </a:tc>
                <a:tc>
                  <a:txBody>
                    <a:bodyPr/>
                    <a:lstStyle/>
                    <a:p>
                      <a:pPr algn="ctr"/>
                      <a:r>
                        <a:rPr lang="en-GB" dirty="0"/>
                        <a:t>7.4</a:t>
                      </a:r>
                    </a:p>
                  </a:txBody>
                  <a:tcPr>
                    <a:solidFill>
                      <a:schemeClr val="accent2">
                        <a:lumMod val="60000"/>
                        <a:lumOff val="40000"/>
                      </a:schemeClr>
                    </a:solidFill>
                  </a:tcPr>
                </a:tc>
                <a:extLst>
                  <a:ext uri="{0D108BD9-81ED-4DB2-BD59-A6C34878D82A}">
                    <a16:rowId xmlns:a16="http://schemas.microsoft.com/office/drawing/2014/main" val="10004"/>
                  </a:ext>
                </a:extLst>
              </a:tr>
              <a:tr h="364326">
                <a:tc>
                  <a:txBody>
                    <a:bodyPr/>
                    <a:lstStyle/>
                    <a:p>
                      <a:pPr algn="ctr"/>
                      <a:r>
                        <a:rPr lang="en-GB" dirty="0"/>
                        <a:t>44</a:t>
                      </a:r>
                    </a:p>
                  </a:txBody>
                  <a:tcPr/>
                </a:tc>
                <a:tc>
                  <a:txBody>
                    <a:bodyPr/>
                    <a:lstStyle/>
                    <a:p>
                      <a:pPr algn="ctr"/>
                      <a:r>
                        <a:rPr lang="en-GB" dirty="0"/>
                        <a:t>1</a:t>
                      </a:r>
                    </a:p>
                  </a:txBody>
                  <a:tcPr/>
                </a:tc>
                <a:tc>
                  <a:txBody>
                    <a:bodyPr/>
                    <a:lstStyle/>
                    <a:p>
                      <a:pPr algn="ctr"/>
                      <a:r>
                        <a:rPr lang="en-GB" dirty="0"/>
                        <a:t>3.57</a:t>
                      </a:r>
                    </a:p>
                  </a:txBody>
                  <a:tcPr/>
                </a:tc>
                <a:tc>
                  <a:txBody>
                    <a:bodyPr/>
                    <a:lstStyle/>
                    <a:p>
                      <a:pPr algn="ctr"/>
                      <a:r>
                        <a:rPr lang="en-GB" dirty="0"/>
                        <a:t>4.8</a:t>
                      </a:r>
                    </a:p>
                  </a:txBody>
                  <a:tcPr>
                    <a:solidFill>
                      <a:schemeClr val="accent2">
                        <a:lumMod val="60000"/>
                        <a:lumOff val="40000"/>
                      </a:schemeClr>
                    </a:solidFill>
                  </a:tcPr>
                </a:tc>
                <a:extLst>
                  <a:ext uri="{0D108BD9-81ED-4DB2-BD59-A6C34878D82A}">
                    <a16:rowId xmlns:a16="http://schemas.microsoft.com/office/drawing/2014/main" val="10005"/>
                  </a:ext>
                </a:extLst>
              </a:tr>
              <a:tr h="364326">
                <a:tc>
                  <a:txBody>
                    <a:bodyPr/>
                    <a:lstStyle/>
                    <a:p>
                      <a:pPr algn="ctr"/>
                      <a:r>
                        <a:rPr lang="en-GB" dirty="0"/>
                        <a:t>77</a:t>
                      </a:r>
                    </a:p>
                  </a:txBody>
                  <a:tcPr/>
                </a:tc>
                <a:tc>
                  <a:txBody>
                    <a:bodyPr/>
                    <a:lstStyle/>
                    <a:p>
                      <a:pPr algn="ctr"/>
                      <a:r>
                        <a:rPr lang="en-GB" dirty="0"/>
                        <a:t>3</a:t>
                      </a:r>
                    </a:p>
                  </a:txBody>
                  <a:tcPr/>
                </a:tc>
                <a:tc>
                  <a:txBody>
                    <a:bodyPr/>
                    <a:lstStyle/>
                    <a:p>
                      <a:pPr algn="ctr"/>
                      <a:r>
                        <a:rPr lang="en-GB" dirty="0"/>
                        <a:t>3.57</a:t>
                      </a:r>
                    </a:p>
                  </a:txBody>
                  <a:tcPr/>
                </a:tc>
                <a:tc>
                  <a:txBody>
                    <a:bodyPr/>
                    <a:lstStyle/>
                    <a:p>
                      <a:pPr algn="ctr"/>
                      <a:r>
                        <a:rPr lang="en-GB" dirty="0"/>
                        <a:t>6.4</a:t>
                      </a:r>
                    </a:p>
                  </a:txBody>
                  <a:tcPr>
                    <a:solidFill>
                      <a:schemeClr val="accent2">
                        <a:lumMod val="60000"/>
                        <a:lumOff val="40000"/>
                      </a:schemeClr>
                    </a:solidFill>
                  </a:tcPr>
                </a:tc>
                <a:extLst>
                  <a:ext uri="{0D108BD9-81ED-4DB2-BD59-A6C34878D82A}">
                    <a16:rowId xmlns:a16="http://schemas.microsoft.com/office/drawing/2014/main" val="10006"/>
                  </a:ext>
                </a:extLst>
              </a:tr>
              <a:tr h="364326">
                <a:tc>
                  <a:txBody>
                    <a:bodyPr/>
                    <a:lstStyle/>
                    <a:p>
                      <a:pPr algn="ctr"/>
                      <a:r>
                        <a:rPr lang="en-GB" dirty="0"/>
                        <a:t>80</a:t>
                      </a:r>
                    </a:p>
                  </a:txBody>
                  <a:tcPr/>
                </a:tc>
                <a:tc>
                  <a:txBody>
                    <a:bodyPr/>
                    <a:lstStyle/>
                    <a:p>
                      <a:pPr algn="ctr"/>
                      <a:r>
                        <a:rPr lang="en-GB" dirty="0"/>
                        <a:t>3</a:t>
                      </a:r>
                    </a:p>
                  </a:txBody>
                  <a:tcPr/>
                </a:tc>
                <a:tc>
                  <a:txBody>
                    <a:bodyPr/>
                    <a:lstStyle/>
                    <a:p>
                      <a:pPr algn="ctr"/>
                      <a:r>
                        <a:rPr lang="en-GB" dirty="0"/>
                        <a:t>3.03</a:t>
                      </a:r>
                    </a:p>
                  </a:txBody>
                  <a:tcPr/>
                </a:tc>
                <a:tc>
                  <a:txBody>
                    <a:bodyPr/>
                    <a:lstStyle/>
                    <a:p>
                      <a:pPr algn="ctr"/>
                      <a:r>
                        <a:rPr lang="en-GB" dirty="0"/>
                        <a:t>7</a:t>
                      </a:r>
                    </a:p>
                  </a:txBody>
                  <a:tcPr>
                    <a:solidFill>
                      <a:schemeClr val="accent2">
                        <a:lumMod val="60000"/>
                        <a:lumOff val="40000"/>
                      </a:schemeClr>
                    </a:solidFill>
                  </a:tcPr>
                </a:tc>
                <a:extLst>
                  <a:ext uri="{0D108BD9-81ED-4DB2-BD59-A6C34878D82A}">
                    <a16:rowId xmlns:a16="http://schemas.microsoft.com/office/drawing/2014/main" val="10007"/>
                  </a:ext>
                </a:extLst>
              </a:tr>
              <a:tr h="364326">
                <a:tc>
                  <a:txBody>
                    <a:bodyPr/>
                    <a:lstStyle/>
                    <a:p>
                      <a:pPr algn="ctr"/>
                      <a:r>
                        <a:rPr lang="en-GB" dirty="0"/>
                        <a:t>66</a:t>
                      </a:r>
                    </a:p>
                  </a:txBody>
                  <a:tcPr/>
                </a:tc>
                <a:tc>
                  <a:txBody>
                    <a:bodyPr/>
                    <a:lstStyle/>
                    <a:p>
                      <a:pPr algn="ctr"/>
                      <a:r>
                        <a:rPr lang="en-GB" dirty="0"/>
                        <a:t>2</a:t>
                      </a:r>
                    </a:p>
                  </a:txBody>
                  <a:tcPr/>
                </a:tc>
                <a:tc>
                  <a:txBody>
                    <a:bodyPr/>
                    <a:lstStyle/>
                    <a:p>
                      <a:pPr algn="ctr"/>
                      <a:r>
                        <a:rPr lang="en-GB" dirty="0"/>
                        <a:t>3.51</a:t>
                      </a:r>
                    </a:p>
                  </a:txBody>
                  <a:tcPr/>
                </a:tc>
                <a:tc>
                  <a:txBody>
                    <a:bodyPr/>
                    <a:lstStyle/>
                    <a:p>
                      <a:pPr algn="ctr"/>
                      <a:r>
                        <a:rPr lang="en-GB" dirty="0"/>
                        <a:t>5.6</a:t>
                      </a:r>
                    </a:p>
                  </a:txBody>
                  <a:tcPr>
                    <a:solidFill>
                      <a:schemeClr val="accent2">
                        <a:lumMod val="60000"/>
                        <a:lumOff val="40000"/>
                      </a:schemeClr>
                    </a:solidFill>
                  </a:tcPr>
                </a:tc>
                <a:extLst>
                  <a:ext uri="{0D108BD9-81ED-4DB2-BD59-A6C34878D82A}">
                    <a16:rowId xmlns:a16="http://schemas.microsoft.com/office/drawing/2014/main" val="10008"/>
                  </a:ext>
                </a:extLst>
              </a:tr>
              <a:tr h="364326">
                <a:tc>
                  <a:txBody>
                    <a:bodyPr/>
                    <a:lstStyle/>
                    <a:p>
                      <a:pPr algn="ctr"/>
                      <a:r>
                        <a:rPr lang="en-GB" dirty="0"/>
                        <a:t>109</a:t>
                      </a:r>
                    </a:p>
                  </a:txBody>
                  <a:tcPr/>
                </a:tc>
                <a:tc>
                  <a:txBody>
                    <a:bodyPr/>
                    <a:lstStyle/>
                    <a:p>
                      <a:pPr algn="ctr"/>
                      <a:r>
                        <a:rPr lang="en-GB" dirty="0"/>
                        <a:t>5</a:t>
                      </a:r>
                    </a:p>
                  </a:txBody>
                  <a:tcPr/>
                </a:tc>
                <a:tc>
                  <a:txBody>
                    <a:bodyPr/>
                    <a:lstStyle/>
                    <a:p>
                      <a:pPr algn="ctr"/>
                      <a:r>
                        <a:rPr lang="en-GB" dirty="0"/>
                        <a:t>3.54</a:t>
                      </a:r>
                    </a:p>
                  </a:txBody>
                  <a:tcPr/>
                </a:tc>
                <a:tc>
                  <a:txBody>
                    <a:bodyPr/>
                    <a:lstStyle/>
                    <a:p>
                      <a:pPr algn="ctr"/>
                      <a:r>
                        <a:rPr lang="en-GB" dirty="0"/>
                        <a:t>7.3</a:t>
                      </a:r>
                    </a:p>
                  </a:txBody>
                  <a:tcPr>
                    <a:solidFill>
                      <a:schemeClr val="accent2">
                        <a:lumMod val="60000"/>
                        <a:lumOff val="40000"/>
                      </a:schemeClr>
                    </a:solidFill>
                  </a:tcPr>
                </a:tc>
                <a:extLst>
                  <a:ext uri="{0D108BD9-81ED-4DB2-BD59-A6C34878D82A}">
                    <a16:rowId xmlns:a16="http://schemas.microsoft.com/office/drawing/2014/main" val="10009"/>
                  </a:ext>
                </a:extLst>
              </a:tr>
              <a:tr h="364326">
                <a:tc>
                  <a:txBody>
                    <a:bodyPr/>
                    <a:lstStyle/>
                    <a:p>
                      <a:pPr algn="ctr"/>
                      <a:r>
                        <a:rPr lang="en-GB" dirty="0"/>
                        <a:t>76</a:t>
                      </a:r>
                    </a:p>
                  </a:txBody>
                  <a:tcPr/>
                </a:tc>
                <a:tc>
                  <a:txBody>
                    <a:bodyPr/>
                    <a:lstStyle/>
                    <a:p>
                      <a:pPr algn="ctr"/>
                      <a:r>
                        <a:rPr lang="en-GB" dirty="0"/>
                        <a:t>3</a:t>
                      </a:r>
                    </a:p>
                  </a:txBody>
                  <a:tcPr/>
                </a:tc>
                <a:tc>
                  <a:txBody>
                    <a:bodyPr/>
                    <a:lstStyle/>
                    <a:p>
                      <a:pPr algn="ctr"/>
                      <a:r>
                        <a:rPr lang="en-GB" dirty="0"/>
                        <a:t>3.25</a:t>
                      </a:r>
                    </a:p>
                  </a:txBody>
                  <a:tcPr/>
                </a:tc>
                <a:tc>
                  <a:txBody>
                    <a:bodyPr/>
                    <a:lstStyle/>
                    <a:p>
                      <a:pPr algn="ctr"/>
                      <a:r>
                        <a:rPr lang="en-GB" dirty="0"/>
                        <a:t>6.4</a:t>
                      </a:r>
                    </a:p>
                  </a:txBody>
                  <a:tcPr>
                    <a:solidFill>
                      <a:schemeClr val="accent2">
                        <a:lumMod val="60000"/>
                        <a:lumOff val="40000"/>
                      </a:schemeClr>
                    </a:solidFill>
                  </a:tcPr>
                </a:tc>
                <a:extLst>
                  <a:ext uri="{0D108BD9-81ED-4DB2-BD59-A6C34878D82A}">
                    <a16:rowId xmlns:a16="http://schemas.microsoft.com/office/drawing/2014/main" val="10010"/>
                  </a:ext>
                </a:extLst>
              </a:tr>
            </a:tbl>
          </a:graphicData>
        </a:graphic>
      </p:graphicFrame>
    </p:spTree>
    <p:custDataLst>
      <p:tags r:id="rId1"/>
    </p:custDataLst>
    <p:extLst>
      <p:ext uri="{BB962C8B-B14F-4D97-AF65-F5344CB8AC3E}">
        <p14:creationId xmlns:p14="http://schemas.microsoft.com/office/powerpoint/2010/main" val="204278788"/>
      </p:ext>
    </p:extLst>
  </p:cSld>
  <p:clrMapOvr>
    <a:masterClrMapping/>
  </p:clrMapOvr>
  <mc:AlternateContent xmlns:mc="http://schemas.openxmlformats.org/markup-compatibility/2006" xmlns:p14="http://schemas.microsoft.com/office/powerpoint/2010/main">
    <mc:Choice Requires="p14">
      <p:transition spd="slow" p14:dur="2000" advTm="44416"/>
    </mc:Choice>
    <mc:Fallback xmlns="">
      <p:transition spd="slow" advTm="44416"/>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endParaRPr lang="en-GB"/>
          </a:p>
        </p:txBody>
      </p:sp>
      <p:sp>
        <p:nvSpPr>
          <p:cNvPr id="5" name="Content Placeholder 4"/>
          <p:cNvSpPr>
            <a:spLocks noGrp="1"/>
          </p:cNvSpPr>
          <p:nvPr>
            <p:ph idx="1"/>
          </p:nvPr>
        </p:nvSpPr>
        <p:spPr/>
        <p:txBody>
          <a:bodyPr/>
          <a:lstStyle/>
          <a:p>
            <a:r>
              <a:rPr lang="en-GB" dirty="0"/>
              <a:t>Now go onto Moodle and using the work sheet and data set run the analysis for this multiple regression. </a:t>
            </a:r>
          </a:p>
        </p:txBody>
      </p:sp>
    </p:spTree>
    <p:extLst>
      <p:ext uri="{BB962C8B-B14F-4D97-AF65-F5344CB8AC3E}">
        <p14:creationId xmlns:p14="http://schemas.microsoft.com/office/powerpoint/2010/main" val="107647162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Multiple_Regression_Complete">
            <a:hlinkClick r:id="" action="ppaction://media"/>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0" y="-1"/>
            <a:ext cx="12192000" cy="6857513"/>
          </a:xfrm>
        </p:spPr>
      </p:pic>
    </p:spTree>
    <p:extLst>
      <p:ext uri="{BB962C8B-B14F-4D97-AF65-F5344CB8AC3E}">
        <p14:creationId xmlns:p14="http://schemas.microsoft.com/office/powerpoint/2010/main" val="2203346723"/>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RESULTS</a:t>
            </a:r>
          </a:p>
        </p:txBody>
      </p:sp>
      <p:sp>
        <p:nvSpPr>
          <p:cNvPr id="4" name="Rectangle 3"/>
          <p:cNvSpPr/>
          <p:nvPr/>
        </p:nvSpPr>
        <p:spPr>
          <a:xfrm>
            <a:off x="510324" y="2435477"/>
            <a:ext cx="11272616" cy="830997"/>
          </a:xfrm>
          <a:prstGeom prst="rect">
            <a:avLst/>
          </a:prstGeom>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400" b="0" i="1" u="none" strike="noStrike" kern="1200" cap="none" spc="0" normalizeH="0" baseline="0" noProof="0" dirty="0">
                <a:ln>
                  <a:noFill/>
                </a:ln>
                <a:solidFill>
                  <a:prstClr val="white"/>
                </a:solidFill>
                <a:effectLst/>
                <a:uLnTx/>
                <a:uFillTx/>
                <a:latin typeface="Century Gothic" panose="020B0502020202020204"/>
                <a:ea typeface="+mn-ea"/>
                <a:cs typeface="+mn-cs"/>
              </a:rPr>
              <a:t>A multiple regression was conducted to see if the total distance of the trip in miles and petrol prices predicted how long a delivery would take.</a:t>
            </a:r>
            <a:endParaRPr kumimoji="0" lang="en-GB" sz="24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sp>
        <p:nvSpPr>
          <p:cNvPr id="6" name="Rectangle 5"/>
          <p:cNvSpPr/>
          <p:nvPr/>
        </p:nvSpPr>
        <p:spPr>
          <a:xfrm>
            <a:off x="294044" y="4207042"/>
            <a:ext cx="11488896" cy="1569660"/>
          </a:xfrm>
          <a:prstGeom prst="rect">
            <a:avLst/>
          </a:prstGeom>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400" b="0" i="1" u="none" strike="noStrike" kern="1200" cap="none" spc="0" normalizeH="0" baseline="0" noProof="0" dirty="0">
                <a:ln>
                  <a:noFill/>
                </a:ln>
                <a:solidFill>
                  <a:prstClr val="white"/>
                </a:solidFill>
                <a:effectLst/>
                <a:uLnTx/>
                <a:uFillTx/>
                <a:latin typeface="Century Gothic" panose="020B0502020202020204"/>
                <a:ea typeface="+mn-ea"/>
                <a:cs typeface="+mn-cs"/>
              </a:rPr>
              <a:t>Using the enter method it was found that total distance of the trip in miles and petrol prices explain a significant amount of the variance in how long a delivery would take. (F(2, 7) = 22.632, p = .001). The model explains 82% of the variance in time travelled (Adjusted R</a:t>
            </a:r>
            <a:r>
              <a:rPr kumimoji="0" lang="en-GB" sz="2400" b="0" i="1" u="none" strike="noStrike" kern="1200" cap="none" spc="0" normalizeH="0" baseline="30000" noProof="0" dirty="0">
                <a:ln>
                  <a:noFill/>
                </a:ln>
                <a:solidFill>
                  <a:prstClr val="white"/>
                </a:solidFill>
                <a:effectLst/>
                <a:uLnTx/>
                <a:uFillTx/>
                <a:latin typeface="Century Gothic" panose="020B0502020202020204"/>
                <a:ea typeface="+mn-ea"/>
                <a:cs typeface="+mn-cs"/>
              </a:rPr>
              <a:t>2</a:t>
            </a:r>
            <a:r>
              <a:rPr kumimoji="0" lang="en-GB" sz="2400" b="0" i="1" u="none" strike="noStrike" kern="1200" cap="none" spc="0" normalizeH="0" baseline="0" noProof="0" dirty="0">
                <a:ln>
                  <a:noFill/>
                </a:ln>
                <a:solidFill>
                  <a:prstClr val="white"/>
                </a:solidFill>
                <a:effectLst/>
                <a:uLnTx/>
                <a:uFillTx/>
                <a:latin typeface="Century Gothic" panose="020B0502020202020204"/>
                <a:ea typeface="+mn-ea"/>
                <a:cs typeface="+mn-cs"/>
              </a:rPr>
              <a:t>  = .828).</a:t>
            </a:r>
            <a:endParaRPr kumimoji="0" lang="en-GB" sz="24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sp>
        <p:nvSpPr>
          <p:cNvPr id="7" name="Rectangle 6"/>
          <p:cNvSpPr/>
          <p:nvPr/>
        </p:nvSpPr>
        <p:spPr>
          <a:xfrm>
            <a:off x="510324" y="3552092"/>
            <a:ext cx="1001108" cy="369332"/>
          </a:xfrm>
          <a:prstGeom prst="rect">
            <a:avLst/>
          </a:prstGeom>
        </p:spPr>
        <p:txBody>
          <a:bodyPr wrap="non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white"/>
                </a:solidFill>
                <a:effectLst/>
                <a:uLnTx/>
                <a:uFillTx/>
                <a:latin typeface="Open Sans"/>
                <a:ea typeface="+mn-ea"/>
                <a:cs typeface="+mn-cs"/>
              </a:rPr>
              <a:t>ANOVA</a:t>
            </a:r>
            <a:endParaRPr kumimoji="0" lang="en-GB"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2904169232"/>
      </p:ext>
    </p:extLst>
  </p:cSld>
  <p:clrMapOvr>
    <a:masterClrMapping/>
  </p:clrMapOvr>
  <mc:AlternateContent xmlns:mc="http://schemas.openxmlformats.org/markup-compatibility/2006" xmlns:p14="http://schemas.microsoft.com/office/powerpoint/2010/main">
    <mc:Choice Requires="p14">
      <p:transition spd="slow" p14:dur="2000" advTm="74708"/>
    </mc:Choice>
    <mc:Fallback xmlns="">
      <p:transition spd="slow" advTm="74708"/>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a:xfrm>
            <a:off x="412255" y="2667892"/>
            <a:ext cx="8825659" cy="2717362"/>
          </a:xfrm>
        </p:spPr>
        <p:txBody>
          <a:bodyPr>
            <a:normAutofit fontScale="85000" lnSpcReduction="20000"/>
          </a:bodyPr>
          <a:lstStyle/>
          <a:p>
            <a:pPr marL="0" indent="0">
              <a:buNone/>
            </a:pPr>
            <a:r>
              <a:rPr lang="en-GB" b="1" dirty="0"/>
              <a:t>Variable</a:t>
            </a:r>
            <a:r>
              <a:rPr lang="en-GB" dirty="0"/>
              <a:t>			 </a:t>
            </a:r>
            <a:r>
              <a:rPr lang="en-GB" i="1" dirty="0"/>
              <a:t>B				p</a:t>
            </a:r>
          </a:p>
          <a:p>
            <a:pPr marL="0" indent="0">
              <a:buNone/>
            </a:pPr>
            <a:r>
              <a:rPr lang="en-GB" dirty="0"/>
              <a:t>Miles travelled	 .041	               .000			</a:t>
            </a:r>
          </a:p>
          <a:p>
            <a:pPr marL="0" indent="0">
              <a:buNone/>
            </a:pPr>
            <a:r>
              <a:rPr lang="en-GB" dirty="0"/>
              <a:t>Petrol prices		 -.219	               .641</a:t>
            </a:r>
          </a:p>
          <a:p>
            <a:pPr marL="0" indent="0">
              <a:buNone/>
            </a:pPr>
            <a:endParaRPr lang="en-GB" dirty="0"/>
          </a:p>
          <a:p>
            <a:pPr marL="0" indent="0">
              <a:buNone/>
            </a:pPr>
            <a:endParaRPr lang="en-GB" dirty="0"/>
          </a:p>
          <a:p>
            <a:pPr marL="0" indent="0">
              <a:buNone/>
            </a:pPr>
            <a:endParaRPr lang="en-GB" dirty="0"/>
          </a:p>
          <a:p>
            <a:pPr marL="0" indent="0">
              <a:buNone/>
            </a:pPr>
            <a:r>
              <a:rPr lang="en-GB" dirty="0"/>
              <a:t>						</a:t>
            </a:r>
          </a:p>
          <a:p>
            <a:pPr marL="0" indent="0">
              <a:buNone/>
            </a:pPr>
            <a:r>
              <a:rPr lang="en-GB" dirty="0"/>
              <a:t>			</a:t>
            </a:r>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sp>
        <p:nvSpPr>
          <p:cNvPr id="5" name="Rectangle 4"/>
          <p:cNvSpPr/>
          <p:nvPr/>
        </p:nvSpPr>
        <p:spPr>
          <a:xfrm>
            <a:off x="402184" y="2234168"/>
            <a:ext cx="1505540" cy="369332"/>
          </a:xfrm>
          <a:prstGeom prst="rect">
            <a:avLst/>
          </a:prstGeom>
        </p:spPr>
        <p:txBody>
          <a:bodyPr wrap="non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white"/>
                </a:solidFill>
                <a:effectLst/>
                <a:uLnTx/>
                <a:uFillTx/>
                <a:latin typeface="Open Sans"/>
                <a:ea typeface="+mn-ea"/>
                <a:cs typeface="+mn-cs"/>
              </a:rPr>
              <a:t>Coefficients</a:t>
            </a:r>
            <a:endParaRPr kumimoji="0" lang="en-GB"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sp>
        <p:nvSpPr>
          <p:cNvPr id="6" name="Rectangle 5"/>
          <p:cNvSpPr/>
          <p:nvPr/>
        </p:nvSpPr>
        <p:spPr>
          <a:xfrm>
            <a:off x="402184" y="4026573"/>
            <a:ext cx="11090926" cy="1200329"/>
          </a:xfrm>
          <a:prstGeom prst="rect">
            <a:avLst/>
          </a:prstGeom>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400" b="0" i="1" u="none" strike="noStrike" kern="1200" cap="none" spc="0" normalizeH="0" baseline="0" noProof="0" dirty="0">
                <a:ln>
                  <a:noFill/>
                </a:ln>
                <a:solidFill>
                  <a:prstClr val="white"/>
                </a:solidFill>
                <a:effectLst/>
                <a:uLnTx/>
                <a:uFillTx/>
                <a:latin typeface="Georgia" panose="02040502050405020303" pitchFamily="18" charset="0"/>
                <a:ea typeface="+mn-ea"/>
                <a:cs typeface="+mn-cs"/>
              </a:rPr>
              <a:t>The analysis shows that total distance of the trip in miles significantly predicted  how long a delivery would take. (B = .041); whereas, petrol prices did not predict delivery time (B = -.219).  </a:t>
            </a:r>
            <a:endParaRPr kumimoji="0" lang="en-GB" sz="24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sp>
        <p:nvSpPr>
          <p:cNvPr id="8" name="Rectangle 7"/>
          <p:cNvSpPr/>
          <p:nvPr/>
        </p:nvSpPr>
        <p:spPr>
          <a:xfrm>
            <a:off x="412255" y="5666672"/>
            <a:ext cx="11563845" cy="830997"/>
          </a:xfrm>
          <a:prstGeom prst="rect">
            <a:avLst/>
          </a:prstGeom>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Georgia" panose="02040502050405020303" pitchFamily="18" charset="0"/>
                <a:ea typeface="+mn-ea"/>
                <a:cs typeface="+mn-cs"/>
              </a:rPr>
              <a:t>What does this tell us?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Georgia" panose="02040502050405020303" pitchFamily="18" charset="0"/>
                <a:ea typeface="+mn-ea"/>
                <a:cs typeface="+mn-cs"/>
              </a:rPr>
              <a:t>For every 1 mile travelled, the time travelled will increase by 4 minutes. </a:t>
            </a:r>
          </a:p>
        </p:txBody>
      </p:sp>
    </p:spTree>
    <p:extLst>
      <p:ext uri="{BB962C8B-B14F-4D97-AF65-F5344CB8AC3E}">
        <p14:creationId xmlns:p14="http://schemas.microsoft.com/office/powerpoint/2010/main" val="3359010532"/>
      </p:ext>
    </p:extLst>
  </p:cSld>
  <p:clrMapOvr>
    <a:masterClrMapping/>
  </p:clrMapOvr>
  <mc:AlternateContent xmlns:mc="http://schemas.openxmlformats.org/markup-compatibility/2006" xmlns:p14="http://schemas.microsoft.com/office/powerpoint/2010/main">
    <mc:Choice Requires="p14">
      <p:transition spd="slow" p14:dur="2000" advTm="32319"/>
    </mc:Choice>
    <mc:Fallback xmlns="">
      <p:transition spd="slow" advTm="32319"/>
    </mc:Fallback>
  </mc:AlternateContent>
</p:sld>
</file>

<file path=ppt/tags/tag1.xml><?xml version="1.0" encoding="utf-8"?>
<p:tagLst xmlns:a="http://schemas.openxmlformats.org/drawingml/2006/main" xmlns:r="http://schemas.openxmlformats.org/officeDocument/2006/relationships" xmlns:p="http://schemas.openxmlformats.org/presentationml/2006/main">
  <p:tag name="TIMING" val="|1.089|22.917|15.827"/>
</p:tagLst>
</file>

<file path=ppt/tags/tag2.xml><?xml version="1.0" encoding="utf-8"?>
<p:tagLst xmlns:a="http://schemas.openxmlformats.org/drawingml/2006/main" xmlns:r="http://schemas.openxmlformats.org/officeDocument/2006/relationships" xmlns:p="http://schemas.openxmlformats.org/presentationml/2006/main">
  <p:tag name="TIMING" val="|1.597|8.388|19.582|17.982"/>
</p:tagLst>
</file>

<file path=ppt/tags/tag3.xml><?xml version="1.0" encoding="utf-8"?>
<p:tagLst xmlns:a="http://schemas.openxmlformats.org/drawingml/2006/main" xmlns:r="http://schemas.openxmlformats.org/officeDocument/2006/relationships" xmlns:p="http://schemas.openxmlformats.org/presentationml/2006/main">
  <p:tag name="TIMING" val="|1.488|99.409|33.425"/>
</p:tagLst>
</file>

<file path=ppt/tags/tag4.xml><?xml version="1.0" encoding="utf-8"?>
<p:tagLst xmlns:a="http://schemas.openxmlformats.org/drawingml/2006/main" xmlns:r="http://schemas.openxmlformats.org/officeDocument/2006/relationships" xmlns:p="http://schemas.openxmlformats.org/presentationml/2006/main">
  <p:tag name="TIMING" val="|5.705|10.995|8.57|13.937|8.389|14.419"/>
</p:tagLst>
</file>

<file path=ppt/tags/tag5.xml><?xml version="1.0" encoding="utf-8"?>
<p:tagLst xmlns:a="http://schemas.openxmlformats.org/drawingml/2006/main" xmlns:r="http://schemas.openxmlformats.org/officeDocument/2006/relationships" xmlns:p="http://schemas.openxmlformats.org/presentationml/2006/main">
  <p:tag name="TIMING" val="|1.306|7.823|5.398001|14.973|26.899|17.161|22.79501"/>
</p:tagLst>
</file>

<file path=ppt/tags/tag6.xml><?xml version="1.0" encoding="utf-8"?>
<p:tagLst xmlns:a="http://schemas.openxmlformats.org/drawingml/2006/main" xmlns:r="http://schemas.openxmlformats.org/officeDocument/2006/relationships" xmlns:p="http://schemas.openxmlformats.org/presentationml/2006/main">
  <p:tag name="TIMING" val="|1.813|43.017|2.403|1.563|5.104|2.243|9.186001|7.014|10.95|11.464"/>
</p:tagLst>
</file>

<file path=ppt/tags/tag7.xml><?xml version="1.0" encoding="utf-8"?>
<p:tagLst xmlns:a="http://schemas.openxmlformats.org/drawingml/2006/main" xmlns:r="http://schemas.openxmlformats.org/officeDocument/2006/relationships" xmlns:p="http://schemas.openxmlformats.org/presentationml/2006/main">
  <p:tag name="TIMING" val="|1.881|28.176"/>
</p:tagLst>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otalTime>12</TotalTime>
  <Words>2886</Words>
  <Application>Microsoft Office PowerPoint</Application>
  <PresentationFormat>Widescreen</PresentationFormat>
  <Paragraphs>312</Paragraphs>
  <Slides>34</Slides>
  <Notes>0</Notes>
  <HiddenSlides>0</HiddenSlides>
  <MMClips>1</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34</vt:i4>
      </vt:variant>
    </vt:vector>
  </HeadingPairs>
  <TitlesOfParts>
    <vt:vector size="41" baseType="lpstr">
      <vt:lpstr>Arial</vt:lpstr>
      <vt:lpstr>Candara</vt:lpstr>
      <vt:lpstr>Century Gothic</vt:lpstr>
      <vt:lpstr>Georgia</vt:lpstr>
      <vt:lpstr>Open Sans</vt:lpstr>
      <vt:lpstr>Wingdings 3</vt:lpstr>
      <vt:lpstr>Ion</vt:lpstr>
      <vt:lpstr>Multiple Regression</vt:lpstr>
      <vt:lpstr>Aim of the Session</vt:lpstr>
      <vt:lpstr>Introduction – What is Multiple Regression. </vt:lpstr>
      <vt:lpstr>Multiple Regression - Examples</vt:lpstr>
      <vt:lpstr>What is the difference between a Multiple Regression and Correlation.   </vt:lpstr>
      <vt:lpstr>What is the difference between a Multiple Regression and Anova. </vt:lpstr>
      <vt:lpstr>Regression vs Anova </vt:lpstr>
      <vt:lpstr>Multiple Regression</vt:lpstr>
      <vt:lpstr>Worked Example</vt:lpstr>
      <vt:lpstr>Before we start……. Recap and Important terms / assumptions. </vt:lpstr>
      <vt:lpstr>Multiple Regression </vt:lpstr>
      <vt:lpstr>Multiple regression - variables</vt:lpstr>
      <vt:lpstr>Multiple Regression </vt:lpstr>
      <vt:lpstr>Multiple Regression  - rules</vt:lpstr>
      <vt:lpstr>Multiple regression  - rules</vt:lpstr>
      <vt:lpstr>TERMINOLOGY</vt:lpstr>
      <vt:lpstr>TERMINOLOGY</vt:lpstr>
      <vt:lpstr>TERMINOLOGY</vt:lpstr>
      <vt:lpstr>TERMINOLOGY</vt:lpstr>
      <vt:lpstr>TERMINOLOGY:  Multicollinearity</vt:lpstr>
      <vt:lpstr>Multiple Regression</vt:lpstr>
      <vt:lpstr>Data and variable naming</vt:lpstr>
      <vt:lpstr>Multiple Regression</vt:lpstr>
      <vt:lpstr>New considerations</vt:lpstr>
      <vt:lpstr>How can we tell if we have multicollinearity in our data? </vt:lpstr>
      <vt:lpstr>More relationships </vt:lpstr>
      <vt:lpstr>Many relationships </vt:lpstr>
      <vt:lpstr>Our example </vt:lpstr>
      <vt:lpstr>Our example </vt:lpstr>
      <vt:lpstr>Data and variable naming </vt:lpstr>
      <vt:lpstr>PowerPoint Presentation</vt:lpstr>
      <vt:lpstr>PowerPoint Presentation</vt:lpstr>
      <vt:lpstr>RESULTS</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Multiple Regression</dc:title>
  <dc:creator>Stuart Jones</dc:creator>
  <cp:lastModifiedBy>Stuart Jones</cp:lastModifiedBy>
  <cp:revision>3</cp:revision>
  <dcterms:created xsi:type="dcterms:W3CDTF">2019-12-21T17:50:10Z</dcterms:created>
  <dcterms:modified xsi:type="dcterms:W3CDTF">2021-11-13T12:05:44Z</dcterms:modified>
</cp:coreProperties>
</file>