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9" r:id="rId2"/>
    <p:sldId id="256" r:id="rId3"/>
    <p:sldId id="258" r:id="rId4"/>
  </p:sldIdLst>
  <p:sldSz cx="15124113" cy="10688638"/>
  <p:notesSz cx="6858000" cy="9144000"/>
  <p:defaultTextStyle>
    <a:defPPr>
      <a:defRPr lang="en-US"/>
    </a:defPPr>
    <a:lvl1pPr marL="0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72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44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16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689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860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032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205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376" algn="l" defTabSz="457172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46"/>
  </p:normalViewPr>
  <p:slideViewPr>
    <p:cSldViewPr snapToGrid="0" snapToObjects="1">
      <p:cViewPr>
        <p:scale>
          <a:sx n="132" d="100"/>
          <a:sy n="132" d="100"/>
        </p:scale>
        <p:origin x="144" y="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1" y="2130428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1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5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2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1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86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1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57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28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1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48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2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9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6" indent="0">
              <a:buNone/>
              <a:defRPr sz="2000" b="1"/>
            </a:lvl2pPr>
            <a:lvl3pPr marL="914371" indent="0">
              <a:buNone/>
              <a:defRPr sz="1800" b="1"/>
            </a:lvl3pPr>
            <a:lvl4pPr marL="1371557" indent="0">
              <a:buNone/>
              <a:defRPr sz="1600" b="1"/>
            </a:lvl4pPr>
            <a:lvl5pPr marL="1828743" indent="0">
              <a:buNone/>
              <a:defRPr sz="1600" b="1"/>
            </a:lvl5pPr>
            <a:lvl6pPr marL="2285928" indent="0">
              <a:buNone/>
              <a:defRPr sz="1600" b="1"/>
            </a:lvl6pPr>
            <a:lvl7pPr marL="2743114" indent="0">
              <a:buNone/>
              <a:defRPr sz="1600" b="1"/>
            </a:lvl7pPr>
            <a:lvl8pPr marL="3200300" indent="0">
              <a:buNone/>
              <a:defRPr sz="1600" b="1"/>
            </a:lvl8pPr>
            <a:lvl9pPr marL="365748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6"/>
            <a:ext cx="4040189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86" indent="0">
              <a:buNone/>
              <a:defRPr sz="2000" b="1"/>
            </a:lvl2pPr>
            <a:lvl3pPr marL="914371" indent="0">
              <a:buNone/>
              <a:defRPr sz="1800" b="1"/>
            </a:lvl3pPr>
            <a:lvl4pPr marL="1371557" indent="0">
              <a:buNone/>
              <a:defRPr sz="1600" b="1"/>
            </a:lvl4pPr>
            <a:lvl5pPr marL="1828743" indent="0">
              <a:buNone/>
              <a:defRPr sz="1600" b="1"/>
            </a:lvl5pPr>
            <a:lvl6pPr marL="2285928" indent="0">
              <a:buNone/>
              <a:defRPr sz="1600" b="1"/>
            </a:lvl6pPr>
            <a:lvl7pPr marL="2743114" indent="0">
              <a:buNone/>
              <a:defRPr sz="1600" b="1"/>
            </a:lvl7pPr>
            <a:lvl8pPr marL="3200300" indent="0">
              <a:buNone/>
              <a:defRPr sz="1600" b="1"/>
            </a:lvl8pPr>
            <a:lvl9pPr marL="3657486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6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1" y="273052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186" indent="0">
              <a:buNone/>
              <a:defRPr sz="1200"/>
            </a:lvl2pPr>
            <a:lvl3pPr marL="914371" indent="0">
              <a:buNone/>
              <a:defRPr sz="1000"/>
            </a:lvl3pPr>
            <a:lvl4pPr marL="1371557" indent="0">
              <a:buNone/>
              <a:defRPr sz="900"/>
            </a:lvl4pPr>
            <a:lvl5pPr marL="1828743" indent="0">
              <a:buNone/>
              <a:defRPr sz="900"/>
            </a:lvl5pPr>
            <a:lvl6pPr marL="2285928" indent="0">
              <a:buNone/>
              <a:defRPr sz="900"/>
            </a:lvl6pPr>
            <a:lvl7pPr marL="2743114" indent="0">
              <a:buNone/>
              <a:defRPr sz="900"/>
            </a:lvl7pPr>
            <a:lvl8pPr marL="3200300" indent="0">
              <a:buNone/>
              <a:defRPr sz="900"/>
            </a:lvl8pPr>
            <a:lvl9pPr marL="3657486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9" y="4800601"/>
            <a:ext cx="5486401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9" y="612777"/>
            <a:ext cx="5486401" cy="4114799"/>
          </a:xfrm>
        </p:spPr>
        <p:txBody>
          <a:bodyPr/>
          <a:lstStyle>
            <a:lvl1pPr marL="0" indent="0">
              <a:buNone/>
              <a:defRPr sz="3200"/>
            </a:lvl1pPr>
            <a:lvl2pPr marL="457186" indent="0">
              <a:buNone/>
              <a:defRPr sz="2800"/>
            </a:lvl2pPr>
            <a:lvl3pPr marL="914371" indent="0">
              <a:buNone/>
              <a:defRPr sz="2400"/>
            </a:lvl3pPr>
            <a:lvl4pPr marL="1371557" indent="0">
              <a:buNone/>
              <a:defRPr sz="2000"/>
            </a:lvl4pPr>
            <a:lvl5pPr marL="1828743" indent="0">
              <a:buNone/>
              <a:defRPr sz="2000"/>
            </a:lvl5pPr>
            <a:lvl6pPr marL="2285928" indent="0">
              <a:buNone/>
              <a:defRPr sz="2000"/>
            </a:lvl6pPr>
            <a:lvl7pPr marL="2743114" indent="0">
              <a:buNone/>
              <a:defRPr sz="2000"/>
            </a:lvl7pPr>
            <a:lvl8pPr marL="3200300" indent="0">
              <a:buNone/>
              <a:defRPr sz="2000"/>
            </a:lvl8pPr>
            <a:lvl9pPr marL="3657486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9" y="5367338"/>
            <a:ext cx="5486401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186" indent="0">
              <a:buNone/>
              <a:defRPr sz="1200"/>
            </a:lvl2pPr>
            <a:lvl3pPr marL="914371" indent="0">
              <a:buNone/>
              <a:defRPr sz="1000"/>
            </a:lvl3pPr>
            <a:lvl4pPr marL="1371557" indent="0">
              <a:buNone/>
              <a:defRPr sz="900"/>
            </a:lvl4pPr>
            <a:lvl5pPr marL="1828743" indent="0">
              <a:buNone/>
              <a:defRPr sz="900"/>
            </a:lvl5pPr>
            <a:lvl6pPr marL="2285928" indent="0">
              <a:buNone/>
              <a:defRPr sz="900"/>
            </a:lvl6pPr>
            <a:lvl7pPr marL="2743114" indent="0">
              <a:buNone/>
              <a:defRPr sz="900"/>
            </a:lvl7pPr>
            <a:lvl8pPr marL="3200300" indent="0">
              <a:buNone/>
              <a:defRPr sz="900"/>
            </a:lvl8pPr>
            <a:lvl9pPr marL="3657486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274640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1" y="274640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1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60020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2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1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1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186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890" indent="-342890" algn="l" defTabSz="457186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26" indent="-285741" algn="l" defTabSz="457186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64" indent="-228593" algn="l" defTabSz="457186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50" indent="-228593" algn="l" defTabSz="457186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35" indent="-228593" algn="l" defTabSz="457186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21" indent="-228593" algn="l" defTabSz="457186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08" indent="-228593" algn="l" defTabSz="457186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93" indent="-228593" algn="l" defTabSz="457186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79" indent="-228593" algn="l" defTabSz="457186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6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1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57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43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28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14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00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86" algn="l" defTabSz="457186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36/bmj.n71" TargetMode="External"/><Relationship Id="rId2" Type="http://schemas.openxmlformats.org/officeDocument/2006/relationships/hyperlink" Target="https://doi.org/10.1191/1478088706qp063oa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asp-uk.net/casp-checklists/CASP-checklist-systematic-reviews-checklist-2024.pdf" TargetMode="External"/><Relationship Id="rId4" Type="http://schemas.openxmlformats.org/officeDocument/2006/relationships/hyperlink" Target="https://doi.org/10.1016/j.jbusres.2019.07.03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iscover University of Wales Trinity Saint David">
            <a:extLst>
              <a:ext uri="{FF2B5EF4-FFF2-40B4-BE49-F238E27FC236}">
                <a16:creationId xmlns:a16="http://schemas.microsoft.com/office/drawing/2014/main" id="{1D2A2097-AE82-D13B-7104-68AC2BD8E9ED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19" y="855242"/>
            <a:ext cx="2600325" cy="9144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B1DF3E8-6F54-CB1E-5EA0-9EE63400AFF5}"/>
              </a:ext>
            </a:extLst>
          </p:cNvPr>
          <p:cNvSpPr txBox="1"/>
          <p:nvPr/>
        </p:nvSpPr>
        <p:spPr>
          <a:xfrm>
            <a:off x="699919" y="3724901"/>
            <a:ext cx="7563970" cy="32388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>
              <a:lnSpc>
                <a:spcPct val="15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nl-NL" sz="18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Student name</a:t>
            </a:r>
            <a:r>
              <a:rPr lang="nl-NL" sz="18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Agnieszka Szalek</a:t>
            </a:r>
            <a:endParaRPr lang="en-PL" sz="14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5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nl-NL" sz="18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Student ID</a:t>
            </a:r>
            <a:r>
              <a:rPr lang="nl-NL" sz="18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2325666</a:t>
            </a:r>
            <a:endParaRPr lang="en-PL" sz="14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5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nl-NL" sz="18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 </a:t>
            </a:r>
            <a:endParaRPr lang="en-PL" sz="14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5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nl-NL" sz="18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Module name</a:t>
            </a:r>
            <a:r>
              <a:rPr lang="nl-NL" sz="18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Independent Project</a:t>
            </a:r>
            <a:endParaRPr lang="en-PL" sz="14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5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en-US" sz="18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Module code</a:t>
            </a:r>
            <a:r>
              <a:rPr lang="en-US" sz="18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BMHP6020</a:t>
            </a:r>
            <a:endParaRPr lang="en-PL" sz="14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  <a:p>
            <a:pPr marL="270510">
              <a:lnSpc>
                <a:spcPct val="150000"/>
              </a:lnSpc>
              <a:spcAft>
                <a:spcPts val="1100"/>
              </a:spcAft>
              <a:buNone/>
              <a:tabLst>
                <a:tab pos="4152900" algn="l"/>
              </a:tabLst>
            </a:pPr>
            <a:r>
              <a:rPr lang="en-US" sz="1800" b="1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Supervisor’s name</a:t>
            </a:r>
            <a:r>
              <a:rPr lang="en-US" sz="1800" dirty="0">
                <a:effectLst/>
                <a:latin typeface="Arial" panose="020B0604020202020204" pitchFamily="34" charset="0"/>
                <a:ea typeface="Century Schoolbook" panose="02040604050505020304" pitchFamily="18" charset="0"/>
                <a:cs typeface="Times New Roman" panose="02020603050405020304" pitchFamily="18" charset="0"/>
              </a:rPr>
              <a:t>: Jolly Nwankwo</a:t>
            </a:r>
            <a:endParaRPr lang="en-PL" sz="1400" dirty="0">
              <a:effectLst/>
              <a:latin typeface="Century Schoolbook" panose="02040604050505020304" pitchFamily="18" charset="0"/>
              <a:ea typeface="Century Schoolbook" panose="020406040505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37095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337560" y="34340"/>
            <a:ext cx="8229600" cy="461665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2400" b="1" dirty="0">
                <a:solidFill>
                  <a:srgbClr val="214E71"/>
                </a:solidFill>
                <a:latin typeface="Arial"/>
              </a:rPr>
              <a:t>METHODOLOGY POSTER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63240" y="505292"/>
            <a:ext cx="8778240" cy="600164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650" b="1" dirty="0">
                <a:solidFill>
                  <a:srgbClr val="1F2937"/>
                </a:solidFill>
                <a:latin typeface="Arial"/>
              </a:rPr>
              <a:t>The Impact of Stress on Physical Health, Mental Wellbeing and Quality of Life Among Adults in the UK</a:t>
            </a:r>
          </a:p>
        </p:txBody>
      </p:sp>
      <p:sp>
        <p:nvSpPr>
          <p:cNvPr id="6" name="Rectangle 5"/>
          <p:cNvSpPr/>
          <p:nvPr/>
        </p:nvSpPr>
        <p:spPr>
          <a:xfrm>
            <a:off x="411481" y="1076176"/>
            <a:ext cx="3977639" cy="6511155"/>
          </a:xfrm>
          <a:prstGeom prst="rect">
            <a:avLst/>
          </a:prstGeom>
          <a:solidFill>
            <a:srgbClr val="FFFFFF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411481" y="1076177"/>
            <a:ext cx="3977639" cy="347472"/>
          </a:xfrm>
          <a:prstGeom prst="rect">
            <a:avLst/>
          </a:prstGeom>
          <a:solidFill>
            <a:srgbClr val="214E71"/>
          </a:solidFill>
          <a:ln>
            <a:solidFill>
              <a:srgbClr val="214E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502921" y="1086883"/>
            <a:ext cx="3794759" cy="307777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400" b="1" dirty="0">
                <a:solidFill>
                  <a:srgbClr val="FFFFFF"/>
                </a:solidFill>
                <a:latin typeface="Arial"/>
              </a:rPr>
              <a:t>Research Process Overview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576072" y="1762684"/>
            <a:ext cx="3648456" cy="630936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E8F2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200"/>
          </a:p>
        </p:txBody>
      </p:sp>
      <p:sp>
        <p:nvSpPr>
          <p:cNvPr id="10" name="TextBox 9"/>
          <p:cNvSpPr txBox="1"/>
          <p:nvPr/>
        </p:nvSpPr>
        <p:spPr>
          <a:xfrm>
            <a:off x="694945" y="1694453"/>
            <a:ext cx="3410711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400" b="1" dirty="0">
                <a:solidFill>
                  <a:srgbClr val="1F2937"/>
                </a:solidFill>
                <a:latin typeface="Arial"/>
              </a:rPr>
              <a:t>1. Research question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94945" y="1895622"/>
            <a:ext cx="3410711" cy="4308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00">
                <a:solidFill>
                  <a:srgbClr val="1F2937"/>
                </a:solidFill>
                <a:latin typeface="Arial"/>
              </a:rPr>
              <a:t>How does stress affect physical health, mental wellbeing and quality of life among UK adults?</a:t>
            </a:r>
          </a:p>
        </p:txBody>
      </p:sp>
      <p:cxnSp>
        <p:nvCxnSpPr>
          <p:cNvPr id="12" name="Connector 11"/>
          <p:cNvCxnSpPr/>
          <p:nvPr/>
        </p:nvCxnSpPr>
        <p:spPr>
          <a:xfrm>
            <a:off x="2400300" y="2393620"/>
            <a:ext cx="0" cy="118872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576072" y="2512492"/>
            <a:ext cx="3648456" cy="630936"/>
          </a:xfrm>
          <a:prstGeom prst="roundRect">
            <a:avLst/>
          </a:prstGeom>
          <a:solidFill>
            <a:srgbClr val="E8F6EA"/>
          </a:solidFill>
          <a:ln w="10160">
            <a:solidFill>
              <a:srgbClr val="E8F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200"/>
          </a:p>
        </p:txBody>
      </p:sp>
      <p:sp>
        <p:nvSpPr>
          <p:cNvPr id="14" name="TextBox 13"/>
          <p:cNvSpPr txBox="1"/>
          <p:nvPr/>
        </p:nvSpPr>
        <p:spPr>
          <a:xfrm>
            <a:off x="694945" y="2497015"/>
            <a:ext cx="3410711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400" b="1" dirty="0">
                <a:solidFill>
                  <a:srgbClr val="1F2937"/>
                </a:solidFill>
                <a:latin typeface="Arial"/>
              </a:rPr>
              <a:t>2. Literature search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4945" y="2698184"/>
            <a:ext cx="3410711" cy="4308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00">
                <a:solidFill>
                  <a:srgbClr val="1F2937"/>
                </a:solidFill>
                <a:latin typeface="Arial"/>
              </a:rPr>
              <a:t>Search five academic databases using keywords and Boolean operators.</a:t>
            </a:r>
          </a:p>
        </p:txBody>
      </p:sp>
      <p:cxnSp>
        <p:nvCxnSpPr>
          <p:cNvPr id="16" name="Connector 15"/>
          <p:cNvCxnSpPr/>
          <p:nvPr/>
        </p:nvCxnSpPr>
        <p:spPr>
          <a:xfrm>
            <a:off x="2400300" y="3143428"/>
            <a:ext cx="0" cy="118872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ounded Rectangle 16"/>
          <p:cNvSpPr/>
          <p:nvPr/>
        </p:nvSpPr>
        <p:spPr>
          <a:xfrm>
            <a:off x="576072" y="3262300"/>
            <a:ext cx="3648456" cy="630936"/>
          </a:xfrm>
          <a:prstGeom prst="roundRect">
            <a:avLst/>
          </a:prstGeom>
          <a:solidFill>
            <a:srgbClr val="FFF7DB"/>
          </a:solidFill>
          <a:ln w="10160">
            <a:solidFill>
              <a:srgbClr val="FFF7D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200"/>
          </a:p>
        </p:txBody>
      </p:sp>
      <p:sp>
        <p:nvSpPr>
          <p:cNvPr id="18" name="TextBox 17"/>
          <p:cNvSpPr txBox="1"/>
          <p:nvPr/>
        </p:nvSpPr>
        <p:spPr>
          <a:xfrm>
            <a:off x="694945" y="3246824"/>
            <a:ext cx="3410711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400" b="1" dirty="0">
                <a:solidFill>
                  <a:srgbClr val="1F2937"/>
                </a:solidFill>
                <a:latin typeface="Arial"/>
              </a:rPr>
              <a:t>3. Screening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94945" y="3447993"/>
            <a:ext cx="3410711" cy="4308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00">
                <a:solidFill>
                  <a:srgbClr val="1F2937"/>
                </a:solidFill>
                <a:latin typeface="Arial"/>
              </a:rPr>
              <a:t>Apply inclusion and exclusion criteria using PRISMA principles.</a:t>
            </a:r>
          </a:p>
        </p:txBody>
      </p:sp>
      <p:cxnSp>
        <p:nvCxnSpPr>
          <p:cNvPr id="20" name="Connector 19"/>
          <p:cNvCxnSpPr/>
          <p:nvPr/>
        </p:nvCxnSpPr>
        <p:spPr>
          <a:xfrm>
            <a:off x="2400300" y="3893236"/>
            <a:ext cx="0" cy="118873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Rounded Rectangle 20"/>
          <p:cNvSpPr/>
          <p:nvPr/>
        </p:nvSpPr>
        <p:spPr>
          <a:xfrm>
            <a:off x="576072" y="4012108"/>
            <a:ext cx="3648456" cy="630936"/>
          </a:xfrm>
          <a:prstGeom prst="roundRect">
            <a:avLst/>
          </a:prstGeom>
          <a:solidFill>
            <a:srgbClr val="FCE9E7"/>
          </a:solidFill>
          <a:ln w="10160">
            <a:solidFill>
              <a:srgbClr val="FCE9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200"/>
          </a:p>
        </p:txBody>
      </p:sp>
      <p:sp>
        <p:nvSpPr>
          <p:cNvPr id="22" name="TextBox 21"/>
          <p:cNvSpPr txBox="1"/>
          <p:nvPr/>
        </p:nvSpPr>
        <p:spPr>
          <a:xfrm>
            <a:off x="694945" y="3996631"/>
            <a:ext cx="3410711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400" b="1">
                <a:solidFill>
                  <a:srgbClr val="1F2937"/>
                </a:solidFill>
                <a:latin typeface="Arial"/>
              </a:rPr>
              <a:t>4. Quality appraisal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694945" y="4197801"/>
            <a:ext cx="3410711" cy="26161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00" dirty="0">
                <a:solidFill>
                  <a:srgbClr val="1F2937"/>
                </a:solidFill>
                <a:latin typeface="Arial"/>
              </a:rPr>
              <a:t>Use CASP checklists to judge study quality.</a:t>
            </a:r>
          </a:p>
        </p:txBody>
      </p:sp>
      <p:cxnSp>
        <p:nvCxnSpPr>
          <p:cNvPr id="24" name="Connector 23"/>
          <p:cNvCxnSpPr/>
          <p:nvPr/>
        </p:nvCxnSpPr>
        <p:spPr>
          <a:xfrm>
            <a:off x="2400300" y="4643044"/>
            <a:ext cx="0" cy="118872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5" name="Rounded Rectangle 24"/>
          <p:cNvSpPr/>
          <p:nvPr/>
        </p:nvSpPr>
        <p:spPr>
          <a:xfrm>
            <a:off x="576072" y="4761916"/>
            <a:ext cx="3648456" cy="630936"/>
          </a:xfrm>
          <a:prstGeom prst="roundRect">
            <a:avLst/>
          </a:prstGeom>
          <a:solidFill>
            <a:srgbClr val="F0EBFA"/>
          </a:solidFill>
          <a:ln w="10160">
            <a:solidFill>
              <a:srgbClr val="F0EB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200"/>
          </a:p>
        </p:txBody>
      </p:sp>
      <p:sp>
        <p:nvSpPr>
          <p:cNvPr id="26" name="TextBox 25"/>
          <p:cNvSpPr txBox="1"/>
          <p:nvPr/>
        </p:nvSpPr>
        <p:spPr>
          <a:xfrm>
            <a:off x="694945" y="4746440"/>
            <a:ext cx="3410711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400" b="1">
                <a:solidFill>
                  <a:srgbClr val="1F2937"/>
                </a:solidFill>
                <a:latin typeface="Arial"/>
              </a:rPr>
              <a:t>5. Data extraction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94945" y="4947608"/>
            <a:ext cx="3410711" cy="4308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00">
                <a:solidFill>
                  <a:srgbClr val="1F2937"/>
                </a:solidFill>
                <a:latin typeface="Arial"/>
              </a:rPr>
              <a:t>Record design, population, measures, findings and limitations.</a:t>
            </a:r>
          </a:p>
        </p:txBody>
      </p:sp>
      <p:cxnSp>
        <p:nvCxnSpPr>
          <p:cNvPr id="28" name="Connector 27"/>
          <p:cNvCxnSpPr/>
          <p:nvPr/>
        </p:nvCxnSpPr>
        <p:spPr>
          <a:xfrm>
            <a:off x="2400300" y="5392852"/>
            <a:ext cx="0" cy="118872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Rounded Rectangle 28"/>
          <p:cNvSpPr/>
          <p:nvPr/>
        </p:nvSpPr>
        <p:spPr>
          <a:xfrm>
            <a:off x="576072" y="5511724"/>
            <a:ext cx="3648456" cy="630936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E8F2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sz="3200"/>
          </a:p>
        </p:txBody>
      </p:sp>
      <p:sp>
        <p:nvSpPr>
          <p:cNvPr id="30" name="TextBox 29"/>
          <p:cNvSpPr txBox="1"/>
          <p:nvPr/>
        </p:nvSpPr>
        <p:spPr>
          <a:xfrm>
            <a:off x="694945" y="5496248"/>
            <a:ext cx="3410711" cy="30777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400" b="1">
                <a:solidFill>
                  <a:srgbClr val="1F2937"/>
                </a:solidFill>
                <a:latin typeface="Arial"/>
              </a:rPr>
              <a:t>6. Narrative synthesis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694945" y="5697417"/>
            <a:ext cx="3410711" cy="430887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00">
                <a:solidFill>
                  <a:srgbClr val="1F2937"/>
                </a:solidFill>
                <a:latin typeface="Arial"/>
              </a:rPr>
              <a:t>Compare evidence and organise findings into themes.</a:t>
            </a:r>
          </a:p>
        </p:txBody>
      </p:sp>
      <p:sp>
        <p:nvSpPr>
          <p:cNvPr id="32" name="Rectangle 31"/>
          <p:cNvSpPr/>
          <p:nvPr/>
        </p:nvSpPr>
        <p:spPr>
          <a:xfrm>
            <a:off x="411481" y="7726679"/>
            <a:ext cx="3977639" cy="2553290"/>
          </a:xfrm>
          <a:prstGeom prst="rect">
            <a:avLst/>
          </a:prstGeom>
          <a:solidFill>
            <a:srgbClr val="FFFFFF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3" name="Rectangle 32"/>
          <p:cNvSpPr/>
          <p:nvPr/>
        </p:nvSpPr>
        <p:spPr>
          <a:xfrm>
            <a:off x="411481" y="7726679"/>
            <a:ext cx="3977639" cy="347472"/>
          </a:xfrm>
          <a:prstGeom prst="rect">
            <a:avLst/>
          </a:prstGeom>
          <a:solidFill>
            <a:srgbClr val="214E71"/>
          </a:solidFill>
          <a:ln>
            <a:solidFill>
              <a:srgbClr val="214E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502921" y="7737383"/>
            <a:ext cx="3794759" cy="307777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400" b="1">
                <a:solidFill>
                  <a:srgbClr val="FFFFFF"/>
                </a:solidFill>
                <a:latin typeface="Arial"/>
              </a:rPr>
              <a:t>Methodology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576072" y="8157858"/>
            <a:ext cx="3648456" cy="27699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dirty="0">
                <a:solidFill>
                  <a:srgbClr val="214E71"/>
                </a:solidFill>
                <a:latin typeface="Arial"/>
              </a:rPr>
              <a:t>Secondary Research Design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576072" y="8513065"/>
            <a:ext cx="3648456" cy="1616853"/>
          </a:xfrm>
          <a:prstGeom prst="rect">
            <a:avLst/>
          </a:prstGeom>
          <a:noFill/>
        </p:spPr>
        <p:txBody>
          <a:bodyPr wrap="square" lIns="45720" tIns="18288" rIns="27432" bIns="18288">
            <a:spAutoFit/>
          </a:bodyPr>
          <a:lstStyle/>
          <a:p>
            <a:pPr>
              <a:spcAft>
                <a:spcPts val="200"/>
              </a:spcAft>
              <a:defRPr sz="94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Structured review of existing published literature.</a:t>
            </a:r>
          </a:p>
          <a:p>
            <a:pPr>
              <a:spcAft>
                <a:spcPts val="200"/>
              </a:spcAft>
              <a:defRPr sz="94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No new participants were recruited.</a:t>
            </a:r>
          </a:p>
          <a:p>
            <a:pPr>
              <a:spcAft>
                <a:spcPts val="200"/>
              </a:spcAft>
              <a:defRPr sz="94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UK studies were prioritized; relevant high-quality international evidence was also included.</a:t>
            </a:r>
          </a:p>
          <a:p>
            <a:pPr>
              <a:spcAft>
                <a:spcPts val="200"/>
              </a:spcAft>
              <a:defRPr sz="94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Peer-reviewed evidence formed the main synthesis.</a:t>
            </a:r>
          </a:p>
          <a:p>
            <a:pPr>
              <a:spcAft>
                <a:spcPts val="200"/>
              </a:spcAft>
              <a:defRPr sz="94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The process was designed to be transparent and reproducible.</a:t>
            </a:r>
          </a:p>
        </p:txBody>
      </p:sp>
      <p:sp>
        <p:nvSpPr>
          <p:cNvPr id="37" name="Rectangle 36"/>
          <p:cNvSpPr/>
          <p:nvPr/>
        </p:nvSpPr>
        <p:spPr>
          <a:xfrm>
            <a:off x="4709160" y="1076178"/>
            <a:ext cx="4617720" cy="2443559"/>
          </a:xfrm>
          <a:prstGeom prst="rect">
            <a:avLst/>
          </a:prstGeom>
          <a:solidFill>
            <a:srgbClr val="FFFFFF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Rectangle 37"/>
          <p:cNvSpPr/>
          <p:nvPr/>
        </p:nvSpPr>
        <p:spPr>
          <a:xfrm>
            <a:off x="4709160" y="1076177"/>
            <a:ext cx="4617720" cy="347472"/>
          </a:xfrm>
          <a:prstGeom prst="rect">
            <a:avLst/>
          </a:prstGeom>
          <a:solidFill>
            <a:srgbClr val="214E71"/>
          </a:solidFill>
          <a:ln>
            <a:solidFill>
              <a:srgbClr val="214E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9" name="TextBox 38"/>
          <p:cNvSpPr txBox="1"/>
          <p:nvPr/>
        </p:nvSpPr>
        <p:spPr>
          <a:xfrm>
            <a:off x="4800600" y="1086883"/>
            <a:ext cx="4434840" cy="307777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400" b="1" dirty="0">
                <a:solidFill>
                  <a:srgbClr val="FFFFFF"/>
                </a:solidFill>
                <a:latin typeface="Arial"/>
              </a:rPr>
              <a:t>Aim &amp; Research Design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4873754" y="1533378"/>
            <a:ext cx="4288536" cy="27699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dirty="0">
                <a:solidFill>
                  <a:srgbClr val="214E71"/>
                </a:solidFill>
                <a:latin typeface="Arial"/>
              </a:rPr>
              <a:t>Aim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4873754" y="1789410"/>
            <a:ext cx="4288536" cy="948163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E8F2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4983482" y="1959632"/>
            <a:ext cx="4069080" cy="646331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dirty="0">
                <a:solidFill>
                  <a:srgbClr val="1F2937"/>
                </a:solidFill>
                <a:latin typeface="Arial"/>
              </a:rPr>
              <a:t>To critically examine and synthesize recent evidence on how stress influences physical health, mental wellbeing and quality of life among adults in the UK.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4873754" y="2829719"/>
            <a:ext cx="4288536" cy="27699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dirty="0">
                <a:solidFill>
                  <a:srgbClr val="214E71"/>
                </a:solidFill>
                <a:latin typeface="Arial"/>
              </a:rPr>
              <a:t>Research design</a:t>
            </a:r>
          </a:p>
        </p:txBody>
      </p:sp>
      <p:sp>
        <p:nvSpPr>
          <p:cNvPr id="44" name="TextBox 43"/>
          <p:cNvSpPr txBox="1"/>
          <p:nvPr/>
        </p:nvSpPr>
        <p:spPr>
          <a:xfrm>
            <a:off x="4873754" y="3076606"/>
            <a:ext cx="4288536" cy="27699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dirty="0">
                <a:solidFill>
                  <a:srgbClr val="1F2937"/>
                </a:solidFill>
                <a:latin typeface="Arial"/>
              </a:rPr>
              <a:t>Secondary research using a structured literature review.</a:t>
            </a:r>
          </a:p>
        </p:txBody>
      </p:sp>
      <p:sp>
        <p:nvSpPr>
          <p:cNvPr id="45" name="Rectangle 44"/>
          <p:cNvSpPr/>
          <p:nvPr/>
        </p:nvSpPr>
        <p:spPr>
          <a:xfrm>
            <a:off x="4709160" y="3720905"/>
            <a:ext cx="4617720" cy="4389120"/>
          </a:xfrm>
          <a:prstGeom prst="rect">
            <a:avLst/>
          </a:prstGeom>
          <a:solidFill>
            <a:srgbClr val="FFFFFF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Rectangle 45"/>
          <p:cNvSpPr/>
          <p:nvPr/>
        </p:nvSpPr>
        <p:spPr>
          <a:xfrm>
            <a:off x="4709160" y="3738488"/>
            <a:ext cx="4617720" cy="347472"/>
          </a:xfrm>
          <a:prstGeom prst="rect">
            <a:avLst/>
          </a:prstGeom>
          <a:solidFill>
            <a:srgbClr val="214E71"/>
          </a:solidFill>
          <a:ln>
            <a:solidFill>
              <a:srgbClr val="214E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7" name="TextBox 46"/>
          <p:cNvSpPr txBox="1"/>
          <p:nvPr/>
        </p:nvSpPr>
        <p:spPr>
          <a:xfrm>
            <a:off x="4800600" y="3731608"/>
            <a:ext cx="4434840" cy="307777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400" b="1">
                <a:solidFill>
                  <a:srgbClr val="FFFFFF"/>
                </a:solidFill>
                <a:latin typeface="Arial"/>
              </a:rPr>
              <a:t>Data Collection Method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4873754" y="4178105"/>
            <a:ext cx="4288536" cy="26930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50" b="1">
                <a:solidFill>
                  <a:srgbClr val="214E71"/>
                </a:solidFill>
                <a:latin typeface="Arial"/>
              </a:rPr>
              <a:t>Databases searched</a:t>
            </a:r>
          </a:p>
        </p:txBody>
      </p:sp>
      <p:sp>
        <p:nvSpPr>
          <p:cNvPr id="49" name="Rounded Rectangle 48"/>
          <p:cNvSpPr/>
          <p:nvPr/>
        </p:nvSpPr>
        <p:spPr>
          <a:xfrm>
            <a:off x="4873754" y="4452421"/>
            <a:ext cx="777240" cy="365760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4873754" y="4516435"/>
            <a:ext cx="777240" cy="22313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850" b="1">
                <a:solidFill>
                  <a:srgbClr val="214E71"/>
                </a:solidFill>
                <a:latin typeface="Arial"/>
              </a:rPr>
              <a:t>PubMed</a:t>
            </a:r>
          </a:p>
        </p:txBody>
      </p:sp>
      <p:sp>
        <p:nvSpPr>
          <p:cNvPr id="51" name="Rounded Rectangle 50"/>
          <p:cNvSpPr/>
          <p:nvPr/>
        </p:nvSpPr>
        <p:spPr>
          <a:xfrm>
            <a:off x="5715002" y="4452421"/>
            <a:ext cx="868680" cy="365760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TextBox 51"/>
          <p:cNvSpPr txBox="1"/>
          <p:nvPr/>
        </p:nvSpPr>
        <p:spPr>
          <a:xfrm>
            <a:off x="5715002" y="4516435"/>
            <a:ext cx="868680" cy="22313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850" b="1">
                <a:solidFill>
                  <a:srgbClr val="214E71"/>
                </a:solidFill>
                <a:latin typeface="Arial"/>
              </a:rPr>
              <a:t>PsycINFO</a:t>
            </a:r>
          </a:p>
        </p:txBody>
      </p:sp>
      <p:sp>
        <p:nvSpPr>
          <p:cNvPr id="53" name="Rounded Rectangle 52"/>
          <p:cNvSpPr/>
          <p:nvPr/>
        </p:nvSpPr>
        <p:spPr>
          <a:xfrm>
            <a:off x="6647690" y="4452421"/>
            <a:ext cx="749808" cy="365760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TextBox 53"/>
          <p:cNvSpPr txBox="1"/>
          <p:nvPr/>
        </p:nvSpPr>
        <p:spPr>
          <a:xfrm>
            <a:off x="6647690" y="4516435"/>
            <a:ext cx="749808" cy="22313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850" b="1">
                <a:solidFill>
                  <a:srgbClr val="214E71"/>
                </a:solidFill>
                <a:latin typeface="Arial"/>
              </a:rPr>
              <a:t>CINAHL</a:t>
            </a:r>
          </a:p>
        </p:txBody>
      </p:sp>
      <p:sp>
        <p:nvSpPr>
          <p:cNvPr id="55" name="Rounded Rectangle 54"/>
          <p:cNvSpPr/>
          <p:nvPr/>
        </p:nvSpPr>
        <p:spPr>
          <a:xfrm>
            <a:off x="7461506" y="4452421"/>
            <a:ext cx="713232" cy="365760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6" name="TextBox 55"/>
          <p:cNvSpPr txBox="1"/>
          <p:nvPr/>
        </p:nvSpPr>
        <p:spPr>
          <a:xfrm>
            <a:off x="7461506" y="4516435"/>
            <a:ext cx="713232" cy="22313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850" b="1">
                <a:solidFill>
                  <a:srgbClr val="214E71"/>
                </a:solidFill>
                <a:latin typeface="Arial"/>
              </a:rPr>
              <a:t>Scopus</a:t>
            </a:r>
          </a:p>
        </p:txBody>
      </p:sp>
      <p:sp>
        <p:nvSpPr>
          <p:cNvPr id="57" name="Rounded Rectangle 56"/>
          <p:cNvSpPr/>
          <p:nvPr/>
        </p:nvSpPr>
        <p:spPr>
          <a:xfrm>
            <a:off x="8238746" y="4452425"/>
            <a:ext cx="1051560" cy="365760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8" name="TextBox 57"/>
          <p:cNvSpPr txBox="1"/>
          <p:nvPr/>
        </p:nvSpPr>
        <p:spPr>
          <a:xfrm>
            <a:off x="8238746" y="4516435"/>
            <a:ext cx="1051560" cy="22313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ctr"/>
            <a:r>
              <a:rPr sz="850" b="1">
                <a:solidFill>
                  <a:srgbClr val="214E71"/>
                </a:solidFill>
                <a:latin typeface="Arial"/>
              </a:rPr>
              <a:t>Web of Science</a:t>
            </a:r>
          </a:p>
        </p:txBody>
      </p:sp>
      <p:sp>
        <p:nvSpPr>
          <p:cNvPr id="59" name="TextBox 58"/>
          <p:cNvSpPr txBox="1"/>
          <p:nvPr/>
        </p:nvSpPr>
        <p:spPr>
          <a:xfrm>
            <a:off x="4873754" y="4927912"/>
            <a:ext cx="1097280" cy="250838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030" b="1">
                <a:solidFill>
                  <a:srgbClr val="214E71"/>
                </a:solidFill>
                <a:latin typeface="Arial"/>
              </a:rPr>
              <a:t>Search period:</a:t>
            </a:r>
          </a:p>
        </p:txBody>
      </p:sp>
      <p:sp>
        <p:nvSpPr>
          <p:cNvPr id="60" name="TextBox 59"/>
          <p:cNvSpPr txBox="1"/>
          <p:nvPr/>
        </p:nvSpPr>
        <p:spPr>
          <a:xfrm>
            <a:off x="5989320" y="4927914"/>
            <a:ext cx="2926080" cy="247760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010">
                <a:solidFill>
                  <a:srgbClr val="1F2937"/>
                </a:solidFill>
                <a:latin typeface="Arial"/>
              </a:rPr>
              <a:t>January 2016 – January 2026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4873754" y="5275385"/>
            <a:ext cx="4288536" cy="26930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50" b="1">
                <a:solidFill>
                  <a:srgbClr val="214E71"/>
                </a:solidFill>
                <a:latin typeface="Arial"/>
              </a:rPr>
              <a:t>Main search concepts</a:t>
            </a:r>
          </a:p>
        </p:txBody>
      </p:sp>
      <p:sp>
        <p:nvSpPr>
          <p:cNvPr id="62" name="Rounded Rectangle 61"/>
          <p:cNvSpPr/>
          <p:nvPr/>
        </p:nvSpPr>
        <p:spPr>
          <a:xfrm>
            <a:off x="5029200" y="5604568"/>
            <a:ext cx="1234440" cy="694944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E8F2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TextBox 62"/>
          <p:cNvSpPr txBox="1"/>
          <p:nvPr/>
        </p:nvSpPr>
        <p:spPr>
          <a:xfrm>
            <a:off x="5074920" y="5785798"/>
            <a:ext cx="1143000" cy="341632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810" b="1">
                <a:solidFill>
                  <a:srgbClr val="1F2937"/>
                </a:solidFill>
                <a:latin typeface="Arial"/>
              </a:rPr>
              <a:t>STRESS</a:t>
            </a:r>
            <a:br/>
            <a:r>
              <a:rPr sz="810" b="1">
                <a:solidFill>
                  <a:srgbClr val="1F2937"/>
                </a:solidFill>
                <a:latin typeface="Arial"/>
              </a:rPr>
              <a:t>chronic / perceived</a:t>
            </a:r>
          </a:p>
        </p:txBody>
      </p:sp>
      <p:sp>
        <p:nvSpPr>
          <p:cNvPr id="64" name="Rounded Rectangle 63"/>
          <p:cNvSpPr/>
          <p:nvPr/>
        </p:nvSpPr>
        <p:spPr>
          <a:xfrm>
            <a:off x="6373368" y="5604568"/>
            <a:ext cx="1234440" cy="694944"/>
          </a:xfrm>
          <a:prstGeom prst="roundRect">
            <a:avLst/>
          </a:prstGeom>
          <a:solidFill>
            <a:srgbClr val="E8F6EA"/>
          </a:solidFill>
          <a:ln w="10160">
            <a:solidFill>
              <a:srgbClr val="E8F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TextBox 64"/>
          <p:cNvSpPr txBox="1"/>
          <p:nvPr/>
        </p:nvSpPr>
        <p:spPr>
          <a:xfrm>
            <a:off x="6419088" y="5723474"/>
            <a:ext cx="1143000" cy="466281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810" b="1">
                <a:solidFill>
                  <a:srgbClr val="1F2937"/>
                </a:solidFill>
                <a:latin typeface="Arial"/>
              </a:rPr>
              <a:t>PHYSICAL HEALTH</a:t>
            </a:r>
            <a:br/>
            <a:r>
              <a:rPr sz="810" b="1">
                <a:solidFill>
                  <a:srgbClr val="1F2937"/>
                </a:solidFill>
                <a:latin typeface="Arial"/>
              </a:rPr>
              <a:t>cardiovascular / inflammation</a:t>
            </a:r>
          </a:p>
        </p:txBody>
      </p:sp>
      <p:sp>
        <p:nvSpPr>
          <p:cNvPr id="66" name="Rounded Rectangle 65"/>
          <p:cNvSpPr/>
          <p:nvPr/>
        </p:nvSpPr>
        <p:spPr>
          <a:xfrm>
            <a:off x="7717536" y="5604568"/>
            <a:ext cx="1234440" cy="694944"/>
          </a:xfrm>
          <a:prstGeom prst="roundRect">
            <a:avLst/>
          </a:prstGeom>
          <a:solidFill>
            <a:srgbClr val="FCE9E7"/>
          </a:solidFill>
          <a:ln w="10160">
            <a:solidFill>
              <a:srgbClr val="FCE9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TextBox 66"/>
          <p:cNvSpPr txBox="1"/>
          <p:nvPr/>
        </p:nvSpPr>
        <p:spPr>
          <a:xfrm>
            <a:off x="7763256" y="5723473"/>
            <a:ext cx="1143000" cy="466281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810" b="1">
                <a:solidFill>
                  <a:srgbClr val="1F2937"/>
                </a:solidFill>
                <a:latin typeface="Arial"/>
              </a:rPr>
              <a:t>MENTAL WELLBEING</a:t>
            </a:r>
            <a:br/>
            <a:r>
              <a:rPr sz="810" b="1">
                <a:solidFill>
                  <a:srgbClr val="1F2937"/>
                </a:solidFill>
                <a:latin typeface="Arial"/>
              </a:rPr>
              <a:t>anxiety / depression</a:t>
            </a:r>
          </a:p>
        </p:txBody>
      </p:sp>
      <p:sp>
        <p:nvSpPr>
          <p:cNvPr id="68" name="Rounded Rectangle 67"/>
          <p:cNvSpPr/>
          <p:nvPr/>
        </p:nvSpPr>
        <p:spPr>
          <a:xfrm>
            <a:off x="5715000" y="6409241"/>
            <a:ext cx="1234440" cy="694944"/>
          </a:xfrm>
          <a:prstGeom prst="roundRect">
            <a:avLst/>
          </a:prstGeom>
          <a:solidFill>
            <a:srgbClr val="FFF7DB"/>
          </a:solidFill>
          <a:ln w="10160">
            <a:solidFill>
              <a:srgbClr val="FFF7D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TextBox 68"/>
          <p:cNvSpPr txBox="1"/>
          <p:nvPr/>
        </p:nvSpPr>
        <p:spPr>
          <a:xfrm>
            <a:off x="5760720" y="6590469"/>
            <a:ext cx="1143000" cy="341632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810" b="1">
                <a:solidFill>
                  <a:srgbClr val="1F2937"/>
                </a:solidFill>
                <a:latin typeface="Arial"/>
              </a:rPr>
              <a:t>QUALITY OF LIFE</a:t>
            </a:r>
            <a:br/>
            <a:r>
              <a:rPr sz="810" b="1">
                <a:solidFill>
                  <a:srgbClr val="1F2937"/>
                </a:solidFill>
                <a:latin typeface="Arial"/>
              </a:rPr>
              <a:t>QoL / HRQoL</a:t>
            </a:r>
          </a:p>
        </p:txBody>
      </p:sp>
      <p:sp>
        <p:nvSpPr>
          <p:cNvPr id="70" name="Rounded Rectangle 69"/>
          <p:cNvSpPr/>
          <p:nvPr/>
        </p:nvSpPr>
        <p:spPr>
          <a:xfrm>
            <a:off x="7059168" y="6409241"/>
            <a:ext cx="1234440" cy="694944"/>
          </a:xfrm>
          <a:prstGeom prst="roundRect">
            <a:avLst/>
          </a:prstGeom>
          <a:solidFill>
            <a:srgbClr val="F0EBFA"/>
          </a:solidFill>
          <a:ln w="10160">
            <a:solidFill>
              <a:srgbClr val="F0EB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TextBox 70"/>
          <p:cNvSpPr txBox="1"/>
          <p:nvPr/>
        </p:nvSpPr>
        <p:spPr>
          <a:xfrm>
            <a:off x="7104888" y="6590469"/>
            <a:ext cx="1143000" cy="341632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810" b="1">
                <a:solidFill>
                  <a:srgbClr val="1F2937"/>
                </a:solidFill>
                <a:latin typeface="Arial"/>
              </a:rPr>
              <a:t>POPULATION</a:t>
            </a:r>
            <a:br/>
            <a:r>
              <a:rPr sz="810" b="1">
                <a:solidFill>
                  <a:srgbClr val="1F2937"/>
                </a:solidFill>
                <a:latin typeface="Arial"/>
              </a:rPr>
              <a:t>Adults 18+ / UK</a:t>
            </a:r>
          </a:p>
        </p:txBody>
      </p:sp>
      <p:sp>
        <p:nvSpPr>
          <p:cNvPr id="72" name="TextBox 71"/>
          <p:cNvSpPr txBox="1"/>
          <p:nvPr/>
        </p:nvSpPr>
        <p:spPr>
          <a:xfrm>
            <a:off x="4873754" y="7223057"/>
            <a:ext cx="4288536" cy="269304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150" b="1">
                <a:solidFill>
                  <a:srgbClr val="214E71"/>
                </a:solidFill>
                <a:latin typeface="Arial"/>
              </a:rPr>
              <a:t>Selection criteria</a:t>
            </a:r>
          </a:p>
        </p:txBody>
      </p:sp>
      <p:sp>
        <p:nvSpPr>
          <p:cNvPr id="73" name="TextBox 72"/>
          <p:cNvSpPr txBox="1"/>
          <p:nvPr/>
        </p:nvSpPr>
        <p:spPr>
          <a:xfrm>
            <a:off x="4873754" y="7469946"/>
            <a:ext cx="4288536" cy="585801"/>
          </a:xfrm>
          <a:prstGeom prst="rect">
            <a:avLst/>
          </a:prstGeom>
          <a:noFill/>
        </p:spPr>
        <p:txBody>
          <a:bodyPr wrap="square" lIns="45720" tIns="18288" rIns="27432" bIns="18288">
            <a:spAutoFit/>
          </a:bodyPr>
          <a:lstStyle/>
          <a:p>
            <a:pPr>
              <a:spcAft>
                <a:spcPts val="200"/>
              </a:spcAft>
              <a:defRPr sz="850">
                <a:solidFill>
                  <a:srgbClr val="1F2937"/>
                </a:solidFill>
                <a:latin typeface="Arial"/>
              </a:defRPr>
            </a:pPr>
            <a:r>
              <a:rPr sz="850" dirty="0"/>
              <a:t>•  Include: peer-reviewed, English, adults 18+, 2016–2026, relevant stress/health outcomes.</a:t>
            </a:r>
          </a:p>
          <a:p>
            <a:pPr>
              <a:spcAft>
                <a:spcPts val="200"/>
              </a:spcAft>
              <a:defRPr sz="850">
                <a:solidFill>
                  <a:srgbClr val="1F2937"/>
                </a:solidFill>
                <a:latin typeface="Arial"/>
              </a:defRPr>
            </a:pPr>
            <a:r>
              <a:rPr sz="850" dirty="0"/>
              <a:t>•  Exclude: child-only studies, editorials/opinion pieces, dissertations, or weakly relevant outcomes.</a:t>
            </a:r>
          </a:p>
        </p:txBody>
      </p:sp>
      <p:sp>
        <p:nvSpPr>
          <p:cNvPr id="74" name="Rectangle 73"/>
          <p:cNvSpPr/>
          <p:nvPr/>
        </p:nvSpPr>
        <p:spPr>
          <a:xfrm>
            <a:off x="4709160" y="8176849"/>
            <a:ext cx="4617720" cy="2103120"/>
          </a:xfrm>
          <a:prstGeom prst="rect">
            <a:avLst/>
          </a:prstGeom>
          <a:solidFill>
            <a:srgbClr val="FFFFFF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5" name="Rectangle 74"/>
          <p:cNvSpPr/>
          <p:nvPr/>
        </p:nvSpPr>
        <p:spPr>
          <a:xfrm>
            <a:off x="4709160" y="8176849"/>
            <a:ext cx="4617720" cy="347472"/>
          </a:xfrm>
          <a:prstGeom prst="rect">
            <a:avLst/>
          </a:prstGeom>
          <a:solidFill>
            <a:srgbClr val="214E71"/>
          </a:solidFill>
          <a:ln>
            <a:solidFill>
              <a:srgbClr val="214E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6" name="TextBox 75"/>
          <p:cNvSpPr txBox="1"/>
          <p:nvPr/>
        </p:nvSpPr>
        <p:spPr>
          <a:xfrm>
            <a:off x="4800600" y="8187551"/>
            <a:ext cx="4434840" cy="307777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400" b="1" dirty="0">
                <a:solidFill>
                  <a:srgbClr val="FFFFFF"/>
                </a:solidFill>
                <a:latin typeface="Arial"/>
              </a:rPr>
              <a:t>Quality &amp; Transparency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4873754" y="8599575"/>
            <a:ext cx="4288536" cy="1591205"/>
          </a:xfrm>
          <a:prstGeom prst="rect">
            <a:avLst/>
          </a:prstGeom>
          <a:noFill/>
        </p:spPr>
        <p:txBody>
          <a:bodyPr wrap="square" lIns="45720" tIns="18288" rIns="27432" bIns="18288">
            <a:spAutoFit/>
          </a:bodyPr>
          <a:lstStyle/>
          <a:p>
            <a:pPr>
              <a:spcAft>
                <a:spcPts val="200"/>
              </a:spcAft>
              <a:defRPr sz="90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PRISMA 2020 principles guided identification, screening and eligibility.</a:t>
            </a:r>
          </a:p>
          <a:p>
            <a:pPr>
              <a:spcAft>
                <a:spcPts val="200"/>
              </a:spcAft>
              <a:defRPr sz="90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CASP checklists were used to assess methodological quality.</a:t>
            </a:r>
          </a:p>
          <a:p>
            <a:pPr>
              <a:spcAft>
                <a:spcPts val="200"/>
              </a:spcAft>
              <a:defRPr sz="90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Reference lists of key reviews were hand-searched for additional sources.</a:t>
            </a:r>
          </a:p>
          <a:p>
            <a:pPr>
              <a:spcAft>
                <a:spcPts val="200"/>
              </a:spcAft>
              <a:defRPr sz="90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Search and appraisal decisions were recorded to support reproducibility.</a:t>
            </a:r>
          </a:p>
        </p:txBody>
      </p:sp>
      <p:sp>
        <p:nvSpPr>
          <p:cNvPr id="78" name="Rectangle 77"/>
          <p:cNvSpPr/>
          <p:nvPr/>
        </p:nvSpPr>
        <p:spPr>
          <a:xfrm>
            <a:off x="9646920" y="1076176"/>
            <a:ext cx="5065776" cy="4703699"/>
          </a:xfrm>
          <a:prstGeom prst="rect">
            <a:avLst/>
          </a:prstGeom>
          <a:solidFill>
            <a:srgbClr val="FFFFFF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9" name="Rectangle 78"/>
          <p:cNvSpPr/>
          <p:nvPr/>
        </p:nvSpPr>
        <p:spPr>
          <a:xfrm>
            <a:off x="9646920" y="1076177"/>
            <a:ext cx="5065776" cy="347472"/>
          </a:xfrm>
          <a:prstGeom prst="rect">
            <a:avLst/>
          </a:prstGeom>
          <a:solidFill>
            <a:srgbClr val="214E71"/>
          </a:solidFill>
          <a:ln>
            <a:solidFill>
              <a:srgbClr val="214E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TextBox 79"/>
          <p:cNvSpPr txBox="1"/>
          <p:nvPr/>
        </p:nvSpPr>
        <p:spPr>
          <a:xfrm>
            <a:off x="9738360" y="1086883"/>
            <a:ext cx="4882896" cy="307777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400" b="1" dirty="0">
                <a:solidFill>
                  <a:srgbClr val="FFFFFF"/>
                </a:solidFill>
                <a:latin typeface="Arial"/>
              </a:rPr>
              <a:t>Study Selection — PRISMA Flow</a:t>
            </a:r>
          </a:p>
        </p:txBody>
      </p:sp>
      <p:sp>
        <p:nvSpPr>
          <p:cNvPr id="81" name="Rounded Rectangle 80"/>
          <p:cNvSpPr/>
          <p:nvPr/>
        </p:nvSpPr>
        <p:spPr>
          <a:xfrm>
            <a:off x="9966962" y="1588243"/>
            <a:ext cx="2240280" cy="548640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E8F2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TextBox 81"/>
          <p:cNvSpPr txBox="1"/>
          <p:nvPr/>
        </p:nvSpPr>
        <p:spPr>
          <a:xfrm>
            <a:off x="10012682" y="1663957"/>
            <a:ext cx="2148840" cy="41549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050" b="1" dirty="0">
                <a:solidFill>
                  <a:srgbClr val="1F2937"/>
                </a:solidFill>
                <a:latin typeface="Arial"/>
              </a:rPr>
              <a:t>Records identified</a:t>
            </a:r>
            <a:br>
              <a:rPr sz="2800" dirty="0"/>
            </a:br>
            <a:r>
              <a:rPr sz="1050" b="1" dirty="0">
                <a:solidFill>
                  <a:srgbClr val="1F2937"/>
                </a:solidFill>
                <a:latin typeface="Arial"/>
              </a:rPr>
              <a:t>n = 438</a:t>
            </a:r>
          </a:p>
        </p:txBody>
      </p:sp>
      <p:cxnSp>
        <p:nvCxnSpPr>
          <p:cNvPr id="83" name="Connector 82"/>
          <p:cNvCxnSpPr/>
          <p:nvPr/>
        </p:nvCxnSpPr>
        <p:spPr>
          <a:xfrm>
            <a:off x="11087100" y="2136883"/>
            <a:ext cx="0" cy="201168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4" name="Rounded Rectangle 83"/>
          <p:cNvSpPr/>
          <p:nvPr/>
        </p:nvSpPr>
        <p:spPr>
          <a:xfrm>
            <a:off x="9966962" y="2356339"/>
            <a:ext cx="2240280" cy="548640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E8F2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TextBox 84"/>
          <p:cNvSpPr txBox="1"/>
          <p:nvPr/>
        </p:nvSpPr>
        <p:spPr>
          <a:xfrm>
            <a:off x="10012682" y="2432053"/>
            <a:ext cx="2148840" cy="41549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050" b="1">
                <a:solidFill>
                  <a:srgbClr val="1F2937"/>
                </a:solidFill>
                <a:latin typeface="Arial"/>
              </a:rPr>
              <a:t>Titles &amp; abstracts screened</a:t>
            </a:r>
            <a:br>
              <a:rPr sz="2800"/>
            </a:br>
            <a:r>
              <a:rPr sz="1050" b="1">
                <a:solidFill>
                  <a:srgbClr val="1F2937"/>
                </a:solidFill>
                <a:latin typeface="Arial"/>
              </a:rPr>
              <a:t>n = 342</a:t>
            </a:r>
          </a:p>
        </p:txBody>
      </p:sp>
      <p:cxnSp>
        <p:nvCxnSpPr>
          <p:cNvPr id="86" name="Connector 85"/>
          <p:cNvCxnSpPr/>
          <p:nvPr/>
        </p:nvCxnSpPr>
        <p:spPr>
          <a:xfrm>
            <a:off x="11087100" y="2904979"/>
            <a:ext cx="0" cy="201168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7" name="Rounded Rectangle 86"/>
          <p:cNvSpPr/>
          <p:nvPr/>
        </p:nvSpPr>
        <p:spPr>
          <a:xfrm>
            <a:off x="9966962" y="3124435"/>
            <a:ext cx="2240280" cy="548640"/>
          </a:xfrm>
          <a:prstGeom prst="roundRect">
            <a:avLst/>
          </a:prstGeom>
          <a:solidFill>
            <a:srgbClr val="E8F2FB"/>
          </a:solidFill>
          <a:ln w="10160">
            <a:solidFill>
              <a:srgbClr val="E8F2F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TextBox 87"/>
          <p:cNvSpPr txBox="1"/>
          <p:nvPr/>
        </p:nvSpPr>
        <p:spPr>
          <a:xfrm>
            <a:off x="10012682" y="3200148"/>
            <a:ext cx="2148840" cy="41549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050" b="1">
                <a:solidFill>
                  <a:srgbClr val="1F2937"/>
                </a:solidFill>
                <a:latin typeface="Arial"/>
              </a:rPr>
              <a:t>Full texts assessed</a:t>
            </a:r>
            <a:br>
              <a:rPr sz="2800"/>
            </a:br>
            <a:r>
              <a:rPr sz="1050" b="1">
                <a:solidFill>
                  <a:srgbClr val="1F2937"/>
                </a:solidFill>
                <a:latin typeface="Arial"/>
              </a:rPr>
              <a:t>n = 63</a:t>
            </a:r>
          </a:p>
        </p:txBody>
      </p:sp>
      <p:cxnSp>
        <p:nvCxnSpPr>
          <p:cNvPr id="89" name="Connector 88"/>
          <p:cNvCxnSpPr/>
          <p:nvPr/>
        </p:nvCxnSpPr>
        <p:spPr>
          <a:xfrm>
            <a:off x="11087100" y="3673074"/>
            <a:ext cx="0" cy="201169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0" name="Rounded Rectangle 89"/>
          <p:cNvSpPr/>
          <p:nvPr/>
        </p:nvSpPr>
        <p:spPr>
          <a:xfrm>
            <a:off x="9966962" y="3892531"/>
            <a:ext cx="2240280" cy="713232"/>
          </a:xfrm>
          <a:prstGeom prst="roundRect">
            <a:avLst/>
          </a:prstGeom>
          <a:solidFill>
            <a:srgbClr val="E8F6EA"/>
          </a:solidFill>
          <a:ln w="10160">
            <a:solidFill>
              <a:srgbClr val="E8F6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1" name="TextBox 90"/>
          <p:cNvSpPr txBox="1"/>
          <p:nvPr/>
        </p:nvSpPr>
        <p:spPr>
          <a:xfrm>
            <a:off x="10012682" y="3969751"/>
            <a:ext cx="2148840" cy="577081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050" b="1">
                <a:solidFill>
                  <a:srgbClr val="1F2937"/>
                </a:solidFill>
                <a:latin typeface="Arial"/>
              </a:rPr>
              <a:t>Studies included in</a:t>
            </a:r>
            <a:br>
              <a:rPr sz="2800"/>
            </a:br>
            <a:r>
              <a:rPr sz="1050" b="1">
                <a:solidFill>
                  <a:srgbClr val="1F2937"/>
                </a:solidFill>
                <a:latin typeface="Arial"/>
              </a:rPr>
              <a:t>narrative synthesis</a:t>
            </a:r>
            <a:br>
              <a:rPr sz="2800"/>
            </a:br>
            <a:r>
              <a:rPr sz="1050" b="1">
                <a:solidFill>
                  <a:srgbClr val="1F2937"/>
                </a:solidFill>
                <a:latin typeface="Arial"/>
              </a:rPr>
              <a:t>n = 21</a:t>
            </a:r>
          </a:p>
        </p:txBody>
      </p:sp>
      <p:sp>
        <p:nvSpPr>
          <p:cNvPr id="92" name="Rounded Rectangle 91"/>
          <p:cNvSpPr/>
          <p:nvPr/>
        </p:nvSpPr>
        <p:spPr>
          <a:xfrm>
            <a:off x="12618720" y="1588243"/>
            <a:ext cx="1691640" cy="548640"/>
          </a:xfrm>
          <a:prstGeom prst="roundRect">
            <a:avLst/>
          </a:prstGeom>
          <a:solidFill>
            <a:srgbClr val="FCE9E7"/>
          </a:solidFill>
          <a:ln w="10160">
            <a:solidFill>
              <a:srgbClr val="FCE9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3" name="TextBox 92"/>
          <p:cNvSpPr txBox="1"/>
          <p:nvPr/>
        </p:nvSpPr>
        <p:spPr>
          <a:xfrm>
            <a:off x="12664440" y="1654814"/>
            <a:ext cx="1600200" cy="41549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050" b="1">
                <a:solidFill>
                  <a:srgbClr val="1F2937"/>
                </a:solidFill>
                <a:latin typeface="Arial"/>
              </a:rPr>
              <a:t>Duplicates removed</a:t>
            </a:r>
            <a:br>
              <a:rPr sz="2800"/>
            </a:br>
            <a:r>
              <a:rPr sz="1050" b="1">
                <a:solidFill>
                  <a:srgbClr val="1F2937"/>
                </a:solidFill>
                <a:latin typeface="Arial"/>
              </a:rPr>
              <a:t>n = 96</a:t>
            </a:r>
          </a:p>
        </p:txBody>
      </p:sp>
      <p:cxnSp>
        <p:nvCxnSpPr>
          <p:cNvPr id="94" name="Connector 93"/>
          <p:cNvCxnSpPr/>
          <p:nvPr/>
        </p:nvCxnSpPr>
        <p:spPr>
          <a:xfrm>
            <a:off x="12207240" y="1862561"/>
            <a:ext cx="365760" cy="0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5" name="Rounded Rectangle 94"/>
          <p:cNvSpPr/>
          <p:nvPr/>
        </p:nvSpPr>
        <p:spPr>
          <a:xfrm>
            <a:off x="12618720" y="2356339"/>
            <a:ext cx="1691640" cy="548640"/>
          </a:xfrm>
          <a:prstGeom prst="roundRect">
            <a:avLst/>
          </a:prstGeom>
          <a:solidFill>
            <a:srgbClr val="FCE9E7"/>
          </a:solidFill>
          <a:ln w="10160">
            <a:solidFill>
              <a:srgbClr val="FCE9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TextBox 95"/>
          <p:cNvSpPr txBox="1"/>
          <p:nvPr/>
        </p:nvSpPr>
        <p:spPr>
          <a:xfrm>
            <a:off x="12664440" y="2422909"/>
            <a:ext cx="1600200" cy="41549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050" b="1">
                <a:solidFill>
                  <a:srgbClr val="1F2937"/>
                </a:solidFill>
                <a:latin typeface="Arial"/>
              </a:rPr>
              <a:t>Records excluded</a:t>
            </a:r>
            <a:br>
              <a:rPr sz="2800"/>
            </a:br>
            <a:r>
              <a:rPr sz="1050" b="1">
                <a:solidFill>
                  <a:srgbClr val="1F2937"/>
                </a:solidFill>
                <a:latin typeface="Arial"/>
              </a:rPr>
              <a:t>n = 279</a:t>
            </a:r>
          </a:p>
        </p:txBody>
      </p:sp>
      <p:cxnSp>
        <p:nvCxnSpPr>
          <p:cNvPr id="97" name="Connector 96"/>
          <p:cNvCxnSpPr/>
          <p:nvPr/>
        </p:nvCxnSpPr>
        <p:spPr>
          <a:xfrm>
            <a:off x="12207240" y="2630657"/>
            <a:ext cx="365760" cy="0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8" name="Rounded Rectangle 97"/>
          <p:cNvSpPr/>
          <p:nvPr/>
        </p:nvSpPr>
        <p:spPr>
          <a:xfrm>
            <a:off x="12618720" y="3124435"/>
            <a:ext cx="1691640" cy="548640"/>
          </a:xfrm>
          <a:prstGeom prst="roundRect">
            <a:avLst/>
          </a:prstGeom>
          <a:solidFill>
            <a:srgbClr val="FCE9E7"/>
          </a:solidFill>
          <a:ln w="10160">
            <a:solidFill>
              <a:srgbClr val="FCE9E7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9" name="TextBox 98"/>
          <p:cNvSpPr txBox="1"/>
          <p:nvPr/>
        </p:nvSpPr>
        <p:spPr>
          <a:xfrm>
            <a:off x="12664440" y="3191005"/>
            <a:ext cx="1600200" cy="415498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ctr"/>
            <a:r>
              <a:rPr sz="1050" b="1">
                <a:solidFill>
                  <a:srgbClr val="1F2937"/>
                </a:solidFill>
                <a:latin typeface="Arial"/>
              </a:rPr>
              <a:t>Full texts excluded</a:t>
            </a:r>
            <a:br>
              <a:rPr sz="2800"/>
            </a:br>
            <a:r>
              <a:rPr sz="1050" b="1">
                <a:solidFill>
                  <a:srgbClr val="1F2937"/>
                </a:solidFill>
                <a:latin typeface="Arial"/>
              </a:rPr>
              <a:t>n = 42</a:t>
            </a:r>
          </a:p>
        </p:txBody>
      </p:sp>
      <p:cxnSp>
        <p:nvCxnSpPr>
          <p:cNvPr id="100" name="Connector 99"/>
          <p:cNvCxnSpPr/>
          <p:nvPr/>
        </p:nvCxnSpPr>
        <p:spPr>
          <a:xfrm>
            <a:off x="12207240" y="3398752"/>
            <a:ext cx="365760" cy="0"/>
          </a:xfrm>
          <a:prstGeom prst="line">
            <a:avLst/>
          </a:prstGeom>
          <a:ln w="17780">
            <a:solidFill>
              <a:srgbClr val="214E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1" name="TextBox 100"/>
          <p:cNvSpPr txBox="1"/>
          <p:nvPr/>
        </p:nvSpPr>
        <p:spPr>
          <a:xfrm>
            <a:off x="9966962" y="5227553"/>
            <a:ext cx="4425696" cy="461665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dirty="0">
                <a:solidFill>
                  <a:srgbClr val="505B69"/>
                </a:solidFill>
                <a:latin typeface="Arial"/>
              </a:rPr>
              <a:t>438 records = database results plus additional records found through reference/citation searching.</a:t>
            </a:r>
          </a:p>
        </p:txBody>
      </p:sp>
      <p:sp>
        <p:nvSpPr>
          <p:cNvPr id="102" name="Rectangle 101"/>
          <p:cNvSpPr/>
          <p:nvPr/>
        </p:nvSpPr>
        <p:spPr>
          <a:xfrm>
            <a:off x="9646920" y="5973147"/>
            <a:ext cx="5065776" cy="2331720"/>
          </a:xfrm>
          <a:prstGeom prst="rect">
            <a:avLst/>
          </a:prstGeom>
          <a:solidFill>
            <a:srgbClr val="FFFFFF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3" name="Rectangle 102"/>
          <p:cNvSpPr/>
          <p:nvPr/>
        </p:nvSpPr>
        <p:spPr>
          <a:xfrm>
            <a:off x="9646920" y="5973145"/>
            <a:ext cx="5065776" cy="347472"/>
          </a:xfrm>
          <a:prstGeom prst="rect">
            <a:avLst/>
          </a:prstGeom>
          <a:solidFill>
            <a:srgbClr val="214E71"/>
          </a:solidFill>
          <a:ln>
            <a:solidFill>
              <a:srgbClr val="214E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4" name="TextBox 103"/>
          <p:cNvSpPr txBox="1"/>
          <p:nvPr/>
        </p:nvSpPr>
        <p:spPr>
          <a:xfrm>
            <a:off x="9738362" y="5983849"/>
            <a:ext cx="4882896" cy="307777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400" b="1">
                <a:solidFill>
                  <a:srgbClr val="FFFFFF"/>
                </a:solidFill>
                <a:latin typeface="Arial"/>
              </a:rPr>
              <a:t>Data Analysis Method</a:t>
            </a:r>
          </a:p>
        </p:txBody>
      </p:sp>
      <p:sp>
        <p:nvSpPr>
          <p:cNvPr id="105" name="TextBox 104"/>
          <p:cNvSpPr txBox="1"/>
          <p:nvPr/>
        </p:nvSpPr>
        <p:spPr>
          <a:xfrm>
            <a:off x="9811512" y="6439489"/>
            <a:ext cx="4736592" cy="276999"/>
          </a:xfrm>
          <a:prstGeom prst="rect">
            <a:avLst/>
          </a:prstGeom>
          <a:noFill/>
        </p:spPr>
        <p:txBody>
          <a:bodyPr wrap="square" lIns="45720" rIns="45720" anchor="t">
            <a:spAutoFit/>
          </a:bodyPr>
          <a:lstStyle/>
          <a:p>
            <a:pPr algn="l"/>
            <a:r>
              <a:rPr sz="1200" b="1" dirty="0">
                <a:solidFill>
                  <a:srgbClr val="214E71"/>
                </a:solidFill>
                <a:latin typeface="Arial"/>
              </a:rPr>
              <a:t>Narrative synthesis</a:t>
            </a:r>
          </a:p>
        </p:txBody>
      </p:sp>
      <p:sp>
        <p:nvSpPr>
          <p:cNvPr id="106" name="TextBox 105"/>
          <p:cNvSpPr txBox="1"/>
          <p:nvPr/>
        </p:nvSpPr>
        <p:spPr>
          <a:xfrm>
            <a:off x="9811512" y="6713808"/>
            <a:ext cx="4736592" cy="1380891"/>
          </a:xfrm>
          <a:prstGeom prst="rect">
            <a:avLst/>
          </a:prstGeom>
          <a:noFill/>
        </p:spPr>
        <p:txBody>
          <a:bodyPr wrap="square" lIns="45720" tIns="18288" rIns="27432" bIns="18288">
            <a:spAutoFit/>
          </a:bodyPr>
          <a:lstStyle/>
          <a:p>
            <a:pPr>
              <a:spcAft>
                <a:spcPts val="200"/>
              </a:spcAft>
              <a:defRPr sz="86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Extracted: author, year, country, design, population, stress measure, outcomes, findings and limitations.</a:t>
            </a:r>
          </a:p>
          <a:p>
            <a:pPr>
              <a:spcAft>
                <a:spcPts val="200"/>
              </a:spcAft>
              <a:defRPr sz="86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Evidence was compared because study designs and outcome measures were too varied for one statistical meta-analysis.</a:t>
            </a:r>
          </a:p>
          <a:p>
            <a:pPr>
              <a:spcAft>
                <a:spcPts val="200"/>
              </a:spcAft>
              <a:defRPr sz="86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Four themes: physical health; mental wellbeing; quality of life; and moderators/mediators such as sleep, physical activity, coping and social support.</a:t>
            </a:r>
          </a:p>
        </p:txBody>
      </p:sp>
      <p:sp>
        <p:nvSpPr>
          <p:cNvPr id="107" name="Rectangle 106"/>
          <p:cNvSpPr/>
          <p:nvPr/>
        </p:nvSpPr>
        <p:spPr>
          <a:xfrm>
            <a:off x="9646920" y="8442027"/>
            <a:ext cx="5065776" cy="1837943"/>
          </a:xfrm>
          <a:prstGeom prst="rect">
            <a:avLst/>
          </a:prstGeom>
          <a:solidFill>
            <a:srgbClr val="FFFFFF"/>
          </a:solidFill>
          <a:ln w="10160">
            <a:solidFill>
              <a:srgbClr val="B9C2C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8" name="Rectangle 107"/>
          <p:cNvSpPr/>
          <p:nvPr/>
        </p:nvSpPr>
        <p:spPr>
          <a:xfrm>
            <a:off x="9646920" y="8442024"/>
            <a:ext cx="5065776" cy="347472"/>
          </a:xfrm>
          <a:prstGeom prst="rect">
            <a:avLst/>
          </a:prstGeom>
          <a:solidFill>
            <a:srgbClr val="214E71"/>
          </a:solidFill>
          <a:ln>
            <a:solidFill>
              <a:srgbClr val="214E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9" name="TextBox 108"/>
          <p:cNvSpPr txBox="1"/>
          <p:nvPr/>
        </p:nvSpPr>
        <p:spPr>
          <a:xfrm>
            <a:off x="9738362" y="8452729"/>
            <a:ext cx="4882896" cy="307777"/>
          </a:xfrm>
          <a:prstGeom prst="rect">
            <a:avLst/>
          </a:prstGeom>
          <a:noFill/>
        </p:spPr>
        <p:txBody>
          <a:bodyPr wrap="square" lIns="45720" rIns="45720" anchor="ctr">
            <a:spAutoFit/>
          </a:bodyPr>
          <a:lstStyle/>
          <a:p>
            <a:pPr algn="l"/>
            <a:r>
              <a:rPr sz="1400" b="1">
                <a:solidFill>
                  <a:srgbClr val="FFFFFF"/>
                </a:solidFill>
                <a:latin typeface="Arial"/>
              </a:rPr>
              <a:t>Ethical Considerations</a:t>
            </a:r>
          </a:p>
        </p:txBody>
      </p:sp>
      <p:sp>
        <p:nvSpPr>
          <p:cNvPr id="110" name="TextBox 109"/>
          <p:cNvSpPr txBox="1"/>
          <p:nvPr/>
        </p:nvSpPr>
        <p:spPr>
          <a:xfrm>
            <a:off x="9811512" y="8899227"/>
            <a:ext cx="4736592" cy="1432187"/>
          </a:xfrm>
          <a:prstGeom prst="rect">
            <a:avLst/>
          </a:prstGeom>
          <a:noFill/>
        </p:spPr>
        <p:txBody>
          <a:bodyPr wrap="square" lIns="45720" tIns="18288" rIns="27432" bIns="18288">
            <a:spAutoFit/>
          </a:bodyPr>
          <a:lstStyle/>
          <a:p>
            <a:pPr>
              <a:spcAft>
                <a:spcPts val="200"/>
              </a:spcAft>
              <a:defRPr sz="83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No direct participants or personal data were collected.</a:t>
            </a:r>
          </a:p>
          <a:p>
            <a:pPr>
              <a:spcAft>
                <a:spcPts val="200"/>
              </a:spcAft>
              <a:defRPr sz="83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Previous studies were represented accurately and fairly.</a:t>
            </a:r>
          </a:p>
          <a:p>
            <a:pPr>
              <a:spcAft>
                <a:spcPts val="200"/>
              </a:spcAft>
              <a:defRPr sz="83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Supporting and conflicting findings were considered.</a:t>
            </a:r>
          </a:p>
          <a:p>
            <a:pPr>
              <a:spcAft>
                <a:spcPts val="200"/>
              </a:spcAft>
              <a:defRPr sz="83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Limitations and uncertainty were acknowledged; causal claims were not overstated.</a:t>
            </a:r>
          </a:p>
          <a:p>
            <a:pPr>
              <a:spcAft>
                <a:spcPts val="200"/>
              </a:spcAft>
              <a:defRPr sz="830">
                <a:solidFill>
                  <a:srgbClr val="1F2937"/>
                </a:solidFill>
                <a:latin typeface="Arial"/>
              </a:defRPr>
            </a:pPr>
            <a:r>
              <a:rPr sz="1200" dirty="0"/>
              <a:t>•  </a:t>
            </a:r>
            <a:r>
              <a:rPr lang="en-GB" sz="1200" dirty="0"/>
              <a:t>Awareness of personal bias was maintained throughout the research process.</a:t>
            </a:r>
            <a:endParaRPr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209665-4DD8-45E9-04BF-164B9F0B62F1}"/>
              </a:ext>
            </a:extLst>
          </p:cNvPr>
          <p:cNvSpPr txBox="1"/>
          <p:nvPr/>
        </p:nvSpPr>
        <p:spPr>
          <a:xfrm>
            <a:off x="1758462" y="3147646"/>
            <a:ext cx="11570676" cy="33733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dirty="0"/>
              <a:t>1. Braun, V. and Clarke, V. (2006) ‘Using thematic analysis in psychology’, Qualitative Research in Psychology, 3(2), pp. 77–101. </a:t>
            </a:r>
            <a:r>
              <a:rPr lang="en-GB" dirty="0">
                <a:hlinkClick r:id="rId2"/>
              </a:rPr>
              <a:t>https://doi.org/10.1191/1478088706qp063oa</a:t>
            </a:r>
            <a:endParaRPr lang="en-GB" dirty="0"/>
          </a:p>
          <a:p>
            <a:pPr>
              <a:lnSpc>
                <a:spcPct val="150000"/>
              </a:lnSpc>
              <a:buNone/>
            </a:pPr>
            <a:r>
              <a:rPr lang="en-GB" dirty="0"/>
              <a:t>2. Page, M.J. et al. (2021) ‘The PRISMA 2020 statement: An updated guideline for reporting systematic reviews’, BMJ, 372, n71. </a:t>
            </a:r>
            <a:r>
              <a:rPr lang="en-GB" dirty="0">
                <a:hlinkClick r:id="rId3"/>
              </a:rPr>
              <a:t>https://doi.org/10.1136/bmj.n71</a:t>
            </a:r>
            <a:endParaRPr lang="en-GB" dirty="0"/>
          </a:p>
          <a:p>
            <a:pPr>
              <a:lnSpc>
                <a:spcPct val="150000"/>
              </a:lnSpc>
              <a:buNone/>
            </a:pPr>
            <a:r>
              <a:rPr lang="en-GB" dirty="0"/>
              <a:t>3. Snyder, H. (2019) ‘Literature review as a research methodology: An overview and guidelines’, Journal of Business Research, 104, pp. 333–339. </a:t>
            </a:r>
            <a:r>
              <a:rPr lang="en-GB" dirty="0">
                <a:hlinkClick r:id="rId4"/>
              </a:rPr>
              <a:t>https://doi.org/10.1016/j.jbusres.2019.07.039</a:t>
            </a:r>
            <a:endParaRPr lang="en-GB" dirty="0"/>
          </a:p>
          <a:p>
            <a:pPr>
              <a:lnSpc>
                <a:spcPct val="150000"/>
              </a:lnSpc>
              <a:buNone/>
            </a:pPr>
            <a:r>
              <a:rPr lang="en-GB" dirty="0"/>
              <a:t>4. Critical Appraisal Skills Programme (CASP) (2024) CASP checklist: For systematic reviews. Available at: </a:t>
            </a:r>
            <a:r>
              <a:rPr lang="en-GB" dirty="0">
                <a:hlinkClick r:id="rId5"/>
              </a:rPr>
              <a:t>https://casp-uk.net/casp-checklists/CASP-checklist-systematic-reviews-checklist-2024.pdf</a:t>
            </a:r>
            <a:r>
              <a:rPr lang="en-GB" dirty="0"/>
              <a:t> (Accessed: 12 October 2026).</a:t>
            </a:r>
          </a:p>
        </p:txBody>
      </p:sp>
    </p:spTree>
    <p:extLst>
      <p:ext uri="{BB962C8B-B14F-4D97-AF65-F5344CB8AC3E}">
        <p14:creationId xmlns:p14="http://schemas.microsoft.com/office/powerpoint/2010/main" val="6545535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735</Words>
  <Application>Microsoft Macintosh PowerPoint</Application>
  <PresentationFormat>Custom</PresentationFormat>
  <Paragraphs>80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Century Schoolbook</vt:lpstr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Agnieszka Szalek (2325666)</cp:lastModifiedBy>
  <cp:revision>6</cp:revision>
  <dcterms:created xsi:type="dcterms:W3CDTF">2013-01-27T09:14:16Z</dcterms:created>
  <dcterms:modified xsi:type="dcterms:W3CDTF">2026-10-13T21:49:14Z</dcterms:modified>
  <cp:category/>
</cp:coreProperties>
</file>