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9"/>
  </p:notesMasterIdLst>
  <p:sldIdLst>
    <p:sldId id="256" r:id="rId2"/>
    <p:sldId id="259" r:id="rId3"/>
    <p:sldId id="260" r:id="rId4"/>
    <p:sldId id="261" r:id="rId5"/>
    <p:sldId id="262" r:id="rId6"/>
    <p:sldId id="263" r:id="rId7"/>
    <p:sldId id="264" r:id="rId8"/>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6B254"/>
    <a:srgbClr val="1D3A00"/>
    <a:srgbClr val="5EEC3C"/>
    <a:srgbClr val="FFA3FF"/>
    <a:srgbClr val="FA6AF3"/>
    <a:srgbClr val="D47A02"/>
    <a:srgbClr val="BF7E37"/>
    <a:srgbClr val="E39A39"/>
    <a:srgbClr val="FE9202"/>
    <a:srgbClr val="6C1A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99" autoAdjust="0"/>
    <p:restoredTop sz="80218" autoAdjust="0"/>
  </p:normalViewPr>
  <p:slideViewPr>
    <p:cSldViewPr>
      <p:cViewPr varScale="1">
        <p:scale>
          <a:sx n="58" d="100"/>
          <a:sy n="58" d="100"/>
        </p:scale>
        <p:origin x="-96" y="-384"/>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8/1/2026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PRECEDE-PROCEED planning framework is used to facilitate change in the society (Yang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2025). The planning model is segmented into two different phases such ass PRECEDE and PROCEED. The key stages within the PRECEDE phase includes social assessment, epidemiological assessment, educational and ecological assessment and administrative and policy assessment (Kim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2022). The PROCEED phase comprises of different stages such as implementation, process evaluation and impact evaluation (</a:t>
            </a:r>
            <a:r>
              <a:rPr lang="en-US" sz="1200" kern="1200" dirty="0" err="1">
                <a:solidFill>
                  <a:schemeClr val="tx1"/>
                </a:solidFill>
                <a:effectLst/>
                <a:latin typeface="+mn-lt"/>
                <a:ea typeface="+mn-ea"/>
                <a:cs typeface="+mn-cs"/>
              </a:rPr>
              <a:t>Whatnall</a:t>
            </a:r>
            <a:r>
              <a:rPr lang="en-US" sz="1200" kern="1200" dirty="0">
                <a:solidFill>
                  <a:schemeClr val="tx1"/>
                </a:solidFill>
                <a:effectLst/>
                <a:latin typeface="+mn-lt"/>
                <a:ea typeface="+mn-ea"/>
                <a:cs typeface="+mn-cs"/>
              </a:rPr>
              <a:t>, Patterson and </a:t>
            </a:r>
            <a:r>
              <a:rPr lang="en-US" sz="1200" kern="1200" dirty="0" err="1">
                <a:solidFill>
                  <a:schemeClr val="tx1"/>
                </a:solidFill>
                <a:effectLst/>
                <a:latin typeface="+mn-lt"/>
                <a:ea typeface="+mn-ea"/>
                <a:cs typeface="+mn-cs"/>
              </a:rPr>
              <a:t>Hutchesson</a:t>
            </a:r>
            <a:r>
              <a:rPr lang="en-US" sz="1200" kern="1200" dirty="0">
                <a:solidFill>
                  <a:schemeClr val="tx1"/>
                </a:solidFill>
                <a:effectLst/>
                <a:latin typeface="+mn-lt"/>
                <a:ea typeface="+mn-ea"/>
                <a:cs typeface="+mn-cs"/>
              </a:rPr>
              <a:t>, 2019). </a:t>
            </a:r>
          </a:p>
          <a:p>
            <a:endParaRPr lang="en-US" dirty="0"/>
          </a:p>
        </p:txBody>
      </p:sp>
      <p:sp>
        <p:nvSpPr>
          <p:cNvPr id="4" name="Slide Number Placeholder 3"/>
          <p:cNvSpPr>
            <a:spLocks noGrp="1"/>
          </p:cNvSpPr>
          <p:nvPr>
            <p:ph type="sldNum" sz="quarter" idx="5"/>
          </p:nvPr>
        </p:nvSpPr>
        <p:spPr/>
        <p:txBody>
          <a:bodyPr/>
          <a:lstStyle/>
          <a:p>
            <a:fld id="{AF533E96-F078-4B3D-A8F4-F1AF21EBC357}" type="slidenum">
              <a:rPr lang="en-US" smtClean="0"/>
              <a:t>2</a:t>
            </a:fld>
            <a:endParaRPr lang="en-US"/>
          </a:p>
        </p:txBody>
      </p:sp>
    </p:spTree>
    <p:extLst>
      <p:ext uri="{BB962C8B-B14F-4D97-AF65-F5344CB8AC3E}">
        <p14:creationId xmlns:p14="http://schemas.microsoft.com/office/powerpoint/2010/main" val="23188554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In the Phase 1 of the PRECEDE model, the focus has been on social assessment where it is important to understand the obesity related concerns and impacts on quality of life of the young adults aged 18-25 years in the UK. Before the development of the </a:t>
            </a:r>
            <a:r>
              <a:rPr lang="en-US" sz="1200" kern="1200" dirty="0" err="1" smtClean="0">
                <a:solidFill>
                  <a:schemeClr val="tx1"/>
                </a:solidFill>
                <a:effectLst/>
                <a:latin typeface="+mn-lt"/>
                <a:ea typeface="+mn-ea"/>
                <a:cs typeface="+mn-cs"/>
              </a:rPr>
              <a:t>NutriSync</a:t>
            </a:r>
            <a:r>
              <a:rPr lang="en-US" sz="1200" kern="1200" dirty="0" smtClean="0">
                <a:solidFill>
                  <a:schemeClr val="tx1"/>
                </a:solidFill>
                <a:effectLst/>
                <a:latin typeface="+mn-lt"/>
                <a:ea typeface="+mn-ea"/>
                <a:cs typeface="+mn-cs"/>
              </a:rPr>
              <a:t> AI, there is a need to identify and assess the young adults’ obesity related health concerns, set priorities and expectations in terms of nutrition and digital health support (</a:t>
            </a:r>
            <a:r>
              <a:rPr lang="en-US" sz="1200" kern="1200" dirty="0" err="1" smtClean="0">
                <a:solidFill>
                  <a:schemeClr val="tx1"/>
                </a:solidFill>
                <a:effectLst/>
                <a:latin typeface="+mn-lt"/>
                <a:ea typeface="+mn-ea"/>
                <a:cs typeface="+mn-cs"/>
              </a:rPr>
              <a:t>Fogelholm</a:t>
            </a:r>
            <a:r>
              <a:rPr lang="en-US" sz="1200" kern="1200" dirty="0" smtClean="0">
                <a:solidFill>
                  <a:schemeClr val="tx1"/>
                </a:solidFill>
                <a:effectLst/>
                <a:latin typeface="+mn-lt"/>
                <a:ea typeface="+mn-ea"/>
                <a:cs typeface="+mn-cs"/>
              </a:rPr>
              <a:t>, 2025). In this phase, the information about the young adults’ needs and requirements are gathered through surveys and user consultations to determine the lifestyle </a:t>
            </a:r>
            <a:r>
              <a:rPr lang="en-US" sz="1200" kern="1200" dirty="0" err="1" smtClean="0">
                <a:solidFill>
                  <a:schemeClr val="tx1"/>
                </a:solidFill>
                <a:effectLst/>
                <a:latin typeface="+mn-lt"/>
                <a:ea typeface="+mn-ea"/>
                <a:cs typeface="+mn-cs"/>
              </a:rPr>
              <a:t>behaviours</a:t>
            </a:r>
            <a:r>
              <a:rPr lang="en-US" sz="1200" kern="1200" dirty="0" smtClean="0">
                <a:solidFill>
                  <a:schemeClr val="tx1"/>
                </a:solidFill>
                <a:effectLst/>
                <a:latin typeface="+mn-lt"/>
                <a:ea typeface="+mn-ea"/>
                <a:cs typeface="+mn-cs"/>
              </a:rPr>
              <a:t> and perceived barriers including unhealthy food choices, limited nutrition knowledge, sedentary lifestyles, financial constraints and time pressures. Based on the feedback received by involving actively the young adults, the digital intervention would reflect the real needs and preferences and guide the </a:t>
            </a:r>
            <a:r>
              <a:rPr lang="en-US" sz="1200" kern="1200" dirty="0" err="1" smtClean="0">
                <a:solidFill>
                  <a:schemeClr val="tx1"/>
                </a:solidFill>
                <a:effectLst/>
                <a:latin typeface="+mn-lt"/>
                <a:ea typeface="+mn-ea"/>
                <a:cs typeface="+mn-cs"/>
              </a:rPr>
              <a:t>personalised</a:t>
            </a:r>
            <a:r>
              <a:rPr lang="en-US" sz="1200" kern="1200" dirty="0" smtClean="0">
                <a:solidFill>
                  <a:schemeClr val="tx1"/>
                </a:solidFill>
                <a:effectLst/>
                <a:latin typeface="+mn-lt"/>
                <a:ea typeface="+mn-ea"/>
                <a:cs typeface="+mn-cs"/>
              </a:rPr>
              <a:t> features of the AI-supported dietary recommendations, goal setting and motivation support </a:t>
            </a:r>
            <a:r>
              <a:rPr lang="en-GB" sz="1200" kern="1200" dirty="0" smtClean="0">
                <a:solidFill>
                  <a:schemeClr val="tx1"/>
                </a:solidFill>
                <a:effectLst/>
                <a:latin typeface="+mn-lt"/>
                <a:ea typeface="+mn-ea"/>
                <a:cs typeface="+mn-cs"/>
              </a:rPr>
              <a:t>(Yang </a:t>
            </a:r>
            <a:r>
              <a:rPr lang="en-GB" sz="1200" i="1" kern="1200" dirty="0" smtClean="0">
                <a:solidFill>
                  <a:schemeClr val="tx1"/>
                </a:solidFill>
                <a:effectLst/>
                <a:latin typeface="+mn-lt"/>
                <a:ea typeface="+mn-ea"/>
                <a:cs typeface="+mn-cs"/>
              </a:rPr>
              <a:t>et al.</a:t>
            </a:r>
            <a:r>
              <a:rPr lang="en-GB" sz="1200" kern="1200" dirty="0" smtClean="0">
                <a:solidFill>
                  <a:schemeClr val="tx1"/>
                </a:solidFill>
                <a:effectLst/>
                <a:latin typeface="+mn-lt"/>
                <a:ea typeface="+mn-ea"/>
                <a:cs typeface="+mn-cs"/>
              </a:rPr>
              <a:t>, 2025)</a:t>
            </a:r>
            <a:r>
              <a:rPr lang="en-US" sz="1200" kern="1200" dirty="0" smtClean="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F533E96-F078-4B3D-A8F4-F1AF21EBC357}" type="slidenum">
              <a:rPr lang="en-US" smtClean="0"/>
              <a:t>3</a:t>
            </a:fld>
            <a:endParaRPr lang="en-US"/>
          </a:p>
        </p:txBody>
      </p:sp>
    </p:spTree>
    <p:extLst>
      <p:ext uri="{BB962C8B-B14F-4D97-AF65-F5344CB8AC3E}">
        <p14:creationId xmlns:p14="http://schemas.microsoft.com/office/powerpoint/2010/main" val="10274164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Phase 2 of the PRECEDE model is epidemiological, </a:t>
            </a:r>
            <a:r>
              <a:rPr lang="en-US" sz="1200" kern="1200" dirty="0" err="1" smtClean="0">
                <a:solidFill>
                  <a:schemeClr val="tx1"/>
                </a:solidFill>
                <a:effectLst/>
                <a:latin typeface="+mn-lt"/>
                <a:ea typeface="+mn-ea"/>
                <a:cs typeface="+mn-cs"/>
              </a:rPr>
              <a:t>behavioural</a:t>
            </a:r>
            <a:r>
              <a:rPr lang="en-US" sz="1200" kern="1200" dirty="0" smtClean="0">
                <a:solidFill>
                  <a:schemeClr val="tx1"/>
                </a:solidFill>
                <a:effectLst/>
                <a:latin typeface="+mn-lt"/>
                <a:ea typeface="+mn-ea"/>
                <a:cs typeface="+mn-cs"/>
              </a:rPr>
              <a:t> and environmental assessment where the health problems and </a:t>
            </a:r>
            <a:r>
              <a:rPr lang="en-US" sz="1200" kern="1200" dirty="0" err="1" smtClean="0">
                <a:solidFill>
                  <a:schemeClr val="tx1"/>
                </a:solidFill>
                <a:effectLst/>
                <a:latin typeface="+mn-lt"/>
                <a:ea typeface="+mn-ea"/>
                <a:cs typeface="+mn-cs"/>
              </a:rPr>
              <a:t>behaviours</a:t>
            </a:r>
            <a:r>
              <a:rPr lang="en-US" sz="1200" kern="1200" dirty="0" smtClean="0">
                <a:solidFill>
                  <a:schemeClr val="tx1"/>
                </a:solidFill>
                <a:effectLst/>
                <a:latin typeface="+mn-lt"/>
                <a:ea typeface="+mn-ea"/>
                <a:cs typeface="+mn-cs"/>
              </a:rPr>
              <a:t> are assessed that contributes to obesity among young adults while the environmental assessment determines the lifestyle choices (</a:t>
            </a:r>
            <a:r>
              <a:rPr lang="en-US" sz="1200" kern="1200" dirty="0" err="1" smtClean="0">
                <a:solidFill>
                  <a:schemeClr val="tx1"/>
                </a:solidFill>
                <a:effectLst/>
                <a:latin typeface="+mn-lt"/>
                <a:ea typeface="+mn-ea"/>
                <a:cs typeface="+mn-cs"/>
              </a:rPr>
              <a:t>Sinopoli</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et al.,</a:t>
            </a:r>
            <a:r>
              <a:rPr lang="en-US" sz="1200" kern="1200" dirty="0" smtClean="0">
                <a:solidFill>
                  <a:schemeClr val="tx1"/>
                </a:solidFill>
                <a:effectLst/>
                <a:latin typeface="+mn-lt"/>
                <a:ea typeface="+mn-ea"/>
                <a:cs typeface="+mn-cs"/>
              </a:rPr>
              <a:t> 2018). In this regard, </a:t>
            </a:r>
            <a:r>
              <a:rPr lang="en-US" sz="1200" kern="1200" dirty="0" err="1" smtClean="0">
                <a:solidFill>
                  <a:schemeClr val="tx1"/>
                </a:solidFill>
                <a:effectLst/>
                <a:latin typeface="+mn-lt"/>
                <a:ea typeface="+mn-ea"/>
                <a:cs typeface="+mn-cs"/>
              </a:rPr>
              <a:t>behavioural</a:t>
            </a:r>
            <a:r>
              <a:rPr lang="en-US" sz="1200" kern="1200" dirty="0" smtClean="0">
                <a:solidFill>
                  <a:schemeClr val="tx1"/>
                </a:solidFill>
                <a:effectLst/>
                <a:latin typeface="+mn-lt"/>
                <a:ea typeface="+mn-ea"/>
                <a:cs typeface="+mn-cs"/>
              </a:rPr>
              <a:t> assessment has also been crucial to identifying the contributing factors to unhealthy weight gain including unhealthy dietary consumption, inadequate physical activity, prolonged sedentary </a:t>
            </a:r>
            <a:r>
              <a:rPr lang="en-US" sz="1200" kern="1200" dirty="0" err="1" smtClean="0">
                <a:solidFill>
                  <a:schemeClr val="tx1"/>
                </a:solidFill>
                <a:effectLst/>
                <a:latin typeface="+mn-lt"/>
                <a:ea typeface="+mn-ea"/>
                <a:cs typeface="+mn-cs"/>
              </a:rPr>
              <a:t>behaviour</a:t>
            </a:r>
            <a:r>
              <a:rPr lang="en-US" sz="1200" kern="1200" dirty="0" smtClean="0">
                <a:solidFill>
                  <a:schemeClr val="tx1"/>
                </a:solidFill>
                <a:effectLst/>
                <a:latin typeface="+mn-lt"/>
                <a:ea typeface="+mn-ea"/>
                <a:cs typeface="+mn-cs"/>
              </a:rPr>
              <a:t> and irregular meal patterns. Further, the environmental assessment revealed factors such as easy access to fast food, digital screen time, university lifestyle and limited opportunities for exercise and affordability of healthier foods (Kim </a:t>
            </a:r>
            <a:r>
              <a:rPr lang="en-US" sz="1200" i="1" kern="1200" dirty="0" smtClean="0">
                <a:solidFill>
                  <a:schemeClr val="tx1"/>
                </a:solidFill>
                <a:effectLst/>
                <a:latin typeface="+mn-lt"/>
                <a:ea typeface="+mn-ea"/>
                <a:cs typeface="+mn-cs"/>
              </a:rPr>
              <a:t>et al.</a:t>
            </a:r>
            <a:r>
              <a:rPr lang="en-US" sz="1200" kern="1200" dirty="0" smtClean="0">
                <a:solidFill>
                  <a:schemeClr val="tx1"/>
                </a:solidFill>
                <a:effectLst/>
                <a:latin typeface="+mn-lt"/>
                <a:ea typeface="+mn-ea"/>
                <a:cs typeface="+mn-cs"/>
              </a:rPr>
              <a:t>, 2022). These assessments determined the modifiable risk factors of obesity which helped in setting intervention targets associated with obesity facilitating designing of the </a:t>
            </a:r>
            <a:r>
              <a:rPr lang="en-US" sz="1200" kern="1200" dirty="0" err="1" smtClean="0">
                <a:solidFill>
                  <a:schemeClr val="tx1"/>
                </a:solidFill>
                <a:effectLst/>
                <a:latin typeface="+mn-lt"/>
                <a:ea typeface="+mn-ea"/>
                <a:cs typeface="+mn-cs"/>
              </a:rPr>
              <a:t>NutriSync</a:t>
            </a:r>
            <a:r>
              <a:rPr lang="en-US" sz="1200" kern="1200" dirty="0" smtClean="0">
                <a:solidFill>
                  <a:schemeClr val="tx1"/>
                </a:solidFill>
                <a:effectLst/>
                <a:latin typeface="+mn-lt"/>
                <a:ea typeface="+mn-ea"/>
                <a:cs typeface="+mn-cs"/>
              </a:rPr>
              <a:t> AI for obesity prevention. </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4</a:t>
            </a:fld>
            <a:endParaRPr lang="en-US"/>
          </a:p>
        </p:txBody>
      </p:sp>
    </p:spTree>
    <p:extLst>
      <p:ext uri="{BB962C8B-B14F-4D97-AF65-F5344CB8AC3E}">
        <p14:creationId xmlns:p14="http://schemas.microsoft.com/office/powerpoint/2010/main" val="36839148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In phase 3, educational and ecological assessment would be done to determine the factors which influence healthy </a:t>
            </a:r>
            <a:r>
              <a:rPr lang="en-US" sz="1200" kern="1200" dirty="0" err="1" smtClean="0">
                <a:solidFill>
                  <a:schemeClr val="tx1"/>
                </a:solidFill>
                <a:effectLst/>
                <a:latin typeface="+mn-lt"/>
                <a:ea typeface="+mn-ea"/>
                <a:cs typeface="+mn-cs"/>
              </a:rPr>
              <a:t>behavioural</a:t>
            </a:r>
            <a:r>
              <a:rPr lang="en-US" sz="1200" kern="1200" dirty="0" smtClean="0">
                <a:solidFill>
                  <a:schemeClr val="tx1"/>
                </a:solidFill>
                <a:effectLst/>
                <a:latin typeface="+mn-lt"/>
                <a:ea typeface="+mn-ea"/>
                <a:cs typeface="+mn-cs"/>
              </a:rPr>
              <a:t> change to support obesity prevention using digital solutions. In this regard, </a:t>
            </a:r>
            <a:r>
              <a:rPr lang="en-US" sz="1200" kern="1200" dirty="0" err="1" smtClean="0">
                <a:solidFill>
                  <a:schemeClr val="tx1"/>
                </a:solidFill>
                <a:effectLst/>
                <a:latin typeface="+mn-lt"/>
                <a:ea typeface="+mn-ea"/>
                <a:cs typeface="+mn-cs"/>
              </a:rPr>
              <a:t>NutriSync</a:t>
            </a:r>
            <a:r>
              <a:rPr lang="en-US" sz="1200" kern="1200" dirty="0" smtClean="0">
                <a:solidFill>
                  <a:schemeClr val="tx1"/>
                </a:solidFill>
                <a:effectLst/>
                <a:latin typeface="+mn-lt"/>
                <a:ea typeface="+mn-ea"/>
                <a:cs typeface="+mn-cs"/>
              </a:rPr>
              <a:t> AI would improve self-efficacy, nutritional and portion knowledge and motivation through </a:t>
            </a:r>
            <a:r>
              <a:rPr lang="en-US" sz="1200" kern="1200" dirty="0" err="1" smtClean="0">
                <a:solidFill>
                  <a:schemeClr val="tx1"/>
                </a:solidFill>
                <a:effectLst/>
                <a:latin typeface="+mn-lt"/>
                <a:ea typeface="+mn-ea"/>
                <a:cs typeface="+mn-cs"/>
              </a:rPr>
              <a:t>personaised</a:t>
            </a:r>
            <a:r>
              <a:rPr lang="en-US" sz="1200" kern="1200" dirty="0" smtClean="0">
                <a:solidFill>
                  <a:schemeClr val="tx1"/>
                </a:solidFill>
                <a:effectLst/>
                <a:latin typeface="+mn-lt"/>
                <a:ea typeface="+mn-ea"/>
                <a:cs typeface="+mn-cs"/>
              </a:rPr>
              <a:t> education, AI coaching and </a:t>
            </a:r>
            <a:r>
              <a:rPr lang="en-US" sz="1200" kern="1200" dirty="0" err="1" smtClean="0">
                <a:solidFill>
                  <a:schemeClr val="tx1"/>
                </a:solidFill>
                <a:effectLst/>
                <a:latin typeface="+mn-lt"/>
                <a:ea typeface="+mn-ea"/>
                <a:cs typeface="+mn-cs"/>
              </a:rPr>
              <a:t>behaviour</a:t>
            </a:r>
            <a:r>
              <a:rPr lang="en-US" sz="1200" kern="1200" dirty="0" smtClean="0">
                <a:solidFill>
                  <a:schemeClr val="tx1"/>
                </a:solidFill>
                <a:effectLst/>
                <a:latin typeface="+mn-lt"/>
                <a:ea typeface="+mn-ea"/>
                <a:cs typeface="+mn-cs"/>
              </a:rPr>
              <a:t> feedback would be significant. Ecological assessment considers reinforcing factors like encouragement from healthcare professionals, digital rewards and peer challenges as well as enabling factors like smartphone access, goal tracking, wearable integration and </a:t>
            </a:r>
            <a:r>
              <a:rPr lang="en-US" sz="1200" kern="1200" dirty="0" err="1" smtClean="0">
                <a:solidFill>
                  <a:schemeClr val="tx1"/>
                </a:solidFill>
                <a:effectLst/>
                <a:latin typeface="+mn-lt"/>
                <a:ea typeface="+mn-ea"/>
                <a:cs typeface="+mn-cs"/>
              </a:rPr>
              <a:t>personalised</a:t>
            </a:r>
            <a:r>
              <a:rPr lang="en-US" sz="1200" kern="1200" dirty="0" smtClean="0">
                <a:solidFill>
                  <a:schemeClr val="tx1"/>
                </a:solidFill>
                <a:effectLst/>
                <a:latin typeface="+mn-lt"/>
                <a:ea typeface="+mn-ea"/>
                <a:cs typeface="+mn-cs"/>
              </a:rPr>
              <a:t> meal planning (Porter, 2016). These factors would increase the ability of the young adults to adopt and maintain healthy </a:t>
            </a:r>
            <a:r>
              <a:rPr lang="en-US" sz="1200" kern="1200" dirty="0" err="1" smtClean="0">
                <a:solidFill>
                  <a:schemeClr val="tx1"/>
                </a:solidFill>
                <a:effectLst/>
                <a:latin typeface="+mn-lt"/>
                <a:ea typeface="+mn-ea"/>
                <a:cs typeface="+mn-cs"/>
              </a:rPr>
              <a:t>behaviour</a:t>
            </a:r>
            <a:r>
              <a:rPr lang="en-US" sz="1200" kern="1200" dirty="0" smtClean="0">
                <a:solidFill>
                  <a:schemeClr val="tx1"/>
                </a:solidFill>
                <a:effectLst/>
                <a:latin typeface="+mn-lt"/>
                <a:ea typeface="+mn-ea"/>
                <a:cs typeface="+mn-cs"/>
              </a:rPr>
              <a:t> and lifestyle by using </a:t>
            </a:r>
            <a:r>
              <a:rPr lang="en-US" sz="1200" kern="1200" dirty="0" err="1" smtClean="0">
                <a:solidFill>
                  <a:schemeClr val="tx1"/>
                </a:solidFill>
                <a:effectLst/>
                <a:latin typeface="+mn-lt"/>
                <a:ea typeface="+mn-ea"/>
                <a:cs typeface="+mn-cs"/>
              </a:rPr>
              <a:t>NutriSync</a:t>
            </a:r>
            <a:r>
              <a:rPr lang="en-US" sz="1200" kern="1200" dirty="0" smtClean="0">
                <a:solidFill>
                  <a:schemeClr val="tx1"/>
                </a:solidFill>
                <a:effectLst/>
                <a:latin typeface="+mn-lt"/>
                <a:ea typeface="+mn-ea"/>
                <a:cs typeface="+mn-cs"/>
              </a:rPr>
              <a:t> AI and reduce obesity risk. </a:t>
            </a:r>
          </a:p>
          <a:p>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In phase 4, evaluation of the </a:t>
            </a:r>
            <a:r>
              <a:rPr lang="en-US" sz="1200" kern="1200" dirty="0" err="1" smtClean="0">
                <a:solidFill>
                  <a:schemeClr val="tx1"/>
                </a:solidFill>
                <a:effectLst/>
                <a:latin typeface="+mn-lt"/>
                <a:ea typeface="+mn-ea"/>
                <a:cs typeface="+mn-cs"/>
              </a:rPr>
              <a:t>organisation’s</a:t>
            </a:r>
            <a:r>
              <a:rPr lang="en-US" sz="1200" kern="1200" dirty="0" smtClean="0">
                <a:solidFill>
                  <a:schemeClr val="tx1"/>
                </a:solidFill>
                <a:effectLst/>
                <a:latin typeface="+mn-lt"/>
                <a:ea typeface="+mn-ea"/>
                <a:cs typeface="+mn-cs"/>
              </a:rPr>
              <a:t> readiness to adopt and implement </a:t>
            </a:r>
            <a:r>
              <a:rPr lang="en-US" sz="1200" kern="1200" dirty="0" err="1" smtClean="0">
                <a:solidFill>
                  <a:schemeClr val="tx1"/>
                </a:solidFill>
                <a:effectLst/>
                <a:latin typeface="+mn-lt"/>
                <a:ea typeface="+mn-ea"/>
                <a:cs typeface="+mn-cs"/>
              </a:rPr>
              <a:t>NutriSync</a:t>
            </a:r>
            <a:r>
              <a:rPr lang="en-US" sz="1200" kern="1200" dirty="0" smtClean="0">
                <a:solidFill>
                  <a:schemeClr val="tx1"/>
                </a:solidFill>
                <a:effectLst/>
                <a:latin typeface="+mn-lt"/>
                <a:ea typeface="+mn-ea"/>
                <a:cs typeface="+mn-cs"/>
              </a:rPr>
              <a:t> AI would be assessment while adequate resources including sensor plates, wearable bands, AI infrastructure, technical support and personnel training would be secured while partnerships with NHS, universities and community </a:t>
            </a:r>
            <a:r>
              <a:rPr lang="en-US" sz="1200" kern="1200" dirty="0" err="1" smtClean="0">
                <a:solidFill>
                  <a:schemeClr val="tx1"/>
                </a:solidFill>
                <a:effectLst/>
                <a:latin typeface="+mn-lt"/>
                <a:ea typeface="+mn-ea"/>
                <a:cs typeface="+mn-cs"/>
              </a:rPr>
              <a:t>organisation</a:t>
            </a:r>
            <a:r>
              <a:rPr lang="en-US" sz="1200" kern="1200" dirty="0" smtClean="0">
                <a:solidFill>
                  <a:schemeClr val="tx1"/>
                </a:solidFill>
                <a:effectLst/>
                <a:latin typeface="+mn-lt"/>
                <a:ea typeface="+mn-ea"/>
                <a:cs typeface="+mn-cs"/>
              </a:rPr>
              <a:t> would ensure the successful implementation of the digital solutions (Kim </a:t>
            </a:r>
            <a:r>
              <a:rPr lang="en-US" sz="1200" i="1" kern="1200" dirty="0" smtClean="0">
                <a:solidFill>
                  <a:schemeClr val="tx1"/>
                </a:solidFill>
                <a:effectLst/>
                <a:latin typeface="+mn-lt"/>
                <a:ea typeface="+mn-ea"/>
                <a:cs typeface="+mn-cs"/>
              </a:rPr>
              <a:t>et al.</a:t>
            </a:r>
            <a:r>
              <a:rPr lang="en-US" sz="1200" kern="1200" dirty="0" smtClean="0">
                <a:solidFill>
                  <a:schemeClr val="tx1"/>
                </a:solidFill>
                <a:effectLst/>
                <a:latin typeface="+mn-lt"/>
                <a:ea typeface="+mn-ea"/>
                <a:cs typeface="+mn-cs"/>
              </a:rPr>
              <a:t>, 2022). Additionally, there is need for the digital health ecosystem to comply with the NHS digital standards, General Data Protection Regulation (GDPR) requirements and UK obesity prevention policies (Taylor </a:t>
            </a:r>
            <a:r>
              <a:rPr lang="en-US" sz="1200" i="1" kern="1200" dirty="0" smtClean="0">
                <a:solidFill>
                  <a:schemeClr val="tx1"/>
                </a:solidFill>
                <a:effectLst/>
                <a:latin typeface="+mn-lt"/>
                <a:ea typeface="+mn-ea"/>
                <a:cs typeface="+mn-cs"/>
              </a:rPr>
              <a:t>et al</a:t>
            </a:r>
            <a:r>
              <a:rPr lang="en-US" sz="1200" kern="1200" dirty="0" smtClean="0">
                <a:solidFill>
                  <a:schemeClr val="tx1"/>
                </a:solidFill>
                <a:effectLst/>
                <a:latin typeface="+mn-lt"/>
                <a:ea typeface="+mn-ea"/>
                <a:cs typeface="+mn-cs"/>
              </a:rPr>
              <a:t>., 2024). </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5</a:t>
            </a:fld>
            <a:endParaRPr lang="en-US"/>
          </a:p>
        </p:txBody>
      </p:sp>
    </p:spTree>
    <p:extLst>
      <p:ext uri="{BB962C8B-B14F-4D97-AF65-F5344CB8AC3E}">
        <p14:creationId xmlns:p14="http://schemas.microsoft.com/office/powerpoint/2010/main" val="21501741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In Phase 5: Implementation, there would delivery and implementing of </a:t>
            </a:r>
            <a:r>
              <a:rPr lang="en-US" sz="1200" kern="1200" dirty="0" err="1" smtClean="0">
                <a:solidFill>
                  <a:schemeClr val="tx1"/>
                </a:solidFill>
                <a:effectLst/>
                <a:latin typeface="+mn-lt"/>
                <a:ea typeface="+mn-ea"/>
                <a:cs typeface="+mn-cs"/>
              </a:rPr>
              <a:t>NutriSync</a:t>
            </a:r>
            <a:r>
              <a:rPr lang="en-US" sz="1200" kern="1200" dirty="0" smtClean="0">
                <a:solidFill>
                  <a:schemeClr val="tx1"/>
                </a:solidFill>
                <a:effectLst/>
                <a:latin typeface="+mn-lt"/>
                <a:ea typeface="+mn-ea"/>
                <a:cs typeface="+mn-cs"/>
              </a:rPr>
              <a:t> AI across universities and community settings which targets the young adults. In this case, users would receive </a:t>
            </a:r>
            <a:r>
              <a:rPr lang="en-US" sz="1200" kern="1200" dirty="0" err="1" smtClean="0">
                <a:solidFill>
                  <a:schemeClr val="tx1"/>
                </a:solidFill>
                <a:effectLst/>
                <a:latin typeface="+mn-lt"/>
                <a:ea typeface="+mn-ea"/>
                <a:cs typeface="+mn-cs"/>
              </a:rPr>
              <a:t>personalised</a:t>
            </a:r>
            <a:r>
              <a:rPr lang="en-US" sz="1200" kern="1200" dirty="0" smtClean="0">
                <a:solidFill>
                  <a:schemeClr val="tx1"/>
                </a:solidFill>
                <a:effectLst/>
                <a:latin typeface="+mn-lt"/>
                <a:ea typeface="+mn-ea"/>
                <a:cs typeface="+mn-cs"/>
              </a:rPr>
              <a:t> nutrition guidance with sensor plates and plan meals with activity tracking and real-time feedback through wearable bands (Kim </a:t>
            </a:r>
            <a:r>
              <a:rPr lang="en-US" sz="1200" i="1" kern="1200" dirty="0" smtClean="0">
                <a:solidFill>
                  <a:schemeClr val="tx1"/>
                </a:solidFill>
                <a:effectLst/>
                <a:latin typeface="+mn-lt"/>
                <a:ea typeface="+mn-ea"/>
                <a:cs typeface="+mn-cs"/>
              </a:rPr>
              <a:t>et al.</a:t>
            </a:r>
            <a:r>
              <a:rPr lang="en-US" sz="1200" kern="1200" dirty="0" smtClean="0">
                <a:solidFill>
                  <a:schemeClr val="tx1"/>
                </a:solidFill>
                <a:effectLst/>
                <a:latin typeface="+mn-lt"/>
                <a:ea typeface="+mn-ea"/>
                <a:cs typeface="+mn-cs"/>
              </a:rPr>
              <a:t>, 2022). </a:t>
            </a:r>
          </a:p>
          <a:p>
            <a:r>
              <a:rPr lang="en-US" sz="1200" kern="1200" dirty="0" smtClean="0">
                <a:solidFill>
                  <a:schemeClr val="tx1"/>
                </a:solidFill>
                <a:effectLst/>
                <a:latin typeface="+mn-lt"/>
                <a:ea typeface="+mn-ea"/>
                <a:cs typeface="+mn-cs"/>
              </a:rPr>
              <a:t>In Phase 6: Process evaluation, after implementation of </a:t>
            </a:r>
            <a:r>
              <a:rPr lang="en-US" sz="1200" kern="1200" dirty="0" err="1" smtClean="0">
                <a:solidFill>
                  <a:schemeClr val="tx1"/>
                </a:solidFill>
                <a:effectLst/>
                <a:latin typeface="+mn-lt"/>
                <a:ea typeface="+mn-ea"/>
                <a:cs typeface="+mn-cs"/>
              </a:rPr>
              <a:t>NutriSync</a:t>
            </a:r>
            <a:r>
              <a:rPr lang="en-US" sz="1200" kern="1200" dirty="0" smtClean="0">
                <a:solidFill>
                  <a:schemeClr val="tx1"/>
                </a:solidFill>
                <a:effectLst/>
                <a:latin typeface="+mn-lt"/>
                <a:ea typeface="+mn-ea"/>
                <a:cs typeface="+mn-cs"/>
              </a:rPr>
              <a:t> AI, its effectiveness would be measured using user registration, engagement with the AI features, platform usage and wearable and sensor plate function along with technical performance and user satisfaction. The findings would be essential to identify implementation challenge and influence the improvements for better usability, accessibility and delivery of </a:t>
            </a:r>
            <a:r>
              <a:rPr lang="en-US" sz="1200" kern="1200" dirty="0" err="1" smtClean="0">
                <a:solidFill>
                  <a:schemeClr val="tx1"/>
                </a:solidFill>
                <a:effectLst/>
                <a:latin typeface="+mn-lt"/>
                <a:ea typeface="+mn-ea"/>
                <a:cs typeface="+mn-cs"/>
              </a:rPr>
              <a:t>NutriSync</a:t>
            </a:r>
            <a:r>
              <a:rPr lang="en-US" sz="1200" kern="1200" dirty="0" smtClean="0">
                <a:solidFill>
                  <a:schemeClr val="tx1"/>
                </a:solidFill>
                <a:effectLst/>
                <a:latin typeface="+mn-lt"/>
                <a:ea typeface="+mn-ea"/>
                <a:cs typeface="+mn-cs"/>
              </a:rPr>
              <a:t> AI </a:t>
            </a:r>
            <a:r>
              <a:rPr lang="en-GB" sz="1200" kern="1200" dirty="0" smtClean="0">
                <a:solidFill>
                  <a:schemeClr val="tx1"/>
                </a:solidFill>
                <a:effectLst/>
                <a:latin typeface="+mn-lt"/>
                <a:ea typeface="+mn-ea"/>
                <a:cs typeface="+mn-cs"/>
              </a:rPr>
              <a:t>(Yang </a:t>
            </a:r>
            <a:r>
              <a:rPr lang="en-GB" sz="1200" i="1" kern="1200" dirty="0" smtClean="0">
                <a:solidFill>
                  <a:schemeClr val="tx1"/>
                </a:solidFill>
                <a:effectLst/>
                <a:latin typeface="+mn-lt"/>
                <a:ea typeface="+mn-ea"/>
                <a:cs typeface="+mn-cs"/>
              </a:rPr>
              <a:t>et al.</a:t>
            </a:r>
            <a:r>
              <a:rPr lang="en-GB" sz="1200" kern="1200" dirty="0" smtClean="0">
                <a:solidFill>
                  <a:schemeClr val="tx1"/>
                </a:solidFill>
                <a:effectLst/>
                <a:latin typeface="+mn-lt"/>
                <a:ea typeface="+mn-ea"/>
                <a:cs typeface="+mn-cs"/>
              </a:rPr>
              <a:t>, 2025)</a:t>
            </a:r>
            <a:r>
              <a:rPr lang="en-US"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In Phase 7: Impact evaluation, for evaluation of the effectiveness of the </a:t>
            </a:r>
            <a:r>
              <a:rPr lang="en-US" sz="1200" kern="1200" dirty="0" err="1" smtClean="0">
                <a:solidFill>
                  <a:schemeClr val="tx1"/>
                </a:solidFill>
                <a:effectLst/>
                <a:latin typeface="+mn-lt"/>
                <a:ea typeface="+mn-ea"/>
                <a:cs typeface="+mn-cs"/>
              </a:rPr>
              <a:t>NutriSync</a:t>
            </a:r>
            <a:r>
              <a:rPr lang="en-US" sz="1200" kern="1200" dirty="0" smtClean="0">
                <a:solidFill>
                  <a:schemeClr val="tx1"/>
                </a:solidFill>
                <a:effectLst/>
                <a:latin typeface="+mn-lt"/>
                <a:ea typeface="+mn-ea"/>
                <a:cs typeface="+mn-cs"/>
              </a:rPr>
              <a:t> AI, improvements in healthy eating </a:t>
            </a:r>
            <a:r>
              <a:rPr lang="en-US" sz="1200" kern="1200" dirty="0" err="1" smtClean="0">
                <a:solidFill>
                  <a:schemeClr val="tx1"/>
                </a:solidFill>
                <a:effectLst/>
                <a:latin typeface="+mn-lt"/>
                <a:ea typeface="+mn-ea"/>
                <a:cs typeface="+mn-cs"/>
              </a:rPr>
              <a:t>behaviours</a:t>
            </a:r>
            <a:r>
              <a:rPr lang="en-US" sz="1200" kern="1200" dirty="0" smtClean="0">
                <a:solidFill>
                  <a:schemeClr val="tx1"/>
                </a:solidFill>
                <a:effectLst/>
                <a:latin typeface="+mn-lt"/>
                <a:ea typeface="+mn-ea"/>
                <a:cs typeface="+mn-cs"/>
              </a:rPr>
              <a:t> and obesity prevention rates would be recorded among young adults. Based on the impact evaluation findings, refinements to the intervention would be made for supporting the future large scale implementation across the UK </a:t>
            </a:r>
            <a:r>
              <a:rPr lang="en-GB" sz="1200" kern="1200" dirty="0" smtClean="0">
                <a:solidFill>
                  <a:schemeClr val="tx1"/>
                </a:solidFill>
                <a:effectLst/>
                <a:latin typeface="+mn-lt"/>
                <a:ea typeface="+mn-ea"/>
                <a:cs typeface="+mn-cs"/>
              </a:rPr>
              <a:t>(Yang </a:t>
            </a:r>
            <a:r>
              <a:rPr lang="en-GB" sz="1200" i="1" kern="1200" dirty="0" smtClean="0">
                <a:solidFill>
                  <a:schemeClr val="tx1"/>
                </a:solidFill>
                <a:effectLst/>
                <a:latin typeface="+mn-lt"/>
                <a:ea typeface="+mn-ea"/>
                <a:cs typeface="+mn-cs"/>
              </a:rPr>
              <a:t>et al.</a:t>
            </a:r>
            <a:r>
              <a:rPr lang="en-GB" sz="1200" kern="1200" dirty="0" smtClean="0">
                <a:solidFill>
                  <a:schemeClr val="tx1"/>
                </a:solidFill>
                <a:effectLst/>
                <a:latin typeface="+mn-lt"/>
                <a:ea typeface="+mn-ea"/>
                <a:cs typeface="+mn-cs"/>
              </a:rPr>
              <a:t>, 2025)</a:t>
            </a:r>
            <a:r>
              <a:rPr lang="en-US" sz="1200" kern="1200" dirty="0" smtClean="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t>6</a:t>
            </a:fld>
            <a:endParaRPr lang="en-US"/>
          </a:p>
        </p:txBody>
      </p:sp>
    </p:spTree>
    <p:extLst>
      <p:ext uri="{BB962C8B-B14F-4D97-AF65-F5344CB8AC3E}">
        <p14:creationId xmlns:p14="http://schemas.microsoft.com/office/powerpoint/2010/main" val="4069066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754375" y="1350111"/>
            <a:ext cx="7787955" cy="2137870"/>
          </a:xfrm>
          <a:noFill/>
          <a:effectLst>
            <a:outerShdw blurRad="50800" dist="38100" dir="2700000" algn="tl" rotWithShape="0">
              <a:prstClr val="black">
                <a:alpha val="40000"/>
              </a:prstClr>
            </a:outerShdw>
          </a:effectLst>
        </p:spPr>
        <p:txBody>
          <a:bodyPr>
            <a:normAutofit/>
          </a:bodyPr>
          <a:lstStyle>
            <a:lvl1pPr algn="r">
              <a:defRPr sz="3600">
                <a:solidFill>
                  <a:schemeClr val="bg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754375" y="3487981"/>
            <a:ext cx="7787955" cy="1374344"/>
          </a:xfrm>
        </p:spPr>
        <p:txBody>
          <a:bodyPr>
            <a:normAutofit/>
          </a:bodyPr>
          <a:lstStyle>
            <a:lvl1pPr marL="0" indent="0" algn="r">
              <a:buNone/>
              <a:defRPr sz="2800" b="0" i="0">
                <a:solidFill>
                  <a:srgbClr val="7030A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8/1/2026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1671" y="1"/>
            <a:ext cx="7940660" cy="1197404"/>
          </a:xfrm>
        </p:spPr>
        <p:txBody>
          <a:bodyPr>
            <a:normAutofit/>
          </a:bodyPr>
          <a:lstStyle>
            <a:lvl1pPr algn="r">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601670" y="1502814"/>
            <a:ext cx="7940660" cy="3359511"/>
          </a:xfrm>
        </p:spPr>
        <p:txBody>
          <a:bodyPr/>
          <a:lstStyle>
            <a:lvl1pPr algn="l">
              <a:defRPr sz="2800">
                <a:solidFill>
                  <a:schemeClr val="tx1"/>
                </a:solidFill>
              </a:defRPr>
            </a:lvl1pPr>
            <a:lvl2pPr algn="l">
              <a:defRPr>
                <a:solidFill>
                  <a:schemeClr val="tx1"/>
                </a:solidFill>
              </a:defRPr>
            </a:lvl2pPr>
            <a:lvl3pPr algn="l">
              <a:defRPr>
                <a:solidFill>
                  <a:schemeClr val="tx1"/>
                </a:solidFill>
              </a:defRPr>
            </a:lvl3pPr>
            <a:lvl4pPr algn="l">
              <a:defRPr>
                <a:solidFill>
                  <a:schemeClr val="tx1"/>
                </a:solidFill>
              </a:defRPr>
            </a:lvl4pPr>
            <a:lvl5pPr algn="l">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8/1/2026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434130" y="433880"/>
            <a:ext cx="6260905" cy="916229"/>
          </a:xfrm>
          <a:noFill/>
        </p:spPr>
        <p:txBody>
          <a:bodyPr>
            <a:normAutofit/>
          </a:bodyPr>
          <a:lstStyle>
            <a:lvl1pPr algn="l">
              <a:defRPr sz="360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434130" y="1350111"/>
            <a:ext cx="6260905" cy="3359510"/>
          </a:xfrm>
        </p:spPr>
        <p:txBody>
          <a:bodyPr/>
          <a:lstStyle>
            <a:lvl1pPr algn="l">
              <a:defRPr sz="2800">
                <a:solidFill>
                  <a:schemeClr val="bg1"/>
                </a:solidFill>
              </a:defRPr>
            </a:lvl1pPr>
            <a:lvl2pPr algn="l">
              <a:defRPr>
                <a:solidFill>
                  <a:schemeClr val="bg1"/>
                </a:solidFill>
              </a:defRPr>
            </a:lvl2pPr>
            <a:lvl3pPr algn="l">
              <a:defRPr>
                <a:solidFill>
                  <a:schemeClr val="bg1"/>
                </a:solidFill>
              </a:defRPr>
            </a:lvl3pPr>
            <a:lvl4pPr algn="l">
              <a:defRPr>
                <a:solidFill>
                  <a:schemeClr val="bg1"/>
                </a:solidFill>
              </a:defRPr>
            </a:lvl4pPr>
            <a:lvl5pPr algn="l">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8/1/2026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8/1/2026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8/1/2026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1670" y="0"/>
            <a:ext cx="8093365" cy="1197405"/>
          </a:xfrm>
        </p:spPr>
        <p:txBody>
          <a:bodyPr>
            <a:normAutofit/>
          </a:bodyPr>
          <a:lstStyle>
            <a:lvl1pPr algn="r">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7" y="1641239"/>
            <a:ext cx="4040188" cy="479822"/>
          </a:xfrm>
        </p:spPr>
        <p:txBody>
          <a:bodyPr anchor="b"/>
          <a:lstStyle>
            <a:lvl1pPr marL="0" indent="0" algn="ctr">
              <a:buNone/>
              <a:defRPr sz="2400" b="1">
                <a:solidFill>
                  <a:srgbClr val="7030A0"/>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7" y="2113635"/>
            <a:ext cx="4040188" cy="2276294"/>
          </a:xfr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641239"/>
            <a:ext cx="4041775" cy="479822"/>
          </a:xfrm>
        </p:spPr>
        <p:txBody>
          <a:bodyPr anchor="b"/>
          <a:lstStyle>
            <a:lvl1pPr marL="0" indent="0" algn="ctr">
              <a:buNone/>
              <a:defRPr sz="2400" b="1">
                <a:solidFill>
                  <a:srgbClr val="7030A0"/>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2113635"/>
            <a:ext cx="4041775" cy="2276294"/>
          </a:xfr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8/1/2026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8/1/2026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8/1/2026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3"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9"/>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3" y="1076327"/>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8/1/2026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1"/>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4"/>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8/1/2026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8/1/2026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80"/>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80"/>
            <a:ext cx="6019800" cy="438864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8/1/2026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2050"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3840164" y="2769394"/>
            <a:ext cx="1463675" cy="3929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4"/>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8/1/2026</a:t>
            </a:fld>
            <a:endParaRPr lang="en-US"/>
          </a:p>
        </p:txBody>
      </p:sp>
      <p:sp>
        <p:nvSpPr>
          <p:cNvPr id="5" name="Footer Placeholder 4"/>
          <p:cNvSpPr>
            <a:spLocks noGrp="1"/>
          </p:cNvSpPr>
          <p:nvPr>
            <p:ph type="ftr" sz="quarter" idx="3"/>
          </p:nvPr>
        </p:nvSpPr>
        <p:spPr>
          <a:xfrm>
            <a:off x="3124200" y="4767264"/>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4"/>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xmlns=""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xmlns="" id="{1CA5625A-71D5-E19E-6588-88FCEE23663C}"/>
              </a:ext>
            </a:extLst>
          </p:cNvPr>
          <p:cNvSpPr>
            <a:spLocks noGrp="1"/>
          </p:cNvSpPr>
          <p:nvPr>
            <p:ph type="ctrTitle"/>
          </p:nvPr>
        </p:nvSpPr>
        <p:spPr>
          <a:xfrm>
            <a:off x="1212490" y="2877160"/>
            <a:ext cx="7787955" cy="2137870"/>
          </a:xfrm>
        </p:spPr>
        <p:txBody>
          <a:bodyPr>
            <a:noAutofit/>
          </a:bodyPr>
          <a:lstStyle/>
          <a:p>
            <a:r>
              <a:rPr lang="en-US" sz="2800" b="1" dirty="0"/>
              <a:t>Module code: LCHS7009</a:t>
            </a:r>
            <a:r>
              <a:rPr lang="en-US" sz="2800" dirty="0"/>
              <a:t/>
            </a:r>
            <a:br>
              <a:rPr lang="en-US" sz="2800" dirty="0"/>
            </a:br>
            <a:r>
              <a:rPr lang="en-US" sz="2800" b="1" dirty="0"/>
              <a:t>Module name: Population Health and Digital Health Promotion</a:t>
            </a:r>
            <a:endParaRPr lang="en-US" sz="2800" dirty="0"/>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b="1" dirty="0">
                <a:effectLst/>
              </a:rPr>
              <a:t>Planning Model</a:t>
            </a:r>
            <a:endParaRPr lang="en-US" b="1" dirty="0"/>
          </a:p>
        </p:txBody>
      </p:sp>
      <p:sp>
        <p:nvSpPr>
          <p:cNvPr id="5" name="Content Placeholder 4"/>
          <p:cNvSpPr>
            <a:spLocks noGrp="1"/>
          </p:cNvSpPr>
          <p:nvPr>
            <p:ph idx="1"/>
          </p:nvPr>
        </p:nvSpPr>
        <p:spPr>
          <a:xfrm>
            <a:off x="2434130" y="1350111"/>
            <a:ext cx="4428445" cy="3359510"/>
          </a:xfrm>
        </p:spPr>
        <p:txBody>
          <a:bodyPr>
            <a:noAutofit/>
          </a:bodyPr>
          <a:lstStyle/>
          <a:p>
            <a:pPr lvl="0"/>
            <a:r>
              <a:rPr lang="en-US" sz="1300" dirty="0"/>
              <a:t>The PRECEDE-PROCEED model is a structure and comprehensive planning framework was developed by Lawrence W. Green in 1970 (Yang </a:t>
            </a:r>
            <a:r>
              <a:rPr lang="en-US" sz="1300" i="1" dirty="0"/>
              <a:t>et al.</a:t>
            </a:r>
            <a:r>
              <a:rPr lang="en-US" sz="1300" dirty="0"/>
              <a:t>, 2025).</a:t>
            </a:r>
          </a:p>
          <a:p>
            <a:pPr lvl="0"/>
            <a:r>
              <a:rPr lang="en-US" sz="1300" dirty="0"/>
              <a:t>The planning model is divided into two different phases such as Precede and Proceed.</a:t>
            </a:r>
          </a:p>
          <a:p>
            <a:pPr lvl="0"/>
            <a:r>
              <a:rPr lang="en-US" sz="1300" dirty="0"/>
              <a:t>The PRECEDE phase includes</a:t>
            </a:r>
          </a:p>
          <a:p>
            <a:pPr lvl="1"/>
            <a:r>
              <a:rPr lang="en-US" sz="1300" dirty="0"/>
              <a:t>Social Assessment</a:t>
            </a:r>
          </a:p>
          <a:p>
            <a:pPr lvl="1"/>
            <a:r>
              <a:rPr lang="en-US" sz="1300" dirty="0"/>
              <a:t>Epidemiological Assessment</a:t>
            </a:r>
          </a:p>
          <a:p>
            <a:pPr lvl="1"/>
            <a:r>
              <a:rPr lang="en-US" sz="1300" dirty="0"/>
              <a:t>Educational &amp; Ecological Assessment</a:t>
            </a:r>
          </a:p>
          <a:p>
            <a:pPr lvl="1"/>
            <a:r>
              <a:rPr lang="en-US" sz="1300" dirty="0"/>
              <a:t>Administrative and Policy Assessment (Kim </a:t>
            </a:r>
            <a:r>
              <a:rPr lang="en-US" sz="1300" i="1" dirty="0"/>
              <a:t>et al.</a:t>
            </a:r>
            <a:r>
              <a:rPr lang="en-US" sz="1300" dirty="0"/>
              <a:t>, 2022).</a:t>
            </a:r>
          </a:p>
          <a:p>
            <a:pPr lvl="0"/>
            <a:r>
              <a:rPr lang="en-US" sz="1300" dirty="0"/>
              <a:t>PROCEED phase includes</a:t>
            </a:r>
          </a:p>
          <a:p>
            <a:pPr lvl="1"/>
            <a:r>
              <a:rPr lang="en-US" sz="1300" dirty="0"/>
              <a:t>Implementation.</a:t>
            </a:r>
          </a:p>
          <a:p>
            <a:pPr lvl="1"/>
            <a:r>
              <a:rPr lang="en-US" sz="1300" dirty="0"/>
              <a:t>Process evaluation.</a:t>
            </a:r>
          </a:p>
          <a:p>
            <a:pPr lvl="1"/>
            <a:r>
              <a:rPr lang="en-US" sz="1300" dirty="0"/>
              <a:t>Impact evaluation (</a:t>
            </a:r>
            <a:r>
              <a:rPr lang="en-US" sz="1300" dirty="0" err="1"/>
              <a:t>Whatnall</a:t>
            </a:r>
            <a:r>
              <a:rPr lang="en-US" sz="1300" dirty="0"/>
              <a:t>, Patterson and </a:t>
            </a:r>
            <a:r>
              <a:rPr lang="en-US" sz="1300" dirty="0" err="1"/>
              <a:t>Hutchesson</a:t>
            </a:r>
            <a:r>
              <a:rPr lang="en-US" sz="1300" dirty="0"/>
              <a:t>, 2019).</a:t>
            </a:r>
          </a:p>
        </p:txBody>
      </p:sp>
      <p:pic>
        <p:nvPicPr>
          <p:cNvPr id="3" name="Picture 2">
            <a:extLst>
              <a:ext uri="{FF2B5EF4-FFF2-40B4-BE49-F238E27FC236}">
                <a16:creationId xmlns:a16="http://schemas.microsoft.com/office/drawing/2014/main" xmlns="" id="{AE0440C3-2C80-D24D-27C2-13C0DFC92915}"/>
              </a:ext>
            </a:extLst>
          </p:cNvPr>
          <p:cNvPicPr>
            <a:picLocks noChangeAspect="1"/>
          </p:cNvPicPr>
          <p:nvPr/>
        </p:nvPicPr>
        <p:blipFill>
          <a:blip r:embed="rId3"/>
          <a:stretch>
            <a:fillRect/>
          </a:stretch>
        </p:blipFill>
        <p:spPr>
          <a:xfrm>
            <a:off x="7015280" y="1350109"/>
            <a:ext cx="1877383" cy="2671057"/>
          </a:xfrm>
          <a:prstGeom prst="rect">
            <a:avLst/>
          </a:prstGeom>
        </p:spPr>
      </p:pic>
      <p:sp>
        <p:nvSpPr>
          <p:cNvPr id="6" name="TextBox 5">
            <a:extLst>
              <a:ext uri="{FF2B5EF4-FFF2-40B4-BE49-F238E27FC236}">
                <a16:creationId xmlns:a16="http://schemas.microsoft.com/office/drawing/2014/main" xmlns="" id="{83446130-EEDA-4270-A127-8FAD59B483A1}"/>
              </a:ext>
            </a:extLst>
          </p:cNvPr>
          <p:cNvSpPr txBox="1"/>
          <p:nvPr/>
        </p:nvSpPr>
        <p:spPr>
          <a:xfrm>
            <a:off x="7060203" y="4098800"/>
            <a:ext cx="1832460" cy="738664"/>
          </a:xfrm>
          <a:prstGeom prst="rect">
            <a:avLst/>
          </a:prstGeom>
          <a:noFill/>
        </p:spPr>
        <p:txBody>
          <a:bodyPr wrap="square" rtlCol="0">
            <a:spAutoFit/>
          </a:bodyPr>
          <a:lstStyle/>
          <a:p>
            <a:r>
              <a:rPr lang="en-US" sz="1400" dirty="0">
                <a:solidFill>
                  <a:schemeClr val="bg1"/>
                </a:solidFill>
              </a:rPr>
              <a:t>Source: (</a:t>
            </a:r>
            <a:r>
              <a:rPr lang="en-US" sz="1400" dirty="0" err="1">
                <a:solidFill>
                  <a:schemeClr val="bg1"/>
                </a:solidFill>
              </a:rPr>
              <a:t>Whatnall</a:t>
            </a:r>
            <a:r>
              <a:rPr lang="en-US" sz="1400" dirty="0">
                <a:solidFill>
                  <a:schemeClr val="bg1"/>
                </a:solidFill>
              </a:rPr>
              <a:t>, Patterson and </a:t>
            </a:r>
            <a:r>
              <a:rPr lang="en-US" sz="1400" dirty="0" err="1">
                <a:solidFill>
                  <a:schemeClr val="bg1"/>
                </a:solidFill>
              </a:rPr>
              <a:t>Hutchesson</a:t>
            </a:r>
            <a:r>
              <a:rPr lang="en-US" sz="1400" dirty="0">
                <a:solidFill>
                  <a:schemeClr val="bg1"/>
                </a:solidFill>
              </a:rPr>
              <a:t>, 2019) </a:t>
            </a:r>
          </a:p>
        </p:txBody>
      </p:sp>
    </p:spTree>
    <p:extLst>
      <p:ext uri="{BB962C8B-B14F-4D97-AF65-F5344CB8AC3E}">
        <p14:creationId xmlns:p14="http://schemas.microsoft.com/office/powerpoint/2010/main" val="1101633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65826AA-9ED7-8ABE-6DBA-8DFE9F382877}"/>
              </a:ext>
            </a:extLst>
          </p:cNvPr>
          <p:cNvSpPr>
            <a:spLocks noGrp="1"/>
          </p:cNvSpPr>
          <p:nvPr>
            <p:ph type="title"/>
          </p:nvPr>
        </p:nvSpPr>
        <p:spPr/>
        <p:txBody>
          <a:bodyPr>
            <a:normAutofit fontScale="90000"/>
          </a:bodyPr>
          <a:lstStyle/>
          <a:p>
            <a:r>
              <a:rPr lang="en-US" dirty="0">
                <a:effectLst/>
              </a:rPr>
              <a:t>PRECEDE-PROCEED model: Phase 1 </a:t>
            </a:r>
            <a:endParaRPr lang="en-US" dirty="0"/>
          </a:p>
        </p:txBody>
      </p:sp>
      <p:sp>
        <p:nvSpPr>
          <p:cNvPr id="3" name="Content Placeholder 2">
            <a:extLst>
              <a:ext uri="{FF2B5EF4-FFF2-40B4-BE49-F238E27FC236}">
                <a16:creationId xmlns:a16="http://schemas.microsoft.com/office/drawing/2014/main" xmlns="" id="{A2B4C525-A575-3F24-4CD1-B77AFD519859}"/>
              </a:ext>
            </a:extLst>
          </p:cNvPr>
          <p:cNvSpPr>
            <a:spLocks noGrp="1"/>
          </p:cNvSpPr>
          <p:nvPr>
            <p:ph idx="1"/>
          </p:nvPr>
        </p:nvSpPr>
        <p:spPr/>
        <p:txBody>
          <a:bodyPr>
            <a:normAutofit fontScale="77500" lnSpcReduction="20000"/>
          </a:bodyPr>
          <a:lstStyle/>
          <a:p>
            <a:pPr lvl="0"/>
            <a:r>
              <a:rPr lang="en-US" dirty="0"/>
              <a:t>In case of social assessment, young adults’ obesity-related health complications will be assessed. </a:t>
            </a:r>
          </a:p>
          <a:p>
            <a:pPr lvl="0"/>
            <a:r>
              <a:rPr lang="en-US" dirty="0"/>
              <a:t>Lifestyle priorities and digital health requirements would be identified (</a:t>
            </a:r>
            <a:r>
              <a:rPr lang="en-US" dirty="0" err="1"/>
              <a:t>Fogelholm</a:t>
            </a:r>
            <a:r>
              <a:rPr lang="en-US" dirty="0"/>
              <a:t>, 2025). </a:t>
            </a:r>
          </a:p>
          <a:p>
            <a:pPr lvl="0"/>
            <a:r>
              <a:rPr lang="en-US" dirty="0"/>
              <a:t>Barriers to healthy eating and physical activity will be explored </a:t>
            </a:r>
          </a:p>
          <a:p>
            <a:pPr lvl="0"/>
            <a:r>
              <a:rPr lang="en-US" dirty="0" err="1"/>
              <a:t>NutriSync</a:t>
            </a:r>
            <a:r>
              <a:rPr lang="en-US" dirty="0"/>
              <a:t> AI features would be tailored as per young adults’ needs as they would be engaged with the digital solution </a:t>
            </a:r>
            <a:r>
              <a:rPr lang="en-GB" dirty="0"/>
              <a:t>(Yang </a:t>
            </a:r>
            <a:r>
              <a:rPr lang="en-GB" i="1" dirty="0"/>
              <a:t>et al.</a:t>
            </a:r>
            <a:r>
              <a:rPr lang="en-GB" dirty="0"/>
              <a:t>, 2025)</a:t>
            </a:r>
            <a:r>
              <a:rPr lang="en-US" dirty="0"/>
              <a:t>.</a:t>
            </a:r>
          </a:p>
          <a:p>
            <a:endParaRPr lang="en-US" dirty="0"/>
          </a:p>
        </p:txBody>
      </p:sp>
    </p:spTree>
    <p:extLst>
      <p:ext uri="{BB962C8B-B14F-4D97-AF65-F5344CB8AC3E}">
        <p14:creationId xmlns:p14="http://schemas.microsoft.com/office/powerpoint/2010/main" val="29800551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8364F1D-07BA-FBFA-03C7-5C9C13B3BF88}"/>
              </a:ext>
            </a:extLst>
          </p:cNvPr>
          <p:cNvSpPr>
            <a:spLocks noGrp="1"/>
          </p:cNvSpPr>
          <p:nvPr>
            <p:ph type="title"/>
          </p:nvPr>
        </p:nvSpPr>
        <p:spPr/>
        <p:txBody>
          <a:bodyPr>
            <a:normAutofit fontScale="90000"/>
          </a:bodyPr>
          <a:lstStyle/>
          <a:p>
            <a:r>
              <a:rPr lang="en-US" dirty="0">
                <a:effectLst/>
              </a:rPr>
              <a:t>PRECEDE-PROCEED model: Phase 2</a:t>
            </a:r>
            <a:endParaRPr lang="en-US" dirty="0"/>
          </a:p>
        </p:txBody>
      </p:sp>
      <p:sp>
        <p:nvSpPr>
          <p:cNvPr id="3" name="Content Placeholder 2">
            <a:extLst>
              <a:ext uri="{FF2B5EF4-FFF2-40B4-BE49-F238E27FC236}">
                <a16:creationId xmlns:a16="http://schemas.microsoft.com/office/drawing/2014/main" xmlns="" id="{B28C7C3C-8085-2D39-21FE-0F0A4BF2C9CD}"/>
              </a:ext>
            </a:extLst>
          </p:cNvPr>
          <p:cNvSpPr>
            <a:spLocks noGrp="1"/>
          </p:cNvSpPr>
          <p:nvPr>
            <p:ph idx="1"/>
          </p:nvPr>
        </p:nvSpPr>
        <p:spPr/>
        <p:txBody>
          <a:bodyPr>
            <a:normAutofit fontScale="70000" lnSpcReduction="20000"/>
          </a:bodyPr>
          <a:lstStyle/>
          <a:p>
            <a:pPr lvl="0"/>
            <a:r>
              <a:rPr lang="en-US" dirty="0"/>
              <a:t>In phase 2: epidemiological, </a:t>
            </a:r>
            <a:r>
              <a:rPr lang="en-US" dirty="0" err="1"/>
              <a:t>behavioural</a:t>
            </a:r>
            <a:r>
              <a:rPr lang="en-US" dirty="0"/>
              <a:t> and environmental assessment of the PRECEDE model, obesity prevalence in the UK would be determined and </a:t>
            </a:r>
            <a:r>
              <a:rPr lang="en-US" dirty="0" err="1"/>
              <a:t>analysed</a:t>
            </a:r>
            <a:r>
              <a:rPr lang="en-US" dirty="0"/>
              <a:t> while associated health risks (</a:t>
            </a:r>
            <a:r>
              <a:rPr lang="en-US" dirty="0" err="1"/>
              <a:t>Sinopoli</a:t>
            </a:r>
            <a:r>
              <a:rPr lang="en-US" dirty="0"/>
              <a:t> </a:t>
            </a:r>
            <a:r>
              <a:rPr lang="en-US" i="1" dirty="0"/>
              <a:t>et al.,</a:t>
            </a:r>
            <a:r>
              <a:rPr lang="en-US" dirty="0"/>
              <a:t> 2018).</a:t>
            </a:r>
          </a:p>
          <a:p>
            <a:pPr lvl="0"/>
            <a:r>
              <a:rPr lang="en-US" dirty="0" err="1"/>
              <a:t>Behavioural</a:t>
            </a:r>
            <a:r>
              <a:rPr lang="en-US" dirty="0"/>
              <a:t> assessment would be done by identify the contributing factors to unhealthy weight gain. </a:t>
            </a:r>
          </a:p>
          <a:p>
            <a:pPr lvl="0"/>
            <a:r>
              <a:rPr lang="en-US" dirty="0"/>
              <a:t>Environmental factors influence the lifestyle choices and thus its assessment is necessary for lifestyle priorities of young adults (Kim </a:t>
            </a:r>
            <a:r>
              <a:rPr lang="en-US" i="1" dirty="0"/>
              <a:t>et al.</a:t>
            </a:r>
            <a:r>
              <a:rPr lang="en-US" dirty="0"/>
              <a:t>, 2022). </a:t>
            </a:r>
          </a:p>
          <a:p>
            <a:pPr lvl="0"/>
            <a:r>
              <a:rPr lang="en-US" dirty="0"/>
              <a:t>Modifiable risk factors of obesity has been </a:t>
            </a:r>
            <a:r>
              <a:rPr lang="en-US" dirty="0" err="1"/>
              <a:t>prioritise</a:t>
            </a:r>
            <a:r>
              <a:rPr lang="en-US" dirty="0"/>
              <a:t> for designing the </a:t>
            </a:r>
            <a:r>
              <a:rPr lang="en-US" dirty="0" err="1"/>
              <a:t>NutriSync</a:t>
            </a:r>
            <a:r>
              <a:rPr lang="en-US" dirty="0"/>
              <a:t> AI for obesity prevention. </a:t>
            </a:r>
          </a:p>
          <a:p>
            <a:endParaRPr lang="en-US" dirty="0"/>
          </a:p>
        </p:txBody>
      </p:sp>
    </p:spTree>
    <p:extLst>
      <p:ext uri="{BB962C8B-B14F-4D97-AF65-F5344CB8AC3E}">
        <p14:creationId xmlns:p14="http://schemas.microsoft.com/office/powerpoint/2010/main" val="10499732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5B5B26D-BD91-E07A-64C7-7598FBC57541}"/>
              </a:ext>
            </a:extLst>
          </p:cNvPr>
          <p:cNvSpPr>
            <a:spLocks noGrp="1"/>
          </p:cNvSpPr>
          <p:nvPr>
            <p:ph type="title"/>
          </p:nvPr>
        </p:nvSpPr>
        <p:spPr/>
        <p:txBody>
          <a:bodyPr>
            <a:normAutofit fontScale="90000"/>
          </a:bodyPr>
          <a:lstStyle/>
          <a:p>
            <a:r>
              <a:rPr lang="en-US" dirty="0">
                <a:effectLst/>
              </a:rPr>
              <a:t>PRECEDE-PROCEED model: Phase 3 &amp; 4</a:t>
            </a:r>
          </a:p>
        </p:txBody>
      </p:sp>
      <p:sp>
        <p:nvSpPr>
          <p:cNvPr id="3" name="Content Placeholder 2">
            <a:extLst>
              <a:ext uri="{FF2B5EF4-FFF2-40B4-BE49-F238E27FC236}">
                <a16:creationId xmlns:a16="http://schemas.microsoft.com/office/drawing/2014/main" xmlns="" id="{8CA5FB44-8AD2-27F1-FAC8-2BC7BD8854CB}"/>
              </a:ext>
            </a:extLst>
          </p:cNvPr>
          <p:cNvSpPr>
            <a:spLocks noGrp="1"/>
          </p:cNvSpPr>
          <p:nvPr>
            <p:ph idx="1"/>
          </p:nvPr>
        </p:nvSpPr>
        <p:spPr>
          <a:xfrm>
            <a:off x="2434130" y="1350110"/>
            <a:ext cx="6413610" cy="3970329"/>
          </a:xfrm>
        </p:spPr>
        <p:txBody>
          <a:bodyPr>
            <a:normAutofit fontScale="70000" lnSpcReduction="20000"/>
          </a:bodyPr>
          <a:lstStyle/>
          <a:p>
            <a:pPr lvl="0"/>
            <a:r>
              <a:rPr lang="en-US" dirty="0"/>
              <a:t>For phase 3: Educational and ecological assessment: </a:t>
            </a:r>
          </a:p>
          <a:p>
            <a:pPr lvl="1"/>
            <a:r>
              <a:rPr lang="en-US" dirty="0"/>
              <a:t>The educational and </a:t>
            </a:r>
            <a:r>
              <a:rPr lang="en-US" dirty="0" err="1"/>
              <a:t>behavioural</a:t>
            </a:r>
            <a:r>
              <a:rPr lang="en-US" dirty="0"/>
              <a:t> influences of obesity would be delivered using </a:t>
            </a:r>
            <a:r>
              <a:rPr lang="en-US" dirty="0" err="1"/>
              <a:t>perosnalised</a:t>
            </a:r>
            <a:r>
              <a:rPr lang="en-US" dirty="0"/>
              <a:t> nutrition education and AI coaching, </a:t>
            </a:r>
          </a:p>
          <a:p>
            <a:pPr lvl="1"/>
            <a:r>
              <a:rPr lang="en-US" dirty="0"/>
              <a:t>Strengthening the reinforcing and enabling factors for the </a:t>
            </a:r>
            <a:r>
              <a:rPr lang="en-US" dirty="0" err="1"/>
              <a:t>NutriSync</a:t>
            </a:r>
            <a:r>
              <a:rPr lang="en-US" dirty="0"/>
              <a:t> AI to support the healthy </a:t>
            </a:r>
            <a:r>
              <a:rPr lang="en-US" dirty="0" err="1"/>
              <a:t>behaviours</a:t>
            </a:r>
            <a:r>
              <a:rPr lang="en-US" dirty="0"/>
              <a:t> (Porter, 2016).</a:t>
            </a:r>
          </a:p>
          <a:p>
            <a:pPr lvl="0"/>
            <a:r>
              <a:rPr lang="en-US" dirty="0"/>
              <a:t>For Phase 4: Administrative and policy assessment.</a:t>
            </a:r>
          </a:p>
          <a:p>
            <a:pPr lvl="1"/>
            <a:r>
              <a:rPr lang="en-US" dirty="0" err="1"/>
              <a:t>Organisational</a:t>
            </a:r>
            <a:r>
              <a:rPr lang="en-US" dirty="0"/>
              <a:t> resources would be secured and partnerships will be implemented for </a:t>
            </a:r>
            <a:r>
              <a:rPr lang="en-US" dirty="0" err="1"/>
              <a:t>NutriSync</a:t>
            </a:r>
            <a:r>
              <a:rPr lang="en-US" dirty="0"/>
              <a:t> AI implementation that includes sensor plates and wearable bands (Kim </a:t>
            </a:r>
            <a:r>
              <a:rPr lang="en-US" i="1" dirty="0"/>
              <a:t>et al.</a:t>
            </a:r>
            <a:r>
              <a:rPr lang="en-US" dirty="0"/>
              <a:t>, 2022). </a:t>
            </a:r>
            <a:endParaRPr lang="en-US" dirty="0" smtClean="0"/>
          </a:p>
          <a:p>
            <a:pPr lvl="1"/>
            <a:r>
              <a:rPr lang="en-US" dirty="0"/>
              <a:t>The digital solution must comply with NHS, GDPR and obesity prevention policies (Taylor </a:t>
            </a:r>
            <a:r>
              <a:rPr lang="en-US" i="1" dirty="0"/>
              <a:t>et al</a:t>
            </a:r>
            <a:r>
              <a:rPr lang="en-US" dirty="0"/>
              <a:t>., 2024</a:t>
            </a:r>
            <a:r>
              <a:rPr lang="en-US" dirty="0" smtClean="0"/>
              <a:t>).</a:t>
            </a:r>
            <a:endParaRPr lang="en-US" dirty="0"/>
          </a:p>
          <a:p>
            <a:endParaRPr lang="en-US" dirty="0"/>
          </a:p>
        </p:txBody>
      </p:sp>
    </p:spTree>
    <p:extLst>
      <p:ext uri="{BB962C8B-B14F-4D97-AF65-F5344CB8AC3E}">
        <p14:creationId xmlns:p14="http://schemas.microsoft.com/office/powerpoint/2010/main" val="3315166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3B46599-2FAA-2C7A-4A75-94D8DFA1A524}"/>
              </a:ext>
            </a:extLst>
          </p:cNvPr>
          <p:cNvSpPr>
            <a:spLocks noGrp="1"/>
          </p:cNvSpPr>
          <p:nvPr>
            <p:ph type="title"/>
          </p:nvPr>
        </p:nvSpPr>
        <p:spPr/>
        <p:txBody>
          <a:bodyPr>
            <a:normAutofit fontScale="90000"/>
          </a:bodyPr>
          <a:lstStyle/>
          <a:p>
            <a:r>
              <a:rPr lang="en-US" dirty="0">
                <a:effectLst/>
              </a:rPr>
              <a:t>PRECEDE-PROCEED model: Phase 5, 6 &amp; 7</a:t>
            </a:r>
          </a:p>
        </p:txBody>
      </p:sp>
      <p:sp>
        <p:nvSpPr>
          <p:cNvPr id="3" name="Content Placeholder 2">
            <a:extLst>
              <a:ext uri="{FF2B5EF4-FFF2-40B4-BE49-F238E27FC236}">
                <a16:creationId xmlns:a16="http://schemas.microsoft.com/office/drawing/2014/main" xmlns="" id="{3F7C6431-8E46-38B6-F13C-511E12567FE9}"/>
              </a:ext>
            </a:extLst>
          </p:cNvPr>
          <p:cNvSpPr>
            <a:spLocks noGrp="1"/>
          </p:cNvSpPr>
          <p:nvPr>
            <p:ph idx="1"/>
          </p:nvPr>
        </p:nvSpPr>
        <p:spPr>
          <a:xfrm>
            <a:off x="2434130" y="1350110"/>
            <a:ext cx="6413610" cy="3793389"/>
          </a:xfrm>
        </p:spPr>
        <p:txBody>
          <a:bodyPr>
            <a:normAutofit fontScale="85000" lnSpcReduction="20000"/>
          </a:bodyPr>
          <a:lstStyle/>
          <a:p>
            <a:pPr lvl="0"/>
            <a:r>
              <a:rPr lang="en-US" dirty="0"/>
              <a:t>Phase 5: Implementation of PROCEED model entails implementation of </a:t>
            </a:r>
            <a:r>
              <a:rPr lang="en-US" dirty="0" err="1"/>
              <a:t>NutriSync</a:t>
            </a:r>
            <a:r>
              <a:rPr lang="en-US" dirty="0"/>
              <a:t> AI across universities and community settings (Kim </a:t>
            </a:r>
            <a:r>
              <a:rPr lang="en-US" i="1" dirty="0"/>
              <a:t>et al.</a:t>
            </a:r>
            <a:r>
              <a:rPr lang="en-US" dirty="0"/>
              <a:t>, 2022). </a:t>
            </a:r>
          </a:p>
          <a:p>
            <a:pPr lvl="0"/>
            <a:r>
              <a:rPr lang="en-US" dirty="0"/>
              <a:t>In Phase 6: Process evaluation, intervention delivery would be monitored in terms of engagement by young adults and system performance. </a:t>
            </a:r>
          </a:p>
          <a:p>
            <a:pPr lvl="0"/>
            <a:r>
              <a:rPr lang="en-US" dirty="0"/>
              <a:t>In Phase 7: Impact evaluation the </a:t>
            </a:r>
            <a:r>
              <a:rPr lang="en-US" dirty="0" err="1"/>
              <a:t>behavioural</a:t>
            </a:r>
            <a:r>
              <a:rPr lang="en-US" dirty="0"/>
              <a:t> change and obesity prevention would be evaluated with refinement of intervention </a:t>
            </a:r>
            <a:r>
              <a:rPr lang="en-GB" dirty="0"/>
              <a:t>(Yang </a:t>
            </a:r>
            <a:r>
              <a:rPr lang="en-GB" i="1" dirty="0"/>
              <a:t>et al.</a:t>
            </a:r>
            <a:r>
              <a:rPr lang="en-GB" dirty="0"/>
              <a:t>, 2025)</a:t>
            </a:r>
            <a:r>
              <a:rPr lang="en-US" dirty="0"/>
              <a:t>. </a:t>
            </a:r>
          </a:p>
          <a:p>
            <a:endParaRPr lang="en-US" dirty="0"/>
          </a:p>
        </p:txBody>
      </p:sp>
    </p:spTree>
    <p:extLst>
      <p:ext uri="{BB962C8B-B14F-4D97-AF65-F5344CB8AC3E}">
        <p14:creationId xmlns:p14="http://schemas.microsoft.com/office/powerpoint/2010/main" val="21492682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4FA60C4-346D-CC91-21E1-5724C7725657}"/>
              </a:ext>
            </a:extLst>
          </p:cNvPr>
          <p:cNvSpPr>
            <a:spLocks noGrp="1"/>
          </p:cNvSpPr>
          <p:nvPr>
            <p:ph type="title"/>
          </p:nvPr>
        </p:nvSpPr>
        <p:spPr>
          <a:xfrm>
            <a:off x="2128720" y="52575"/>
            <a:ext cx="6260905" cy="635054"/>
          </a:xfrm>
        </p:spPr>
        <p:txBody>
          <a:bodyPr>
            <a:normAutofit fontScale="90000"/>
          </a:bodyPr>
          <a:lstStyle/>
          <a:p>
            <a:r>
              <a:rPr lang="en-US" b="1" dirty="0">
                <a:effectLst/>
              </a:rPr>
              <a:t>References</a:t>
            </a:r>
            <a:endParaRPr lang="en-US" dirty="0"/>
          </a:p>
        </p:txBody>
      </p:sp>
      <p:sp>
        <p:nvSpPr>
          <p:cNvPr id="3" name="Content Placeholder 2">
            <a:extLst>
              <a:ext uri="{FF2B5EF4-FFF2-40B4-BE49-F238E27FC236}">
                <a16:creationId xmlns:a16="http://schemas.microsoft.com/office/drawing/2014/main" xmlns="" id="{F009B940-1F6F-A483-6ABC-27D478CC582B}"/>
              </a:ext>
            </a:extLst>
          </p:cNvPr>
          <p:cNvSpPr>
            <a:spLocks noGrp="1"/>
          </p:cNvSpPr>
          <p:nvPr>
            <p:ph idx="1"/>
          </p:nvPr>
        </p:nvSpPr>
        <p:spPr>
          <a:xfrm>
            <a:off x="1823311" y="739289"/>
            <a:ext cx="7320690" cy="5039266"/>
          </a:xfrm>
        </p:spPr>
        <p:txBody>
          <a:bodyPr>
            <a:noAutofit/>
          </a:bodyPr>
          <a:lstStyle/>
          <a:p>
            <a:r>
              <a:rPr lang="en-US" sz="1300" dirty="0" err="1"/>
              <a:t>Fogelholm</a:t>
            </a:r>
            <a:r>
              <a:rPr lang="en-US" sz="1300" dirty="0"/>
              <a:t> , M. (2025) </a:t>
            </a:r>
            <a:r>
              <a:rPr lang="en-US" sz="1300" i="1" dirty="0"/>
              <a:t>Public Health and Obesity Prevention - ABC of Nutrition</a:t>
            </a:r>
            <a:r>
              <a:rPr lang="en-US" sz="1300" dirty="0"/>
              <a:t>. Wiley.</a:t>
            </a:r>
          </a:p>
          <a:p>
            <a:r>
              <a:rPr lang="en-US" sz="1300" dirty="0"/>
              <a:t>Kim, J., Jang, J., Kim, B. and Lee, K.H. (2022) “Effect of the PRECEDE-PROCEED model on health programs: A systematic review and meta-analysis,” </a:t>
            </a:r>
            <a:r>
              <a:rPr lang="en-US" sz="1300" i="1" dirty="0"/>
              <a:t>Systematic Reviews</a:t>
            </a:r>
            <a:r>
              <a:rPr lang="en-US" sz="1300" dirty="0"/>
              <a:t>, 11(1). Available at: https://doi.org/10.1186/s13643-022-02092-2.</a:t>
            </a:r>
          </a:p>
          <a:p>
            <a:r>
              <a:rPr lang="en-US" sz="1300" dirty="0"/>
              <a:t>Porter, C.M. (2016) “Revisiting Precede–Proceed: A Leading Model for Ecological and Ethical Health Promotion,” </a:t>
            </a:r>
            <a:r>
              <a:rPr lang="en-US" sz="1300" i="1" dirty="0"/>
              <a:t>Health Education Journal</a:t>
            </a:r>
            <a:r>
              <a:rPr lang="en-US" sz="1300" dirty="0"/>
              <a:t>, 75(6), pp. 753–764. Available at: https://doi.org/10.1177/0017896915619645.</a:t>
            </a:r>
          </a:p>
          <a:p>
            <a:r>
              <a:rPr lang="en-US" sz="1300" dirty="0" err="1"/>
              <a:t>Sinopoli</a:t>
            </a:r>
            <a:r>
              <a:rPr lang="en-US" sz="1300" dirty="0"/>
              <a:t>, A., </a:t>
            </a:r>
            <a:r>
              <a:rPr lang="en-US" sz="1300" dirty="0" err="1"/>
              <a:t>Saulle</a:t>
            </a:r>
            <a:r>
              <a:rPr lang="en-US" sz="1300" dirty="0"/>
              <a:t>, R., Marino, M., De </a:t>
            </a:r>
            <a:r>
              <a:rPr lang="en-US" sz="1300" dirty="0" err="1"/>
              <a:t>Belvis</a:t>
            </a:r>
            <a:r>
              <a:rPr lang="en-US" sz="1300" dirty="0"/>
              <a:t>, A., </a:t>
            </a:r>
            <a:r>
              <a:rPr lang="en-US" sz="1300" dirty="0" err="1"/>
              <a:t>Federici</a:t>
            </a:r>
            <a:r>
              <a:rPr lang="en-US" sz="1300" dirty="0"/>
              <a:t>, A. and La Torre, G. (2018) “The Precede–Proceed model as a tool in public health screening,” </a:t>
            </a:r>
            <a:r>
              <a:rPr lang="en-US" sz="1300" i="1" dirty="0"/>
              <a:t>European Journal of Public Health</a:t>
            </a:r>
            <a:r>
              <a:rPr lang="en-US" sz="1300" dirty="0"/>
              <a:t>, 28(suppl_4). Available at: https://doi.org/10.1093/eurpub/cky214.182.</a:t>
            </a:r>
          </a:p>
          <a:p>
            <a:r>
              <a:rPr lang="en-US" sz="1300" dirty="0"/>
              <a:t>Taylor, K., </a:t>
            </a:r>
            <a:r>
              <a:rPr lang="en-US" sz="1300" dirty="0" err="1"/>
              <a:t>Indulkar</a:t>
            </a:r>
            <a:r>
              <a:rPr lang="en-US" sz="1300" dirty="0"/>
              <a:t>, T., Thompson, B., </a:t>
            </a:r>
            <a:r>
              <a:rPr lang="en-US" sz="1300" dirty="0" err="1"/>
              <a:t>Pinkard</a:t>
            </a:r>
            <a:r>
              <a:rPr lang="en-US" sz="1300" dirty="0"/>
              <a:t>, C., Barron, E., Frost, T., </a:t>
            </a:r>
            <a:r>
              <a:rPr lang="en-US" sz="1300" dirty="0" err="1"/>
              <a:t>Jayawardane</a:t>
            </a:r>
            <a:r>
              <a:rPr lang="en-US" sz="1300" dirty="0"/>
              <a:t>, P., Davies, N., </a:t>
            </a:r>
            <a:r>
              <a:rPr lang="en-US" sz="1300" dirty="0" err="1"/>
              <a:t>Bakhai</a:t>
            </a:r>
            <a:r>
              <a:rPr lang="en-US" sz="1300" dirty="0"/>
              <a:t>, C., </a:t>
            </a:r>
            <a:r>
              <a:rPr lang="en-US" sz="1300" dirty="0" err="1"/>
              <a:t>Forouhi</a:t>
            </a:r>
            <a:r>
              <a:rPr lang="en-US" sz="1300" dirty="0"/>
              <a:t>, N.G., </a:t>
            </a:r>
            <a:r>
              <a:rPr lang="en-US" sz="1300" dirty="0" err="1"/>
              <a:t>Aveyard</a:t>
            </a:r>
            <a:r>
              <a:rPr lang="en-US" sz="1300" dirty="0"/>
              <a:t>, P., </a:t>
            </a:r>
            <a:r>
              <a:rPr lang="en-US" sz="1300" dirty="0" err="1"/>
              <a:t>Jebb</a:t>
            </a:r>
            <a:r>
              <a:rPr lang="en-US" sz="1300" dirty="0"/>
              <a:t>, S. and </a:t>
            </a:r>
            <a:r>
              <a:rPr lang="en-US" sz="1300" dirty="0" err="1"/>
              <a:t>Valabhji</a:t>
            </a:r>
            <a:r>
              <a:rPr lang="en-US" sz="1300" dirty="0"/>
              <a:t>, J. (2024) “Early outcomes of referrals to the English National Health Service digital weight management programme,” </a:t>
            </a:r>
            <a:r>
              <a:rPr lang="en-US" sz="1300" i="1" dirty="0"/>
              <a:t>Obesity</a:t>
            </a:r>
            <a:r>
              <a:rPr lang="en-US" sz="1300" dirty="0"/>
              <a:t>, 32(6). Available at: https://doi.org/10.1002/oby.24024.</a:t>
            </a:r>
          </a:p>
          <a:p>
            <a:r>
              <a:rPr lang="en-US" sz="1300" dirty="0" err="1"/>
              <a:t>Whatnall</a:t>
            </a:r>
            <a:r>
              <a:rPr lang="en-US" sz="1300" dirty="0"/>
              <a:t>, M., Patterson, A. and </a:t>
            </a:r>
            <a:r>
              <a:rPr lang="en-US" sz="1300" dirty="0" err="1"/>
              <a:t>Hutchesson</a:t>
            </a:r>
            <a:r>
              <a:rPr lang="en-US" sz="1300" dirty="0"/>
              <a:t>, M. (2019) “A Brief Web-Based Nutrition Intervention for Young Adult University Students: Development and Evaluation Protocol Using the Precede-PROCEED Model,” </a:t>
            </a:r>
            <a:r>
              <a:rPr lang="en-US" sz="1300" i="1" dirty="0"/>
              <a:t>JMIR Research Protocols</a:t>
            </a:r>
            <a:r>
              <a:rPr lang="en-US" sz="1300" dirty="0"/>
              <a:t>, 8(3), p. e11992. Available at: https://doi.org/10.2196/11992.</a:t>
            </a:r>
          </a:p>
          <a:p>
            <a:r>
              <a:rPr lang="en-US" sz="1300" dirty="0"/>
              <a:t>Yang, M., Hu, Z., </a:t>
            </a:r>
            <a:r>
              <a:rPr lang="en-US" sz="1300" dirty="0" err="1"/>
              <a:t>Qu</a:t>
            </a:r>
            <a:r>
              <a:rPr lang="en-US" sz="1300" dirty="0"/>
              <a:t>, X., Li, M., Du, W. and Fan, L. (2025) “Utilization and effectiveness of the PRECEDE-PROCEED model as a tool in public health interventions: A systematic review,” </a:t>
            </a:r>
            <a:r>
              <a:rPr lang="en-US" sz="1300" i="1" dirty="0"/>
              <a:t>Iranian Journal of Public Health</a:t>
            </a:r>
            <a:r>
              <a:rPr lang="en-US" sz="1300" dirty="0"/>
              <a:t>, 54(10), p. 2073. Available at: https://doi.org/10.18502/ijph.v54i10.20121.</a:t>
            </a:r>
          </a:p>
          <a:p>
            <a:pPr marL="0" indent="0">
              <a:buNone/>
            </a:pPr>
            <a:endParaRPr lang="en-US" sz="1300" dirty="0"/>
          </a:p>
        </p:txBody>
      </p:sp>
    </p:spTree>
    <p:extLst>
      <p:ext uri="{BB962C8B-B14F-4D97-AF65-F5344CB8AC3E}">
        <p14:creationId xmlns:p14="http://schemas.microsoft.com/office/powerpoint/2010/main" val="35600053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1313</Words>
  <Application>Microsoft Office PowerPoint</Application>
  <PresentationFormat>On-screen Show (16:9)</PresentationFormat>
  <Paragraphs>57</Paragraphs>
  <Slides>7</Slides>
  <Notes>5</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Module code: LCHS7009 Module name: Population Health and Digital Health Promotion</vt:lpstr>
      <vt:lpstr>Planning Model</vt:lpstr>
      <vt:lpstr>PRECEDE-PROCEED model: Phase 1 </vt:lpstr>
      <vt:lpstr>PRECEDE-PROCEED model: Phase 2</vt:lpstr>
      <vt:lpstr>PRECEDE-PROCEED model: Phase 3 &amp; 4</vt:lpstr>
      <vt:lpstr>PRECEDE-PROCEED model: Phase 5, 6 &amp; 7</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2017-08-01T15:40:51Z</dcterms:created>
  <dcterms:modified xsi:type="dcterms:W3CDTF">2026-08-01T17:13:19Z</dcterms:modified>
</cp:coreProperties>
</file>