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60" r:id="rId3"/>
    <p:sldId id="258" r:id="rId4"/>
    <p:sldId id="259" r:id="rId5"/>
    <p:sldId id="263" r:id="rId6"/>
    <p:sldId id="264" r:id="rId7"/>
    <p:sldId id="257" r:id="rId8"/>
    <p:sldId id="266" r:id="rId9"/>
    <p:sldId id="265"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4902" autoAdjust="0"/>
  </p:normalViewPr>
  <p:slideViewPr>
    <p:cSldViewPr snapToGrid="0">
      <p:cViewPr varScale="1">
        <p:scale>
          <a:sx n="75" d="100"/>
          <a:sy n="75" d="100"/>
        </p:scale>
        <p:origin x="18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0D0B5C-9AD3-4917-98B4-BBDD480BCEC7}" type="datetimeFigureOut">
              <a:rPr lang="en-GB" smtClean="0"/>
              <a:t>08/11/2016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C3FB5C-1980-46FF-801E-60B4AD940E8A}" type="slidenum">
              <a:rPr lang="en-GB" smtClean="0"/>
              <a:t>‹#›</a:t>
            </a:fld>
            <a:endParaRPr lang="en-GB"/>
          </a:p>
        </p:txBody>
      </p:sp>
    </p:spTree>
    <p:extLst>
      <p:ext uri="{BB962C8B-B14F-4D97-AF65-F5344CB8AC3E}">
        <p14:creationId xmlns:p14="http://schemas.microsoft.com/office/powerpoint/2010/main" val="30663394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C3FB5C-1980-46FF-801E-60B4AD940E8A}" type="slidenum">
              <a:rPr lang="en-GB" smtClean="0"/>
              <a:t>1</a:t>
            </a:fld>
            <a:endParaRPr lang="en-GB"/>
          </a:p>
        </p:txBody>
      </p:sp>
    </p:spTree>
    <p:extLst>
      <p:ext uri="{BB962C8B-B14F-4D97-AF65-F5344CB8AC3E}">
        <p14:creationId xmlns:p14="http://schemas.microsoft.com/office/powerpoint/2010/main" val="1483657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Taken from the slide show recommended later on</a:t>
            </a:r>
            <a:endParaRPr lang="en-GB" dirty="0"/>
          </a:p>
        </p:txBody>
      </p:sp>
      <p:sp>
        <p:nvSpPr>
          <p:cNvPr id="4" name="Slide Number Placeholder 3"/>
          <p:cNvSpPr>
            <a:spLocks noGrp="1"/>
          </p:cNvSpPr>
          <p:nvPr>
            <p:ph type="sldNum" sz="quarter" idx="10"/>
          </p:nvPr>
        </p:nvSpPr>
        <p:spPr/>
        <p:txBody>
          <a:bodyPr/>
          <a:lstStyle/>
          <a:p>
            <a:fld id="{75074F0D-71B5-4BF0-A51B-3C150693D9DF}" type="slidenum">
              <a:rPr lang="en-GB" smtClean="0"/>
              <a:t>2</a:t>
            </a:fld>
            <a:endParaRPr lang="en-GB"/>
          </a:p>
        </p:txBody>
      </p:sp>
    </p:spTree>
    <p:extLst>
      <p:ext uri="{BB962C8B-B14F-4D97-AF65-F5344CB8AC3E}">
        <p14:creationId xmlns:p14="http://schemas.microsoft.com/office/powerpoint/2010/main" val="3083027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2075" y="744538"/>
            <a:ext cx="6615113" cy="3721100"/>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One of our core texts </a:t>
            </a:r>
          </a:p>
          <a:p>
            <a:r>
              <a:rPr lang="en-GB" altLang="en-US" smtClean="0">
                <a:latin typeface="Arial" pitchFamily="34" charset="0"/>
              </a:rPr>
              <a:t>Dense but really does the business... </a:t>
            </a: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Times" charset="0"/>
                <a:ea typeface="MS PGothic" pitchFamily="34" charset="-128"/>
              </a:defRPr>
            </a:lvl1pPr>
            <a:lvl2pPr marL="776440" indent="-298631">
              <a:defRPr sz="2500">
                <a:solidFill>
                  <a:schemeClr val="tx1"/>
                </a:solidFill>
                <a:latin typeface="Times" charset="0"/>
                <a:ea typeface="MS PGothic" pitchFamily="34" charset="-128"/>
              </a:defRPr>
            </a:lvl2pPr>
            <a:lvl3pPr marL="1194522" indent="-238905">
              <a:defRPr sz="2500">
                <a:solidFill>
                  <a:schemeClr val="tx1"/>
                </a:solidFill>
                <a:latin typeface="Times" charset="0"/>
                <a:ea typeface="MS PGothic" pitchFamily="34" charset="-128"/>
              </a:defRPr>
            </a:lvl3pPr>
            <a:lvl4pPr marL="1672331" indent="-238905">
              <a:defRPr sz="2500">
                <a:solidFill>
                  <a:schemeClr val="tx1"/>
                </a:solidFill>
                <a:latin typeface="Times" charset="0"/>
                <a:ea typeface="MS PGothic" pitchFamily="34" charset="-128"/>
              </a:defRPr>
            </a:lvl4pPr>
            <a:lvl5pPr marL="2150141" indent="-238905">
              <a:defRPr sz="2500">
                <a:solidFill>
                  <a:schemeClr val="tx1"/>
                </a:solidFill>
                <a:latin typeface="Times" charset="0"/>
                <a:ea typeface="MS PGothic" pitchFamily="34" charset="-128"/>
              </a:defRPr>
            </a:lvl5pPr>
            <a:lvl6pPr marL="2627949" indent="-238905" eaLnBrk="0" fontAlgn="base" hangingPunct="0">
              <a:spcBef>
                <a:spcPct val="0"/>
              </a:spcBef>
              <a:spcAft>
                <a:spcPct val="0"/>
              </a:spcAft>
              <a:defRPr sz="2500">
                <a:solidFill>
                  <a:schemeClr val="tx1"/>
                </a:solidFill>
                <a:latin typeface="Times" charset="0"/>
                <a:ea typeface="MS PGothic" pitchFamily="34" charset="-128"/>
              </a:defRPr>
            </a:lvl6pPr>
            <a:lvl7pPr marL="3105758" indent="-238905" eaLnBrk="0" fontAlgn="base" hangingPunct="0">
              <a:spcBef>
                <a:spcPct val="0"/>
              </a:spcBef>
              <a:spcAft>
                <a:spcPct val="0"/>
              </a:spcAft>
              <a:defRPr sz="2500">
                <a:solidFill>
                  <a:schemeClr val="tx1"/>
                </a:solidFill>
                <a:latin typeface="Times" charset="0"/>
                <a:ea typeface="MS PGothic" pitchFamily="34" charset="-128"/>
              </a:defRPr>
            </a:lvl7pPr>
            <a:lvl8pPr marL="3583568" indent="-238905" eaLnBrk="0" fontAlgn="base" hangingPunct="0">
              <a:spcBef>
                <a:spcPct val="0"/>
              </a:spcBef>
              <a:spcAft>
                <a:spcPct val="0"/>
              </a:spcAft>
              <a:defRPr sz="2500">
                <a:solidFill>
                  <a:schemeClr val="tx1"/>
                </a:solidFill>
                <a:latin typeface="Times" charset="0"/>
                <a:ea typeface="MS PGothic" pitchFamily="34" charset="-128"/>
              </a:defRPr>
            </a:lvl8pPr>
            <a:lvl9pPr marL="4061377" indent="-238905" eaLnBrk="0" fontAlgn="base" hangingPunct="0">
              <a:spcBef>
                <a:spcPct val="0"/>
              </a:spcBef>
              <a:spcAft>
                <a:spcPct val="0"/>
              </a:spcAft>
              <a:defRPr sz="2500">
                <a:solidFill>
                  <a:schemeClr val="tx1"/>
                </a:solidFill>
                <a:latin typeface="Times" charset="0"/>
                <a:ea typeface="MS PGothic" pitchFamily="34" charset="-128"/>
              </a:defRPr>
            </a:lvl9pPr>
          </a:lstStyle>
          <a:p>
            <a:fld id="{403B6AD5-D6EC-4C35-A0E9-9989BF600D42}" type="slidenum">
              <a:rPr lang="cy-GB" altLang="en-US" sz="1300">
                <a:latin typeface="Arial" pitchFamily="34" charset="0"/>
              </a:rPr>
              <a:pPr/>
              <a:t>3</a:t>
            </a:fld>
            <a:endParaRPr lang="cy-GB" altLang="en-US" sz="1300">
              <a:latin typeface="Arial" pitchFamily="34" charset="0"/>
            </a:endParaRPr>
          </a:p>
        </p:txBody>
      </p:sp>
    </p:spTree>
    <p:extLst>
      <p:ext uri="{BB962C8B-B14F-4D97-AF65-F5344CB8AC3E}">
        <p14:creationId xmlns:p14="http://schemas.microsoft.com/office/powerpoint/2010/main" val="1038214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education we tend to fall into the social interpretivist ontology – it is all relative…</a:t>
            </a:r>
            <a:endParaRPr lang="en-GB" dirty="0"/>
          </a:p>
        </p:txBody>
      </p:sp>
      <p:sp>
        <p:nvSpPr>
          <p:cNvPr id="4" name="Slide Number Placeholder 3"/>
          <p:cNvSpPr>
            <a:spLocks noGrp="1"/>
          </p:cNvSpPr>
          <p:nvPr>
            <p:ph type="sldNum" sz="quarter" idx="10"/>
          </p:nvPr>
        </p:nvSpPr>
        <p:spPr/>
        <p:txBody>
          <a:bodyPr/>
          <a:lstStyle/>
          <a:p>
            <a:fld id="{75074F0D-71B5-4BF0-A51B-3C150693D9DF}" type="slidenum">
              <a:rPr lang="en-GB" smtClean="0"/>
              <a:t>4</a:t>
            </a:fld>
            <a:endParaRPr lang="en-GB"/>
          </a:p>
        </p:txBody>
      </p:sp>
    </p:spTree>
    <p:extLst>
      <p:ext uri="{BB962C8B-B14F-4D97-AF65-F5344CB8AC3E}">
        <p14:creationId xmlns:p14="http://schemas.microsoft.com/office/powerpoint/2010/main" val="21397836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C3FB5C-1980-46FF-801E-60B4AD940E8A}" type="slidenum">
              <a:rPr lang="en-GB" smtClean="0"/>
              <a:t>5</a:t>
            </a:fld>
            <a:endParaRPr lang="en-GB"/>
          </a:p>
        </p:txBody>
      </p:sp>
    </p:spTree>
    <p:extLst>
      <p:ext uri="{BB962C8B-B14F-4D97-AF65-F5344CB8AC3E}">
        <p14:creationId xmlns:p14="http://schemas.microsoft.com/office/powerpoint/2010/main" val="2527770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Own note book and jot down terms you wish to research further </a:t>
            </a:r>
          </a:p>
          <a:p>
            <a:r>
              <a:rPr lang="en-GB" dirty="0" smtClean="0"/>
              <a:t>Questions that arise</a:t>
            </a:r>
            <a:endParaRPr lang="en-GB" dirty="0"/>
          </a:p>
        </p:txBody>
      </p:sp>
      <p:sp>
        <p:nvSpPr>
          <p:cNvPr id="4" name="Slide Number Placeholder 3"/>
          <p:cNvSpPr>
            <a:spLocks noGrp="1"/>
          </p:cNvSpPr>
          <p:nvPr>
            <p:ph type="sldNum" sz="quarter" idx="10"/>
          </p:nvPr>
        </p:nvSpPr>
        <p:spPr/>
        <p:txBody>
          <a:bodyPr/>
          <a:lstStyle/>
          <a:p>
            <a:fld id="{75074F0D-71B5-4BF0-A51B-3C150693D9DF}" type="slidenum">
              <a:rPr lang="en-GB" smtClean="0"/>
              <a:t>7</a:t>
            </a:fld>
            <a:endParaRPr lang="en-GB"/>
          </a:p>
        </p:txBody>
      </p:sp>
    </p:spTree>
    <p:extLst>
      <p:ext uri="{BB962C8B-B14F-4D97-AF65-F5344CB8AC3E}">
        <p14:creationId xmlns:p14="http://schemas.microsoft.com/office/powerpoint/2010/main" val="1858101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Give out as a hand out for discussion</a:t>
            </a:r>
          </a:p>
          <a:p>
            <a:endParaRPr lang="en-GB" smtClean="0"/>
          </a:p>
          <a:p>
            <a:r>
              <a:rPr lang="en-GB" smtClean="0"/>
              <a:t>Action </a:t>
            </a:r>
            <a:r>
              <a:rPr lang="en-GB" dirty="0" smtClean="0"/>
              <a:t>research as an epistemology is relatively new so I would advise that student participants do </a:t>
            </a:r>
            <a:r>
              <a:rPr lang="en-GB" b="1" dirty="0" smtClean="0"/>
              <a:t>not </a:t>
            </a:r>
            <a:r>
              <a:rPr lang="en-GB" b="0" dirty="0" smtClean="0"/>
              <a:t>state</a:t>
            </a:r>
            <a:r>
              <a:rPr lang="en-GB" b="1" dirty="0" smtClean="0"/>
              <a:t> </a:t>
            </a:r>
            <a:r>
              <a:rPr lang="en-GB" dirty="0" smtClean="0"/>
              <a:t>this as their epistemology unless they are prepared to defend this in</a:t>
            </a:r>
            <a:r>
              <a:rPr lang="en-GB" baseline="0" dirty="0" smtClean="0"/>
              <a:t> a section of the assignment.</a:t>
            </a:r>
            <a:r>
              <a:rPr lang="en-GB" dirty="0" smtClean="0"/>
              <a:t> </a:t>
            </a:r>
          </a:p>
          <a:p>
            <a:r>
              <a:rPr lang="en-GB" b="0" dirty="0" smtClean="0"/>
              <a:t>But I would put is as an option as a methodology and/ or a technique (method/ research tool)</a:t>
            </a:r>
            <a:endParaRPr lang="en-GB" b="0" dirty="0"/>
          </a:p>
        </p:txBody>
      </p:sp>
      <p:sp>
        <p:nvSpPr>
          <p:cNvPr id="4" name="Slide Number Placeholder 3"/>
          <p:cNvSpPr>
            <a:spLocks noGrp="1"/>
          </p:cNvSpPr>
          <p:nvPr>
            <p:ph type="sldNum" sz="quarter" idx="10"/>
          </p:nvPr>
        </p:nvSpPr>
        <p:spPr/>
        <p:txBody>
          <a:bodyPr/>
          <a:lstStyle/>
          <a:p>
            <a:fld id="{E8C3FB5C-1980-46FF-801E-60B4AD940E8A}" type="slidenum">
              <a:rPr lang="en-GB" smtClean="0"/>
              <a:t>8</a:t>
            </a:fld>
            <a:endParaRPr lang="en-GB"/>
          </a:p>
        </p:txBody>
      </p:sp>
    </p:spTree>
    <p:extLst>
      <p:ext uri="{BB962C8B-B14F-4D97-AF65-F5344CB8AC3E}">
        <p14:creationId xmlns:p14="http://schemas.microsoft.com/office/powerpoint/2010/main" val="2256942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10</a:t>
            </a:fld>
            <a:endParaRPr lang="en-GB"/>
          </a:p>
        </p:txBody>
      </p:sp>
    </p:spTree>
    <p:extLst>
      <p:ext uri="{BB962C8B-B14F-4D97-AF65-F5344CB8AC3E}">
        <p14:creationId xmlns:p14="http://schemas.microsoft.com/office/powerpoint/2010/main" val="3848678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FC62A00-1870-4AE0-92D3-885E27497112}" type="datetimeFigureOut">
              <a:rPr lang="en-GB" smtClean="0"/>
              <a:t>08/11/2016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2525225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FC62A00-1870-4AE0-92D3-885E27497112}" type="datetimeFigureOut">
              <a:rPr lang="en-GB" smtClean="0"/>
              <a:t>08/11/2016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2296045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C62A00-1870-4AE0-92D3-885E27497112}" type="datetimeFigureOut">
              <a:rPr lang="en-GB" smtClean="0"/>
              <a:t>08/11/2016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3011835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FC62A00-1870-4AE0-92D3-885E27497112}" type="datetimeFigureOut">
              <a:rPr lang="en-GB" smtClean="0"/>
              <a:t>08/11/2016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3829532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FC62A00-1870-4AE0-92D3-885E27497112}" type="datetimeFigureOut">
              <a:rPr lang="en-GB" smtClean="0"/>
              <a:t>08/11/2016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4016528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FC62A00-1870-4AE0-92D3-885E27497112}" type="datetimeFigureOut">
              <a:rPr lang="en-GB" smtClean="0"/>
              <a:t>08/11/2016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3621411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C62A00-1870-4AE0-92D3-885E27497112}" type="datetimeFigureOut">
              <a:rPr lang="en-GB" smtClean="0"/>
              <a:t>08/11/2016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134909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C62A00-1870-4AE0-92D3-885E27497112}" type="datetimeFigureOut">
              <a:rPr lang="en-GB" smtClean="0"/>
              <a:t>08/11/2016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1057422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C62A00-1870-4AE0-92D3-885E27497112}" type="datetimeFigureOut">
              <a:rPr lang="en-GB" smtClean="0"/>
              <a:t>08/11/2016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2612428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C62A00-1870-4AE0-92D3-885E27497112}" type="datetimeFigureOut">
              <a:rPr lang="en-GB" smtClean="0"/>
              <a:t>08/11/2016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3078304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C62A00-1870-4AE0-92D3-885E27497112}" type="datetimeFigureOut">
              <a:rPr lang="en-GB" smtClean="0"/>
              <a:t>08/11/2016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1154605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C62A00-1870-4AE0-92D3-885E27497112}" type="datetimeFigureOut">
              <a:rPr lang="en-GB" smtClean="0"/>
              <a:t>08/11/2016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3676392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C62A00-1870-4AE0-92D3-885E27497112}" type="datetimeFigureOut">
              <a:rPr lang="en-GB" smtClean="0"/>
              <a:t>08/11/2016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4115379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C62A00-1870-4AE0-92D3-885E27497112}" type="datetimeFigureOut">
              <a:rPr lang="en-GB" smtClean="0"/>
              <a:t>08/11/2016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2714370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C62A00-1870-4AE0-92D3-885E27497112}" type="datetimeFigureOut">
              <a:rPr lang="en-GB" smtClean="0"/>
              <a:t>08/11/2016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1858605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FC62A00-1870-4AE0-92D3-885E27497112}" type="datetimeFigureOut">
              <a:rPr lang="en-GB" smtClean="0"/>
              <a:t>08/11/2016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10926126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FC62A00-1870-4AE0-92D3-885E27497112}" type="datetimeFigureOut">
              <a:rPr lang="en-GB" smtClean="0"/>
              <a:t>08/11/2016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722A2-A036-452B-9177-5C3D47FA76DA}" type="slidenum">
              <a:rPr lang="en-GB" smtClean="0"/>
              <a:t>‹#›</a:t>
            </a:fld>
            <a:endParaRPr lang="en-GB"/>
          </a:p>
        </p:txBody>
      </p:sp>
    </p:spTree>
    <p:extLst>
      <p:ext uri="{BB962C8B-B14F-4D97-AF65-F5344CB8AC3E}">
        <p14:creationId xmlns:p14="http://schemas.microsoft.com/office/powerpoint/2010/main" val="3146102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FC62A00-1870-4AE0-92D3-885E27497112}" type="datetimeFigureOut">
              <a:rPr lang="en-GB" smtClean="0"/>
              <a:t>08/11/2016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89722A2-A036-452B-9177-5C3D47FA76DA}" type="slidenum">
              <a:rPr lang="en-GB" smtClean="0"/>
              <a:t>‹#›</a:t>
            </a:fld>
            <a:endParaRPr lang="en-GB"/>
          </a:p>
        </p:txBody>
      </p:sp>
    </p:spTree>
    <p:extLst>
      <p:ext uri="{BB962C8B-B14F-4D97-AF65-F5344CB8AC3E}">
        <p14:creationId xmlns:p14="http://schemas.microsoft.com/office/powerpoint/2010/main" val="14058811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2.le.ac.uk/colleges/ssah/documents/research-training-presentations/EpistFeb10.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hCOsY5rkRs8"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www.researchgate.net/profile/Robert_MacIntosh/publication/281236523_Mapping_Research_Method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slideshare.net/eLearnCenter/research-methods-uoc-2013?qid=c3d8374f-462c-45cc-9ffa-ea6dfec5a1a8&amp;v=&amp;b=&amp;from_search=9"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28900" y="1066801"/>
            <a:ext cx="9269185" cy="2612570"/>
          </a:xfrm>
        </p:spPr>
        <p:txBody>
          <a:bodyPr>
            <a:normAutofit fontScale="90000"/>
          </a:bodyPr>
          <a:lstStyle/>
          <a:p>
            <a:pPr algn="l"/>
            <a:r>
              <a:rPr lang="en-GB" dirty="0" smtClean="0"/>
              <a:t>Introduction to </a:t>
            </a:r>
            <a:r>
              <a:rPr lang="en-GB" dirty="0" smtClean="0"/>
              <a:t>the research paradigm: epistemology</a:t>
            </a:r>
            <a:r>
              <a:rPr lang="en-GB" dirty="0" smtClean="0"/>
              <a:t>, ontology and </a:t>
            </a:r>
            <a:r>
              <a:rPr lang="en-GB" dirty="0" smtClean="0"/>
              <a:t>methodology</a:t>
            </a:r>
            <a:endParaRPr lang="en-GB" dirty="0"/>
          </a:p>
        </p:txBody>
      </p:sp>
      <p:sp>
        <p:nvSpPr>
          <p:cNvPr id="3" name="Subtitle 2"/>
          <p:cNvSpPr>
            <a:spLocks noGrp="1"/>
          </p:cNvSpPr>
          <p:nvPr>
            <p:ph type="subTitle" idx="1"/>
          </p:nvPr>
        </p:nvSpPr>
        <p:spPr/>
        <p:txBody>
          <a:bodyPr/>
          <a:lstStyle/>
          <a:p>
            <a:r>
              <a:rPr lang="en-GB" dirty="0" smtClean="0"/>
              <a:t>Sharon L James</a:t>
            </a:r>
            <a:endParaRPr lang="en-GB" dirty="0"/>
          </a:p>
        </p:txBody>
      </p:sp>
    </p:spTree>
    <p:extLst>
      <p:ext uri="{BB962C8B-B14F-4D97-AF65-F5344CB8AC3E}">
        <p14:creationId xmlns:p14="http://schemas.microsoft.com/office/powerpoint/2010/main" val="35265011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3"/>
          <a:stretch>
            <a:fillRect/>
          </a:stretch>
        </p:blipFill>
        <p:spPr>
          <a:xfrm>
            <a:off x="181232" y="82377"/>
            <a:ext cx="11392930" cy="6666766"/>
          </a:xfrm>
          <a:prstGeom prst="rect">
            <a:avLst/>
          </a:prstGeom>
        </p:spPr>
      </p:pic>
    </p:spTree>
    <p:extLst>
      <p:ext uri="{BB962C8B-B14F-4D97-AF65-F5344CB8AC3E}">
        <p14:creationId xmlns:p14="http://schemas.microsoft.com/office/powerpoint/2010/main" val="149360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735960" y="524646"/>
            <a:ext cx="4318000" cy="2362200"/>
          </a:xfrm>
        </p:spPr>
        <p:txBody>
          <a:bodyPr>
            <a:normAutofit fontScale="90000"/>
          </a:bodyPr>
          <a:lstStyle/>
          <a:p>
            <a:pPr>
              <a:defRPr/>
            </a:pPr>
            <a:r>
              <a:rPr lang="en-GB" altLang="en-US" dirty="0" smtClean="0"/>
              <a:t/>
            </a:r>
            <a:br>
              <a:rPr lang="en-GB" altLang="en-US" dirty="0" smtClean="0"/>
            </a:br>
            <a:r>
              <a:rPr lang="en-US" altLang="en-US" b="1" dirty="0" smtClean="0">
                <a:solidFill>
                  <a:schemeClr val="tx1"/>
                </a:solidFill>
              </a:rPr>
              <a:t>PARADIGMS OF </a:t>
            </a:r>
            <a:br>
              <a:rPr lang="en-US" altLang="en-US" b="1" dirty="0" smtClean="0">
                <a:solidFill>
                  <a:schemeClr val="tx1"/>
                </a:solidFill>
              </a:rPr>
            </a:br>
            <a:r>
              <a:rPr lang="en-US" altLang="en-US" b="1" dirty="0" smtClean="0">
                <a:solidFill>
                  <a:schemeClr val="tx1"/>
                </a:solidFill>
              </a:rPr>
              <a:t>SOCIAL RESEARCH</a:t>
            </a:r>
            <a:r>
              <a:rPr lang="en-US" altLang="en-US" dirty="0" smtClean="0">
                <a:solidFill>
                  <a:schemeClr val="tx1"/>
                </a:solidFill>
              </a:rPr>
              <a:t/>
            </a:r>
            <a:br>
              <a:rPr lang="en-US" altLang="en-US" dirty="0" smtClean="0">
                <a:solidFill>
                  <a:schemeClr val="tx1"/>
                </a:solidFill>
              </a:rPr>
            </a:br>
            <a:endParaRPr lang="en-AU" altLang="en-US" sz="3200" dirty="0"/>
          </a:p>
        </p:txBody>
      </p:sp>
      <p:sp>
        <p:nvSpPr>
          <p:cNvPr id="11267" name="Rectangle 6"/>
          <p:cNvSpPr>
            <a:spLocks noChangeArrowheads="1"/>
          </p:cNvSpPr>
          <p:nvPr/>
        </p:nvSpPr>
        <p:spPr bwMode="auto">
          <a:xfrm>
            <a:off x="6179641" y="3178629"/>
            <a:ext cx="5500730" cy="149370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accent1"/>
              </a:buClr>
              <a:buSzPct val="85000"/>
              <a:buFont typeface="Arial" pitchFamily="34" charset="0"/>
              <a:buChar char="•"/>
              <a:defRPr sz="2400">
                <a:solidFill>
                  <a:schemeClr val="tx1"/>
                </a:solidFill>
                <a:latin typeface="Arial" pitchFamily="34" charset="0"/>
              </a:defRPr>
            </a:lvl1pPr>
            <a:lvl2pPr marL="742950" indent="-285750">
              <a:spcBef>
                <a:spcPct val="20000"/>
              </a:spcBef>
              <a:buClr>
                <a:schemeClr val="accent1"/>
              </a:buClr>
              <a:buSzPct val="85000"/>
              <a:buFont typeface="Arial" pitchFamily="34" charset="0"/>
              <a:buChar char="•"/>
              <a:defRPr sz="2000">
                <a:solidFill>
                  <a:schemeClr val="tx1"/>
                </a:solidFill>
                <a:latin typeface="Arial" pitchFamily="34" charset="0"/>
              </a:defRPr>
            </a:lvl2pPr>
            <a:lvl3pPr marL="1143000" indent="-228600">
              <a:spcBef>
                <a:spcPct val="20000"/>
              </a:spcBef>
              <a:buClr>
                <a:schemeClr val="accent1"/>
              </a:buClr>
              <a:buSzPct val="90000"/>
              <a:buFont typeface="Arial" pitchFamily="34" charset="0"/>
              <a:buChar char="•"/>
              <a:defRPr>
                <a:solidFill>
                  <a:schemeClr val="tx1"/>
                </a:solidFill>
                <a:latin typeface="Arial" pitchFamily="34" charset="0"/>
              </a:defRPr>
            </a:lvl3pPr>
            <a:lvl4pPr marL="1600200" indent="-228600">
              <a:spcBef>
                <a:spcPct val="20000"/>
              </a:spcBef>
              <a:buClr>
                <a:schemeClr val="accent1"/>
              </a:buClr>
              <a:buFont typeface="Arial" pitchFamily="34" charset="0"/>
              <a:buChar char="•"/>
              <a:defRPr sz="1600">
                <a:solidFill>
                  <a:schemeClr val="tx1"/>
                </a:solidFill>
                <a:latin typeface="Arial" pitchFamily="34" charset="0"/>
              </a:defRPr>
            </a:lvl4pPr>
            <a:lvl5pPr marL="2057400" indent="-228600">
              <a:spcBef>
                <a:spcPct val="20000"/>
              </a:spcBef>
              <a:buClr>
                <a:schemeClr val="accent1"/>
              </a:buClr>
              <a:buSzPct val="100000"/>
              <a:buFont typeface="Arial" pitchFamily="34" charset="0"/>
              <a:buChar char="•"/>
              <a:defRPr sz="1400">
                <a:solidFill>
                  <a:schemeClr val="tx1"/>
                </a:solidFill>
                <a:latin typeface="Arial" pitchFamily="34" charset="0"/>
              </a:defRPr>
            </a:lvl5pPr>
            <a:lvl6pPr marL="2514600" indent="-228600" fontAlgn="base">
              <a:spcBef>
                <a:spcPct val="20000"/>
              </a:spcBef>
              <a:spcAft>
                <a:spcPct val="0"/>
              </a:spcAft>
              <a:buClr>
                <a:schemeClr val="accent1"/>
              </a:buClr>
              <a:buSzPct val="100000"/>
              <a:buFont typeface="Arial" pitchFamily="34" charset="0"/>
              <a:buChar char="•"/>
              <a:defRPr sz="1400">
                <a:solidFill>
                  <a:schemeClr val="tx1"/>
                </a:solidFill>
                <a:latin typeface="Arial" pitchFamily="34" charset="0"/>
              </a:defRPr>
            </a:lvl6pPr>
            <a:lvl7pPr marL="2971800" indent="-228600" fontAlgn="base">
              <a:spcBef>
                <a:spcPct val="20000"/>
              </a:spcBef>
              <a:spcAft>
                <a:spcPct val="0"/>
              </a:spcAft>
              <a:buClr>
                <a:schemeClr val="accent1"/>
              </a:buClr>
              <a:buSzPct val="100000"/>
              <a:buFont typeface="Arial" pitchFamily="34" charset="0"/>
              <a:buChar char="•"/>
              <a:defRPr sz="1400">
                <a:solidFill>
                  <a:schemeClr val="tx1"/>
                </a:solidFill>
                <a:latin typeface="Arial" pitchFamily="34" charset="0"/>
              </a:defRPr>
            </a:lvl7pPr>
            <a:lvl8pPr marL="3429000" indent="-228600" fontAlgn="base">
              <a:spcBef>
                <a:spcPct val="20000"/>
              </a:spcBef>
              <a:spcAft>
                <a:spcPct val="0"/>
              </a:spcAft>
              <a:buClr>
                <a:schemeClr val="accent1"/>
              </a:buClr>
              <a:buSzPct val="100000"/>
              <a:buFont typeface="Arial" pitchFamily="34" charset="0"/>
              <a:buChar char="•"/>
              <a:defRPr sz="1400">
                <a:solidFill>
                  <a:schemeClr val="tx1"/>
                </a:solidFill>
                <a:latin typeface="Arial" pitchFamily="34" charset="0"/>
              </a:defRPr>
            </a:lvl8pPr>
            <a:lvl9pPr marL="3886200" indent="-228600" fontAlgn="base">
              <a:spcBef>
                <a:spcPct val="20000"/>
              </a:spcBef>
              <a:spcAft>
                <a:spcPct val="0"/>
              </a:spcAft>
              <a:buClr>
                <a:schemeClr val="accent1"/>
              </a:buClr>
              <a:buSzPct val="100000"/>
              <a:buFont typeface="Arial" pitchFamily="34" charset="0"/>
              <a:buChar char="•"/>
              <a:defRPr sz="1400">
                <a:solidFill>
                  <a:schemeClr val="tx1"/>
                </a:solidFill>
                <a:latin typeface="Arial" pitchFamily="34" charset="0"/>
              </a:defRPr>
            </a:lvl9pPr>
          </a:lstStyle>
          <a:p>
            <a:pPr algn="ctr">
              <a:buClrTx/>
              <a:buSzTx/>
              <a:buFontTx/>
              <a:buNone/>
            </a:pPr>
            <a:r>
              <a:rPr lang="en-US" altLang="en-US" sz="3200" b="1" dirty="0">
                <a:latin typeface="Verdana" pitchFamily="34" charset="0"/>
              </a:rPr>
              <a:t>© </a:t>
            </a:r>
            <a:r>
              <a:rPr lang="en-US" altLang="en-US" sz="3200" b="1" dirty="0"/>
              <a:t>LOUIS COHEN, LAWRENCE MANION &amp; KEITH MORRISON </a:t>
            </a:r>
            <a:endParaRPr lang="en-US" altLang="en-US" sz="3200" b="1" dirty="0" smtClean="0"/>
          </a:p>
          <a:p>
            <a:pPr algn="ctr">
              <a:buClrTx/>
              <a:buSzTx/>
              <a:buFontTx/>
              <a:buNone/>
            </a:pPr>
            <a:endParaRPr lang="en-US" altLang="en-US" sz="3200" b="1" dirty="0">
              <a:solidFill>
                <a:srgbClr val="FFFFFF"/>
              </a:solidFill>
            </a:endParaRPr>
          </a:p>
          <a:p>
            <a:pPr algn="ctr">
              <a:buClrTx/>
              <a:buSzTx/>
              <a:buFontTx/>
              <a:buNone/>
            </a:pPr>
            <a:endParaRPr lang="en-AU" altLang="en-US" sz="3200" b="1" dirty="0">
              <a:solidFill>
                <a:srgbClr val="FFFFFF"/>
              </a:solidFill>
            </a:endParaRPr>
          </a:p>
        </p:txBody>
      </p:sp>
      <p:pic>
        <p:nvPicPr>
          <p:cNvPr id="11268" name="Picture 7" descr="C:\Users\Jane Waters\Desktop\CMH IMAGE.jpg"/>
          <p:cNvPicPr>
            <a:picLocks noChangeAspect="1" noChangeArrowheads="1"/>
          </p:cNvPicPr>
          <p:nvPr/>
        </p:nvPicPr>
        <p:blipFill>
          <a:blip r:embed="rId3">
            <a:extLst>
              <a:ext uri="{28A0092B-C50C-407E-A947-70E740481C1C}">
                <a14:useLocalDpi xmlns:a14="http://schemas.microsoft.com/office/drawing/2010/main" val="0"/>
              </a:ext>
            </a:extLst>
          </a:blip>
          <a:srcRect t="15120" r="9674"/>
          <a:stretch>
            <a:fillRect/>
          </a:stretch>
        </p:blipFill>
        <p:spPr bwMode="auto">
          <a:xfrm>
            <a:off x="1991545" y="548681"/>
            <a:ext cx="3311525" cy="404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514601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775520" y="188640"/>
            <a:ext cx="8686800" cy="838200"/>
          </a:xfrm>
        </p:spPr>
        <p:txBody>
          <a:bodyPr>
            <a:normAutofit fontScale="90000"/>
          </a:bodyPr>
          <a:lstStyle/>
          <a:p>
            <a:pPr algn="ctr">
              <a:defRPr/>
            </a:pPr>
            <a:r>
              <a:rPr lang="en-US" altLang="en-US" sz="3600" dirty="0">
                <a:cs typeface="Arial" pitchFamily="34" charset="0"/>
              </a:rPr>
              <a:t>BIG IDEAS: ontology to epistemology to paradigm</a:t>
            </a:r>
          </a:p>
        </p:txBody>
      </p:sp>
      <p:sp>
        <p:nvSpPr>
          <p:cNvPr id="12291" name="Content Placeholder 2"/>
          <p:cNvSpPr>
            <a:spLocks noGrp="1"/>
          </p:cNvSpPr>
          <p:nvPr>
            <p:ph idx="1"/>
          </p:nvPr>
        </p:nvSpPr>
        <p:spPr>
          <a:xfrm>
            <a:off x="1328057" y="2362200"/>
            <a:ext cx="8763000" cy="3352799"/>
          </a:xfrm>
          <a:solidFill>
            <a:srgbClr val="F8F8F8"/>
          </a:solidFill>
        </p:spPr>
        <p:txBody>
          <a:bodyPr>
            <a:normAutofit lnSpcReduction="10000"/>
          </a:bodyPr>
          <a:lstStyle/>
          <a:p>
            <a:pPr marL="0" indent="0">
              <a:buNone/>
            </a:pPr>
            <a:r>
              <a:rPr lang="en-US" altLang="en-US" dirty="0">
                <a:cs typeface="Arial" pitchFamily="34" charset="0"/>
              </a:rPr>
              <a:t>The search for truth  - ontology</a:t>
            </a:r>
          </a:p>
          <a:p>
            <a:endParaRPr lang="en-US" altLang="en-US" dirty="0">
              <a:cs typeface="Arial" pitchFamily="34" charset="0"/>
            </a:endParaRPr>
          </a:p>
          <a:p>
            <a:pPr marL="0" indent="0">
              <a:buNone/>
            </a:pPr>
            <a:r>
              <a:rPr lang="en-US" altLang="en-US" dirty="0">
                <a:cs typeface="Arial" pitchFamily="34" charset="0"/>
              </a:rPr>
              <a:t>Two conceptions of social reality </a:t>
            </a:r>
          </a:p>
          <a:p>
            <a:endParaRPr lang="en-US" altLang="en-US" dirty="0">
              <a:cs typeface="Arial" pitchFamily="34" charset="0"/>
            </a:endParaRPr>
          </a:p>
          <a:p>
            <a:pPr lvl="1"/>
            <a:r>
              <a:rPr lang="en-US" altLang="en-US" dirty="0">
                <a:cs typeface="Arial" pitchFamily="34" charset="0"/>
              </a:rPr>
              <a:t>Realism aka positivist</a:t>
            </a:r>
          </a:p>
          <a:p>
            <a:endParaRPr lang="en-US" altLang="en-US" dirty="0">
              <a:cs typeface="Arial" pitchFamily="34" charset="0"/>
            </a:endParaRPr>
          </a:p>
          <a:p>
            <a:pPr lvl="1"/>
            <a:r>
              <a:rPr lang="en-US" altLang="en-US" dirty="0">
                <a:cs typeface="Arial" pitchFamily="34" charset="0"/>
              </a:rPr>
              <a:t>Relativism aka naturalist/ interpretivist</a:t>
            </a:r>
          </a:p>
          <a:p>
            <a:pPr marL="0" indent="0">
              <a:buNone/>
            </a:pPr>
            <a:endParaRPr lang="en-US" altLang="en-US" dirty="0" smtClean="0">
              <a:cs typeface="Arial" pitchFamily="34" charset="0"/>
            </a:endParaRPr>
          </a:p>
          <a:p>
            <a:endParaRPr lang="en-US" altLang="en-US" dirty="0" smtClean="0">
              <a:cs typeface="Arial" pitchFamily="34" charset="0"/>
            </a:endParaRPr>
          </a:p>
          <a:p>
            <a:endParaRPr lang="en-US" altLang="en-US" dirty="0" smtClean="0"/>
          </a:p>
        </p:txBody>
      </p:sp>
    </p:spTree>
    <p:extLst>
      <p:ext uri="{BB962C8B-B14F-4D97-AF65-F5344CB8AC3E}">
        <p14:creationId xmlns:p14="http://schemas.microsoft.com/office/powerpoint/2010/main" val="20692289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568414" y="549288"/>
            <a:ext cx="9720073" cy="5749187"/>
          </a:xfrm>
        </p:spPr>
        <p:txBody>
          <a:bodyPr>
            <a:normAutofit/>
          </a:bodyPr>
          <a:lstStyle/>
          <a:p>
            <a:pPr marL="0" indent="0">
              <a:buNone/>
            </a:pPr>
            <a:r>
              <a:rPr lang="en-GB" sz="2800" b="1" dirty="0"/>
              <a:t>Ontology: </a:t>
            </a:r>
            <a:r>
              <a:rPr lang="en-GB" sz="2800" dirty="0"/>
              <a:t>What Constitutes Reality and How Can We Understand Existence? </a:t>
            </a:r>
            <a:r>
              <a:rPr lang="en-GB" sz="2800" dirty="0" smtClean="0"/>
              <a:t>(our view of reality)</a:t>
            </a:r>
            <a:endParaRPr lang="en-GB" sz="2800" dirty="0"/>
          </a:p>
          <a:p>
            <a:r>
              <a:rPr lang="en-GB" sz="2800" dirty="0"/>
              <a:t>Two Main Positions Considered Here: Positivism &amp; Interpretivism </a:t>
            </a:r>
          </a:p>
          <a:p>
            <a:pPr marL="0" indent="0">
              <a:buNone/>
            </a:pPr>
            <a:endParaRPr lang="en-GB" sz="2800" b="1" dirty="0"/>
          </a:p>
          <a:p>
            <a:pPr marL="0" indent="0">
              <a:buNone/>
            </a:pPr>
            <a:r>
              <a:rPr lang="en-GB" sz="2800" b="1" dirty="0" smtClean="0"/>
              <a:t>Epistemology</a:t>
            </a:r>
            <a:r>
              <a:rPr lang="en-GB" sz="2800" b="1" dirty="0"/>
              <a:t>: </a:t>
            </a:r>
            <a:r>
              <a:rPr lang="en-GB" sz="2800" dirty="0"/>
              <a:t>What Constitutes Valid Knowledge and How Can We Obtain It? </a:t>
            </a:r>
            <a:r>
              <a:rPr lang="en-GB" sz="2800" dirty="0" smtClean="0"/>
              <a:t>(our theory of knowledge)</a:t>
            </a:r>
          </a:p>
          <a:p>
            <a:r>
              <a:rPr lang="en-GB" sz="2800" dirty="0" smtClean="0"/>
              <a:t>Underpins </a:t>
            </a:r>
            <a:r>
              <a:rPr lang="en-GB" sz="2800" dirty="0"/>
              <a:t>the Qualitative Versus Quantitative Debate </a:t>
            </a:r>
            <a:endParaRPr lang="en-GB" sz="2800" dirty="0" smtClean="0"/>
          </a:p>
          <a:p>
            <a:pPr marL="0" indent="0">
              <a:buNone/>
            </a:pPr>
            <a:r>
              <a:rPr lang="en-GB" sz="2800" b="1" dirty="0" smtClean="0"/>
              <a:t>Methodology:</a:t>
            </a:r>
            <a:endParaRPr lang="en-GB" sz="2800" b="1" dirty="0"/>
          </a:p>
          <a:p>
            <a:r>
              <a:rPr lang="en-GB" sz="2800" dirty="0" smtClean="0"/>
              <a:t>Could </a:t>
            </a:r>
            <a:r>
              <a:rPr lang="en-GB" sz="2800" dirty="0"/>
              <a:t>Call it: “The Scientist Versus Detective” Debate </a:t>
            </a:r>
          </a:p>
          <a:p>
            <a:endParaRPr lang="en-GB" dirty="0"/>
          </a:p>
        </p:txBody>
      </p:sp>
    </p:spTree>
    <p:extLst>
      <p:ext uri="{BB962C8B-B14F-4D97-AF65-F5344CB8AC3E}">
        <p14:creationId xmlns:p14="http://schemas.microsoft.com/office/powerpoint/2010/main" val="3290580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hlinkClick r:id="rId2"/>
              </a:rPr>
              <a:t>https://</a:t>
            </a:r>
            <a:r>
              <a:rPr lang="en-GB" dirty="0" smtClean="0">
                <a:hlinkClick r:id="rId2"/>
              </a:rPr>
              <a:t>www2.le.ac.uk/colleges/ssah/documents/research-training-presentations/EpistFeb10.pdf</a:t>
            </a:r>
            <a:endParaRPr lang="en-GB" dirty="0" smtClean="0"/>
          </a:p>
          <a:p>
            <a:endParaRPr lang="en-GB" dirty="0"/>
          </a:p>
        </p:txBody>
      </p:sp>
    </p:spTree>
    <p:extLst>
      <p:ext uri="{BB962C8B-B14F-4D97-AF65-F5344CB8AC3E}">
        <p14:creationId xmlns:p14="http://schemas.microsoft.com/office/powerpoint/2010/main" val="1535239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Big picture</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www.youtube.com/watch?v=hCOsY5rkRs8</a:t>
            </a:r>
            <a:endParaRPr lang="en-GB" dirty="0" smtClean="0"/>
          </a:p>
          <a:p>
            <a:endParaRPr lang="en-GB" dirty="0"/>
          </a:p>
        </p:txBody>
      </p:sp>
    </p:spTree>
    <p:extLst>
      <p:ext uri="{BB962C8B-B14F-4D97-AF65-F5344CB8AC3E}">
        <p14:creationId xmlns:p14="http://schemas.microsoft.com/office/powerpoint/2010/main" val="27766180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rotWithShape="1">
          <a:blip r:embed="rId3"/>
          <a:srcRect l="30732" t="12638" r="32287" b="9195"/>
          <a:stretch/>
        </p:blipFill>
        <p:spPr bwMode="auto">
          <a:xfrm>
            <a:off x="3179618" y="197427"/>
            <a:ext cx="7845136" cy="6348846"/>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4836607" y="5978879"/>
            <a:ext cx="5263116" cy="338554"/>
          </a:xfrm>
          <a:prstGeom prst="rect">
            <a:avLst/>
          </a:prstGeom>
          <a:noFill/>
        </p:spPr>
        <p:txBody>
          <a:bodyPr wrap="square" rtlCol="0">
            <a:spAutoFit/>
          </a:bodyPr>
          <a:lstStyle/>
          <a:p>
            <a:r>
              <a:rPr lang="en-GB" sz="800" dirty="0">
                <a:hlinkClick r:id="rId4"/>
              </a:rPr>
              <a:t>https://</a:t>
            </a:r>
            <a:r>
              <a:rPr lang="en-GB" sz="800" dirty="0" smtClean="0">
                <a:hlinkClick r:id="rId4"/>
              </a:rPr>
              <a:t>www.researchgate.net/profile/Robert_MacIntosh/publication/281236523_Mapping_Research_Methods</a:t>
            </a:r>
            <a:endParaRPr lang="en-GB" sz="800" dirty="0" smtClean="0"/>
          </a:p>
          <a:p>
            <a:endParaRPr lang="en-GB" sz="800" dirty="0"/>
          </a:p>
        </p:txBody>
      </p:sp>
    </p:spTree>
    <p:extLst>
      <p:ext uri="{BB962C8B-B14F-4D97-AF65-F5344CB8AC3E}">
        <p14:creationId xmlns:p14="http://schemas.microsoft.com/office/powerpoint/2010/main" val="3948081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09" y="185058"/>
            <a:ext cx="10018713" cy="1077685"/>
          </a:xfrm>
        </p:spPr>
        <p:txBody>
          <a:bodyPr/>
          <a:lstStyle/>
          <a:p>
            <a:r>
              <a:rPr lang="en-GB" dirty="0" smtClean="0"/>
              <a:t>Plenary</a:t>
            </a:r>
            <a:endParaRPr lang="en-GB" dirty="0"/>
          </a:p>
        </p:txBody>
      </p:sp>
      <p:sp>
        <p:nvSpPr>
          <p:cNvPr id="3" name="Content Placeholder 2"/>
          <p:cNvSpPr>
            <a:spLocks noGrp="1"/>
          </p:cNvSpPr>
          <p:nvPr>
            <p:ph idx="1"/>
          </p:nvPr>
        </p:nvSpPr>
        <p:spPr>
          <a:xfrm>
            <a:off x="1484308" y="1082139"/>
            <a:ext cx="10018713" cy="5006934"/>
          </a:xfrm>
        </p:spPr>
        <p:txBody>
          <a:bodyPr>
            <a:normAutofit fontScale="92500" lnSpcReduction="10000"/>
          </a:bodyPr>
          <a:lstStyle/>
          <a:p>
            <a:pPr marL="0" indent="0">
              <a:buNone/>
            </a:pPr>
            <a:r>
              <a:rPr lang="en-GB" dirty="0" smtClean="0"/>
              <a:t>For the purposes of a module assignment, you need only to state </a:t>
            </a:r>
            <a:r>
              <a:rPr lang="en-GB" dirty="0"/>
              <a:t>in a few </a:t>
            </a:r>
            <a:r>
              <a:rPr lang="en-GB" dirty="0" smtClean="0"/>
              <a:t>sentences, where you are setting your thinking. This is usually at the start of the methodology section but as you come to understand this better, you may choose to discuss this as part of the introductory chapter.  This becomes more important as part of your masters and doctorate dissertations.</a:t>
            </a:r>
          </a:p>
          <a:p>
            <a:r>
              <a:rPr lang="en-GB" dirty="0" smtClean="0"/>
              <a:t>A typical sentence frame might be: (delete as appropriate and support with a reference to a reading you have genuinely done)</a:t>
            </a:r>
          </a:p>
          <a:p>
            <a:pPr marL="0" indent="0">
              <a:buNone/>
            </a:pPr>
            <a:r>
              <a:rPr lang="en-GB" i="1" dirty="0" smtClean="0"/>
              <a:t>Methodology:</a:t>
            </a:r>
          </a:p>
          <a:p>
            <a:pPr marL="0" indent="0">
              <a:buNone/>
            </a:pPr>
            <a:r>
              <a:rPr lang="en-GB" i="1" dirty="0" smtClean="0"/>
              <a:t>  My research paradigm is set in an </a:t>
            </a:r>
            <a:r>
              <a:rPr lang="en-GB" i="1" u="sng" dirty="0" smtClean="0"/>
              <a:t>objective/ subjective </a:t>
            </a:r>
            <a:r>
              <a:rPr lang="en-GB" i="1" dirty="0" smtClean="0"/>
              <a:t>ontology as described by (insert author’s name) [and perhaps a quote or paraphrased description]. The epistemological approach that I use is that of a </a:t>
            </a:r>
            <a:r>
              <a:rPr lang="en-GB" i="1" u="sng" dirty="0" smtClean="0"/>
              <a:t>positivist/ relativist/ critical theorist </a:t>
            </a:r>
            <a:r>
              <a:rPr lang="en-GB" i="1" dirty="0" smtClean="0"/>
              <a:t>as defined by </a:t>
            </a:r>
            <a:r>
              <a:rPr lang="en-GB" i="1" dirty="0"/>
              <a:t>(insert author’s name) [and perhaps a quote or paraphrased description]. </a:t>
            </a:r>
            <a:endParaRPr lang="en-GB" i="1" dirty="0" smtClean="0"/>
          </a:p>
          <a:p>
            <a:pPr marL="0" indent="0">
              <a:buNone/>
            </a:pPr>
            <a:r>
              <a:rPr lang="en-GB" i="1" dirty="0" smtClean="0"/>
              <a:t>The methodology is a </a:t>
            </a:r>
            <a:r>
              <a:rPr lang="en-GB" i="1" u="sng" dirty="0" smtClean="0"/>
              <a:t>case-study/ action research/ </a:t>
            </a:r>
            <a:r>
              <a:rPr lang="en-GB" i="1" u="sng" dirty="0" err="1" smtClean="0"/>
              <a:t>etc</a:t>
            </a:r>
            <a:r>
              <a:rPr lang="en-GB" i="1" dirty="0" smtClean="0"/>
              <a:t> approach …</a:t>
            </a:r>
            <a:endParaRPr lang="en-GB" i="1" dirty="0"/>
          </a:p>
        </p:txBody>
      </p:sp>
    </p:spTree>
    <p:extLst>
      <p:ext uri="{BB962C8B-B14F-4D97-AF65-F5344CB8AC3E}">
        <p14:creationId xmlns:p14="http://schemas.microsoft.com/office/powerpoint/2010/main" val="555818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thinking</a:t>
            </a:r>
            <a:endParaRPr lang="en-GB" dirty="0"/>
          </a:p>
        </p:txBody>
      </p:sp>
      <p:sp>
        <p:nvSpPr>
          <p:cNvPr id="3" name="Content Placeholder 2"/>
          <p:cNvSpPr>
            <a:spLocks noGrp="1"/>
          </p:cNvSpPr>
          <p:nvPr>
            <p:ph idx="1"/>
          </p:nvPr>
        </p:nvSpPr>
        <p:spPr/>
        <p:txBody>
          <a:bodyPr/>
          <a:lstStyle/>
          <a:p>
            <a:r>
              <a:rPr lang="en-GB" dirty="0">
                <a:hlinkClick r:id="rId3"/>
              </a:rPr>
              <a:t>http://www.slideshare.net/eLearnCenter/research-methods-uoc-2013?qid=c3d8374f-462c-45cc-9ffa-ea6dfec5a1a8&amp;v=&amp;b=&amp;</a:t>
            </a:r>
            <a:r>
              <a:rPr lang="en-GB" dirty="0" smtClean="0">
                <a:hlinkClick r:id="rId3"/>
              </a:rPr>
              <a:t>from_search=9</a:t>
            </a:r>
            <a:endParaRPr lang="en-GB" dirty="0" smtClean="0"/>
          </a:p>
          <a:p>
            <a:endParaRPr lang="en-GB" dirty="0"/>
          </a:p>
        </p:txBody>
      </p:sp>
    </p:spTree>
    <p:extLst>
      <p:ext uri="{BB962C8B-B14F-4D97-AF65-F5344CB8AC3E}">
        <p14:creationId xmlns:p14="http://schemas.microsoft.com/office/powerpoint/2010/main" val="227729889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51</TotalTime>
  <Words>432</Words>
  <Application>Microsoft Office PowerPoint</Application>
  <PresentationFormat>Widescreen</PresentationFormat>
  <Paragraphs>50</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MS PGothic</vt:lpstr>
      <vt:lpstr>Arial</vt:lpstr>
      <vt:lpstr>Calibri</vt:lpstr>
      <vt:lpstr>Verdana</vt:lpstr>
      <vt:lpstr>Parallax</vt:lpstr>
      <vt:lpstr>Introduction to the research paradigm: epistemology, ontology and methodology</vt:lpstr>
      <vt:lpstr>PowerPoint Presentation</vt:lpstr>
      <vt:lpstr> PARADIGMS OF  SOCIAL RESEARCH </vt:lpstr>
      <vt:lpstr>BIG IDEAS: ontology to epistemology to paradigm</vt:lpstr>
      <vt:lpstr>PowerPoint Presentation</vt:lpstr>
      <vt:lpstr>PowerPoint Presentation</vt:lpstr>
      <vt:lpstr>Big picture</vt:lpstr>
      <vt:lpstr>PowerPoint Presentation</vt:lpstr>
      <vt:lpstr>Plenary</vt:lpstr>
      <vt:lpstr>Further thinking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paradigms</dc:title>
  <dc:creator>Sharon James</dc:creator>
  <cp:lastModifiedBy>Sharon James</cp:lastModifiedBy>
  <cp:revision>4</cp:revision>
  <dcterms:created xsi:type="dcterms:W3CDTF">2016-11-08T13:51:23Z</dcterms:created>
  <dcterms:modified xsi:type="dcterms:W3CDTF">2016-11-08T14:43:46Z</dcterms:modified>
</cp:coreProperties>
</file>