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9601200" cy="12801600" type="A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40A"/>
    <a:srgbClr val="F2F1E4"/>
    <a:srgbClr val="ED7D3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A4BEAA-3608-77D9-5BB7-C9ADB247E88A}" v="1311" dt="2025-10-17T08:45:42.340"/>
    <p1510:client id="{B770E471-4D25-E57B-777F-6EAA0CF98A63}" v="7" dt="2025-10-16T18:08:38.969"/>
    <p1510:client id="{F309F927-C336-4997-5A4C-C4BFD55B0A4B}" v="380" dt="2025-10-18T11:40:12.8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 Woodhouse (2110818)" userId="S::2110818@student.uwtsd.ac.uk::d1282ea1-3f93-4f70-b35d-eb39c76f0310" providerId="AD" clId="Web-{66A4BEAA-3608-77D9-5BB7-C9ADB247E88A}"/>
    <pc:docChg chg="modSld">
      <pc:chgData name="Kay Woodhouse (2110818)" userId="S::2110818@student.uwtsd.ac.uk::d1282ea1-3f93-4f70-b35d-eb39c76f0310" providerId="AD" clId="Web-{66A4BEAA-3608-77D9-5BB7-C9ADB247E88A}" dt="2025-10-17T08:45:42.340" v="1292" actId="20577"/>
      <pc:docMkLst>
        <pc:docMk/>
      </pc:docMkLst>
      <pc:sldChg chg="addSp delSp modSp">
        <pc:chgData name="Kay Woodhouse (2110818)" userId="S::2110818@student.uwtsd.ac.uk::d1282ea1-3f93-4f70-b35d-eb39c76f0310" providerId="AD" clId="Web-{66A4BEAA-3608-77D9-5BB7-C9ADB247E88A}" dt="2025-10-17T08:45:42.340" v="1292" actId="20577"/>
        <pc:sldMkLst>
          <pc:docMk/>
          <pc:sldMk cId="109857222" sldId="256"/>
        </pc:sldMkLst>
        <pc:spChg chg="mod">
          <ac:chgData name="Kay Woodhouse (2110818)" userId="S::2110818@student.uwtsd.ac.uk::d1282ea1-3f93-4f70-b35d-eb39c76f0310" providerId="AD" clId="Web-{66A4BEAA-3608-77D9-5BB7-C9ADB247E88A}" dt="2025-10-17T08:32:11.683" v="1123" actId="14100"/>
          <ac:spMkLst>
            <pc:docMk/>
            <pc:sldMk cId="109857222" sldId="256"/>
            <ac:spMk id="7" creationId="{64C493A8-3EFD-7523-A685-A4FA0A6328EC}"/>
          </ac:spMkLst>
        </pc:spChg>
        <pc:spChg chg="add mod">
          <ac:chgData name="Kay Woodhouse (2110818)" userId="S::2110818@student.uwtsd.ac.uk::d1282ea1-3f93-4f70-b35d-eb39c76f0310" providerId="AD" clId="Web-{66A4BEAA-3608-77D9-5BB7-C9ADB247E88A}" dt="2025-10-16T18:34:20.906" v="165"/>
          <ac:spMkLst>
            <pc:docMk/>
            <pc:sldMk cId="109857222" sldId="256"/>
            <ac:spMk id="12" creationId="{4751A3A6-5E85-8E5C-23B8-7AEAA9CC3065}"/>
          </ac:spMkLst>
        </pc:spChg>
        <pc:spChg chg="add mod">
          <ac:chgData name="Kay Woodhouse (2110818)" userId="S::2110818@student.uwtsd.ac.uk::d1282ea1-3f93-4f70-b35d-eb39c76f0310" providerId="AD" clId="Web-{66A4BEAA-3608-77D9-5BB7-C9ADB247E88A}" dt="2025-10-16T18:43:30.820" v="301" actId="20577"/>
          <ac:spMkLst>
            <pc:docMk/>
            <pc:sldMk cId="109857222" sldId="256"/>
            <ac:spMk id="13" creationId="{E7F006CD-E9EC-0856-CCC2-C707DCD1B8D3}"/>
          </ac:spMkLst>
        </pc:spChg>
        <pc:spChg chg="add mod">
          <ac:chgData name="Kay Woodhouse (2110818)" userId="S::2110818@student.uwtsd.ac.uk::d1282ea1-3f93-4f70-b35d-eb39c76f0310" providerId="AD" clId="Web-{66A4BEAA-3608-77D9-5BB7-C9ADB247E88A}" dt="2025-10-16T18:38:05.754" v="206" actId="14100"/>
          <ac:spMkLst>
            <pc:docMk/>
            <pc:sldMk cId="109857222" sldId="256"/>
            <ac:spMk id="18" creationId="{11794B9A-FD08-7BB0-806B-06F54E5A7232}"/>
          </ac:spMkLst>
        </pc:spChg>
        <pc:spChg chg="mod">
          <ac:chgData name="Kay Woodhouse (2110818)" userId="S::2110818@student.uwtsd.ac.uk::d1282ea1-3f93-4f70-b35d-eb39c76f0310" providerId="AD" clId="Web-{66A4BEAA-3608-77D9-5BB7-C9ADB247E88A}" dt="2025-10-16T18:18:40.032" v="54" actId="20577"/>
          <ac:spMkLst>
            <pc:docMk/>
            <pc:sldMk cId="109857222" sldId="256"/>
            <ac:spMk id="19" creationId="{78281A54-3BE2-1CEC-3BC5-0EF93F9C36FB}"/>
          </ac:spMkLst>
        </pc:spChg>
        <pc:spChg chg="mod">
          <ac:chgData name="Kay Woodhouse (2110818)" userId="S::2110818@student.uwtsd.ac.uk::d1282ea1-3f93-4f70-b35d-eb39c76f0310" providerId="AD" clId="Web-{66A4BEAA-3608-77D9-5BB7-C9ADB247E88A}" dt="2025-10-16T18:24:17.786" v="83" actId="14100"/>
          <ac:spMkLst>
            <pc:docMk/>
            <pc:sldMk cId="109857222" sldId="256"/>
            <ac:spMk id="20" creationId="{1E217540-88AE-1BFA-F2F3-98FE68C0D6C7}"/>
          </ac:spMkLst>
        </pc:spChg>
        <pc:spChg chg="mod">
          <ac:chgData name="Kay Woodhouse (2110818)" userId="S::2110818@student.uwtsd.ac.uk::d1282ea1-3f93-4f70-b35d-eb39c76f0310" providerId="AD" clId="Web-{66A4BEAA-3608-77D9-5BB7-C9ADB247E88A}" dt="2025-10-16T18:24:09.052" v="82" actId="14100"/>
          <ac:spMkLst>
            <pc:docMk/>
            <pc:sldMk cId="109857222" sldId="256"/>
            <ac:spMk id="22" creationId="{4B9C105D-15EB-E8D8-9C5D-D072F415355F}"/>
          </ac:spMkLst>
        </pc:spChg>
        <pc:spChg chg="mod">
          <ac:chgData name="Kay Woodhouse (2110818)" userId="S::2110818@student.uwtsd.ac.uk::d1282ea1-3f93-4f70-b35d-eb39c76f0310" providerId="AD" clId="Web-{66A4BEAA-3608-77D9-5BB7-C9ADB247E88A}" dt="2025-10-17T08:41:05.078" v="1142" actId="20577"/>
          <ac:spMkLst>
            <pc:docMk/>
            <pc:sldMk cId="109857222" sldId="256"/>
            <ac:spMk id="26" creationId="{9D08DD63-625D-C450-0C1A-9FF7812FE17D}"/>
          </ac:spMkLst>
        </pc:spChg>
        <pc:spChg chg="mod">
          <ac:chgData name="Kay Woodhouse (2110818)" userId="S::2110818@student.uwtsd.ac.uk::d1282ea1-3f93-4f70-b35d-eb39c76f0310" providerId="AD" clId="Web-{66A4BEAA-3608-77D9-5BB7-C9ADB247E88A}" dt="2025-10-16T18:18:09.417" v="49" actId="14100"/>
          <ac:spMkLst>
            <pc:docMk/>
            <pc:sldMk cId="109857222" sldId="256"/>
            <ac:spMk id="6490" creationId="{1C2A01CF-62CE-2229-A19D-9BCE942C4F67}"/>
          </ac:spMkLst>
        </pc:spChg>
        <pc:spChg chg="mod">
          <ac:chgData name="Kay Woodhouse (2110818)" userId="S::2110818@student.uwtsd.ac.uk::d1282ea1-3f93-4f70-b35d-eb39c76f0310" providerId="AD" clId="Web-{66A4BEAA-3608-77D9-5BB7-C9ADB247E88A}" dt="2025-10-16T19:16:15.260" v="1060" actId="14100"/>
          <ac:spMkLst>
            <pc:docMk/>
            <pc:sldMk cId="109857222" sldId="256"/>
            <ac:spMk id="6492" creationId="{82F3D497-F1D5-C9A7-0173-5EA72B186F34}"/>
          </ac:spMkLst>
        </pc:spChg>
        <pc:spChg chg="mod">
          <ac:chgData name="Kay Woodhouse (2110818)" userId="S::2110818@student.uwtsd.ac.uk::d1282ea1-3f93-4f70-b35d-eb39c76f0310" providerId="AD" clId="Web-{66A4BEAA-3608-77D9-5BB7-C9ADB247E88A}" dt="2025-10-16T19:17:00.106" v="1071" actId="20577"/>
          <ac:spMkLst>
            <pc:docMk/>
            <pc:sldMk cId="109857222" sldId="256"/>
            <ac:spMk id="6493" creationId="{F68C4ED1-6277-56F3-06E3-75BC6BF02D35}"/>
          </ac:spMkLst>
        </pc:spChg>
        <pc:spChg chg="mod">
          <ac:chgData name="Kay Woodhouse (2110818)" userId="S::2110818@student.uwtsd.ac.uk::d1282ea1-3f93-4f70-b35d-eb39c76f0310" providerId="AD" clId="Web-{66A4BEAA-3608-77D9-5BB7-C9ADB247E88A}" dt="2025-10-17T08:45:42.340" v="1292" actId="20577"/>
          <ac:spMkLst>
            <pc:docMk/>
            <pc:sldMk cId="109857222" sldId="256"/>
            <ac:spMk id="6495" creationId="{DA4983F8-E762-86F2-6740-488FE48CA630}"/>
          </ac:spMkLst>
        </pc:spChg>
        <pc:picChg chg="mod">
          <ac:chgData name="Kay Woodhouse (2110818)" userId="S::2110818@student.uwtsd.ac.uk::d1282ea1-3f93-4f70-b35d-eb39c76f0310" providerId="AD" clId="Web-{66A4BEAA-3608-77D9-5BB7-C9ADB247E88A}" dt="2025-10-16T18:58:26.786" v="529" actId="14100"/>
          <ac:picMkLst>
            <pc:docMk/>
            <pc:sldMk cId="109857222" sldId="256"/>
            <ac:picMk id="5" creationId="{5EE5A45D-4DD6-DA6A-5DC7-B340711460F9}"/>
          </ac:picMkLst>
        </pc:picChg>
        <pc:picChg chg="add mod ord">
          <ac:chgData name="Kay Woodhouse (2110818)" userId="S::2110818@student.uwtsd.ac.uk::d1282ea1-3f93-4f70-b35d-eb39c76f0310" providerId="AD" clId="Web-{66A4BEAA-3608-77D9-5BB7-C9ADB247E88A}" dt="2025-10-16T18:33:13.171" v="149"/>
          <ac:picMkLst>
            <pc:docMk/>
            <pc:sldMk cId="109857222" sldId="256"/>
            <ac:picMk id="17" creationId="{FB182D49-1848-8508-654D-A8769F9F7A3E}"/>
          </ac:picMkLst>
        </pc:picChg>
        <pc:picChg chg="mod">
          <ac:chgData name="Kay Woodhouse (2110818)" userId="S::2110818@student.uwtsd.ac.uk::d1282ea1-3f93-4f70-b35d-eb39c76f0310" providerId="AD" clId="Web-{66A4BEAA-3608-77D9-5BB7-C9ADB247E88A}" dt="2025-10-16T18:57:48.200" v="526" actId="14100"/>
          <ac:picMkLst>
            <pc:docMk/>
            <pc:sldMk cId="109857222" sldId="256"/>
            <ac:picMk id="25" creationId="{D6C74AE9-BCE9-2889-6C38-AB060E5C2148}"/>
          </ac:picMkLst>
        </pc:picChg>
        <pc:picChg chg="mod">
          <ac:chgData name="Kay Woodhouse (2110818)" userId="S::2110818@student.uwtsd.ac.uk::d1282ea1-3f93-4f70-b35d-eb39c76f0310" providerId="AD" clId="Web-{66A4BEAA-3608-77D9-5BB7-C9ADB247E88A}" dt="2025-10-16T18:18:47.314" v="55" actId="1076"/>
          <ac:picMkLst>
            <pc:docMk/>
            <pc:sldMk cId="109857222" sldId="256"/>
            <ac:picMk id="28" creationId="{48F84384-003A-5CF4-5EB5-1785D605A7B7}"/>
          </ac:picMkLst>
        </pc:picChg>
        <pc:picChg chg="mod">
          <ac:chgData name="Kay Woodhouse (2110818)" userId="S::2110818@student.uwtsd.ac.uk::d1282ea1-3f93-4f70-b35d-eb39c76f0310" providerId="AD" clId="Web-{66A4BEAA-3608-77D9-5BB7-C9ADB247E88A}" dt="2025-10-16T18:40:50.787" v="256" actId="14100"/>
          <ac:picMkLst>
            <pc:docMk/>
            <pc:sldMk cId="109857222" sldId="256"/>
            <ac:picMk id="6496" creationId="{7B4CACD4-3D5C-F027-BFF2-C3AA344C007F}"/>
          </ac:picMkLst>
        </pc:picChg>
        <pc:cxnChg chg="mod">
          <ac:chgData name="Kay Woodhouse (2110818)" userId="S::2110818@student.uwtsd.ac.uk::d1282ea1-3f93-4f70-b35d-eb39c76f0310" providerId="AD" clId="Web-{66A4BEAA-3608-77D9-5BB7-C9ADB247E88A}" dt="2025-10-16T18:23:29.018" v="78" actId="14100"/>
          <ac:cxnSpMkLst>
            <pc:docMk/>
            <pc:sldMk cId="109857222" sldId="256"/>
            <ac:cxnSpMk id="21" creationId="{1CA7DF77-425D-B856-72FB-337E02E4757A}"/>
          </ac:cxnSpMkLst>
        </pc:cxnChg>
        <pc:cxnChg chg="mod">
          <ac:chgData name="Kay Woodhouse (2110818)" userId="S::2110818@student.uwtsd.ac.uk::d1282ea1-3f93-4f70-b35d-eb39c76f0310" providerId="AD" clId="Web-{66A4BEAA-3608-77D9-5BB7-C9ADB247E88A}" dt="2025-10-16T18:23:50.160" v="80" actId="14100"/>
          <ac:cxnSpMkLst>
            <pc:docMk/>
            <pc:sldMk cId="109857222" sldId="256"/>
            <ac:cxnSpMk id="23" creationId="{D2CB7892-5E3C-2CED-D840-D0559C45AAFA}"/>
          </ac:cxnSpMkLst>
        </pc:cxnChg>
        <pc:cxnChg chg="mod">
          <ac:chgData name="Kay Woodhouse (2110818)" userId="S::2110818@student.uwtsd.ac.uk::d1282ea1-3f93-4f70-b35d-eb39c76f0310" providerId="AD" clId="Web-{66A4BEAA-3608-77D9-5BB7-C9ADB247E88A}" dt="2025-10-16T18:19:31.789" v="61" actId="14100"/>
          <ac:cxnSpMkLst>
            <pc:docMk/>
            <pc:sldMk cId="109857222" sldId="256"/>
            <ac:cxnSpMk id="24" creationId="{C6C5B742-636F-ACAE-2983-B8B92369195D}"/>
          </ac:cxnSpMkLst>
        </pc:cxnChg>
      </pc:sldChg>
    </pc:docChg>
  </pc:docChgLst>
  <pc:docChgLst>
    <pc:chgData name="Kay Woodhouse (2110818)" userId="S::2110818@student.uwtsd.ac.uk::d1282ea1-3f93-4f70-b35d-eb39c76f0310" providerId="AD" clId="Web-{F309F927-C336-4997-5A4C-C4BFD55B0A4B}"/>
    <pc:docChg chg="modSld">
      <pc:chgData name="Kay Woodhouse (2110818)" userId="S::2110818@student.uwtsd.ac.uk::d1282ea1-3f93-4f70-b35d-eb39c76f0310" providerId="AD" clId="Web-{F309F927-C336-4997-5A4C-C4BFD55B0A4B}" dt="2025-10-18T11:40:12.880" v="376" actId="20577"/>
      <pc:docMkLst>
        <pc:docMk/>
      </pc:docMkLst>
      <pc:sldChg chg="addSp modSp">
        <pc:chgData name="Kay Woodhouse (2110818)" userId="S::2110818@student.uwtsd.ac.uk::d1282ea1-3f93-4f70-b35d-eb39c76f0310" providerId="AD" clId="Web-{F309F927-C336-4997-5A4C-C4BFD55B0A4B}" dt="2025-10-18T11:40:12.880" v="376" actId="20577"/>
        <pc:sldMkLst>
          <pc:docMk/>
          <pc:sldMk cId="109857222" sldId="256"/>
        </pc:sldMkLst>
        <pc:spChg chg="add mod">
          <ac:chgData name="Kay Woodhouse (2110818)" userId="S::2110818@student.uwtsd.ac.uk::d1282ea1-3f93-4f70-b35d-eb39c76f0310" providerId="AD" clId="Web-{F309F927-C336-4997-5A4C-C4BFD55B0A4B}" dt="2025-10-18T11:25:31.476" v="47" actId="20577"/>
          <ac:spMkLst>
            <pc:docMk/>
            <pc:sldMk cId="109857222" sldId="256"/>
            <ac:spMk id="2" creationId="{CCA109BC-FD20-D487-E038-1469C6BFF4DD}"/>
          </ac:spMkLst>
        </pc:spChg>
        <pc:spChg chg="mod">
          <ac:chgData name="Kay Woodhouse (2110818)" userId="S::2110818@student.uwtsd.ac.uk::d1282ea1-3f93-4f70-b35d-eb39c76f0310" providerId="AD" clId="Web-{F309F927-C336-4997-5A4C-C4BFD55B0A4B}" dt="2025-10-18T11:19:31.598" v="0"/>
          <ac:spMkLst>
            <pc:docMk/>
            <pc:sldMk cId="109857222" sldId="256"/>
            <ac:spMk id="8" creationId="{735E4A32-F85C-2AE2-97FD-7E40DC35C82A}"/>
          </ac:spMkLst>
        </pc:spChg>
        <pc:spChg chg="mod">
          <ac:chgData name="Kay Woodhouse (2110818)" userId="S::2110818@student.uwtsd.ac.uk::d1282ea1-3f93-4f70-b35d-eb39c76f0310" providerId="AD" clId="Web-{F309F927-C336-4997-5A4C-C4BFD55B0A4B}" dt="2025-10-18T11:27:10.179" v="66" actId="20577"/>
          <ac:spMkLst>
            <pc:docMk/>
            <pc:sldMk cId="109857222" sldId="256"/>
            <ac:spMk id="13" creationId="{E7F006CD-E9EC-0856-CCC2-C707DCD1B8D3}"/>
          </ac:spMkLst>
        </pc:spChg>
        <pc:spChg chg="mod">
          <ac:chgData name="Kay Woodhouse (2110818)" userId="S::2110818@student.uwtsd.ac.uk::d1282ea1-3f93-4f70-b35d-eb39c76f0310" providerId="AD" clId="Web-{F309F927-C336-4997-5A4C-C4BFD55B0A4B}" dt="2025-10-18T11:31:12.633" v="168" actId="20577"/>
          <ac:spMkLst>
            <pc:docMk/>
            <pc:sldMk cId="109857222" sldId="256"/>
            <ac:spMk id="6490" creationId="{1C2A01CF-62CE-2229-A19D-9BCE942C4F67}"/>
          </ac:spMkLst>
        </pc:spChg>
        <pc:spChg chg="mod">
          <ac:chgData name="Kay Woodhouse (2110818)" userId="S::2110818@student.uwtsd.ac.uk::d1282ea1-3f93-4f70-b35d-eb39c76f0310" providerId="AD" clId="Web-{F309F927-C336-4997-5A4C-C4BFD55B0A4B}" dt="2025-10-18T11:29:26.930" v="152" actId="20577"/>
          <ac:spMkLst>
            <pc:docMk/>
            <pc:sldMk cId="109857222" sldId="256"/>
            <ac:spMk id="6493" creationId="{F68C4ED1-6277-56F3-06E3-75BC6BF02D35}"/>
          </ac:spMkLst>
        </pc:spChg>
        <pc:spChg chg="mod">
          <ac:chgData name="Kay Woodhouse (2110818)" userId="S::2110818@student.uwtsd.ac.uk::d1282ea1-3f93-4f70-b35d-eb39c76f0310" providerId="AD" clId="Web-{F309F927-C336-4997-5A4C-C4BFD55B0A4B}" dt="2025-10-18T11:40:12.880" v="376" actId="20577"/>
          <ac:spMkLst>
            <pc:docMk/>
            <pc:sldMk cId="109857222" sldId="256"/>
            <ac:spMk id="6495" creationId="{DA4983F8-E762-86F2-6740-488FE48CA630}"/>
          </ac:spMkLst>
        </pc:spChg>
        <pc:picChg chg="mod">
          <ac:chgData name="Kay Woodhouse (2110818)" userId="S::2110818@student.uwtsd.ac.uk::d1282ea1-3f93-4f70-b35d-eb39c76f0310" providerId="AD" clId="Web-{F309F927-C336-4997-5A4C-C4BFD55B0A4B}" dt="2025-10-18T11:26:18.226" v="61" actId="1076"/>
          <ac:picMkLst>
            <pc:docMk/>
            <pc:sldMk cId="109857222" sldId="256"/>
            <ac:picMk id="6496" creationId="{7B4CACD4-3D5C-F027-BFF2-C3AA344C007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4E4AF7-419C-479B-8E3B-E1F378EB89D8}" type="datetimeFigureOut">
              <a:t>10/18/2025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5828DE-A689-4674-A273-A065F48C2087}" type="slidenum">
              <a:t>‹#›</a:t>
            </a:fld>
            <a:endParaRPr lang="en-GB"/>
          </a:p>
        </p:txBody>
      </p:sp>
    </p:spTree>
    <p:extLst>
      <p:ext uri="{BB962C8B-B14F-4D97-AF65-F5344CB8AC3E}">
        <p14:creationId xmlns:p14="http://schemas.microsoft.com/office/powerpoint/2010/main" val="1698716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C75828DE-A689-4674-A273-A065F48C2087}" type="slidenum">
              <a:t>1</a:t>
            </a:fld>
            <a:endParaRPr lang="en-GB"/>
          </a:p>
        </p:txBody>
      </p:sp>
    </p:spTree>
    <p:extLst>
      <p:ext uri="{BB962C8B-B14F-4D97-AF65-F5344CB8AC3E}">
        <p14:creationId xmlns:p14="http://schemas.microsoft.com/office/powerpoint/2010/main" val="4002324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00150" y="2095078"/>
            <a:ext cx="7200900" cy="4456853"/>
          </a:xfrm>
        </p:spPr>
        <p:txBody>
          <a:bodyPr anchor="b"/>
          <a:lstStyle>
            <a:lvl1pPr algn="ctr">
              <a:defRPr sz="4500"/>
            </a:lvl1pPr>
          </a:lstStyle>
          <a:p>
            <a:r>
              <a:rPr lang="en-GB"/>
              <a:t>Click to edit Master title style</a:t>
            </a:r>
          </a:p>
        </p:txBody>
      </p:sp>
      <p:sp>
        <p:nvSpPr>
          <p:cNvPr id="3" name="Subtitle 2"/>
          <p:cNvSpPr>
            <a:spLocks noGrp="1"/>
          </p:cNvSpPr>
          <p:nvPr>
            <p:ph type="subTitle" idx="1"/>
          </p:nvPr>
        </p:nvSpPr>
        <p:spPr>
          <a:xfrm>
            <a:off x="1200150" y="6723805"/>
            <a:ext cx="7200900" cy="30907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2"/>
            <a:ext cx="8281035" cy="5325109"/>
          </a:xfrm>
        </p:spPr>
        <p:txBody>
          <a:bodyPr anchor="b"/>
          <a:lstStyle>
            <a:lvl1pPr>
              <a:defRPr sz="4500"/>
            </a:lvl1pPr>
          </a:lstStyle>
          <a:p>
            <a:r>
              <a:rPr lang="en-GB"/>
              <a:t>Click to edit Master title style</a:t>
            </a:r>
          </a:p>
        </p:txBody>
      </p:sp>
      <p:sp>
        <p:nvSpPr>
          <p:cNvPr id="3" name="Text Placeholder 2"/>
          <p:cNvSpPr>
            <a:spLocks noGrp="1"/>
          </p:cNvSpPr>
          <p:nvPr>
            <p:ph type="body" idx="1"/>
          </p:nvPr>
        </p:nvSpPr>
        <p:spPr>
          <a:xfrm>
            <a:off x="655082" y="8566999"/>
            <a:ext cx="8281035" cy="2800349"/>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60083" y="3407834"/>
            <a:ext cx="4080510" cy="81224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860608" y="3407834"/>
            <a:ext cx="4080510" cy="81224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68"/>
            <a:ext cx="8281035" cy="2474384"/>
          </a:xfrm>
        </p:spPr>
        <p:txBody>
          <a:bodyPr/>
          <a:lstStyle/>
          <a:p>
            <a:r>
              <a:rPr lang="en-GB"/>
              <a:t>Click to edit Master title style</a:t>
            </a:r>
          </a:p>
        </p:txBody>
      </p:sp>
      <p:sp>
        <p:nvSpPr>
          <p:cNvPr id="3" name="Text Placeholder 2"/>
          <p:cNvSpPr>
            <a:spLocks noGrp="1"/>
          </p:cNvSpPr>
          <p:nvPr>
            <p:ph type="body" idx="1"/>
          </p:nvPr>
        </p:nvSpPr>
        <p:spPr>
          <a:xfrm>
            <a:off x="661334" y="3138172"/>
            <a:ext cx="4061757"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661334" y="4676141"/>
            <a:ext cx="4061757" cy="6877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860608" y="3138172"/>
            <a:ext cx="4081760" cy="153796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60608" y="4676141"/>
            <a:ext cx="4081760" cy="6877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4" y="853440"/>
            <a:ext cx="3096637" cy="2987040"/>
          </a:xfrm>
        </p:spPr>
        <p:txBody>
          <a:bodyPr anchor="b"/>
          <a:lstStyle>
            <a:lvl1pPr>
              <a:defRPr sz="2400"/>
            </a:lvl1pPr>
          </a:lstStyle>
          <a:p>
            <a:r>
              <a:rPr lang="en-GB"/>
              <a:t>Click to edit Master title style</a:t>
            </a:r>
          </a:p>
        </p:txBody>
      </p:sp>
      <p:sp>
        <p:nvSpPr>
          <p:cNvPr id="3" name="Content Placeholder 2"/>
          <p:cNvSpPr>
            <a:spLocks noGrp="1"/>
          </p:cNvSpPr>
          <p:nvPr>
            <p:ph idx="1"/>
          </p:nvPr>
        </p:nvSpPr>
        <p:spPr>
          <a:xfrm>
            <a:off x="4081760" y="1843196"/>
            <a:ext cx="4860608" cy="909743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61334" y="3840481"/>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4" y="853440"/>
            <a:ext cx="3096637" cy="2987040"/>
          </a:xfrm>
        </p:spPr>
        <p:txBody>
          <a:bodyPr anchor="b"/>
          <a:lstStyle>
            <a:lvl1pPr>
              <a:defRPr sz="2400"/>
            </a:lvl1pPr>
          </a:lstStyle>
          <a:p>
            <a:r>
              <a:rPr lang="en-GB"/>
              <a:t>Click to edit Master title style</a:t>
            </a:r>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p>
        </p:txBody>
      </p:sp>
      <p:sp>
        <p:nvSpPr>
          <p:cNvPr id="4" name="Text Placeholder 3"/>
          <p:cNvSpPr>
            <a:spLocks noGrp="1"/>
          </p:cNvSpPr>
          <p:nvPr>
            <p:ph type="body" sz="half" idx="2"/>
          </p:nvPr>
        </p:nvSpPr>
        <p:spPr>
          <a:xfrm>
            <a:off x="661334" y="3840481"/>
            <a:ext cx="3096637" cy="711496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68"/>
            <a:ext cx="8281035" cy="2474384"/>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60083" y="3407834"/>
            <a:ext cx="8281035" cy="812249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900">
                <a:solidFill>
                  <a:schemeClr val="tx1">
                    <a:tint val="82000"/>
                  </a:schemeClr>
                </a:solidFill>
              </a:defRPr>
            </a:lvl1pPr>
          </a:lstStyle>
          <a:p>
            <a:fld id="{846CE7D5-CF57-46EF-B807-FDD0502418D4}" type="datetimeFigureOut">
              <a:rPr lang="en-GB" smtClean="0"/>
              <a:t>18/10/2025</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9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pic>
        <p:nvPicPr>
          <p:cNvPr id="17" name="Picture 16" descr="A close up of a vase&#10;&#10;AI-generated content may be incorrect.">
            <a:extLst>
              <a:ext uri="{FF2B5EF4-FFF2-40B4-BE49-F238E27FC236}">
                <a16:creationId xmlns:a16="http://schemas.microsoft.com/office/drawing/2014/main" id="{FB182D49-1848-8508-654D-A8769F9F7A3E}"/>
              </a:ext>
            </a:extLst>
          </p:cNvPr>
          <p:cNvPicPr>
            <a:picLocks noChangeAspect="1"/>
          </p:cNvPicPr>
          <p:nvPr/>
        </p:nvPicPr>
        <p:blipFill>
          <a:blip r:embed="rId3"/>
          <a:stretch>
            <a:fillRect/>
          </a:stretch>
        </p:blipFill>
        <p:spPr>
          <a:xfrm>
            <a:off x="277198" y="5525513"/>
            <a:ext cx="4913522" cy="933450"/>
          </a:xfrm>
          <a:prstGeom prst="rect">
            <a:avLst/>
          </a:prstGeom>
        </p:spPr>
      </p:pic>
      <p:pic>
        <p:nvPicPr>
          <p:cNvPr id="6496" name="Picture 6495" descr="A skeleton in the ground&#10;&#10;AI-generated content may be incorrect.">
            <a:extLst>
              <a:ext uri="{FF2B5EF4-FFF2-40B4-BE49-F238E27FC236}">
                <a16:creationId xmlns:a16="http://schemas.microsoft.com/office/drawing/2014/main" id="{7B4CACD4-3D5C-F027-BFF2-C3AA344C007F}"/>
              </a:ext>
            </a:extLst>
          </p:cNvPr>
          <p:cNvPicPr>
            <a:picLocks noChangeAspect="1"/>
          </p:cNvPicPr>
          <p:nvPr/>
        </p:nvPicPr>
        <p:blipFill>
          <a:blip r:embed="rId4"/>
          <a:srcRect l="-2518" r="12045" b="8527"/>
          <a:stretch>
            <a:fillRect/>
          </a:stretch>
        </p:blipFill>
        <p:spPr>
          <a:xfrm>
            <a:off x="338440" y="8529292"/>
            <a:ext cx="2565845" cy="2046421"/>
          </a:xfrm>
          <a:prstGeom prst="rect">
            <a:avLst/>
          </a:prstGeom>
        </p:spPr>
      </p:pic>
      <p:pic>
        <p:nvPicPr>
          <p:cNvPr id="28" name="Picture 27" descr="A close up of a black object&#10;&#10;AI-generated content may be incorrect.">
            <a:extLst>
              <a:ext uri="{FF2B5EF4-FFF2-40B4-BE49-F238E27FC236}">
                <a16:creationId xmlns:a16="http://schemas.microsoft.com/office/drawing/2014/main" id="{48F84384-003A-5CF4-5EB5-1785D605A7B7}"/>
              </a:ext>
            </a:extLst>
          </p:cNvPr>
          <p:cNvPicPr>
            <a:picLocks noChangeAspect="1"/>
          </p:cNvPicPr>
          <p:nvPr/>
        </p:nvPicPr>
        <p:blipFill>
          <a:blip r:embed="rId5"/>
          <a:stretch>
            <a:fillRect/>
          </a:stretch>
        </p:blipFill>
        <p:spPr>
          <a:xfrm>
            <a:off x="4207985" y="3328588"/>
            <a:ext cx="1240565" cy="1687022"/>
          </a:xfrm>
          <a:prstGeom prst="rect">
            <a:avLst/>
          </a:prstGeom>
        </p:spPr>
      </p:pic>
      <p:pic>
        <p:nvPicPr>
          <p:cNvPr id="5" name="Picture 4" descr="A painting of a person sitting on a bench&#10;&#10;AI-generated content may be incorrect.">
            <a:extLst>
              <a:ext uri="{FF2B5EF4-FFF2-40B4-BE49-F238E27FC236}">
                <a16:creationId xmlns:a16="http://schemas.microsoft.com/office/drawing/2014/main" id="{5EE5A45D-4DD6-DA6A-5DC7-B340711460F9}"/>
              </a:ext>
            </a:extLst>
          </p:cNvPr>
          <p:cNvPicPr>
            <a:picLocks noChangeAspect="1"/>
          </p:cNvPicPr>
          <p:nvPr/>
        </p:nvPicPr>
        <p:blipFill>
          <a:blip r:embed="rId6"/>
          <a:stretch>
            <a:fillRect/>
          </a:stretch>
        </p:blipFill>
        <p:spPr>
          <a:xfrm>
            <a:off x="6595299" y="7284789"/>
            <a:ext cx="2948078" cy="1839741"/>
          </a:xfrm>
          <a:prstGeom prst="rect">
            <a:avLst/>
          </a:prstGeom>
          <a:ln w="12700">
            <a:solidFill>
              <a:schemeClr val="tx1"/>
            </a:solidFill>
          </a:ln>
        </p:spPr>
      </p:pic>
      <p:pic>
        <p:nvPicPr>
          <p:cNvPr id="25" name="Picture 24" descr="A close-up of a vase&#10;&#10;AI-generated content may be incorrect.">
            <a:extLst>
              <a:ext uri="{FF2B5EF4-FFF2-40B4-BE49-F238E27FC236}">
                <a16:creationId xmlns:a16="http://schemas.microsoft.com/office/drawing/2014/main" id="{D6C74AE9-BCE9-2889-6C38-AB060E5C2148}"/>
              </a:ext>
            </a:extLst>
          </p:cNvPr>
          <p:cNvPicPr>
            <a:picLocks noChangeAspect="1"/>
          </p:cNvPicPr>
          <p:nvPr/>
        </p:nvPicPr>
        <p:blipFill>
          <a:blip r:embed="rId7"/>
          <a:srcRect l="28025" t="986" r="14925" b="7222"/>
          <a:stretch>
            <a:fillRect/>
          </a:stretch>
        </p:blipFill>
        <p:spPr>
          <a:xfrm>
            <a:off x="5556467" y="7624681"/>
            <a:ext cx="817841" cy="1673149"/>
          </a:xfrm>
          <a:prstGeom prst="rect">
            <a:avLst/>
          </a:prstGeom>
        </p:spPr>
      </p:pic>
      <p:sp>
        <p:nvSpPr>
          <p:cNvPr id="26" name="Call-out: Down Arrow 25">
            <a:extLst>
              <a:ext uri="{FF2B5EF4-FFF2-40B4-BE49-F238E27FC236}">
                <a16:creationId xmlns:a16="http://schemas.microsoft.com/office/drawing/2014/main" id="{9D08DD63-625D-C450-0C1A-9FF7812FE17D}"/>
              </a:ext>
            </a:extLst>
          </p:cNvPr>
          <p:cNvSpPr/>
          <p:nvPr/>
        </p:nvSpPr>
        <p:spPr>
          <a:xfrm>
            <a:off x="524907" y="1420471"/>
            <a:ext cx="5381700" cy="1538389"/>
          </a:xfrm>
          <a:prstGeom prst="rect">
            <a:avLst/>
          </a:prstGeom>
          <a:solidFill>
            <a:schemeClr val="accent6"/>
          </a:solidFill>
          <a:ln w="571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171450" indent="-171450">
              <a:buFont typeface="Arial"/>
              <a:buChar char="•"/>
            </a:pPr>
            <a:r>
              <a:rPr lang="en-GB" sz="1100" dirty="0">
                <a:solidFill>
                  <a:schemeClr val="tx1"/>
                </a:solidFill>
              </a:rPr>
              <a:t>Two tone beaker from the </a:t>
            </a:r>
            <a:r>
              <a:rPr lang="en-GB" sz="1100" dirty="0" err="1">
                <a:solidFill>
                  <a:schemeClr val="tx1"/>
                </a:solidFill>
              </a:rPr>
              <a:t>Naqada</a:t>
            </a:r>
            <a:r>
              <a:rPr lang="en-GB" sz="1100" dirty="0">
                <a:solidFill>
                  <a:schemeClr val="tx1"/>
                </a:solidFill>
              </a:rPr>
              <a:t> I-II period, unprovenanced (Figure 1) </a:t>
            </a:r>
          </a:p>
          <a:p>
            <a:pPr marL="171450" indent="-171450">
              <a:buFont typeface="Arial"/>
              <a:buChar char="•"/>
            </a:pPr>
            <a:r>
              <a:rPr lang="en-GB" sz="1100" dirty="0">
                <a:solidFill>
                  <a:schemeClr val="tx1"/>
                </a:solidFill>
              </a:rPr>
              <a:t>Type is known as Black-topped ware/B-ware after Petrie 1901</a:t>
            </a:r>
            <a:endParaRPr lang="en-GB">
              <a:solidFill>
                <a:schemeClr val="tx1"/>
              </a:solidFill>
            </a:endParaRPr>
          </a:p>
          <a:p>
            <a:pPr marL="171450" indent="-171450">
              <a:buFont typeface="Arial"/>
              <a:buChar char="•"/>
            </a:pPr>
            <a:r>
              <a:rPr lang="en-GB" sz="1100" dirty="0">
                <a:solidFill>
                  <a:schemeClr val="tx1"/>
                </a:solidFill>
              </a:rPr>
              <a:t>Height 12.5cm, rim diameter 7.2cm, base diameter 3.8cm, marginally convex (7.8cm) </a:t>
            </a:r>
            <a:endParaRPr lang="en-GB">
              <a:solidFill>
                <a:schemeClr val="tx1"/>
              </a:solidFill>
            </a:endParaRPr>
          </a:p>
          <a:p>
            <a:pPr marL="171450" indent="-171450">
              <a:buFont typeface="Arial"/>
              <a:buChar char="•"/>
            </a:pPr>
            <a:r>
              <a:rPr lang="en-GB" sz="1100" dirty="0">
                <a:solidFill>
                  <a:schemeClr val="tx1"/>
                </a:solidFill>
              </a:rPr>
              <a:t>Wear around rim and body above the base, slip worn from base, indicating a period of functional use</a:t>
            </a:r>
            <a:endParaRPr lang="en-GB" dirty="0">
              <a:solidFill>
                <a:schemeClr val="tx1"/>
              </a:solidFill>
            </a:endParaRPr>
          </a:p>
          <a:p>
            <a:pPr marL="171450" indent="-171450">
              <a:buFont typeface="Arial"/>
              <a:buChar char="•"/>
            </a:pPr>
            <a:r>
              <a:rPr lang="en-GB" sz="1100" dirty="0">
                <a:solidFill>
                  <a:schemeClr val="tx1"/>
                </a:solidFill>
              </a:rPr>
              <a:t>Potential residue in the beaker, straw like, organic material inside  </a:t>
            </a:r>
            <a:endParaRPr lang="en-GB" dirty="0">
              <a:solidFill>
                <a:schemeClr val="tx1"/>
              </a:solidFill>
            </a:endParaRPr>
          </a:p>
          <a:p>
            <a:pPr marL="171450" indent="-171450">
              <a:buFont typeface="Arial"/>
              <a:buChar char="•"/>
            </a:pPr>
            <a:r>
              <a:rPr lang="en-GB" sz="1100" dirty="0">
                <a:solidFill>
                  <a:schemeClr val="tx1"/>
                </a:solidFill>
              </a:rPr>
              <a:t>British Museum object EA49024 is a close comparison in shape, size and type (Figure 2). Excavated from a grave at El </a:t>
            </a:r>
            <a:r>
              <a:rPr lang="en-GB" sz="1100" dirty="0" err="1">
                <a:solidFill>
                  <a:schemeClr val="tx1"/>
                </a:solidFill>
              </a:rPr>
              <a:t>Mahasna</a:t>
            </a:r>
            <a:r>
              <a:rPr lang="en-GB" sz="1100" dirty="0">
                <a:solidFill>
                  <a:schemeClr val="tx1"/>
                </a:solidFill>
              </a:rPr>
              <a:t> in 1908 </a:t>
            </a:r>
            <a:endParaRPr lang="en-GB" dirty="0">
              <a:solidFill>
                <a:schemeClr val="tx1"/>
              </a:solidFill>
            </a:endParaRPr>
          </a:p>
        </p:txBody>
      </p:sp>
      <p:sp>
        <p:nvSpPr>
          <p:cNvPr id="8" name="Rectangle: Rounded Corners 7">
            <a:extLst>
              <a:ext uri="{FF2B5EF4-FFF2-40B4-BE49-F238E27FC236}">
                <a16:creationId xmlns:a16="http://schemas.microsoft.com/office/drawing/2014/main" id="{735E4A32-F85C-2AE2-97FD-7E40DC35C82A}"/>
              </a:ext>
            </a:extLst>
          </p:cNvPr>
          <p:cNvSpPr/>
          <p:nvPr/>
        </p:nvSpPr>
        <p:spPr>
          <a:xfrm>
            <a:off x="357443" y="646610"/>
            <a:ext cx="8774674" cy="610631"/>
          </a:xfrm>
          <a:prstGeom prst="rect">
            <a:avLst/>
          </a:prstGeom>
          <a:solidFill>
            <a:srgbClr val="00640A"/>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dirty="0">
                <a:solidFill>
                  <a:schemeClr val="tx1"/>
                </a:solidFill>
              </a:rPr>
              <a:t>CCM 322.004 Black-topped beaker</a:t>
            </a:r>
          </a:p>
          <a:p>
            <a:pPr algn="ctr"/>
            <a:r>
              <a:rPr lang="en-GB" sz="1100" dirty="0">
                <a:solidFill>
                  <a:schemeClr val="tx1"/>
                </a:solidFill>
              </a:rPr>
              <a:t>Kay Woodhouse HPAH5085 Assignment 1</a:t>
            </a:r>
          </a:p>
        </p:txBody>
      </p:sp>
      <p:sp>
        <p:nvSpPr>
          <p:cNvPr id="6490" name="Rectangle: Rounded Corners 6489">
            <a:extLst>
              <a:ext uri="{FF2B5EF4-FFF2-40B4-BE49-F238E27FC236}">
                <a16:creationId xmlns:a16="http://schemas.microsoft.com/office/drawing/2014/main" id="{1C2A01CF-62CE-2229-A19D-9BCE942C4F67}"/>
              </a:ext>
            </a:extLst>
          </p:cNvPr>
          <p:cNvSpPr/>
          <p:nvPr/>
        </p:nvSpPr>
        <p:spPr>
          <a:xfrm>
            <a:off x="274370" y="3082830"/>
            <a:ext cx="3931430" cy="2398468"/>
          </a:xfrm>
          <a:prstGeom prst="rect">
            <a:avLst/>
          </a:prstGeom>
          <a:solidFill>
            <a:schemeClr val="accent6">
              <a:lumMod val="60000"/>
              <a:lumOff val="40000"/>
            </a:schemeClr>
          </a:solidFill>
          <a:ln w="571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171450" indent="-171450">
              <a:buFont typeface="Arial"/>
              <a:buChar char="•"/>
            </a:pPr>
            <a:r>
              <a:rPr lang="en-GB" sz="1100" dirty="0">
                <a:solidFill>
                  <a:schemeClr val="tx1"/>
                </a:solidFill>
              </a:rPr>
              <a:t>Made from Nile silt, an alluvial clay</a:t>
            </a:r>
          </a:p>
          <a:p>
            <a:pPr marL="171450" indent="-171450">
              <a:buFont typeface="Arial"/>
              <a:buChar char="•"/>
            </a:pPr>
            <a:r>
              <a:rPr lang="en-GB" sz="1100" dirty="0">
                <a:solidFill>
                  <a:schemeClr val="tx1"/>
                </a:solidFill>
              </a:rPr>
              <a:t>Levigated to remove impurities </a:t>
            </a:r>
            <a:endParaRPr lang="en-GB" dirty="0">
              <a:solidFill>
                <a:schemeClr val="tx1"/>
              </a:solidFill>
            </a:endParaRPr>
          </a:p>
          <a:p>
            <a:pPr marL="171450" indent="-171450">
              <a:buFont typeface="Arial"/>
              <a:buChar char="•"/>
            </a:pPr>
            <a:r>
              <a:rPr lang="en-GB" sz="1100" dirty="0">
                <a:solidFill>
                  <a:schemeClr val="tx1"/>
                </a:solidFill>
              </a:rPr>
              <a:t>Formed on a solid clay base using coils of clay, shaped using variable techniques (Figure 3) </a:t>
            </a:r>
            <a:endParaRPr lang="en-GB" dirty="0">
              <a:solidFill>
                <a:schemeClr val="tx1"/>
              </a:solidFill>
            </a:endParaRPr>
          </a:p>
          <a:p>
            <a:pPr marL="171450" indent="-171450">
              <a:buFont typeface="Arial"/>
              <a:buChar char="•"/>
            </a:pPr>
            <a:r>
              <a:rPr lang="en-GB" sz="1100" dirty="0">
                <a:solidFill>
                  <a:schemeClr val="tx1"/>
                </a:solidFill>
              </a:rPr>
              <a:t>Clay slip applied  and burnished using a smooth stone </a:t>
            </a:r>
            <a:endParaRPr lang="en-GB" dirty="0">
              <a:solidFill>
                <a:schemeClr val="tx1"/>
              </a:solidFill>
            </a:endParaRPr>
          </a:p>
          <a:p>
            <a:pPr marL="171450" indent="-171450">
              <a:buFont typeface="Arial"/>
              <a:buChar char="•"/>
            </a:pPr>
            <a:r>
              <a:rPr lang="en-GB" sz="1100" dirty="0">
                <a:solidFill>
                  <a:schemeClr val="tx1"/>
                </a:solidFill>
              </a:rPr>
              <a:t>Open fired – no temperature control </a:t>
            </a:r>
            <a:endParaRPr lang="en-GB" dirty="0">
              <a:solidFill>
                <a:schemeClr val="tx1"/>
              </a:solidFill>
            </a:endParaRPr>
          </a:p>
          <a:p>
            <a:pPr marL="171450" indent="-171450">
              <a:buFont typeface="Arial"/>
              <a:buChar char="•"/>
            </a:pPr>
            <a:r>
              <a:rPr lang="en-GB" sz="1100" dirty="0">
                <a:solidFill>
                  <a:schemeClr val="tx1"/>
                </a:solidFill>
              </a:rPr>
              <a:t>Extensive unresolved debate around how the two tone effect is achieved</a:t>
            </a:r>
            <a:endParaRPr lang="en-GB" dirty="0">
              <a:solidFill>
                <a:schemeClr val="tx1"/>
              </a:solidFill>
            </a:endParaRPr>
          </a:p>
          <a:p>
            <a:pPr marL="171450" indent="-171450">
              <a:buFont typeface="Arial"/>
              <a:buChar char="•"/>
            </a:pPr>
            <a:r>
              <a:rPr lang="en-GB" sz="1100" dirty="0">
                <a:solidFill>
                  <a:schemeClr val="tx1"/>
                </a:solidFill>
              </a:rPr>
              <a:t>Specialised process beyond home made level   </a:t>
            </a:r>
            <a:endParaRPr lang="en-GB" dirty="0">
              <a:solidFill>
                <a:schemeClr val="tx1"/>
              </a:solidFill>
            </a:endParaRPr>
          </a:p>
          <a:p>
            <a:pPr marL="171450" indent="-171450">
              <a:buFont typeface="Arial"/>
              <a:buChar char="•"/>
            </a:pPr>
            <a:r>
              <a:rPr lang="en-GB" sz="1100" dirty="0">
                <a:solidFill>
                  <a:schemeClr val="tx1"/>
                </a:solidFill>
              </a:rPr>
              <a:t>High incidence in funerary  setting led Flinders Petrie to Sequence Date the B-ware in relation to each other (Figure 3), recently validated for the main blocks using radiocarbon dating </a:t>
            </a:r>
            <a:endParaRPr lang="en-GB" dirty="0">
              <a:solidFill>
                <a:schemeClr val="tx1"/>
              </a:solidFill>
            </a:endParaRPr>
          </a:p>
        </p:txBody>
      </p:sp>
      <p:sp>
        <p:nvSpPr>
          <p:cNvPr id="6492" name="Rectangle: Rounded Corners 6491">
            <a:extLst>
              <a:ext uri="{FF2B5EF4-FFF2-40B4-BE49-F238E27FC236}">
                <a16:creationId xmlns:a16="http://schemas.microsoft.com/office/drawing/2014/main" id="{82F3D497-F1D5-C9A7-0173-5EA72B186F34}"/>
              </a:ext>
            </a:extLst>
          </p:cNvPr>
          <p:cNvSpPr/>
          <p:nvPr/>
        </p:nvSpPr>
        <p:spPr>
          <a:xfrm>
            <a:off x="70524" y="10753502"/>
            <a:ext cx="3109204" cy="1937106"/>
          </a:xfrm>
          <a:prstGeom prst="rect">
            <a:avLst/>
          </a:prstGeom>
          <a:solidFill>
            <a:schemeClr val="accent6">
              <a:lumMod val="40000"/>
              <a:lumOff val="60000"/>
            </a:schemeClr>
          </a:solidFill>
          <a:ln w="571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100" b="1" dirty="0">
                <a:solidFill>
                  <a:schemeClr val="tx1"/>
                </a:solidFill>
              </a:rPr>
              <a:t>Funerary context validated with primary research of the B-ware in El </a:t>
            </a:r>
            <a:r>
              <a:rPr lang="en-GB" sz="1100" b="1" dirty="0" err="1">
                <a:solidFill>
                  <a:schemeClr val="tx1"/>
                </a:solidFill>
              </a:rPr>
              <a:t>Mahasna</a:t>
            </a:r>
            <a:r>
              <a:rPr lang="en-GB" sz="1100" b="1" dirty="0">
                <a:solidFill>
                  <a:schemeClr val="tx1"/>
                </a:solidFill>
              </a:rPr>
              <a:t> Cemetery excavation memoire for Class B1 (oval or round) graves (</a:t>
            </a:r>
            <a:r>
              <a:rPr lang="en-GB" sz="1100" b="1" dirty="0" err="1">
                <a:solidFill>
                  <a:schemeClr val="tx1"/>
                </a:solidFill>
              </a:rPr>
              <a:t>Naqada</a:t>
            </a:r>
            <a:r>
              <a:rPr lang="en-GB" sz="1100" b="1" dirty="0">
                <a:solidFill>
                  <a:schemeClr val="tx1"/>
                </a:solidFill>
              </a:rPr>
              <a:t> I-II period)</a:t>
            </a:r>
            <a:endParaRPr lang="en-US">
              <a:solidFill>
                <a:schemeClr val="tx1"/>
              </a:solidFill>
            </a:endParaRPr>
          </a:p>
          <a:p>
            <a:r>
              <a:rPr lang="en-GB" sz="1100" dirty="0">
                <a:solidFill>
                  <a:schemeClr val="tx1"/>
                </a:solidFill>
              </a:rPr>
              <a:t>Interesting facts:</a:t>
            </a:r>
          </a:p>
          <a:p>
            <a:pPr marL="171450" indent="-171450">
              <a:buFont typeface="Arial,Sans-Serif"/>
              <a:buChar char="•"/>
            </a:pPr>
            <a:r>
              <a:rPr lang="en-GB" sz="1100" dirty="0">
                <a:solidFill>
                  <a:schemeClr val="tx1"/>
                </a:solidFill>
              </a:rPr>
              <a:t>85% of graves contained one or more pieces of B-ware</a:t>
            </a:r>
            <a:r>
              <a:rPr lang="en-US" sz="1100" dirty="0">
                <a:solidFill>
                  <a:schemeClr val="tx1"/>
                </a:solidFill>
                <a:latin typeface="Arial"/>
                <a:cs typeface="Arial"/>
              </a:rPr>
              <a:t> </a:t>
            </a:r>
            <a:endParaRPr lang="en-GB" sz="1100" dirty="0">
              <a:solidFill>
                <a:schemeClr val="tx1"/>
              </a:solidFill>
              <a:latin typeface="Arial"/>
              <a:cs typeface="Arial"/>
            </a:endParaRPr>
          </a:p>
          <a:p>
            <a:pPr marL="171450" indent="-171450">
              <a:buFont typeface="Arial,Sans-Serif"/>
              <a:buChar char="•"/>
            </a:pPr>
            <a:r>
              <a:rPr lang="en-GB" sz="1100" dirty="0">
                <a:solidFill>
                  <a:schemeClr val="tx1"/>
                </a:solidFill>
              </a:rPr>
              <a:t>70% of graves were plundered but the </a:t>
            </a:r>
            <a:endParaRPr lang="en-GB" sz="1100" dirty="0">
              <a:solidFill>
                <a:schemeClr val="tx1"/>
              </a:solidFill>
              <a:latin typeface="Arial"/>
              <a:cs typeface="Arial"/>
            </a:endParaRPr>
          </a:p>
          <a:p>
            <a:pPr marL="171450" indent="-171450">
              <a:buFont typeface="Arial,Sans-Serif"/>
              <a:buChar char="•"/>
            </a:pPr>
            <a:r>
              <a:rPr lang="en-GB" sz="1100" dirty="0">
                <a:solidFill>
                  <a:schemeClr val="tx1"/>
                </a:solidFill>
              </a:rPr>
              <a:t>B-ware was not stolen or damaged</a:t>
            </a:r>
            <a:r>
              <a:rPr lang="en-US" sz="1100" dirty="0">
                <a:solidFill>
                  <a:schemeClr val="tx1"/>
                </a:solidFill>
                <a:latin typeface="Arial"/>
                <a:cs typeface="Arial"/>
              </a:rPr>
              <a:t> </a:t>
            </a:r>
            <a:endParaRPr lang="en-GB" sz="1100">
              <a:solidFill>
                <a:schemeClr val="tx1"/>
              </a:solidFill>
              <a:latin typeface="Arial"/>
              <a:cs typeface="Arial"/>
            </a:endParaRPr>
          </a:p>
        </p:txBody>
      </p:sp>
      <p:sp>
        <p:nvSpPr>
          <p:cNvPr id="6493" name="Rectangle: Rounded Corners 6492">
            <a:extLst>
              <a:ext uri="{FF2B5EF4-FFF2-40B4-BE49-F238E27FC236}">
                <a16:creationId xmlns:a16="http://schemas.microsoft.com/office/drawing/2014/main" id="{F68C4ED1-6277-56F3-06E3-75BC6BF02D35}"/>
              </a:ext>
            </a:extLst>
          </p:cNvPr>
          <p:cNvSpPr/>
          <p:nvPr/>
        </p:nvSpPr>
        <p:spPr>
          <a:xfrm>
            <a:off x="5691096" y="3205857"/>
            <a:ext cx="3648242" cy="4009641"/>
          </a:xfrm>
          <a:prstGeom prst="rect">
            <a:avLst/>
          </a:prstGeom>
          <a:solidFill>
            <a:schemeClr val="accent6"/>
          </a:solidFill>
          <a:ln w="571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100" b="1" dirty="0">
                <a:solidFill>
                  <a:schemeClr val="tx1"/>
                </a:solidFill>
                <a:latin typeface="Arial"/>
                <a:cs typeface="Arial"/>
              </a:rPr>
              <a:t>Funerary beliefs</a:t>
            </a:r>
            <a:endParaRPr lang="en-US" dirty="0">
              <a:solidFill>
                <a:schemeClr val="tx1"/>
              </a:solidFill>
            </a:endParaRPr>
          </a:p>
          <a:p>
            <a:r>
              <a:rPr lang="en-GB" sz="1100" dirty="0">
                <a:solidFill>
                  <a:schemeClr val="tx1"/>
                </a:solidFill>
                <a:ea typeface="+mn-lt"/>
                <a:cs typeface="+mn-lt"/>
              </a:rPr>
              <a:t>No written record exists to interpret the material culture but inferences of funerary beliefs can be made from the funerary context:</a:t>
            </a:r>
            <a:r>
              <a:rPr lang="en-GB" sz="1100" dirty="0">
                <a:solidFill>
                  <a:schemeClr val="tx1"/>
                </a:solidFill>
                <a:latin typeface="Arial"/>
                <a:cs typeface="Arial"/>
              </a:rPr>
              <a:t> </a:t>
            </a:r>
            <a:endParaRPr lang="en-GB" dirty="0">
              <a:solidFill>
                <a:schemeClr val="tx1"/>
              </a:solidFill>
            </a:endParaRPr>
          </a:p>
          <a:p>
            <a:pPr marL="171450" indent="-171450">
              <a:buFont typeface="Arial"/>
              <a:buChar char="•"/>
            </a:pPr>
            <a:r>
              <a:rPr lang="en-GB" sz="1100" dirty="0">
                <a:solidFill>
                  <a:schemeClr val="tx1"/>
                </a:solidFill>
                <a:ea typeface="+mn-lt"/>
                <a:cs typeface="+mn-lt"/>
              </a:rPr>
              <a:t>recurrence of burials with same format suggests a cultural, community or common understanding of death</a:t>
            </a:r>
            <a:r>
              <a:rPr lang="en-US" sz="1100" dirty="0">
                <a:solidFill>
                  <a:schemeClr val="tx1"/>
                </a:solidFill>
                <a:latin typeface="Arial"/>
                <a:cs typeface="Arial"/>
              </a:rPr>
              <a:t> </a:t>
            </a:r>
            <a:endParaRPr lang="en-GB" dirty="0">
              <a:solidFill>
                <a:schemeClr val="tx1"/>
              </a:solidFill>
            </a:endParaRPr>
          </a:p>
          <a:p>
            <a:pPr marL="171450" indent="-171450">
              <a:buFont typeface="Arial"/>
              <a:buChar char="•"/>
            </a:pPr>
            <a:r>
              <a:rPr lang="en-GB" sz="1100" dirty="0">
                <a:solidFill>
                  <a:schemeClr val="tx1"/>
                </a:solidFill>
                <a:ea typeface="+mn-lt"/>
                <a:cs typeface="+mn-lt"/>
              </a:rPr>
              <a:t>formal burial, specific placement of the corpse, selection and type of grave goods may indicate a respect for the dead</a:t>
            </a:r>
            <a:r>
              <a:rPr lang="en-US" sz="1100" dirty="0">
                <a:solidFill>
                  <a:schemeClr val="tx1"/>
                </a:solidFill>
                <a:latin typeface="Arial"/>
                <a:cs typeface="Arial"/>
              </a:rPr>
              <a:t> </a:t>
            </a:r>
            <a:endParaRPr lang="en-GB" dirty="0">
              <a:solidFill>
                <a:schemeClr val="tx1"/>
              </a:solidFill>
            </a:endParaRPr>
          </a:p>
          <a:p>
            <a:pPr marL="171450" indent="-171450">
              <a:buFont typeface="Arial,Sans-Serif"/>
              <a:buChar char="•"/>
            </a:pPr>
            <a:r>
              <a:rPr lang="en-GB" sz="1100" dirty="0">
                <a:solidFill>
                  <a:schemeClr val="tx1"/>
                </a:solidFill>
                <a:latin typeface="Aptos"/>
                <a:ea typeface="+mn-lt"/>
                <a:cs typeface="Arial"/>
              </a:rPr>
              <a:t>Not all B-ware designs in settlement contexts are found in funerary context</a:t>
            </a:r>
            <a:r>
              <a:rPr lang="en-US" sz="1100" dirty="0">
                <a:solidFill>
                  <a:schemeClr val="tx1"/>
                </a:solidFill>
                <a:latin typeface="Arial"/>
                <a:ea typeface="+mn-lt"/>
                <a:cs typeface="Arial"/>
              </a:rPr>
              <a:t> </a:t>
            </a:r>
            <a:r>
              <a:rPr lang="en-GB" sz="1100" dirty="0">
                <a:solidFill>
                  <a:schemeClr val="tx1"/>
                </a:solidFill>
                <a:latin typeface="Aptos"/>
                <a:ea typeface="+mn-lt"/>
                <a:cs typeface="Arial"/>
              </a:rPr>
              <a:t>indicating a decorative or belief value beyond functional use</a:t>
            </a:r>
          </a:p>
          <a:p>
            <a:pPr marL="171450" indent="-171450">
              <a:buFont typeface="Arial"/>
              <a:buChar char="•"/>
            </a:pPr>
            <a:r>
              <a:rPr lang="en-GB" sz="1100" dirty="0">
                <a:solidFill>
                  <a:schemeClr val="tx1"/>
                </a:solidFill>
                <a:ea typeface="+mn-lt"/>
                <a:cs typeface="+mn-lt"/>
              </a:rPr>
              <a:t> food offerings are placed for the dead in limited quantities due to confined space</a:t>
            </a:r>
            <a:endParaRPr lang="en-GB" sz="1100" dirty="0">
              <a:solidFill>
                <a:schemeClr val="tx1"/>
              </a:solidFill>
              <a:latin typeface="Aptos" panose="020B0004020202020204"/>
              <a:cs typeface="Arial"/>
            </a:endParaRPr>
          </a:p>
          <a:p>
            <a:pPr marL="171450" indent="-171450">
              <a:buFont typeface="Arial"/>
              <a:buChar char="•"/>
            </a:pPr>
            <a:r>
              <a:rPr lang="en-GB" sz="1100" dirty="0">
                <a:solidFill>
                  <a:schemeClr val="tx1"/>
                </a:solidFill>
              </a:rPr>
              <a:t>The use of pottery </a:t>
            </a:r>
            <a:r>
              <a:rPr lang="en-GB" sz="1100" dirty="0">
                <a:solidFill>
                  <a:schemeClr val="tx1"/>
                </a:solidFill>
                <a:ea typeface="+mn-lt"/>
                <a:cs typeface="+mn-lt"/>
              </a:rPr>
              <a:t>types for consumption and storage indicate a belief in the corpse moving and consuming after death on more than one occasion</a:t>
            </a:r>
          </a:p>
          <a:p>
            <a:pPr marL="171450" indent="-171450">
              <a:buFont typeface="Arial"/>
              <a:buChar char="•"/>
            </a:pPr>
            <a:r>
              <a:rPr lang="en-GB" sz="1100" dirty="0">
                <a:solidFill>
                  <a:schemeClr val="tx1"/>
                </a:solidFill>
                <a:ea typeface="+mn-lt"/>
                <a:cs typeface="+mn-lt"/>
              </a:rPr>
              <a:t>Effectively an afterlife.</a:t>
            </a:r>
            <a:r>
              <a:rPr lang="en-US" sz="1100" dirty="0">
                <a:solidFill>
                  <a:schemeClr val="tx1"/>
                </a:solidFill>
                <a:latin typeface="Arial"/>
                <a:cs typeface="Arial"/>
              </a:rPr>
              <a:t> </a:t>
            </a:r>
            <a:endParaRPr lang="en-GB">
              <a:solidFill>
                <a:schemeClr val="tx1"/>
              </a:solidFill>
            </a:endParaRPr>
          </a:p>
          <a:p>
            <a:r>
              <a:rPr lang="en-GB" sz="1100" dirty="0">
                <a:solidFill>
                  <a:schemeClr val="tx1"/>
                </a:solidFill>
              </a:rPr>
              <a:t>B-ware revival occurs in First Dynasty indicating a continuance of earlier funerary belief systems</a:t>
            </a:r>
          </a:p>
          <a:p>
            <a:pPr marL="171450" indent="-171450">
              <a:buFont typeface="Arial"/>
              <a:buChar char="•"/>
            </a:pPr>
            <a:r>
              <a:rPr lang="en-GB" sz="1100" dirty="0" err="1">
                <a:solidFill>
                  <a:schemeClr val="tx1"/>
                </a:solidFill>
              </a:rPr>
              <a:t>Hes</a:t>
            </a:r>
            <a:r>
              <a:rPr lang="en-GB" sz="1100" dirty="0">
                <a:solidFill>
                  <a:schemeClr val="tx1"/>
                </a:solidFill>
              </a:rPr>
              <a:t>-jar, a limited B-ware type – is found only in specialised cultic/cemetery deposits. Figure 5 </a:t>
            </a:r>
          </a:p>
          <a:p>
            <a:pPr marL="171450" indent="-171450">
              <a:buFont typeface="Arial"/>
              <a:buChar char="•"/>
            </a:pPr>
            <a:r>
              <a:rPr lang="en-GB" sz="1100" dirty="0">
                <a:solidFill>
                  <a:schemeClr val="tx1"/>
                </a:solidFill>
              </a:rPr>
              <a:t>appear in offering stele.  Figure 6 </a:t>
            </a:r>
          </a:p>
        </p:txBody>
      </p:sp>
      <p:sp>
        <p:nvSpPr>
          <p:cNvPr id="6495" name="Rectangle: Rounded Corners 6494">
            <a:extLst>
              <a:ext uri="{FF2B5EF4-FFF2-40B4-BE49-F238E27FC236}">
                <a16:creationId xmlns:a16="http://schemas.microsoft.com/office/drawing/2014/main" id="{DA4983F8-E762-86F2-6740-488FE48CA630}"/>
              </a:ext>
            </a:extLst>
          </p:cNvPr>
          <p:cNvSpPr/>
          <p:nvPr/>
        </p:nvSpPr>
        <p:spPr>
          <a:xfrm>
            <a:off x="3509920" y="9356509"/>
            <a:ext cx="5829373" cy="3442337"/>
          </a:xfrm>
          <a:prstGeom prst="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100" b="1" dirty="0">
                <a:solidFill>
                  <a:schemeClr val="tx1"/>
                </a:solidFill>
              </a:rPr>
              <a:t>Summary</a:t>
            </a:r>
          </a:p>
          <a:p>
            <a:pPr marL="171450" indent="-171450">
              <a:buFont typeface="Arial"/>
              <a:buChar char="•"/>
            </a:pPr>
            <a:r>
              <a:rPr lang="en-GB" sz="1100" dirty="0">
                <a:solidFill>
                  <a:schemeClr val="tx1"/>
                </a:solidFill>
              </a:rPr>
              <a:t>B-ware features significantly in a funerary context through </a:t>
            </a:r>
            <a:r>
              <a:rPr lang="en-GB" sz="1100" err="1">
                <a:solidFill>
                  <a:schemeClr val="tx1"/>
                </a:solidFill>
              </a:rPr>
              <a:t>Naqada</a:t>
            </a:r>
            <a:r>
              <a:rPr lang="en-GB" sz="1100" dirty="0">
                <a:solidFill>
                  <a:schemeClr val="tx1"/>
                </a:solidFill>
              </a:rPr>
              <a:t> I-II and revives in the Early Dynastic period. </a:t>
            </a:r>
            <a:endParaRPr lang="en-GB">
              <a:solidFill>
                <a:schemeClr val="tx1"/>
              </a:solidFill>
            </a:endParaRPr>
          </a:p>
          <a:p>
            <a:pPr marL="171450" indent="-171450">
              <a:buFont typeface="Arial"/>
              <a:buChar char="•"/>
            </a:pPr>
            <a:r>
              <a:rPr lang="en-GB" sz="1100" dirty="0">
                <a:solidFill>
                  <a:schemeClr val="tx1"/>
                </a:solidFill>
              </a:rPr>
              <a:t>Dynastic funerary beliefs may be rooted in repeated processes from the Predynastic – placement of corpses, use of grave goods, provision of food offerings </a:t>
            </a:r>
            <a:endParaRPr lang="en-GB">
              <a:solidFill>
                <a:schemeClr val="tx1"/>
              </a:solidFill>
            </a:endParaRPr>
          </a:p>
          <a:p>
            <a:pPr marL="171450" indent="-171450">
              <a:buFont typeface="Arial"/>
              <a:buChar char="•"/>
            </a:pPr>
            <a:r>
              <a:rPr lang="en-GB" sz="1100" dirty="0">
                <a:solidFill>
                  <a:schemeClr val="tx1"/>
                </a:solidFill>
              </a:rPr>
              <a:t>Inference of Predynastic funerary beliefs can e drawn from the use of pottery including B-ware for offerings which became a key element of the mortuary cults</a:t>
            </a:r>
            <a:endParaRPr lang="en-GB">
              <a:solidFill>
                <a:schemeClr val="tx1"/>
              </a:solidFill>
            </a:endParaRPr>
          </a:p>
          <a:p>
            <a:pPr marL="171450" indent="-171450">
              <a:buFont typeface="Arial"/>
              <a:buChar char="•"/>
            </a:pPr>
            <a:r>
              <a:rPr lang="en-GB" sz="1100" dirty="0">
                <a:solidFill>
                  <a:schemeClr val="tx1"/>
                </a:solidFill>
              </a:rPr>
              <a:t>Red and black – an extra stage on a completed pot may have significance in the natural order – the balk of the fertile Nile and the red of the desert</a:t>
            </a:r>
          </a:p>
          <a:p>
            <a:pPr marL="171450" indent="-171450">
              <a:buFont typeface="Arial"/>
              <a:buChar char="•"/>
            </a:pPr>
            <a:r>
              <a:rPr lang="en-GB" sz="1100" dirty="0">
                <a:solidFill>
                  <a:schemeClr val="tx1"/>
                </a:solidFill>
              </a:rPr>
              <a:t>Choosing shape type contents transporting to site placement</a:t>
            </a:r>
          </a:p>
          <a:p>
            <a:r>
              <a:rPr lang="en-GB" sz="1100" dirty="0">
                <a:solidFill>
                  <a:schemeClr val="tx1"/>
                </a:solidFill>
              </a:rPr>
              <a:t>CCM 322.004</a:t>
            </a:r>
          </a:p>
          <a:p>
            <a:pPr marL="171450" indent="-171450">
              <a:buFont typeface="Arial"/>
              <a:buChar char="•"/>
            </a:pPr>
            <a:r>
              <a:rPr lang="en-GB" sz="1100" dirty="0">
                <a:solidFill>
                  <a:schemeClr val="tx1"/>
                </a:solidFill>
              </a:rPr>
              <a:t>Provisionally allocated as Type 29b (after Petrie 1901) first appearing in </a:t>
            </a:r>
            <a:r>
              <a:rPr lang="en-GB" sz="1100" dirty="0" err="1">
                <a:solidFill>
                  <a:schemeClr val="tx1"/>
                </a:solidFill>
              </a:rPr>
              <a:t>Naqada</a:t>
            </a:r>
            <a:r>
              <a:rPr lang="en-GB" sz="1100" dirty="0">
                <a:solidFill>
                  <a:schemeClr val="tx1"/>
                </a:solidFill>
              </a:rPr>
              <a:t> I </a:t>
            </a:r>
            <a:endParaRPr lang="en-GB" dirty="0">
              <a:solidFill>
                <a:schemeClr val="tx1"/>
              </a:solidFill>
            </a:endParaRPr>
          </a:p>
          <a:p>
            <a:pPr marL="171450" indent="-171450">
              <a:buFont typeface="Arial"/>
              <a:buChar char="•"/>
            </a:pPr>
            <a:r>
              <a:rPr lang="en-GB" sz="1100" dirty="0">
                <a:solidFill>
                  <a:schemeClr val="tx1"/>
                </a:solidFill>
              </a:rPr>
              <a:t>Evidence of wear may indicate the beaker was used outside of the funerary setting but these later commonly appeared in funerary settings. Testing of the residue may provide answers, or further questions.</a:t>
            </a:r>
            <a:endParaRPr lang="en-GB">
              <a:solidFill>
                <a:schemeClr val="tx1"/>
              </a:solidFill>
            </a:endParaRPr>
          </a:p>
          <a:p>
            <a:pPr marL="171450" indent="-171450">
              <a:buFont typeface="Arial"/>
              <a:buChar char="•"/>
            </a:pPr>
            <a:r>
              <a:rPr lang="en-GB" sz="1100" dirty="0">
                <a:solidFill>
                  <a:schemeClr val="tx1"/>
                </a:solidFill>
              </a:rPr>
              <a:t>Imperfect vessels were used in the funerary process</a:t>
            </a:r>
          </a:p>
          <a:p>
            <a:pPr marL="171450" indent="-171450">
              <a:buFont typeface="Arial"/>
              <a:buChar char="•"/>
            </a:pPr>
            <a:r>
              <a:rPr lang="en-GB" sz="1100" dirty="0">
                <a:solidFill>
                  <a:schemeClr val="tx1"/>
                </a:solidFill>
              </a:rPr>
              <a:t>Colour choice may reflect nature – the black fertile Nile and the red arid desert or the gradual North/South integration prior to the formation of the Egyptian state</a:t>
            </a:r>
          </a:p>
          <a:p>
            <a:endParaRPr lang="en-GB" sz="1100" dirty="0">
              <a:solidFill>
                <a:schemeClr val="tx1"/>
              </a:solidFill>
            </a:endParaRPr>
          </a:p>
        </p:txBody>
      </p:sp>
      <p:sp>
        <p:nvSpPr>
          <p:cNvPr id="6497" name="Rectangle 6496">
            <a:extLst>
              <a:ext uri="{FF2B5EF4-FFF2-40B4-BE49-F238E27FC236}">
                <a16:creationId xmlns:a16="http://schemas.microsoft.com/office/drawing/2014/main" id="{7DD09D07-BEF5-0473-40F4-D9488111A3E1}"/>
              </a:ext>
            </a:extLst>
          </p:cNvPr>
          <p:cNvSpPr/>
          <p:nvPr/>
        </p:nvSpPr>
        <p:spPr>
          <a:xfrm>
            <a:off x="5615366" y="7125049"/>
            <a:ext cx="2564393" cy="2048081"/>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9771408-34A2-EB1E-5399-55A54F1800D0}"/>
              </a:ext>
            </a:extLst>
          </p:cNvPr>
          <p:cNvSpPr txBox="1"/>
          <p:nvPr/>
        </p:nvSpPr>
        <p:spPr>
          <a:xfrm>
            <a:off x="6165710" y="2969932"/>
            <a:ext cx="2765418"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Figure 1: CCM  322.004</a:t>
            </a:r>
          </a:p>
        </p:txBody>
      </p:sp>
      <p:pic>
        <p:nvPicPr>
          <p:cNvPr id="9" name="Picture 8" descr="A glass with a brown substance in it&#10;&#10;AI-generated content may be incorrect.">
            <a:extLst>
              <a:ext uri="{FF2B5EF4-FFF2-40B4-BE49-F238E27FC236}">
                <a16:creationId xmlns:a16="http://schemas.microsoft.com/office/drawing/2014/main" id="{C52B2CAF-AD5B-516E-4F0B-1F529659572F}"/>
              </a:ext>
            </a:extLst>
          </p:cNvPr>
          <p:cNvPicPr>
            <a:picLocks noChangeAspect="1"/>
          </p:cNvPicPr>
          <p:nvPr/>
        </p:nvPicPr>
        <p:blipFill>
          <a:blip r:embed="rId8"/>
          <a:stretch>
            <a:fillRect/>
          </a:stretch>
        </p:blipFill>
        <p:spPr>
          <a:xfrm>
            <a:off x="7715600" y="1547463"/>
            <a:ext cx="952500" cy="1323975"/>
          </a:xfrm>
          <a:prstGeom prst="rect">
            <a:avLst/>
          </a:prstGeom>
        </p:spPr>
      </p:pic>
      <p:sp>
        <p:nvSpPr>
          <p:cNvPr id="10" name="TextBox 9">
            <a:extLst>
              <a:ext uri="{FF2B5EF4-FFF2-40B4-BE49-F238E27FC236}">
                <a16:creationId xmlns:a16="http://schemas.microsoft.com/office/drawing/2014/main" id="{0DB9554C-B08D-2D4D-893F-2F56388571B4}"/>
              </a:ext>
            </a:extLst>
          </p:cNvPr>
          <p:cNvSpPr txBox="1"/>
          <p:nvPr/>
        </p:nvSpPr>
        <p:spPr>
          <a:xfrm>
            <a:off x="7619301" y="2972848"/>
            <a:ext cx="1928418"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 Figure 2: EA49024</a:t>
            </a:r>
          </a:p>
        </p:txBody>
      </p:sp>
      <p:sp>
        <p:nvSpPr>
          <p:cNvPr id="19" name="TextBox 18">
            <a:extLst>
              <a:ext uri="{FF2B5EF4-FFF2-40B4-BE49-F238E27FC236}">
                <a16:creationId xmlns:a16="http://schemas.microsoft.com/office/drawing/2014/main" id="{78281A54-3BE2-1CEC-3BC5-0EF93F9C36FB}"/>
              </a:ext>
            </a:extLst>
          </p:cNvPr>
          <p:cNvSpPr txBox="1"/>
          <p:nvPr/>
        </p:nvSpPr>
        <p:spPr>
          <a:xfrm>
            <a:off x="4214692" y="3116512"/>
            <a:ext cx="10949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Figure 3: shaping evidence</a:t>
            </a:r>
            <a:endParaRPr lang="en-GB"/>
          </a:p>
        </p:txBody>
      </p:sp>
      <p:sp>
        <p:nvSpPr>
          <p:cNvPr id="20" name="TextBox 19">
            <a:extLst>
              <a:ext uri="{FF2B5EF4-FFF2-40B4-BE49-F238E27FC236}">
                <a16:creationId xmlns:a16="http://schemas.microsoft.com/office/drawing/2014/main" id="{1E217540-88AE-1BFA-F2F3-98FE68C0D6C7}"/>
              </a:ext>
            </a:extLst>
          </p:cNvPr>
          <p:cNvSpPr txBox="1"/>
          <p:nvPr/>
        </p:nvSpPr>
        <p:spPr>
          <a:xfrm>
            <a:off x="4208185" y="5352158"/>
            <a:ext cx="911482"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t>Hand shaping</a:t>
            </a:r>
          </a:p>
        </p:txBody>
      </p:sp>
      <p:cxnSp>
        <p:nvCxnSpPr>
          <p:cNvPr id="21" name="Straight Arrow Connector 20">
            <a:extLst>
              <a:ext uri="{FF2B5EF4-FFF2-40B4-BE49-F238E27FC236}">
                <a16:creationId xmlns:a16="http://schemas.microsoft.com/office/drawing/2014/main" id="{1CA7DF77-425D-B856-72FB-337E02E4757A}"/>
              </a:ext>
            </a:extLst>
          </p:cNvPr>
          <p:cNvCxnSpPr/>
          <p:nvPr/>
        </p:nvCxnSpPr>
        <p:spPr>
          <a:xfrm flipV="1">
            <a:off x="4462535" y="4144900"/>
            <a:ext cx="172236" cy="1238616"/>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sp>
        <p:nvSpPr>
          <p:cNvPr id="22" name="TextBox 21">
            <a:extLst>
              <a:ext uri="{FF2B5EF4-FFF2-40B4-BE49-F238E27FC236}">
                <a16:creationId xmlns:a16="http://schemas.microsoft.com/office/drawing/2014/main" id="{4B9C105D-15EB-E8D8-9C5D-D072F415355F}"/>
              </a:ext>
            </a:extLst>
          </p:cNvPr>
          <p:cNvSpPr txBox="1"/>
          <p:nvPr/>
        </p:nvSpPr>
        <p:spPr>
          <a:xfrm>
            <a:off x="4797846" y="5135805"/>
            <a:ext cx="821393"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Tool shaping</a:t>
            </a:r>
          </a:p>
        </p:txBody>
      </p:sp>
      <p:cxnSp>
        <p:nvCxnSpPr>
          <p:cNvPr id="23" name="Straight Arrow Connector 22">
            <a:extLst>
              <a:ext uri="{FF2B5EF4-FFF2-40B4-BE49-F238E27FC236}">
                <a16:creationId xmlns:a16="http://schemas.microsoft.com/office/drawing/2014/main" id="{D2CB7892-5E3C-2CED-D840-D0559C45AAFA}"/>
              </a:ext>
            </a:extLst>
          </p:cNvPr>
          <p:cNvCxnSpPr/>
          <p:nvPr/>
        </p:nvCxnSpPr>
        <p:spPr>
          <a:xfrm flipV="1">
            <a:off x="5096725" y="4403536"/>
            <a:ext cx="182234" cy="682601"/>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C6C5B742-636F-ACAE-2983-B8B92369195D}"/>
              </a:ext>
            </a:extLst>
          </p:cNvPr>
          <p:cNvCxnSpPr/>
          <p:nvPr/>
        </p:nvCxnSpPr>
        <p:spPr>
          <a:xfrm flipH="1" flipV="1">
            <a:off x="4773020" y="4421742"/>
            <a:ext cx="314385" cy="696789"/>
          </a:xfrm>
          <a:prstGeom prst="straightConnector1">
            <a:avLst/>
          </a:prstGeom>
          <a:ln>
            <a:solidFill>
              <a:schemeClr val="accent6"/>
            </a:solidFill>
            <a:tailEnd type="triangle"/>
          </a:ln>
        </p:spPr>
        <p:style>
          <a:lnRef idx="2">
            <a:schemeClr val="accent1"/>
          </a:lnRef>
          <a:fillRef idx="0">
            <a:schemeClr val="accent1"/>
          </a:fillRef>
          <a:effectRef idx="1">
            <a:schemeClr val="accent1"/>
          </a:effectRef>
          <a:fontRef idx="minor">
            <a:schemeClr val="tx1"/>
          </a:fontRef>
        </p:style>
      </p:cxnSp>
      <p:pic>
        <p:nvPicPr>
          <p:cNvPr id="30" name="Picture 29" descr="A black background with white text&#10;&#10;AI-generated content may be incorrect.">
            <a:extLst>
              <a:ext uri="{FF2B5EF4-FFF2-40B4-BE49-F238E27FC236}">
                <a16:creationId xmlns:a16="http://schemas.microsoft.com/office/drawing/2014/main" id="{F55E9D7A-1C2B-B3B3-3970-798BD80F3270}"/>
              </a:ext>
            </a:extLst>
          </p:cNvPr>
          <p:cNvPicPr>
            <a:picLocks noChangeAspect="1"/>
          </p:cNvPicPr>
          <p:nvPr/>
        </p:nvPicPr>
        <p:blipFill>
          <a:blip r:embed="rId9"/>
          <a:stretch>
            <a:fillRect/>
          </a:stretch>
        </p:blipFill>
        <p:spPr>
          <a:xfrm>
            <a:off x="152960" y="-560"/>
            <a:ext cx="1388409" cy="512109"/>
          </a:xfrm>
          <a:prstGeom prst="rect">
            <a:avLst/>
          </a:prstGeom>
        </p:spPr>
      </p:pic>
      <p:sp>
        <p:nvSpPr>
          <p:cNvPr id="4" name="TextBox 3">
            <a:extLst>
              <a:ext uri="{FF2B5EF4-FFF2-40B4-BE49-F238E27FC236}">
                <a16:creationId xmlns:a16="http://schemas.microsoft.com/office/drawing/2014/main" id="{D25BF625-EDCF-1125-61E8-8E260AEBC28B}"/>
              </a:ext>
            </a:extLst>
          </p:cNvPr>
          <p:cNvSpPr txBox="1"/>
          <p:nvPr/>
        </p:nvSpPr>
        <p:spPr>
          <a:xfrm>
            <a:off x="5616597" y="7121421"/>
            <a:ext cx="1280766"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900" dirty="0"/>
          </a:p>
          <a:p>
            <a:endParaRPr lang="en-GB" sz="900" dirty="0"/>
          </a:p>
          <a:p>
            <a:r>
              <a:rPr lang="en-GB" sz="900" dirty="0"/>
              <a:t>Figure 5: </a:t>
            </a:r>
            <a:r>
              <a:rPr lang="en-GB" sz="900" dirty="0" err="1"/>
              <a:t>Hes</a:t>
            </a:r>
            <a:r>
              <a:rPr lang="en-GB" sz="900" dirty="0"/>
              <a:t> jar</a:t>
            </a:r>
            <a:endParaRPr lang="en-GB" dirty="0"/>
          </a:p>
        </p:txBody>
      </p:sp>
      <p:sp>
        <p:nvSpPr>
          <p:cNvPr id="7" name="Rectangle: Rounded Corners 6">
            <a:extLst>
              <a:ext uri="{FF2B5EF4-FFF2-40B4-BE49-F238E27FC236}">
                <a16:creationId xmlns:a16="http://schemas.microsoft.com/office/drawing/2014/main" id="{64C493A8-3EFD-7523-A685-A4FA0A6328EC}"/>
              </a:ext>
            </a:extLst>
          </p:cNvPr>
          <p:cNvSpPr/>
          <p:nvPr/>
        </p:nvSpPr>
        <p:spPr>
          <a:xfrm flipH="1">
            <a:off x="7857684" y="8433257"/>
            <a:ext cx="113512" cy="229955"/>
          </a:xfrm>
          <a:prstGeom prst="roundRect">
            <a:avLst/>
          </a:prstGeom>
          <a:noFill/>
          <a:ln w="28575">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A stone with a black and brown color&#10;&#10;AI-generated content may be incorrect.">
            <a:extLst>
              <a:ext uri="{FF2B5EF4-FFF2-40B4-BE49-F238E27FC236}">
                <a16:creationId xmlns:a16="http://schemas.microsoft.com/office/drawing/2014/main" id="{919B470E-2BA8-41C6-E52D-FFD1E34C6BE6}"/>
              </a:ext>
            </a:extLst>
          </p:cNvPr>
          <p:cNvPicPr>
            <a:picLocks noChangeAspect="1"/>
          </p:cNvPicPr>
          <p:nvPr/>
        </p:nvPicPr>
        <p:blipFill>
          <a:blip r:embed="rId10"/>
          <a:srcRect l="3646" t="328" r="9987" b="1953"/>
          <a:stretch>
            <a:fillRect/>
          </a:stretch>
        </p:blipFill>
        <p:spPr>
          <a:xfrm>
            <a:off x="6333572" y="1424312"/>
            <a:ext cx="1072434" cy="1544468"/>
          </a:xfrm>
          <a:prstGeom prst="rect">
            <a:avLst/>
          </a:prstGeom>
        </p:spPr>
      </p:pic>
      <p:sp>
        <p:nvSpPr>
          <p:cNvPr id="15" name="Rectangle: Rounded Corners 14">
            <a:extLst>
              <a:ext uri="{FF2B5EF4-FFF2-40B4-BE49-F238E27FC236}">
                <a16:creationId xmlns:a16="http://schemas.microsoft.com/office/drawing/2014/main" id="{F1C5275B-410F-700D-3706-54F64177861D}"/>
              </a:ext>
            </a:extLst>
          </p:cNvPr>
          <p:cNvSpPr/>
          <p:nvPr/>
        </p:nvSpPr>
        <p:spPr>
          <a:xfrm>
            <a:off x="7211345" y="7378467"/>
            <a:ext cx="2339717" cy="250684"/>
          </a:xfrm>
          <a:prstGeom prst="rect">
            <a:avLst/>
          </a:prstGeom>
          <a:solidFill>
            <a:schemeClr val="bg1">
              <a:lumMod val="8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aseline="0" dirty="0">
                <a:solidFill>
                  <a:srgbClr val="212529"/>
                </a:solidFill>
                <a:latin typeface="Aptos"/>
                <a:ea typeface="Segoe UI"/>
                <a:cs typeface="Segoe UI"/>
              </a:rPr>
              <a:t>Figure 6: Slab stela of Prince </a:t>
            </a:r>
            <a:r>
              <a:rPr lang="en-GB" sz="900" err="1">
                <a:solidFill>
                  <a:srgbClr val="212529"/>
                </a:solidFill>
                <a:latin typeface="Aptos"/>
                <a:ea typeface="Segoe UI"/>
                <a:cs typeface="Segoe UI"/>
              </a:rPr>
              <a:t>Wepemnofret</a:t>
            </a:r>
            <a:r>
              <a:rPr lang="en-GB" sz="900" dirty="0">
                <a:solidFill>
                  <a:srgbClr val="212529"/>
                </a:solidFill>
                <a:latin typeface="Aptos"/>
                <a:ea typeface="Segoe UI"/>
                <a:cs typeface="Segoe UI"/>
              </a:rPr>
              <a:t> </a:t>
            </a:r>
            <a:endParaRPr lang="en-GB" dirty="0">
              <a:solidFill>
                <a:srgbClr val="FFFFFF"/>
              </a:solidFill>
              <a:latin typeface="Aptos"/>
              <a:ea typeface="Segoe UI"/>
              <a:cs typeface="Segoe UI"/>
            </a:endParaRPr>
          </a:p>
          <a:p>
            <a:pPr algn="ctr"/>
            <a:r>
              <a:rPr lang="en-GB" sz="900" dirty="0">
                <a:solidFill>
                  <a:srgbClr val="212529"/>
                </a:solidFill>
                <a:latin typeface="Aptos"/>
                <a:ea typeface="Segoe UI"/>
                <a:cs typeface="Segoe UI"/>
              </a:rPr>
              <a:t>Old</a:t>
            </a:r>
            <a:r>
              <a:rPr lang="en-GB" sz="900" baseline="0" dirty="0">
                <a:solidFill>
                  <a:srgbClr val="212529"/>
                </a:solidFill>
                <a:latin typeface="Aptos"/>
                <a:ea typeface="Segoe UI"/>
                <a:cs typeface="Segoe UI"/>
              </a:rPr>
              <a:t> Kingdom</a:t>
            </a:r>
            <a:endParaRPr lang="en-GB"/>
          </a:p>
        </p:txBody>
      </p:sp>
      <p:sp>
        <p:nvSpPr>
          <p:cNvPr id="11" name="Footer Placeholder 10">
            <a:extLst>
              <a:ext uri="{FF2B5EF4-FFF2-40B4-BE49-F238E27FC236}">
                <a16:creationId xmlns:a16="http://schemas.microsoft.com/office/drawing/2014/main" id="{041BA824-6FBB-D94D-421D-65BBD6347691}"/>
              </a:ext>
            </a:extLst>
          </p:cNvPr>
          <p:cNvSpPr>
            <a:spLocks noGrp="1"/>
          </p:cNvSpPr>
          <p:nvPr>
            <p:ph type="ftr" sz="quarter" idx="11"/>
          </p:nvPr>
        </p:nvSpPr>
        <p:spPr/>
        <p:txBody>
          <a:bodyPr/>
          <a:lstStyle/>
          <a:p>
            <a:r>
              <a:rPr lang="en-GB"/>
              <a:t>Woo</a:t>
            </a:r>
          </a:p>
        </p:txBody>
      </p:sp>
      <p:sp>
        <p:nvSpPr>
          <p:cNvPr id="12" name="TextBox 15">
            <a:extLst>
              <a:ext uri="{FF2B5EF4-FFF2-40B4-BE49-F238E27FC236}">
                <a16:creationId xmlns:a16="http://schemas.microsoft.com/office/drawing/2014/main" id="{4751A3A6-5E85-8E5C-23B8-7AEAA9CC3065}"/>
              </a:ext>
            </a:extLst>
          </p:cNvPr>
          <p:cNvSpPr txBox="1"/>
          <p:nvPr/>
        </p:nvSpPr>
        <p:spPr>
          <a:xfrm>
            <a:off x="276901" y="5522926"/>
            <a:ext cx="1666738" cy="230832"/>
          </a:xfrm>
          <a:prstGeom prst="rect">
            <a:avLst/>
          </a:prstGeom>
          <a:noFill/>
          <a:ln>
            <a:solidFill>
              <a:schemeClr val="tx1"/>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Figure 3 Sequence Dating</a:t>
            </a:r>
            <a:endParaRPr lang="en-GB" dirty="0"/>
          </a:p>
        </p:txBody>
      </p:sp>
      <p:sp>
        <p:nvSpPr>
          <p:cNvPr id="13" name="Rectangle: Rounded Corners 6481">
            <a:extLst>
              <a:ext uri="{FF2B5EF4-FFF2-40B4-BE49-F238E27FC236}">
                <a16:creationId xmlns:a16="http://schemas.microsoft.com/office/drawing/2014/main" id="{E7F006CD-E9EC-0856-CCC2-C707DCD1B8D3}"/>
              </a:ext>
            </a:extLst>
          </p:cNvPr>
          <p:cNvSpPr/>
          <p:nvPr/>
        </p:nvSpPr>
        <p:spPr>
          <a:xfrm>
            <a:off x="674711" y="6649817"/>
            <a:ext cx="4517834" cy="1807601"/>
          </a:xfrm>
          <a:prstGeom prst="rect">
            <a:avLst/>
          </a:prstGeom>
          <a:solidFill>
            <a:schemeClr val="accent6"/>
          </a:solidFill>
          <a:ln w="5715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endParaRPr lang="en-GB" sz="1100" b="1" dirty="0">
              <a:solidFill>
                <a:srgbClr val="000000"/>
              </a:solidFill>
              <a:latin typeface="Aptos"/>
              <a:cs typeface="Arial"/>
            </a:endParaRPr>
          </a:p>
          <a:p>
            <a:r>
              <a:rPr lang="en-GB" sz="1100" b="1" dirty="0">
                <a:solidFill>
                  <a:srgbClr val="000000"/>
                </a:solidFill>
                <a:latin typeface="Aptos"/>
                <a:cs typeface="Arial"/>
              </a:rPr>
              <a:t>Funerary context</a:t>
            </a:r>
            <a:r>
              <a:rPr lang="en-US" sz="1100" dirty="0">
                <a:solidFill>
                  <a:srgbClr val="000000"/>
                </a:solidFill>
                <a:latin typeface="Arial"/>
                <a:cs typeface="Arial"/>
              </a:rPr>
              <a:t> </a:t>
            </a:r>
            <a:endParaRPr lang="en-GB" sz="1100">
              <a:solidFill>
                <a:srgbClr val="000000"/>
              </a:solidFill>
              <a:latin typeface="Aptos"/>
              <a:cs typeface="Arial"/>
            </a:endParaRPr>
          </a:p>
          <a:p>
            <a:pPr marL="171450" indent="-171450">
              <a:buFont typeface="Arial"/>
              <a:buChar char="•"/>
            </a:pPr>
            <a:r>
              <a:rPr lang="en-GB" sz="1100" dirty="0">
                <a:solidFill>
                  <a:srgbClr val="000000"/>
                </a:solidFill>
              </a:rPr>
              <a:t>B-ware is found extensively in graves in the </a:t>
            </a:r>
            <a:r>
              <a:rPr lang="en-GB" sz="1100" err="1">
                <a:solidFill>
                  <a:srgbClr val="000000"/>
                </a:solidFill>
              </a:rPr>
              <a:t>Naqada</a:t>
            </a:r>
            <a:r>
              <a:rPr lang="en-GB" sz="1100" dirty="0">
                <a:solidFill>
                  <a:srgbClr val="000000"/>
                </a:solidFill>
              </a:rPr>
              <a:t> I to II periods, declining in </a:t>
            </a:r>
            <a:r>
              <a:rPr lang="en-GB" sz="1100" err="1">
                <a:solidFill>
                  <a:srgbClr val="000000"/>
                </a:solidFill>
              </a:rPr>
              <a:t>Naqada</a:t>
            </a:r>
            <a:r>
              <a:rPr lang="en-GB" sz="1100" dirty="0">
                <a:solidFill>
                  <a:srgbClr val="000000"/>
                </a:solidFill>
              </a:rPr>
              <a:t> III</a:t>
            </a:r>
            <a:endParaRPr lang="en-GB" dirty="0">
              <a:solidFill>
                <a:srgbClr val="FFFFFF"/>
              </a:solidFill>
            </a:endParaRPr>
          </a:p>
          <a:p>
            <a:pPr marL="171450" indent="-171450">
              <a:buFont typeface="Arial"/>
              <a:buChar char="•"/>
            </a:pPr>
            <a:r>
              <a:rPr lang="en-GB" sz="1100" dirty="0">
                <a:solidFill>
                  <a:srgbClr val="000000"/>
                </a:solidFill>
              </a:rPr>
              <a:t>Early</a:t>
            </a:r>
            <a:r>
              <a:rPr lang="en-GB" sz="1100" dirty="0">
                <a:solidFill>
                  <a:srgbClr val="000000"/>
                </a:solidFill>
                <a:ea typeface="+mn-lt"/>
                <a:cs typeface="+mn-lt"/>
              </a:rPr>
              <a:t> period burials were in shallow pits (Figure 4)</a:t>
            </a:r>
            <a:r>
              <a:rPr lang="en-US" sz="1100" dirty="0">
                <a:solidFill>
                  <a:srgbClr val="000000"/>
                </a:solidFill>
                <a:latin typeface="Arial"/>
                <a:cs typeface="Arial"/>
              </a:rPr>
              <a:t> </a:t>
            </a:r>
            <a:endParaRPr lang="en-GB" dirty="0">
              <a:solidFill>
                <a:srgbClr val="FFFFFF"/>
              </a:solidFill>
              <a:ea typeface="+mn-lt"/>
              <a:cs typeface="+mn-lt"/>
            </a:endParaRPr>
          </a:p>
          <a:p>
            <a:pPr marL="171450" indent="-171450">
              <a:buFont typeface="Arial"/>
              <a:buChar char="•"/>
            </a:pPr>
            <a:r>
              <a:rPr lang="en-GB" sz="1100" dirty="0">
                <a:solidFill>
                  <a:srgbClr val="000000"/>
                </a:solidFill>
                <a:ea typeface="+mn-lt"/>
                <a:cs typeface="+mn-lt"/>
              </a:rPr>
              <a:t>Corpse was positioned in a contracted position head to the south, on it's left side, facing east</a:t>
            </a:r>
            <a:r>
              <a:rPr lang="en-US" sz="1100" dirty="0">
                <a:solidFill>
                  <a:srgbClr val="000000"/>
                </a:solidFill>
                <a:latin typeface="Arial"/>
                <a:cs typeface="Arial"/>
              </a:rPr>
              <a:t> </a:t>
            </a:r>
            <a:endParaRPr lang="en-GB" dirty="0">
              <a:solidFill>
                <a:srgbClr val="FFFFFF"/>
              </a:solidFill>
              <a:ea typeface="+mn-lt"/>
              <a:cs typeface="+mn-lt"/>
            </a:endParaRPr>
          </a:p>
          <a:p>
            <a:pPr marL="171450" indent="-171450">
              <a:buFont typeface="Arial"/>
              <a:buChar char="•"/>
            </a:pPr>
            <a:r>
              <a:rPr lang="en-GB" sz="1100" dirty="0">
                <a:solidFill>
                  <a:srgbClr val="000000"/>
                </a:solidFill>
                <a:ea typeface="+mn-lt"/>
                <a:cs typeface="+mn-lt"/>
              </a:rPr>
              <a:t>Grave goods were placed in the limited space around the corpse variable type and range</a:t>
            </a:r>
            <a:endParaRPr lang="en-GB" dirty="0">
              <a:solidFill>
                <a:srgbClr val="FFFFFF"/>
              </a:solidFill>
              <a:ea typeface="+mn-lt"/>
              <a:cs typeface="+mn-lt"/>
            </a:endParaRPr>
          </a:p>
          <a:p>
            <a:pPr marL="171450" indent="-171450">
              <a:buFont typeface="Arial"/>
              <a:buChar char="•"/>
            </a:pPr>
            <a:r>
              <a:rPr lang="en-GB" sz="1100" dirty="0">
                <a:solidFill>
                  <a:srgbClr val="000000"/>
                </a:solidFill>
                <a:ea typeface="+mn-lt"/>
                <a:cs typeface="+mn-lt"/>
              </a:rPr>
              <a:t>Specific role of grave goods not known – everyday objects</a:t>
            </a:r>
          </a:p>
          <a:p>
            <a:pPr marL="171450" indent="-171450">
              <a:buFont typeface="Arial"/>
              <a:buChar char="•"/>
            </a:pPr>
            <a:r>
              <a:rPr lang="en-GB" sz="1100" dirty="0">
                <a:solidFill>
                  <a:srgbClr val="000000"/>
                </a:solidFill>
                <a:ea typeface="+mn-lt"/>
                <a:cs typeface="+mn-lt"/>
              </a:rPr>
              <a:t>Social stratification emerging based on grave goods</a:t>
            </a:r>
            <a:endParaRPr lang="en-GB" dirty="0">
              <a:solidFill>
                <a:srgbClr val="FFFFFF"/>
              </a:solidFill>
              <a:ea typeface="+mn-lt"/>
              <a:cs typeface="+mn-lt"/>
            </a:endParaRPr>
          </a:p>
          <a:p>
            <a:pPr marL="171450" indent="-171450">
              <a:buFont typeface="Arial"/>
              <a:buChar char="•"/>
            </a:pPr>
            <a:endParaRPr lang="en-GB" sz="1100" dirty="0">
              <a:solidFill>
                <a:srgbClr val="000000"/>
              </a:solidFill>
            </a:endParaRPr>
          </a:p>
        </p:txBody>
      </p:sp>
      <p:sp>
        <p:nvSpPr>
          <p:cNvPr id="18" name="Rectangle 17">
            <a:extLst>
              <a:ext uri="{FF2B5EF4-FFF2-40B4-BE49-F238E27FC236}">
                <a16:creationId xmlns:a16="http://schemas.microsoft.com/office/drawing/2014/main" id="{11794B9A-FD08-7BB0-806B-06F54E5A7232}"/>
              </a:ext>
            </a:extLst>
          </p:cNvPr>
          <p:cNvSpPr/>
          <p:nvPr/>
        </p:nvSpPr>
        <p:spPr>
          <a:xfrm>
            <a:off x="1245509" y="10479624"/>
            <a:ext cx="1487676" cy="190642"/>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900" dirty="0">
                <a:solidFill>
                  <a:schemeClr val="tx1"/>
                </a:solidFill>
              </a:rPr>
              <a:t>Figure 4 El </a:t>
            </a:r>
            <a:r>
              <a:rPr lang="en-GB" sz="900" dirty="0" err="1">
                <a:solidFill>
                  <a:schemeClr val="tx1"/>
                </a:solidFill>
              </a:rPr>
              <a:t>Mahasna</a:t>
            </a:r>
            <a:r>
              <a:rPr lang="en-GB" sz="900" dirty="0">
                <a:solidFill>
                  <a:schemeClr val="tx1"/>
                </a:solidFill>
              </a:rPr>
              <a:t> burial</a:t>
            </a:r>
          </a:p>
        </p:txBody>
      </p:sp>
      <p:sp>
        <p:nvSpPr>
          <p:cNvPr id="2" name="Rectangle 1">
            <a:extLst>
              <a:ext uri="{FF2B5EF4-FFF2-40B4-BE49-F238E27FC236}">
                <a16:creationId xmlns:a16="http://schemas.microsoft.com/office/drawing/2014/main" id="{CCA109BC-FD20-D487-E038-1469C6BFF4DD}"/>
              </a:ext>
            </a:extLst>
          </p:cNvPr>
          <p:cNvSpPr/>
          <p:nvPr/>
        </p:nvSpPr>
        <p:spPr>
          <a:xfrm>
            <a:off x="3221594" y="8403699"/>
            <a:ext cx="2002899" cy="868982"/>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buFont typeface="Arial"/>
              <a:buChar char="•"/>
            </a:pPr>
            <a:r>
              <a:rPr lang="en-GB" sz="1100" dirty="0">
                <a:solidFill>
                  <a:schemeClr val="tx1"/>
                </a:solidFill>
              </a:rPr>
              <a:t>Pottery contained food offerings </a:t>
            </a:r>
            <a:endParaRPr lang="en-US">
              <a:solidFill>
                <a:schemeClr val="tx1"/>
              </a:solidFill>
            </a:endParaRPr>
          </a:p>
          <a:p>
            <a:pPr marL="171450" indent="-171450">
              <a:buFont typeface="Arial"/>
              <a:buChar char="•"/>
            </a:pPr>
            <a:r>
              <a:rPr lang="en-GB" sz="1100" dirty="0">
                <a:solidFill>
                  <a:schemeClr val="tx1"/>
                </a:solidFill>
              </a:rPr>
              <a:t>Multiple burials in some graves</a:t>
            </a:r>
            <a:endParaRPr lang="en-GB" dirty="0">
              <a:solidFill>
                <a:schemeClr val="tx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0AE5B1-27FC-31B2-1D5A-7C847A648BAF}"/>
              </a:ext>
            </a:extLst>
          </p:cNvPr>
          <p:cNvSpPr txBox="1"/>
          <p:nvPr/>
        </p:nvSpPr>
        <p:spPr>
          <a:xfrm>
            <a:off x="674126" y="578795"/>
            <a:ext cx="274320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dirty="0"/>
              <a:t>Bibliography</a:t>
            </a:r>
          </a:p>
          <a:p>
            <a:endParaRPr lang="en-GB" dirty="0"/>
          </a:p>
          <a:p>
            <a:endParaRPr lang="en-GB" dirty="0"/>
          </a:p>
          <a:p>
            <a:endParaRPr lang="en-GB" dirty="0"/>
          </a:p>
          <a:p>
            <a:endParaRPr lang="en-GB" dirty="0"/>
          </a:p>
          <a:p>
            <a:endParaRPr lang="en-GB" dirty="0"/>
          </a:p>
          <a:p>
            <a:endParaRPr lang="en-GB" dirty="0"/>
          </a:p>
          <a:p>
            <a:r>
              <a:rPr lang="en-GB" sz="1100" dirty="0"/>
              <a:t>Images</a:t>
            </a:r>
          </a:p>
          <a:p>
            <a:endParaRPr lang="en-GB" sz="1100" dirty="0"/>
          </a:p>
          <a:p>
            <a:r>
              <a:rPr lang="en-GB" sz="1100" dirty="0"/>
              <a:t>Figure 1</a:t>
            </a:r>
          </a:p>
          <a:p>
            <a:r>
              <a:rPr lang="en-GB" sz="1100" dirty="0"/>
              <a:t>Figure 2</a:t>
            </a:r>
          </a:p>
          <a:p>
            <a:r>
              <a:rPr lang="en-GB" sz="1100" dirty="0"/>
              <a:t>Figure 3</a:t>
            </a:r>
          </a:p>
          <a:p>
            <a:r>
              <a:rPr lang="en-GB" sz="1100" dirty="0"/>
              <a:t>Figure 4 Heart Museum of Anthropology </a:t>
            </a:r>
            <a:r>
              <a:rPr lang="en-GB" sz="1100" err="1"/>
              <a:t>avaiable</a:t>
            </a:r>
            <a:r>
              <a:rPr lang="en-GB" sz="1100" dirty="0"/>
              <a:t> </a:t>
            </a:r>
            <a:r>
              <a:rPr lang="en-GB" sz="900" dirty="0"/>
              <a:t>at </a:t>
            </a:r>
            <a:r>
              <a:rPr lang="en-US" sz="900" dirty="0"/>
              <a:t>https://portal.hearstmuseum.berkeley.edu/catalog/ac224e44-9526-46f8-b0d8-990fcd343d7f</a:t>
            </a:r>
            <a:endParaRPr lang="en-GB" sz="900" dirty="0">
              <a:ea typeface="+mn-lt"/>
              <a:cs typeface="+mn-lt"/>
            </a:endParaRPr>
          </a:p>
          <a:p>
            <a:r>
              <a:rPr lang="en-GB" sz="1100" dirty="0"/>
              <a:t>Figure 5</a:t>
            </a:r>
          </a:p>
          <a:p>
            <a:endParaRPr lang="en-GB" sz="1100" dirty="0"/>
          </a:p>
          <a:p>
            <a:r>
              <a:rPr lang="en-GB" sz="1200" dirty="0">
                <a:solidFill>
                  <a:srgbClr val="212529"/>
                </a:solidFill>
                <a:ea typeface="+mn-lt"/>
                <a:cs typeface="+mn-lt"/>
              </a:rPr>
              <a:t>Slab stela of Prince </a:t>
            </a:r>
            <a:r>
              <a:rPr lang="en-GB" sz="1200" dirty="0" err="1">
                <a:solidFill>
                  <a:srgbClr val="212529"/>
                </a:solidFill>
                <a:ea typeface="+mn-lt"/>
                <a:cs typeface="+mn-lt"/>
              </a:rPr>
              <a:t>Wepemnofret</a:t>
            </a:r>
            <a:r>
              <a:rPr lang="en-GB" sz="1200" dirty="0">
                <a:solidFill>
                  <a:srgbClr val="212529"/>
                </a:solidFill>
                <a:ea typeface="+mn-lt"/>
                <a:cs typeface="+mn-lt"/>
              </a:rPr>
              <a:t>. Limestone, pigment: Giza, Western Cemetery, tomb G1201; Old Kingdom, Dynasty 4 (ca. 2589-2566 BCE) This carved stone relief depicts the King's son </a:t>
            </a:r>
            <a:r>
              <a:rPr lang="en-GB" sz="1200" dirty="0" err="1">
                <a:solidFill>
                  <a:srgbClr val="212529"/>
                </a:solidFill>
                <a:ea typeface="+mn-lt"/>
                <a:cs typeface="+mn-lt"/>
              </a:rPr>
              <a:t>Wep-em-nofret</a:t>
            </a:r>
            <a:r>
              <a:rPr lang="en-GB" sz="1200" dirty="0">
                <a:solidFill>
                  <a:srgbClr val="212529"/>
                </a:solidFill>
                <a:ea typeface="+mn-lt"/>
                <a:cs typeface="+mn-lt"/>
              </a:rPr>
              <a:t> seated at an offering table.</a:t>
            </a:r>
            <a:endParaRPr lang="en-GB" dirty="0"/>
          </a:p>
        </p:txBody>
      </p:sp>
      <p:sp>
        <p:nvSpPr>
          <p:cNvPr id="3" name="TextBox 2">
            <a:extLst>
              <a:ext uri="{FF2B5EF4-FFF2-40B4-BE49-F238E27FC236}">
                <a16:creationId xmlns:a16="http://schemas.microsoft.com/office/drawing/2014/main" id="{BE72B0E4-D9EC-8125-2691-D59098BC3FD5}"/>
              </a:ext>
            </a:extLst>
          </p:cNvPr>
          <p:cNvSpPr txBox="1"/>
          <p:nvPr/>
        </p:nvSpPr>
        <p:spPr>
          <a:xfrm>
            <a:off x="2400300" y="6400800"/>
            <a:ext cx="48006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https://portal.hearstmuseum.berkeley.edu/catalog/ac224e44-9526-46f8-b0d8-990fcd343d7f</a:t>
            </a:r>
          </a:p>
        </p:txBody>
      </p:sp>
    </p:spTree>
    <p:extLst>
      <p:ext uri="{BB962C8B-B14F-4D97-AF65-F5344CB8AC3E}">
        <p14:creationId xmlns:p14="http://schemas.microsoft.com/office/powerpoint/2010/main" val="33521462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A3 Paper (297x420 mm)</PresentationFormat>
  <Slides>2</Slides>
  <Notes>1</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1424</cp:revision>
  <dcterms:created xsi:type="dcterms:W3CDTF">2025-10-05T22:10:11Z</dcterms:created>
  <dcterms:modified xsi:type="dcterms:W3CDTF">2025-10-18T11:40:13Z</dcterms:modified>
</cp:coreProperties>
</file>