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8" r:id="rId3"/>
    <p:sldId id="259" r:id="rId4"/>
    <p:sldId id="260" r:id="rId5"/>
    <p:sldId id="261" r:id="rId6"/>
    <p:sldId id="262" r:id="rId7"/>
    <p:sldId id="263" r:id="rId8"/>
    <p:sldId id="264" r:id="rId9"/>
    <p:sldId id="265" r:id="rId10"/>
    <p:sldId id="266" r:id="rId11"/>
    <p:sldId id="269"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9"/>
  </p:normalViewPr>
  <p:slideViewPr>
    <p:cSldViewPr snapToGrid="0">
      <p:cViewPr>
        <p:scale>
          <a:sx n="86" d="100"/>
          <a:sy n="86" d="100"/>
        </p:scale>
        <p:origin x="392" y="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17B80C49-1D51-4298-B51B-635012B988B8}"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6CE51251-A377-4A92-AD9D-125173D7044C}">
      <dgm:prSet/>
      <dgm:spPr/>
      <dgm:t>
        <a:bodyPr/>
        <a:lstStyle/>
        <a:p>
          <a:r>
            <a:rPr lang="en-US">
              <a:solidFill>
                <a:schemeClr val="bg1"/>
              </a:solidFill>
            </a:rPr>
            <a:t>The school provides new letters and messages through ClassDojo to advertise the caffi Cynefin </a:t>
          </a:r>
          <a:endParaRPr lang="en-US" dirty="0">
            <a:solidFill>
              <a:schemeClr val="bg1"/>
            </a:solidFill>
          </a:endParaRPr>
        </a:p>
      </dgm:t>
    </dgm:pt>
    <dgm:pt modelId="{17656EFA-C171-4EE7-8F1E-3C1E580575AB}" type="parTrans" cxnId="{65BE2501-14B7-4955-9876-46D6FFD31D01}">
      <dgm:prSet/>
      <dgm:spPr/>
      <dgm:t>
        <a:bodyPr/>
        <a:lstStyle/>
        <a:p>
          <a:endParaRPr lang="en-US">
            <a:solidFill>
              <a:schemeClr val="bg1"/>
            </a:solidFill>
          </a:endParaRPr>
        </a:p>
      </dgm:t>
    </dgm:pt>
    <dgm:pt modelId="{965FD1CA-28F9-43B6-A796-12F133274F25}" type="sibTrans" cxnId="{65BE2501-14B7-4955-9876-46D6FFD31D01}">
      <dgm:prSet/>
      <dgm:spPr/>
      <dgm:t>
        <a:bodyPr/>
        <a:lstStyle/>
        <a:p>
          <a:endParaRPr lang="en-US">
            <a:solidFill>
              <a:schemeClr val="bg1"/>
            </a:solidFill>
          </a:endParaRPr>
        </a:p>
      </dgm:t>
    </dgm:pt>
    <dgm:pt modelId="{52B46200-0909-4366-AAC8-8D4488419E2F}">
      <dgm:prSet/>
      <dgm:spPr/>
      <dgm:t>
        <a:bodyPr/>
        <a:lstStyle/>
        <a:p>
          <a:r>
            <a:rPr lang="en-US">
              <a:solidFill>
                <a:schemeClr val="bg1"/>
              </a:solidFill>
            </a:rPr>
            <a:t>Caffi provides a space for individuals to come, relax, communicate and socialize as well as donate and contruibite to the hard work and efforts of the school </a:t>
          </a:r>
          <a:endParaRPr lang="en-US" dirty="0">
            <a:solidFill>
              <a:schemeClr val="bg1"/>
            </a:solidFill>
          </a:endParaRPr>
        </a:p>
      </dgm:t>
    </dgm:pt>
    <dgm:pt modelId="{55D5A394-B7DF-462D-8968-F87A1365C1C1}" type="parTrans" cxnId="{0FA82012-C09F-4254-9ABA-A0A5B4BA6CFA}">
      <dgm:prSet/>
      <dgm:spPr/>
      <dgm:t>
        <a:bodyPr/>
        <a:lstStyle/>
        <a:p>
          <a:endParaRPr lang="en-US">
            <a:solidFill>
              <a:schemeClr val="bg1"/>
            </a:solidFill>
          </a:endParaRPr>
        </a:p>
      </dgm:t>
    </dgm:pt>
    <dgm:pt modelId="{2D13D53B-E6AC-4B86-A92E-76B3E60E4F1C}" type="sibTrans" cxnId="{0FA82012-C09F-4254-9ABA-A0A5B4BA6CFA}">
      <dgm:prSet/>
      <dgm:spPr/>
      <dgm:t>
        <a:bodyPr/>
        <a:lstStyle/>
        <a:p>
          <a:endParaRPr lang="en-US">
            <a:solidFill>
              <a:schemeClr val="bg1"/>
            </a:solidFill>
          </a:endParaRPr>
        </a:p>
      </dgm:t>
    </dgm:pt>
    <dgm:pt modelId="{1460896F-6A6B-46C8-8EDE-936D6A38AFCF}">
      <dgm:prSet/>
      <dgm:spPr/>
      <dgm:t>
        <a:bodyPr/>
        <a:lstStyle/>
        <a:p>
          <a:endParaRPr lang="en-US">
            <a:solidFill>
              <a:schemeClr val="bg1"/>
            </a:solidFill>
          </a:endParaRPr>
        </a:p>
        <a:p>
          <a:r>
            <a:rPr lang="en-US">
              <a:solidFill>
                <a:schemeClr val="bg1"/>
              </a:solidFill>
            </a:rPr>
            <a:t>Aids the sense of belonging</a:t>
          </a:r>
          <a:endParaRPr lang="en-US" dirty="0">
            <a:solidFill>
              <a:schemeClr val="bg1"/>
            </a:solidFill>
          </a:endParaRPr>
        </a:p>
      </dgm:t>
    </dgm:pt>
    <dgm:pt modelId="{0EBFC7E1-1C65-4BEC-A7B9-EAE4A58FA60B}" type="parTrans" cxnId="{739624F4-5DD0-462E-923A-86044BD13A21}">
      <dgm:prSet/>
      <dgm:spPr/>
      <dgm:t>
        <a:bodyPr/>
        <a:lstStyle/>
        <a:p>
          <a:endParaRPr lang="en-US">
            <a:solidFill>
              <a:schemeClr val="bg1"/>
            </a:solidFill>
          </a:endParaRPr>
        </a:p>
      </dgm:t>
    </dgm:pt>
    <dgm:pt modelId="{094C62F7-A312-4670-AF7C-D1A8AE3C189F}" type="sibTrans" cxnId="{739624F4-5DD0-462E-923A-86044BD13A21}">
      <dgm:prSet/>
      <dgm:spPr/>
      <dgm:t>
        <a:bodyPr/>
        <a:lstStyle/>
        <a:p>
          <a:endParaRPr lang="en-US">
            <a:solidFill>
              <a:schemeClr val="bg1"/>
            </a:solidFill>
          </a:endParaRPr>
        </a:p>
      </dgm:t>
    </dgm:pt>
    <dgm:pt modelId="{E96335A3-BD19-4117-927E-C2A47D23952F}">
      <dgm:prSet/>
      <dgm:spPr/>
      <dgm:t>
        <a:bodyPr/>
        <a:lstStyle/>
        <a:p>
          <a:r>
            <a:rPr lang="en-US">
              <a:solidFill>
                <a:schemeClr val="bg1"/>
              </a:solidFill>
            </a:rPr>
            <a:t>Boost real life and authentic learning experiences and promotes a plethora of skills. </a:t>
          </a:r>
        </a:p>
      </dgm:t>
    </dgm:pt>
    <dgm:pt modelId="{A5B567AC-D3C8-4329-BB34-20090EA0E3F0}" type="parTrans" cxnId="{99086870-091D-4F5E-A28F-5BA906B28BD2}">
      <dgm:prSet/>
      <dgm:spPr/>
      <dgm:t>
        <a:bodyPr/>
        <a:lstStyle/>
        <a:p>
          <a:endParaRPr lang="en-US">
            <a:solidFill>
              <a:schemeClr val="bg1"/>
            </a:solidFill>
          </a:endParaRPr>
        </a:p>
      </dgm:t>
    </dgm:pt>
    <dgm:pt modelId="{33DB6E78-9423-45A3-BB4B-85403268656C}" type="sibTrans" cxnId="{99086870-091D-4F5E-A28F-5BA906B28BD2}">
      <dgm:prSet/>
      <dgm:spPr/>
      <dgm:t>
        <a:bodyPr/>
        <a:lstStyle/>
        <a:p>
          <a:endParaRPr lang="en-US">
            <a:solidFill>
              <a:schemeClr val="bg1"/>
            </a:solidFill>
          </a:endParaRPr>
        </a:p>
      </dgm:t>
    </dgm:pt>
    <dgm:pt modelId="{D220D3C8-2C84-D94C-861F-301148FF3DC4}" type="pres">
      <dgm:prSet presAssocID="{17B80C49-1D51-4298-B51B-635012B988B8}" presName="vert0" presStyleCnt="0">
        <dgm:presLayoutVars>
          <dgm:dir/>
          <dgm:animOne val="branch"/>
          <dgm:animLvl val="lvl"/>
        </dgm:presLayoutVars>
      </dgm:prSet>
      <dgm:spPr/>
    </dgm:pt>
    <dgm:pt modelId="{C242993B-379A-684D-BB82-61612C2E7DFF}" type="pres">
      <dgm:prSet presAssocID="{6CE51251-A377-4A92-AD9D-125173D7044C}" presName="thickLine" presStyleLbl="alignNode1" presStyleIdx="0" presStyleCnt="4"/>
      <dgm:spPr/>
    </dgm:pt>
    <dgm:pt modelId="{947D31F8-3C11-1A4E-9C66-D82A608D5CF8}" type="pres">
      <dgm:prSet presAssocID="{6CE51251-A377-4A92-AD9D-125173D7044C}" presName="horz1" presStyleCnt="0"/>
      <dgm:spPr/>
    </dgm:pt>
    <dgm:pt modelId="{0B13D467-BB65-8E44-B741-3077BAF35CBA}" type="pres">
      <dgm:prSet presAssocID="{6CE51251-A377-4A92-AD9D-125173D7044C}" presName="tx1" presStyleLbl="revTx" presStyleIdx="0" presStyleCnt="4"/>
      <dgm:spPr/>
    </dgm:pt>
    <dgm:pt modelId="{614704C1-DDEE-B44E-B133-782D65D25DDD}" type="pres">
      <dgm:prSet presAssocID="{6CE51251-A377-4A92-AD9D-125173D7044C}" presName="vert1" presStyleCnt="0"/>
      <dgm:spPr/>
    </dgm:pt>
    <dgm:pt modelId="{0DE0F5E2-CDB5-3445-9F4E-A80C95555487}" type="pres">
      <dgm:prSet presAssocID="{52B46200-0909-4366-AAC8-8D4488419E2F}" presName="thickLine" presStyleLbl="alignNode1" presStyleIdx="1" presStyleCnt="4"/>
      <dgm:spPr/>
    </dgm:pt>
    <dgm:pt modelId="{B4EAC660-4A9F-C147-90C2-D6642E4C2711}" type="pres">
      <dgm:prSet presAssocID="{52B46200-0909-4366-AAC8-8D4488419E2F}" presName="horz1" presStyleCnt="0"/>
      <dgm:spPr/>
    </dgm:pt>
    <dgm:pt modelId="{44DAFC41-924C-4246-966D-4A24EB6C2794}" type="pres">
      <dgm:prSet presAssocID="{52B46200-0909-4366-AAC8-8D4488419E2F}" presName="tx1" presStyleLbl="revTx" presStyleIdx="1" presStyleCnt="4"/>
      <dgm:spPr/>
    </dgm:pt>
    <dgm:pt modelId="{2E2384D6-8311-4C49-BBDF-EFFAA7E0CECE}" type="pres">
      <dgm:prSet presAssocID="{52B46200-0909-4366-AAC8-8D4488419E2F}" presName="vert1" presStyleCnt="0"/>
      <dgm:spPr/>
    </dgm:pt>
    <dgm:pt modelId="{6722E359-622C-A94C-A751-C1AD6E88B062}" type="pres">
      <dgm:prSet presAssocID="{1460896F-6A6B-46C8-8EDE-936D6A38AFCF}" presName="thickLine" presStyleLbl="alignNode1" presStyleIdx="2" presStyleCnt="4"/>
      <dgm:spPr/>
    </dgm:pt>
    <dgm:pt modelId="{2ED54208-9BCA-F44E-8F2F-18AB863D126D}" type="pres">
      <dgm:prSet presAssocID="{1460896F-6A6B-46C8-8EDE-936D6A38AFCF}" presName="horz1" presStyleCnt="0"/>
      <dgm:spPr/>
    </dgm:pt>
    <dgm:pt modelId="{92DBA7A5-4DE0-0847-B311-5DA99D001C86}" type="pres">
      <dgm:prSet presAssocID="{1460896F-6A6B-46C8-8EDE-936D6A38AFCF}" presName="tx1" presStyleLbl="revTx" presStyleIdx="2" presStyleCnt="4"/>
      <dgm:spPr/>
    </dgm:pt>
    <dgm:pt modelId="{311608EB-8DAE-9B42-8A66-B20843206DB1}" type="pres">
      <dgm:prSet presAssocID="{1460896F-6A6B-46C8-8EDE-936D6A38AFCF}" presName="vert1" presStyleCnt="0"/>
      <dgm:spPr/>
    </dgm:pt>
    <dgm:pt modelId="{4C7A5928-4221-904E-90B8-AE6106EE726B}" type="pres">
      <dgm:prSet presAssocID="{E96335A3-BD19-4117-927E-C2A47D23952F}" presName="thickLine" presStyleLbl="alignNode1" presStyleIdx="3" presStyleCnt="4"/>
      <dgm:spPr/>
    </dgm:pt>
    <dgm:pt modelId="{AF2D181E-689E-504B-A433-8BD11A864FF7}" type="pres">
      <dgm:prSet presAssocID="{E96335A3-BD19-4117-927E-C2A47D23952F}" presName="horz1" presStyleCnt="0"/>
      <dgm:spPr/>
    </dgm:pt>
    <dgm:pt modelId="{74A809BC-C1B2-2B47-86C5-3D5BB138176A}" type="pres">
      <dgm:prSet presAssocID="{E96335A3-BD19-4117-927E-C2A47D23952F}" presName="tx1" presStyleLbl="revTx" presStyleIdx="3" presStyleCnt="4"/>
      <dgm:spPr/>
    </dgm:pt>
    <dgm:pt modelId="{07C4A0A5-2C16-5649-9DC8-E86A96755AC4}" type="pres">
      <dgm:prSet presAssocID="{E96335A3-BD19-4117-927E-C2A47D23952F}" presName="vert1" presStyleCnt="0"/>
      <dgm:spPr/>
    </dgm:pt>
  </dgm:ptLst>
  <dgm:cxnLst>
    <dgm:cxn modelId="{65BE2501-14B7-4955-9876-46D6FFD31D01}" srcId="{17B80C49-1D51-4298-B51B-635012B988B8}" destId="{6CE51251-A377-4A92-AD9D-125173D7044C}" srcOrd="0" destOrd="0" parTransId="{17656EFA-C171-4EE7-8F1E-3C1E580575AB}" sibTransId="{965FD1CA-28F9-43B6-A796-12F133274F25}"/>
    <dgm:cxn modelId="{4F078E08-7819-3445-9A51-AA31372BD97A}" type="presOf" srcId="{1460896F-6A6B-46C8-8EDE-936D6A38AFCF}" destId="{92DBA7A5-4DE0-0847-B311-5DA99D001C86}" srcOrd="0" destOrd="0" presId="urn:microsoft.com/office/officeart/2008/layout/LinedList"/>
    <dgm:cxn modelId="{0FA82012-C09F-4254-9ABA-A0A5B4BA6CFA}" srcId="{17B80C49-1D51-4298-B51B-635012B988B8}" destId="{52B46200-0909-4366-AAC8-8D4488419E2F}" srcOrd="1" destOrd="0" parTransId="{55D5A394-B7DF-462D-8968-F87A1365C1C1}" sibTransId="{2D13D53B-E6AC-4B86-A92E-76B3E60E4F1C}"/>
    <dgm:cxn modelId="{6458175B-5777-254F-877B-8C58741BFA1F}" type="presOf" srcId="{52B46200-0909-4366-AAC8-8D4488419E2F}" destId="{44DAFC41-924C-4246-966D-4A24EB6C2794}" srcOrd="0" destOrd="0" presId="urn:microsoft.com/office/officeart/2008/layout/LinedList"/>
    <dgm:cxn modelId="{99086870-091D-4F5E-A28F-5BA906B28BD2}" srcId="{17B80C49-1D51-4298-B51B-635012B988B8}" destId="{E96335A3-BD19-4117-927E-C2A47D23952F}" srcOrd="3" destOrd="0" parTransId="{A5B567AC-D3C8-4329-BB34-20090EA0E3F0}" sibTransId="{33DB6E78-9423-45A3-BB4B-85403268656C}"/>
    <dgm:cxn modelId="{DB7CA8A4-B8D8-054E-86DC-4341D176D1BB}" type="presOf" srcId="{17B80C49-1D51-4298-B51B-635012B988B8}" destId="{D220D3C8-2C84-D94C-861F-301148FF3DC4}" srcOrd="0" destOrd="0" presId="urn:microsoft.com/office/officeart/2008/layout/LinedList"/>
    <dgm:cxn modelId="{3B668DC6-CE98-0446-A3AB-CACA58C0DB1A}" type="presOf" srcId="{6CE51251-A377-4A92-AD9D-125173D7044C}" destId="{0B13D467-BB65-8E44-B741-3077BAF35CBA}" srcOrd="0" destOrd="0" presId="urn:microsoft.com/office/officeart/2008/layout/LinedList"/>
    <dgm:cxn modelId="{5AFC17D3-84C6-2E4C-8A07-86F1F34B0597}" type="presOf" srcId="{E96335A3-BD19-4117-927E-C2A47D23952F}" destId="{74A809BC-C1B2-2B47-86C5-3D5BB138176A}" srcOrd="0" destOrd="0" presId="urn:microsoft.com/office/officeart/2008/layout/LinedList"/>
    <dgm:cxn modelId="{739624F4-5DD0-462E-923A-86044BD13A21}" srcId="{17B80C49-1D51-4298-B51B-635012B988B8}" destId="{1460896F-6A6B-46C8-8EDE-936D6A38AFCF}" srcOrd="2" destOrd="0" parTransId="{0EBFC7E1-1C65-4BEC-A7B9-EAE4A58FA60B}" sibTransId="{094C62F7-A312-4670-AF7C-D1A8AE3C189F}"/>
    <dgm:cxn modelId="{A1C446B7-A385-2146-9C0F-1045AB629DC6}" type="presParOf" srcId="{D220D3C8-2C84-D94C-861F-301148FF3DC4}" destId="{C242993B-379A-684D-BB82-61612C2E7DFF}" srcOrd="0" destOrd="0" presId="urn:microsoft.com/office/officeart/2008/layout/LinedList"/>
    <dgm:cxn modelId="{019EC52D-07D5-9646-ACF0-D75113E07354}" type="presParOf" srcId="{D220D3C8-2C84-D94C-861F-301148FF3DC4}" destId="{947D31F8-3C11-1A4E-9C66-D82A608D5CF8}" srcOrd="1" destOrd="0" presId="urn:microsoft.com/office/officeart/2008/layout/LinedList"/>
    <dgm:cxn modelId="{AB21E440-5E85-E84C-987D-EE67FE300A2C}" type="presParOf" srcId="{947D31F8-3C11-1A4E-9C66-D82A608D5CF8}" destId="{0B13D467-BB65-8E44-B741-3077BAF35CBA}" srcOrd="0" destOrd="0" presId="urn:microsoft.com/office/officeart/2008/layout/LinedList"/>
    <dgm:cxn modelId="{009F43EB-4006-4741-9A6F-438476466868}" type="presParOf" srcId="{947D31F8-3C11-1A4E-9C66-D82A608D5CF8}" destId="{614704C1-DDEE-B44E-B133-782D65D25DDD}" srcOrd="1" destOrd="0" presId="urn:microsoft.com/office/officeart/2008/layout/LinedList"/>
    <dgm:cxn modelId="{DA0CDBC6-1691-C44C-93FE-EFFB9B88FD0E}" type="presParOf" srcId="{D220D3C8-2C84-D94C-861F-301148FF3DC4}" destId="{0DE0F5E2-CDB5-3445-9F4E-A80C95555487}" srcOrd="2" destOrd="0" presId="urn:microsoft.com/office/officeart/2008/layout/LinedList"/>
    <dgm:cxn modelId="{3556C74E-AB28-BC42-B8DB-18078A0D0DBD}" type="presParOf" srcId="{D220D3C8-2C84-D94C-861F-301148FF3DC4}" destId="{B4EAC660-4A9F-C147-90C2-D6642E4C2711}" srcOrd="3" destOrd="0" presId="urn:microsoft.com/office/officeart/2008/layout/LinedList"/>
    <dgm:cxn modelId="{102268C6-1FFF-6646-B5F8-48AF4C7CC88B}" type="presParOf" srcId="{B4EAC660-4A9F-C147-90C2-D6642E4C2711}" destId="{44DAFC41-924C-4246-966D-4A24EB6C2794}" srcOrd="0" destOrd="0" presId="urn:microsoft.com/office/officeart/2008/layout/LinedList"/>
    <dgm:cxn modelId="{1211D231-8195-A148-A84E-E328CD85E755}" type="presParOf" srcId="{B4EAC660-4A9F-C147-90C2-D6642E4C2711}" destId="{2E2384D6-8311-4C49-BBDF-EFFAA7E0CECE}" srcOrd="1" destOrd="0" presId="urn:microsoft.com/office/officeart/2008/layout/LinedList"/>
    <dgm:cxn modelId="{89EC638B-80E0-2044-AB84-2516A538430C}" type="presParOf" srcId="{D220D3C8-2C84-D94C-861F-301148FF3DC4}" destId="{6722E359-622C-A94C-A751-C1AD6E88B062}" srcOrd="4" destOrd="0" presId="urn:microsoft.com/office/officeart/2008/layout/LinedList"/>
    <dgm:cxn modelId="{4A37CF8E-5652-D449-94F0-FC8B545ED0A3}" type="presParOf" srcId="{D220D3C8-2C84-D94C-861F-301148FF3DC4}" destId="{2ED54208-9BCA-F44E-8F2F-18AB863D126D}" srcOrd="5" destOrd="0" presId="urn:microsoft.com/office/officeart/2008/layout/LinedList"/>
    <dgm:cxn modelId="{826F047E-E396-3D4F-A752-0ED5C2FBEE30}" type="presParOf" srcId="{2ED54208-9BCA-F44E-8F2F-18AB863D126D}" destId="{92DBA7A5-4DE0-0847-B311-5DA99D001C86}" srcOrd="0" destOrd="0" presId="urn:microsoft.com/office/officeart/2008/layout/LinedList"/>
    <dgm:cxn modelId="{FD738BE2-9152-8441-9557-4EC25B44FDB0}" type="presParOf" srcId="{2ED54208-9BCA-F44E-8F2F-18AB863D126D}" destId="{311608EB-8DAE-9B42-8A66-B20843206DB1}" srcOrd="1" destOrd="0" presId="urn:microsoft.com/office/officeart/2008/layout/LinedList"/>
    <dgm:cxn modelId="{CFDDEF49-36E5-DF4C-B8DE-1752DA087197}" type="presParOf" srcId="{D220D3C8-2C84-D94C-861F-301148FF3DC4}" destId="{4C7A5928-4221-904E-90B8-AE6106EE726B}" srcOrd="6" destOrd="0" presId="urn:microsoft.com/office/officeart/2008/layout/LinedList"/>
    <dgm:cxn modelId="{F646898C-B83F-8B4D-AF78-DDD9246D3613}" type="presParOf" srcId="{D220D3C8-2C84-D94C-861F-301148FF3DC4}" destId="{AF2D181E-689E-504B-A433-8BD11A864FF7}" srcOrd="7" destOrd="0" presId="urn:microsoft.com/office/officeart/2008/layout/LinedList"/>
    <dgm:cxn modelId="{1A084D49-CB6E-7A4F-8F9F-D9FD75AD2B47}" type="presParOf" srcId="{AF2D181E-689E-504B-A433-8BD11A864FF7}" destId="{74A809BC-C1B2-2B47-86C5-3D5BB138176A}" srcOrd="0" destOrd="0" presId="urn:microsoft.com/office/officeart/2008/layout/LinedList"/>
    <dgm:cxn modelId="{C0ADF1B8-BA99-6145-8639-B749FC13F1AF}" type="presParOf" srcId="{AF2D181E-689E-504B-A433-8BD11A864FF7}" destId="{07C4A0A5-2C16-5649-9DC8-E86A96755A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0C1CAC-D6B8-4FB5-8ADF-7D8859CFE8FB}"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55BAA321-B308-4A38-BB9A-F85B3096F9DF}">
      <dgm:prSet/>
      <dgm:spPr/>
      <dgm:t>
        <a:bodyPr/>
        <a:lstStyle/>
        <a:p>
          <a:r>
            <a:rPr lang="en-US"/>
            <a:t>Percentage of pupils elegable for free school meals </a:t>
          </a:r>
        </a:p>
      </dgm:t>
    </dgm:pt>
    <dgm:pt modelId="{F80B1DDF-A5BF-4839-B3D7-69CB6EC6962E}" type="parTrans" cxnId="{4E32532F-F168-4C8B-9184-8E6271CF1EDB}">
      <dgm:prSet/>
      <dgm:spPr/>
      <dgm:t>
        <a:bodyPr/>
        <a:lstStyle/>
        <a:p>
          <a:endParaRPr lang="en-US"/>
        </a:p>
      </dgm:t>
    </dgm:pt>
    <dgm:pt modelId="{C6215B43-84AE-4C43-BA84-E4655AECD542}" type="sibTrans" cxnId="{4E32532F-F168-4C8B-9184-8E6271CF1EDB}">
      <dgm:prSet/>
      <dgm:spPr/>
      <dgm:t>
        <a:bodyPr/>
        <a:lstStyle/>
        <a:p>
          <a:endParaRPr lang="en-US"/>
        </a:p>
      </dgm:t>
    </dgm:pt>
    <dgm:pt modelId="{29910396-07D6-4772-8EFA-0F14EFA55BEA}">
      <dgm:prSet/>
      <dgm:spPr/>
      <dgm:t>
        <a:bodyPr/>
        <a:lstStyle/>
        <a:p>
          <a:r>
            <a:rPr lang="en-US"/>
            <a:t>Percentage of children with additional learning needs</a:t>
          </a:r>
        </a:p>
      </dgm:t>
    </dgm:pt>
    <dgm:pt modelId="{D570F688-F91E-4AB2-82EE-66A63B179F26}" type="parTrans" cxnId="{AC3A36F4-D82E-4A23-8523-F79045DC78E4}">
      <dgm:prSet/>
      <dgm:spPr/>
      <dgm:t>
        <a:bodyPr/>
        <a:lstStyle/>
        <a:p>
          <a:endParaRPr lang="en-US"/>
        </a:p>
      </dgm:t>
    </dgm:pt>
    <dgm:pt modelId="{4E727CDD-D07D-460A-B67F-E701B71209D3}" type="sibTrans" cxnId="{AC3A36F4-D82E-4A23-8523-F79045DC78E4}">
      <dgm:prSet/>
      <dgm:spPr/>
      <dgm:t>
        <a:bodyPr/>
        <a:lstStyle/>
        <a:p>
          <a:endParaRPr lang="en-US"/>
        </a:p>
      </dgm:t>
    </dgm:pt>
    <dgm:pt modelId="{ACB20B65-7F10-46A4-BDDE-A98B50BAB68F}">
      <dgm:prSet/>
      <dgm:spPr/>
      <dgm:t>
        <a:bodyPr/>
        <a:lstStyle/>
        <a:p>
          <a:r>
            <a:rPr lang="en-US"/>
            <a:t>Action Plan</a:t>
          </a:r>
        </a:p>
      </dgm:t>
    </dgm:pt>
    <dgm:pt modelId="{18ACDFF4-4247-4FF4-8AEF-78D6143D2F64}" type="parTrans" cxnId="{0F309E76-8D79-4E1F-8A8E-26D766E01781}">
      <dgm:prSet/>
      <dgm:spPr/>
      <dgm:t>
        <a:bodyPr/>
        <a:lstStyle/>
        <a:p>
          <a:endParaRPr lang="en-US"/>
        </a:p>
      </dgm:t>
    </dgm:pt>
    <dgm:pt modelId="{5F0154AA-0FED-4F4E-9D97-25C8C86B9E9A}" type="sibTrans" cxnId="{0F309E76-8D79-4E1F-8A8E-26D766E01781}">
      <dgm:prSet/>
      <dgm:spPr/>
      <dgm:t>
        <a:bodyPr/>
        <a:lstStyle/>
        <a:p>
          <a:endParaRPr lang="en-US"/>
        </a:p>
      </dgm:t>
    </dgm:pt>
    <dgm:pt modelId="{678AAB24-DB2D-7E46-8A09-A93F8EEC52FF}" type="pres">
      <dgm:prSet presAssocID="{BC0C1CAC-D6B8-4FB5-8ADF-7D8859CFE8FB}" presName="vert0" presStyleCnt="0">
        <dgm:presLayoutVars>
          <dgm:dir/>
          <dgm:animOne val="branch"/>
          <dgm:animLvl val="lvl"/>
        </dgm:presLayoutVars>
      </dgm:prSet>
      <dgm:spPr/>
    </dgm:pt>
    <dgm:pt modelId="{D47FEF19-533A-FD4D-B332-58D44714C595}" type="pres">
      <dgm:prSet presAssocID="{55BAA321-B308-4A38-BB9A-F85B3096F9DF}" presName="thickLine" presStyleLbl="alignNode1" presStyleIdx="0" presStyleCnt="3"/>
      <dgm:spPr/>
    </dgm:pt>
    <dgm:pt modelId="{9D052895-F1D7-A24A-861E-197D0BF110BF}" type="pres">
      <dgm:prSet presAssocID="{55BAA321-B308-4A38-BB9A-F85B3096F9DF}" presName="horz1" presStyleCnt="0"/>
      <dgm:spPr/>
    </dgm:pt>
    <dgm:pt modelId="{FB903959-A574-A64F-8A75-391A77D23EC0}" type="pres">
      <dgm:prSet presAssocID="{55BAA321-B308-4A38-BB9A-F85B3096F9DF}" presName="tx1" presStyleLbl="revTx" presStyleIdx="0" presStyleCnt="3"/>
      <dgm:spPr/>
    </dgm:pt>
    <dgm:pt modelId="{1D4A8E68-300B-E74B-89EB-C65B74AB28DB}" type="pres">
      <dgm:prSet presAssocID="{55BAA321-B308-4A38-BB9A-F85B3096F9DF}" presName="vert1" presStyleCnt="0"/>
      <dgm:spPr/>
    </dgm:pt>
    <dgm:pt modelId="{4790C897-7420-064E-A62B-3D72DDF92A76}" type="pres">
      <dgm:prSet presAssocID="{29910396-07D6-4772-8EFA-0F14EFA55BEA}" presName="thickLine" presStyleLbl="alignNode1" presStyleIdx="1" presStyleCnt="3"/>
      <dgm:spPr/>
    </dgm:pt>
    <dgm:pt modelId="{5AF599CE-7018-B440-910F-71788702E191}" type="pres">
      <dgm:prSet presAssocID="{29910396-07D6-4772-8EFA-0F14EFA55BEA}" presName="horz1" presStyleCnt="0"/>
      <dgm:spPr/>
    </dgm:pt>
    <dgm:pt modelId="{3DBEDA4C-EBD5-5E42-8C48-DB1D9257B0B3}" type="pres">
      <dgm:prSet presAssocID="{29910396-07D6-4772-8EFA-0F14EFA55BEA}" presName="tx1" presStyleLbl="revTx" presStyleIdx="1" presStyleCnt="3"/>
      <dgm:spPr/>
    </dgm:pt>
    <dgm:pt modelId="{F3DBD56E-2EC2-8A46-8B81-CBF363399355}" type="pres">
      <dgm:prSet presAssocID="{29910396-07D6-4772-8EFA-0F14EFA55BEA}" presName="vert1" presStyleCnt="0"/>
      <dgm:spPr/>
    </dgm:pt>
    <dgm:pt modelId="{C7A1F31E-3102-3043-BCB2-7C4D0B6604C9}" type="pres">
      <dgm:prSet presAssocID="{ACB20B65-7F10-46A4-BDDE-A98B50BAB68F}" presName="thickLine" presStyleLbl="alignNode1" presStyleIdx="2" presStyleCnt="3"/>
      <dgm:spPr/>
    </dgm:pt>
    <dgm:pt modelId="{09454465-8504-EF42-97B1-5F4B9BA98212}" type="pres">
      <dgm:prSet presAssocID="{ACB20B65-7F10-46A4-BDDE-A98B50BAB68F}" presName="horz1" presStyleCnt="0"/>
      <dgm:spPr/>
    </dgm:pt>
    <dgm:pt modelId="{3D71CF6F-406C-3F4B-AF71-FFC9CB2D2DEE}" type="pres">
      <dgm:prSet presAssocID="{ACB20B65-7F10-46A4-BDDE-A98B50BAB68F}" presName="tx1" presStyleLbl="revTx" presStyleIdx="2" presStyleCnt="3"/>
      <dgm:spPr/>
    </dgm:pt>
    <dgm:pt modelId="{00536A60-1C8D-0D46-90F2-7E9FDBA18A1F}" type="pres">
      <dgm:prSet presAssocID="{ACB20B65-7F10-46A4-BDDE-A98B50BAB68F}" presName="vert1" presStyleCnt="0"/>
      <dgm:spPr/>
    </dgm:pt>
  </dgm:ptLst>
  <dgm:cxnLst>
    <dgm:cxn modelId="{1A53021D-F18E-9345-8681-1F973D6CD428}" type="presOf" srcId="{ACB20B65-7F10-46A4-BDDE-A98B50BAB68F}" destId="{3D71CF6F-406C-3F4B-AF71-FFC9CB2D2DEE}" srcOrd="0" destOrd="0" presId="urn:microsoft.com/office/officeart/2008/layout/LinedList"/>
    <dgm:cxn modelId="{56CC0D2D-760D-C14C-91A3-87470045EADF}" type="presOf" srcId="{29910396-07D6-4772-8EFA-0F14EFA55BEA}" destId="{3DBEDA4C-EBD5-5E42-8C48-DB1D9257B0B3}" srcOrd="0" destOrd="0" presId="urn:microsoft.com/office/officeart/2008/layout/LinedList"/>
    <dgm:cxn modelId="{4E32532F-F168-4C8B-9184-8E6271CF1EDB}" srcId="{BC0C1CAC-D6B8-4FB5-8ADF-7D8859CFE8FB}" destId="{55BAA321-B308-4A38-BB9A-F85B3096F9DF}" srcOrd="0" destOrd="0" parTransId="{F80B1DDF-A5BF-4839-B3D7-69CB6EC6962E}" sibTransId="{C6215B43-84AE-4C43-BA84-E4655AECD542}"/>
    <dgm:cxn modelId="{0F309E76-8D79-4E1F-8A8E-26D766E01781}" srcId="{BC0C1CAC-D6B8-4FB5-8ADF-7D8859CFE8FB}" destId="{ACB20B65-7F10-46A4-BDDE-A98B50BAB68F}" srcOrd="2" destOrd="0" parTransId="{18ACDFF4-4247-4FF4-8AEF-78D6143D2F64}" sibTransId="{5F0154AA-0FED-4F4E-9D97-25C8C86B9E9A}"/>
    <dgm:cxn modelId="{E241048B-B312-C942-A6D1-1AFD95DFBDED}" type="presOf" srcId="{BC0C1CAC-D6B8-4FB5-8ADF-7D8859CFE8FB}" destId="{678AAB24-DB2D-7E46-8A09-A93F8EEC52FF}" srcOrd="0" destOrd="0" presId="urn:microsoft.com/office/officeart/2008/layout/LinedList"/>
    <dgm:cxn modelId="{AC3A36F4-D82E-4A23-8523-F79045DC78E4}" srcId="{BC0C1CAC-D6B8-4FB5-8ADF-7D8859CFE8FB}" destId="{29910396-07D6-4772-8EFA-0F14EFA55BEA}" srcOrd="1" destOrd="0" parTransId="{D570F688-F91E-4AB2-82EE-66A63B179F26}" sibTransId="{4E727CDD-D07D-460A-B67F-E701B71209D3}"/>
    <dgm:cxn modelId="{6F6066F7-28EF-EB49-8E3C-C1311E1FCB0C}" type="presOf" srcId="{55BAA321-B308-4A38-BB9A-F85B3096F9DF}" destId="{FB903959-A574-A64F-8A75-391A77D23EC0}" srcOrd="0" destOrd="0" presId="urn:microsoft.com/office/officeart/2008/layout/LinedList"/>
    <dgm:cxn modelId="{AF300FB3-6B46-544D-A613-A4DBD15E3156}" type="presParOf" srcId="{678AAB24-DB2D-7E46-8A09-A93F8EEC52FF}" destId="{D47FEF19-533A-FD4D-B332-58D44714C595}" srcOrd="0" destOrd="0" presId="urn:microsoft.com/office/officeart/2008/layout/LinedList"/>
    <dgm:cxn modelId="{3900BC5A-2FA9-044C-AB92-68B9702BD409}" type="presParOf" srcId="{678AAB24-DB2D-7E46-8A09-A93F8EEC52FF}" destId="{9D052895-F1D7-A24A-861E-197D0BF110BF}" srcOrd="1" destOrd="0" presId="urn:microsoft.com/office/officeart/2008/layout/LinedList"/>
    <dgm:cxn modelId="{EECBE747-B0D9-5A4C-A9D5-AADE6C3CCFF6}" type="presParOf" srcId="{9D052895-F1D7-A24A-861E-197D0BF110BF}" destId="{FB903959-A574-A64F-8A75-391A77D23EC0}" srcOrd="0" destOrd="0" presId="urn:microsoft.com/office/officeart/2008/layout/LinedList"/>
    <dgm:cxn modelId="{CB986948-E2AF-7D40-B735-8692619B7001}" type="presParOf" srcId="{9D052895-F1D7-A24A-861E-197D0BF110BF}" destId="{1D4A8E68-300B-E74B-89EB-C65B74AB28DB}" srcOrd="1" destOrd="0" presId="urn:microsoft.com/office/officeart/2008/layout/LinedList"/>
    <dgm:cxn modelId="{B6ED7D88-0F02-C647-9C2E-38D0BCCA8FCF}" type="presParOf" srcId="{678AAB24-DB2D-7E46-8A09-A93F8EEC52FF}" destId="{4790C897-7420-064E-A62B-3D72DDF92A76}" srcOrd="2" destOrd="0" presId="urn:microsoft.com/office/officeart/2008/layout/LinedList"/>
    <dgm:cxn modelId="{67E81E82-4097-6949-A984-5D7F62A02DAB}" type="presParOf" srcId="{678AAB24-DB2D-7E46-8A09-A93F8EEC52FF}" destId="{5AF599CE-7018-B440-910F-71788702E191}" srcOrd="3" destOrd="0" presId="urn:microsoft.com/office/officeart/2008/layout/LinedList"/>
    <dgm:cxn modelId="{A2927558-DCC6-5144-8BFE-604204241926}" type="presParOf" srcId="{5AF599CE-7018-B440-910F-71788702E191}" destId="{3DBEDA4C-EBD5-5E42-8C48-DB1D9257B0B3}" srcOrd="0" destOrd="0" presId="urn:microsoft.com/office/officeart/2008/layout/LinedList"/>
    <dgm:cxn modelId="{95A40966-C94E-534A-83FE-6EF7039ADB73}" type="presParOf" srcId="{5AF599CE-7018-B440-910F-71788702E191}" destId="{F3DBD56E-2EC2-8A46-8B81-CBF363399355}" srcOrd="1" destOrd="0" presId="urn:microsoft.com/office/officeart/2008/layout/LinedList"/>
    <dgm:cxn modelId="{FD0F8D8F-78ED-164D-9628-76C9A940BB79}" type="presParOf" srcId="{678AAB24-DB2D-7E46-8A09-A93F8EEC52FF}" destId="{C7A1F31E-3102-3043-BCB2-7C4D0B6604C9}" srcOrd="4" destOrd="0" presId="urn:microsoft.com/office/officeart/2008/layout/LinedList"/>
    <dgm:cxn modelId="{3B257438-5E48-AE42-B70C-53FE847C7782}" type="presParOf" srcId="{678AAB24-DB2D-7E46-8A09-A93F8EEC52FF}" destId="{09454465-8504-EF42-97B1-5F4B9BA98212}" srcOrd="5" destOrd="0" presId="urn:microsoft.com/office/officeart/2008/layout/LinedList"/>
    <dgm:cxn modelId="{0D66DF77-4FEF-5346-9973-09FD4004837B}" type="presParOf" srcId="{09454465-8504-EF42-97B1-5F4B9BA98212}" destId="{3D71CF6F-406C-3F4B-AF71-FFC9CB2D2DEE}" srcOrd="0" destOrd="0" presId="urn:microsoft.com/office/officeart/2008/layout/LinedList"/>
    <dgm:cxn modelId="{392407A7-4154-CA4E-9862-76279BC860EB}" type="presParOf" srcId="{09454465-8504-EF42-97B1-5F4B9BA98212}" destId="{00536A60-1C8D-0D46-90F2-7E9FDBA18A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D4EB4D-79BC-473C-8B17-E03798F3210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7E38134-FF1E-4E3F-8D02-481681987FC3}">
      <dgm:prSet/>
      <dgm:spPr/>
      <dgm:t>
        <a:bodyPr/>
        <a:lstStyle/>
        <a:p>
          <a:pPr>
            <a:defRPr cap="all"/>
          </a:pPr>
          <a:r>
            <a:rPr lang="en-US"/>
            <a:t>No significant learning occurs without a significant relatiosnhipn </a:t>
          </a:r>
        </a:p>
      </dgm:t>
    </dgm:pt>
    <dgm:pt modelId="{454226CB-926B-4513-96CD-F4B2EE3C822F}" type="parTrans" cxnId="{5960E8B0-EB1E-4FEC-9A17-951A17058E40}">
      <dgm:prSet/>
      <dgm:spPr/>
      <dgm:t>
        <a:bodyPr/>
        <a:lstStyle/>
        <a:p>
          <a:endParaRPr lang="en-US"/>
        </a:p>
      </dgm:t>
    </dgm:pt>
    <dgm:pt modelId="{115FD02C-5CBB-48C4-958E-81C85E1B76A9}" type="sibTrans" cxnId="{5960E8B0-EB1E-4FEC-9A17-951A17058E40}">
      <dgm:prSet/>
      <dgm:spPr/>
      <dgm:t>
        <a:bodyPr/>
        <a:lstStyle/>
        <a:p>
          <a:endParaRPr lang="en-US"/>
        </a:p>
      </dgm:t>
    </dgm:pt>
    <dgm:pt modelId="{9CC1205D-613D-43B9-99BE-0E35E2E7E7E9}">
      <dgm:prSet/>
      <dgm:spPr/>
      <dgm:t>
        <a:bodyPr/>
        <a:lstStyle/>
        <a:p>
          <a:pPr>
            <a:defRPr cap="all"/>
          </a:pPr>
          <a:r>
            <a:rPr lang="en-US"/>
            <a:t>Education dosent make us smarter, it makes us whole</a:t>
          </a:r>
        </a:p>
      </dgm:t>
    </dgm:pt>
    <dgm:pt modelId="{852FB0EE-0834-4178-953B-823723242816}" type="parTrans" cxnId="{FC6794C5-2926-4804-B7E9-22EF951675DA}">
      <dgm:prSet/>
      <dgm:spPr/>
      <dgm:t>
        <a:bodyPr/>
        <a:lstStyle/>
        <a:p>
          <a:endParaRPr lang="en-US"/>
        </a:p>
      </dgm:t>
    </dgm:pt>
    <dgm:pt modelId="{AFBDAA8E-6AC2-411B-9FE0-5B333B5E8D27}" type="sibTrans" cxnId="{FC6794C5-2926-4804-B7E9-22EF951675DA}">
      <dgm:prSet/>
      <dgm:spPr/>
      <dgm:t>
        <a:bodyPr/>
        <a:lstStyle/>
        <a:p>
          <a:endParaRPr lang="en-US"/>
        </a:p>
      </dgm:t>
    </dgm:pt>
    <dgm:pt modelId="{673048FF-746E-422B-9D4A-1844BCA6C76C}" type="pres">
      <dgm:prSet presAssocID="{30D4EB4D-79BC-473C-8B17-E03798F32107}" presName="root" presStyleCnt="0">
        <dgm:presLayoutVars>
          <dgm:dir/>
          <dgm:resizeHandles val="exact"/>
        </dgm:presLayoutVars>
      </dgm:prSet>
      <dgm:spPr/>
    </dgm:pt>
    <dgm:pt modelId="{EBB6C342-ADDB-418E-9FD4-A0377D528E51}" type="pres">
      <dgm:prSet presAssocID="{B7E38134-FF1E-4E3F-8D02-481681987FC3}" presName="compNode" presStyleCnt="0"/>
      <dgm:spPr/>
    </dgm:pt>
    <dgm:pt modelId="{5FCBFDC2-3022-43D6-BD4E-0C92D962A0F9}" type="pres">
      <dgm:prSet presAssocID="{B7E38134-FF1E-4E3F-8D02-481681987FC3}" presName="iconBgRect" presStyleLbl="bgShp" presStyleIdx="0" presStyleCnt="2"/>
      <dgm:spPr>
        <a:prstGeom prst="round2DiagRect">
          <a:avLst>
            <a:gd name="adj1" fmla="val 29727"/>
            <a:gd name="adj2" fmla="val 0"/>
          </a:avLst>
        </a:prstGeom>
      </dgm:spPr>
    </dgm:pt>
    <dgm:pt modelId="{5DF06623-409F-4E20-8361-9EFCF6548623}" type="pres">
      <dgm:prSet presAssocID="{B7E38134-FF1E-4E3F-8D02-481681987F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B452F29B-2F84-4979-A6C5-84F9F80F06F0}" type="pres">
      <dgm:prSet presAssocID="{B7E38134-FF1E-4E3F-8D02-481681987FC3}" presName="spaceRect" presStyleCnt="0"/>
      <dgm:spPr/>
    </dgm:pt>
    <dgm:pt modelId="{17458E15-BA48-4788-A5FF-8C7F580161F4}" type="pres">
      <dgm:prSet presAssocID="{B7E38134-FF1E-4E3F-8D02-481681987FC3}" presName="textRect" presStyleLbl="revTx" presStyleIdx="0" presStyleCnt="2">
        <dgm:presLayoutVars>
          <dgm:chMax val="1"/>
          <dgm:chPref val="1"/>
        </dgm:presLayoutVars>
      </dgm:prSet>
      <dgm:spPr/>
    </dgm:pt>
    <dgm:pt modelId="{27A503D5-BACA-4F65-910E-BC6157D68734}" type="pres">
      <dgm:prSet presAssocID="{115FD02C-5CBB-48C4-958E-81C85E1B76A9}" presName="sibTrans" presStyleCnt="0"/>
      <dgm:spPr/>
    </dgm:pt>
    <dgm:pt modelId="{B0B4A22E-D5E7-44FF-B185-2795B4D1535B}" type="pres">
      <dgm:prSet presAssocID="{9CC1205D-613D-43B9-99BE-0E35E2E7E7E9}" presName="compNode" presStyleCnt="0"/>
      <dgm:spPr/>
    </dgm:pt>
    <dgm:pt modelId="{15084297-1448-4246-8A13-221F4B512C55}" type="pres">
      <dgm:prSet presAssocID="{9CC1205D-613D-43B9-99BE-0E35E2E7E7E9}" presName="iconBgRect" presStyleLbl="bgShp" presStyleIdx="1" presStyleCnt="2"/>
      <dgm:spPr>
        <a:prstGeom prst="round2DiagRect">
          <a:avLst>
            <a:gd name="adj1" fmla="val 29727"/>
            <a:gd name="adj2" fmla="val 0"/>
          </a:avLst>
        </a:prstGeom>
      </dgm:spPr>
    </dgm:pt>
    <dgm:pt modelId="{95E61E8E-4C74-490C-B95A-A1FB09DBD797}" type="pres">
      <dgm:prSet presAssocID="{9CC1205D-613D-43B9-99BE-0E35E2E7E7E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96AE0C9-867C-4F55-B6D1-D1DA9F4E71AB}" type="pres">
      <dgm:prSet presAssocID="{9CC1205D-613D-43B9-99BE-0E35E2E7E7E9}" presName="spaceRect" presStyleCnt="0"/>
      <dgm:spPr/>
    </dgm:pt>
    <dgm:pt modelId="{1AEF6CD6-0DF0-469E-AF7E-F4CD083EC368}" type="pres">
      <dgm:prSet presAssocID="{9CC1205D-613D-43B9-99BE-0E35E2E7E7E9}" presName="textRect" presStyleLbl="revTx" presStyleIdx="1" presStyleCnt="2">
        <dgm:presLayoutVars>
          <dgm:chMax val="1"/>
          <dgm:chPref val="1"/>
        </dgm:presLayoutVars>
      </dgm:prSet>
      <dgm:spPr/>
    </dgm:pt>
  </dgm:ptLst>
  <dgm:cxnLst>
    <dgm:cxn modelId="{1C7B8D99-7887-4CF1-AA53-0DC73985C572}" type="presOf" srcId="{30D4EB4D-79BC-473C-8B17-E03798F32107}" destId="{673048FF-746E-422B-9D4A-1844BCA6C76C}" srcOrd="0" destOrd="0" presId="urn:microsoft.com/office/officeart/2018/5/layout/IconLeafLabelList"/>
    <dgm:cxn modelId="{5960E8B0-EB1E-4FEC-9A17-951A17058E40}" srcId="{30D4EB4D-79BC-473C-8B17-E03798F32107}" destId="{B7E38134-FF1E-4E3F-8D02-481681987FC3}" srcOrd="0" destOrd="0" parTransId="{454226CB-926B-4513-96CD-F4B2EE3C822F}" sibTransId="{115FD02C-5CBB-48C4-958E-81C85E1B76A9}"/>
    <dgm:cxn modelId="{FC6794C5-2926-4804-B7E9-22EF951675DA}" srcId="{30D4EB4D-79BC-473C-8B17-E03798F32107}" destId="{9CC1205D-613D-43B9-99BE-0E35E2E7E7E9}" srcOrd="1" destOrd="0" parTransId="{852FB0EE-0834-4178-953B-823723242816}" sibTransId="{AFBDAA8E-6AC2-411B-9FE0-5B333B5E8D27}"/>
    <dgm:cxn modelId="{15D846CB-84E5-4C25-A1B4-3C65EA00F154}" type="presOf" srcId="{9CC1205D-613D-43B9-99BE-0E35E2E7E7E9}" destId="{1AEF6CD6-0DF0-469E-AF7E-F4CD083EC368}" srcOrd="0" destOrd="0" presId="urn:microsoft.com/office/officeart/2018/5/layout/IconLeafLabelList"/>
    <dgm:cxn modelId="{75D885EF-2BFA-42DC-BB1C-5497AA051794}" type="presOf" srcId="{B7E38134-FF1E-4E3F-8D02-481681987FC3}" destId="{17458E15-BA48-4788-A5FF-8C7F580161F4}" srcOrd="0" destOrd="0" presId="urn:microsoft.com/office/officeart/2018/5/layout/IconLeafLabelList"/>
    <dgm:cxn modelId="{C29DB637-F819-406F-8C2E-F2DBBC856594}" type="presParOf" srcId="{673048FF-746E-422B-9D4A-1844BCA6C76C}" destId="{EBB6C342-ADDB-418E-9FD4-A0377D528E51}" srcOrd="0" destOrd="0" presId="urn:microsoft.com/office/officeart/2018/5/layout/IconLeafLabelList"/>
    <dgm:cxn modelId="{2108A46A-6FD8-4A62-96B5-EA468CE8B361}" type="presParOf" srcId="{EBB6C342-ADDB-418E-9FD4-A0377D528E51}" destId="{5FCBFDC2-3022-43D6-BD4E-0C92D962A0F9}" srcOrd="0" destOrd="0" presId="urn:microsoft.com/office/officeart/2018/5/layout/IconLeafLabelList"/>
    <dgm:cxn modelId="{871ADDB5-5AE7-42D8-9C5B-31F6B0A8615C}" type="presParOf" srcId="{EBB6C342-ADDB-418E-9FD4-A0377D528E51}" destId="{5DF06623-409F-4E20-8361-9EFCF6548623}" srcOrd="1" destOrd="0" presId="urn:microsoft.com/office/officeart/2018/5/layout/IconLeafLabelList"/>
    <dgm:cxn modelId="{AE7FF319-4724-4AE7-ADDC-EE0B77A4619D}" type="presParOf" srcId="{EBB6C342-ADDB-418E-9FD4-A0377D528E51}" destId="{B452F29B-2F84-4979-A6C5-84F9F80F06F0}" srcOrd="2" destOrd="0" presId="urn:microsoft.com/office/officeart/2018/5/layout/IconLeafLabelList"/>
    <dgm:cxn modelId="{C6013646-EF4E-4838-B79D-634B733BF08F}" type="presParOf" srcId="{EBB6C342-ADDB-418E-9FD4-A0377D528E51}" destId="{17458E15-BA48-4788-A5FF-8C7F580161F4}" srcOrd="3" destOrd="0" presId="urn:microsoft.com/office/officeart/2018/5/layout/IconLeafLabelList"/>
    <dgm:cxn modelId="{676FCE49-B2A5-41B9-9B6E-4209C7A2CF67}" type="presParOf" srcId="{673048FF-746E-422B-9D4A-1844BCA6C76C}" destId="{27A503D5-BACA-4F65-910E-BC6157D68734}" srcOrd="1" destOrd="0" presId="urn:microsoft.com/office/officeart/2018/5/layout/IconLeafLabelList"/>
    <dgm:cxn modelId="{AE67059B-994F-4600-BC92-98A0967F625F}" type="presParOf" srcId="{673048FF-746E-422B-9D4A-1844BCA6C76C}" destId="{B0B4A22E-D5E7-44FF-B185-2795B4D1535B}" srcOrd="2" destOrd="0" presId="urn:microsoft.com/office/officeart/2018/5/layout/IconLeafLabelList"/>
    <dgm:cxn modelId="{07E3C865-11EF-4E64-BE34-DD62B0D2B8FE}" type="presParOf" srcId="{B0B4A22E-D5E7-44FF-B185-2795B4D1535B}" destId="{15084297-1448-4246-8A13-221F4B512C55}" srcOrd="0" destOrd="0" presId="urn:microsoft.com/office/officeart/2018/5/layout/IconLeafLabelList"/>
    <dgm:cxn modelId="{79C9AEAF-963E-4C94-8695-9FB6E90499D7}" type="presParOf" srcId="{B0B4A22E-D5E7-44FF-B185-2795B4D1535B}" destId="{95E61E8E-4C74-490C-B95A-A1FB09DBD797}" srcOrd="1" destOrd="0" presId="urn:microsoft.com/office/officeart/2018/5/layout/IconLeafLabelList"/>
    <dgm:cxn modelId="{359DF3A5-8CAA-447D-87F1-DD75FC164F41}" type="presParOf" srcId="{B0B4A22E-D5E7-44FF-B185-2795B4D1535B}" destId="{F96AE0C9-867C-4F55-B6D1-D1DA9F4E71AB}" srcOrd="2" destOrd="0" presId="urn:microsoft.com/office/officeart/2018/5/layout/IconLeafLabelList"/>
    <dgm:cxn modelId="{F9CF56DC-140B-47AF-B44F-8A25AD216E89}" type="presParOf" srcId="{B0B4A22E-D5E7-44FF-B185-2795B4D1535B}" destId="{1AEF6CD6-0DF0-469E-AF7E-F4CD083EC36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2993B-379A-684D-BB82-61612C2E7DFF}">
      <dsp:nvSpPr>
        <dsp:cNvPr id="0" name=""/>
        <dsp:cNvSpPr/>
      </dsp:nvSpPr>
      <dsp:spPr>
        <a:xfrm>
          <a:off x="0" y="0"/>
          <a:ext cx="521717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B13D467-BB65-8E44-B741-3077BAF35CBA}">
      <dsp:nvSpPr>
        <dsp:cNvPr id="0" name=""/>
        <dsp:cNvSpPr/>
      </dsp:nvSpPr>
      <dsp:spPr>
        <a:xfrm>
          <a:off x="0" y="0"/>
          <a:ext cx="5217173"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The school provides new letters and messages through ClassDojo to advertise the caffi Cynefin </a:t>
          </a:r>
          <a:endParaRPr lang="en-US" sz="1800" kern="1200" dirty="0">
            <a:solidFill>
              <a:schemeClr val="bg1"/>
            </a:solidFill>
          </a:endParaRPr>
        </a:p>
      </dsp:txBody>
      <dsp:txXfrm>
        <a:off x="0" y="0"/>
        <a:ext cx="5217173" cy="1087834"/>
      </dsp:txXfrm>
    </dsp:sp>
    <dsp:sp modelId="{0DE0F5E2-CDB5-3445-9F4E-A80C95555487}">
      <dsp:nvSpPr>
        <dsp:cNvPr id="0" name=""/>
        <dsp:cNvSpPr/>
      </dsp:nvSpPr>
      <dsp:spPr>
        <a:xfrm>
          <a:off x="0" y="1087834"/>
          <a:ext cx="5217173"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4DAFC41-924C-4246-966D-4A24EB6C2794}">
      <dsp:nvSpPr>
        <dsp:cNvPr id="0" name=""/>
        <dsp:cNvSpPr/>
      </dsp:nvSpPr>
      <dsp:spPr>
        <a:xfrm>
          <a:off x="0" y="1087834"/>
          <a:ext cx="5217173"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Caffi provides a space for individuals to come, relax, communicate and socialize as well as donate and contruibite to the hard work and efforts of the school </a:t>
          </a:r>
          <a:endParaRPr lang="en-US" sz="1800" kern="1200" dirty="0">
            <a:solidFill>
              <a:schemeClr val="bg1"/>
            </a:solidFill>
          </a:endParaRPr>
        </a:p>
      </dsp:txBody>
      <dsp:txXfrm>
        <a:off x="0" y="1087834"/>
        <a:ext cx="5217173" cy="1087834"/>
      </dsp:txXfrm>
    </dsp:sp>
    <dsp:sp modelId="{6722E359-622C-A94C-A751-C1AD6E88B062}">
      <dsp:nvSpPr>
        <dsp:cNvPr id="0" name=""/>
        <dsp:cNvSpPr/>
      </dsp:nvSpPr>
      <dsp:spPr>
        <a:xfrm>
          <a:off x="0" y="2175669"/>
          <a:ext cx="5217173"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2DBA7A5-4DE0-0847-B311-5DA99D001C86}">
      <dsp:nvSpPr>
        <dsp:cNvPr id="0" name=""/>
        <dsp:cNvSpPr/>
      </dsp:nvSpPr>
      <dsp:spPr>
        <a:xfrm>
          <a:off x="0" y="2175669"/>
          <a:ext cx="5217173"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a:solidFill>
              <a:schemeClr val="bg1"/>
            </a:solidFill>
          </a:endParaRPr>
        </a:p>
        <a:p>
          <a:pPr marL="0" lvl="0" indent="0" algn="l" defTabSz="800100">
            <a:lnSpc>
              <a:spcPct val="90000"/>
            </a:lnSpc>
            <a:spcBef>
              <a:spcPct val="0"/>
            </a:spcBef>
            <a:spcAft>
              <a:spcPct val="35000"/>
            </a:spcAft>
            <a:buNone/>
          </a:pPr>
          <a:r>
            <a:rPr lang="en-US" sz="1800" kern="1200">
              <a:solidFill>
                <a:schemeClr val="bg1"/>
              </a:solidFill>
            </a:rPr>
            <a:t>Aids the sense of belonging</a:t>
          </a:r>
          <a:endParaRPr lang="en-US" sz="1800" kern="1200" dirty="0">
            <a:solidFill>
              <a:schemeClr val="bg1"/>
            </a:solidFill>
          </a:endParaRPr>
        </a:p>
      </dsp:txBody>
      <dsp:txXfrm>
        <a:off x="0" y="2175669"/>
        <a:ext cx="5217173" cy="1087834"/>
      </dsp:txXfrm>
    </dsp:sp>
    <dsp:sp modelId="{4C7A5928-4221-904E-90B8-AE6106EE726B}">
      <dsp:nvSpPr>
        <dsp:cNvPr id="0" name=""/>
        <dsp:cNvSpPr/>
      </dsp:nvSpPr>
      <dsp:spPr>
        <a:xfrm>
          <a:off x="0" y="3263503"/>
          <a:ext cx="5217173"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4A809BC-C1B2-2B47-86C5-3D5BB138176A}">
      <dsp:nvSpPr>
        <dsp:cNvPr id="0" name=""/>
        <dsp:cNvSpPr/>
      </dsp:nvSpPr>
      <dsp:spPr>
        <a:xfrm>
          <a:off x="0" y="3263503"/>
          <a:ext cx="5217173"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solidFill>
                <a:schemeClr val="bg1"/>
              </a:solidFill>
            </a:rPr>
            <a:t>Boost real life and authentic learning experiences and promotes a plethora of skills. </a:t>
          </a:r>
        </a:p>
      </dsp:txBody>
      <dsp:txXfrm>
        <a:off x="0" y="3263503"/>
        <a:ext cx="5217173"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FEF19-533A-FD4D-B332-58D44714C595}">
      <dsp:nvSpPr>
        <dsp:cNvPr id="0" name=""/>
        <dsp:cNvSpPr/>
      </dsp:nvSpPr>
      <dsp:spPr>
        <a:xfrm>
          <a:off x="0" y="2468"/>
          <a:ext cx="625372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03959-A574-A64F-8A75-391A77D23EC0}">
      <dsp:nvSpPr>
        <dsp:cNvPr id="0" name=""/>
        <dsp:cNvSpPr/>
      </dsp:nvSpPr>
      <dsp:spPr>
        <a:xfrm>
          <a:off x="0" y="2468"/>
          <a:ext cx="6253721" cy="1683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Percentage of pupils elegable for free school meals </a:t>
          </a:r>
        </a:p>
      </dsp:txBody>
      <dsp:txXfrm>
        <a:off x="0" y="2468"/>
        <a:ext cx="6253721" cy="1683744"/>
      </dsp:txXfrm>
    </dsp:sp>
    <dsp:sp modelId="{4790C897-7420-064E-A62B-3D72DDF92A76}">
      <dsp:nvSpPr>
        <dsp:cNvPr id="0" name=""/>
        <dsp:cNvSpPr/>
      </dsp:nvSpPr>
      <dsp:spPr>
        <a:xfrm>
          <a:off x="0" y="1686212"/>
          <a:ext cx="6253721"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BEDA4C-EBD5-5E42-8C48-DB1D9257B0B3}">
      <dsp:nvSpPr>
        <dsp:cNvPr id="0" name=""/>
        <dsp:cNvSpPr/>
      </dsp:nvSpPr>
      <dsp:spPr>
        <a:xfrm>
          <a:off x="0" y="1686212"/>
          <a:ext cx="6253721" cy="1683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Percentage of children with additional learning needs</a:t>
          </a:r>
        </a:p>
      </dsp:txBody>
      <dsp:txXfrm>
        <a:off x="0" y="1686212"/>
        <a:ext cx="6253721" cy="1683744"/>
      </dsp:txXfrm>
    </dsp:sp>
    <dsp:sp modelId="{C7A1F31E-3102-3043-BCB2-7C4D0B6604C9}">
      <dsp:nvSpPr>
        <dsp:cNvPr id="0" name=""/>
        <dsp:cNvSpPr/>
      </dsp:nvSpPr>
      <dsp:spPr>
        <a:xfrm>
          <a:off x="0" y="3369957"/>
          <a:ext cx="6253721"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1CF6F-406C-3F4B-AF71-FFC9CB2D2DEE}">
      <dsp:nvSpPr>
        <dsp:cNvPr id="0" name=""/>
        <dsp:cNvSpPr/>
      </dsp:nvSpPr>
      <dsp:spPr>
        <a:xfrm>
          <a:off x="0" y="3369957"/>
          <a:ext cx="6253721" cy="1683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Action Plan</a:t>
          </a:r>
        </a:p>
      </dsp:txBody>
      <dsp:txXfrm>
        <a:off x="0" y="3369957"/>
        <a:ext cx="6253721" cy="16837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BFDC2-3022-43D6-BD4E-0C92D962A0F9}">
      <dsp:nvSpPr>
        <dsp:cNvPr id="0" name=""/>
        <dsp:cNvSpPr/>
      </dsp:nvSpPr>
      <dsp:spPr>
        <a:xfrm>
          <a:off x="486099" y="1022109"/>
          <a:ext cx="1338187" cy="1338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F06623-409F-4E20-8361-9EFCF6548623}">
      <dsp:nvSpPr>
        <dsp:cNvPr id="0" name=""/>
        <dsp:cNvSpPr/>
      </dsp:nvSpPr>
      <dsp:spPr>
        <a:xfrm>
          <a:off x="771287" y="1307296"/>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458E15-BA48-4788-A5FF-8C7F580161F4}">
      <dsp:nvSpPr>
        <dsp:cNvPr id="0" name=""/>
        <dsp:cNvSpPr/>
      </dsp:nvSpPr>
      <dsp:spPr>
        <a:xfrm>
          <a:off x="58318" y="2777109"/>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No significant learning occurs without a significant relatiosnhipn </a:t>
          </a:r>
        </a:p>
      </dsp:txBody>
      <dsp:txXfrm>
        <a:off x="58318" y="2777109"/>
        <a:ext cx="2193750" cy="720000"/>
      </dsp:txXfrm>
    </dsp:sp>
    <dsp:sp modelId="{15084297-1448-4246-8A13-221F4B512C55}">
      <dsp:nvSpPr>
        <dsp:cNvPr id="0" name=""/>
        <dsp:cNvSpPr/>
      </dsp:nvSpPr>
      <dsp:spPr>
        <a:xfrm>
          <a:off x="3063755" y="1022109"/>
          <a:ext cx="1338187" cy="1338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61E8E-4C74-490C-B95A-A1FB09DBD797}">
      <dsp:nvSpPr>
        <dsp:cNvPr id="0" name=""/>
        <dsp:cNvSpPr/>
      </dsp:nvSpPr>
      <dsp:spPr>
        <a:xfrm>
          <a:off x="3348943" y="1307296"/>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F6CD6-0DF0-469E-AF7E-F4CD083EC368}">
      <dsp:nvSpPr>
        <dsp:cNvPr id="0" name=""/>
        <dsp:cNvSpPr/>
      </dsp:nvSpPr>
      <dsp:spPr>
        <a:xfrm>
          <a:off x="2635974" y="2777109"/>
          <a:ext cx="21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Education dosent make us smarter, it makes us whole</a:t>
          </a:r>
        </a:p>
      </dsp:txBody>
      <dsp:txXfrm>
        <a:off x="2635974" y="2777109"/>
        <a:ext cx="219375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86282B-0027-C842-A05D-5BB1010F3BD3}" type="datetimeFigureOut">
              <a:rPr lang="en-US" smtClean="0"/>
              <a:t>5/3/24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E3DE40-2199-FF42-A333-762C5529B468}" type="slidenum">
              <a:rPr lang="en-US" smtClean="0"/>
              <a:t>‹#›</a:t>
            </a:fld>
            <a:endParaRPr lang="en-US"/>
          </a:p>
        </p:txBody>
      </p:sp>
    </p:spTree>
    <p:extLst>
      <p:ext uri="{BB962C8B-B14F-4D97-AF65-F5344CB8AC3E}">
        <p14:creationId xmlns:p14="http://schemas.microsoft.com/office/powerpoint/2010/main" val="3209179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school project that has been implemented into school A is </a:t>
            </a:r>
            <a:r>
              <a:rPr lang="en-US" dirty="0" err="1"/>
              <a:t>Caffi</a:t>
            </a:r>
            <a:r>
              <a:rPr lang="en-US" dirty="0"/>
              <a:t> </a:t>
            </a:r>
            <a:r>
              <a:rPr lang="en-US" dirty="0" err="1"/>
              <a:t>Cynefin</a:t>
            </a:r>
            <a:r>
              <a:rPr lang="en-US" dirty="0"/>
              <a:t>. This project is run dirtily by and through school A to help bring together the local community and aid relationship building and any challenges. During this presentation, </a:t>
            </a:r>
            <a:r>
              <a:rPr lang="en-US" dirty="0" err="1"/>
              <a:t>i</a:t>
            </a:r>
            <a:r>
              <a:rPr lang="en-US" dirty="0"/>
              <a:t> will be providing an overview of how the school and community work together to strive to succeed and boost one of the four purposes of the new curriculum, </a:t>
            </a:r>
          </a:p>
        </p:txBody>
      </p:sp>
      <p:sp>
        <p:nvSpPr>
          <p:cNvPr id="4" name="Slide Number Placeholder 3"/>
          <p:cNvSpPr>
            <a:spLocks noGrp="1"/>
          </p:cNvSpPr>
          <p:nvPr>
            <p:ph type="sldNum" sz="quarter" idx="5"/>
          </p:nvPr>
        </p:nvSpPr>
        <p:spPr/>
        <p:txBody>
          <a:bodyPr/>
          <a:lstStyle/>
          <a:p>
            <a:fld id="{B7E3DE40-2199-FF42-A333-762C5529B468}" type="slidenum">
              <a:rPr lang="en-US" smtClean="0"/>
              <a:t>1</a:t>
            </a:fld>
            <a:endParaRPr lang="en-US"/>
          </a:p>
        </p:txBody>
      </p:sp>
    </p:spTree>
    <p:extLst>
      <p:ext uri="{BB962C8B-B14F-4D97-AF65-F5344CB8AC3E}">
        <p14:creationId xmlns:p14="http://schemas.microsoft.com/office/powerpoint/2010/main" val="63180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the presentation, I have </a:t>
            </a:r>
            <a:r>
              <a:rPr lang="en-US" dirty="0" err="1"/>
              <a:t>annoymised</a:t>
            </a:r>
            <a:r>
              <a:rPr lang="en-US" dirty="0"/>
              <a:t> the name of the school and </a:t>
            </a:r>
            <a:r>
              <a:rPr lang="en-US" dirty="0" err="1"/>
              <a:t>wil</a:t>
            </a:r>
            <a:r>
              <a:rPr lang="en-US" dirty="0"/>
              <a:t> call it school A inline with BERA guidelines (2018). School A Is a primary school which is situated in neath port talbot, in sound </a:t>
            </a:r>
            <a:r>
              <a:rPr lang="en-US" dirty="0" err="1"/>
              <a:t>wales</a:t>
            </a:r>
            <a:r>
              <a:rPr lang="en-US" dirty="0"/>
              <a:t>. School A was faced with an </a:t>
            </a:r>
            <a:r>
              <a:rPr lang="en-US" dirty="0" err="1"/>
              <a:t>estyn</a:t>
            </a:r>
            <a:r>
              <a:rPr lang="en-US" dirty="0"/>
              <a:t> inspection in 2018. From the report, school A was noted to have 380 pupils throughout the school from nursery to year 6. 16% of the children in school A are </a:t>
            </a:r>
            <a:r>
              <a:rPr lang="en-US" dirty="0" err="1"/>
              <a:t>eleigable</a:t>
            </a:r>
            <a:r>
              <a:rPr lang="en-US" dirty="0"/>
              <a:t> for free school meals, this has been taken from the </a:t>
            </a:r>
            <a:r>
              <a:rPr lang="en-US" dirty="0" err="1"/>
              <a:t>roport</a:t>
            </a:r>
            <a:r>
              <a:rPr lang="en-US" dirty="0"/>
              <a:t> as a three year </a:t>
            </a:r>
            <a:r>
              <a:rPr lang="en-US" dirty="0" err="1"/>
              <a:t>avaerge</a:t>
            </a:r>
            <a:r>
              <a:rPr lang="en-US" dirty="0"/>
              <a:t>. This </a:t>
            </a:r>
            <a:r>
              <a:rPr lang="en-US" dirty="0" err="1"/>
              <a:t>percetages</a:t>
            </a:r>
            <a:r>
              <a:rPr lang="en-US" dirty="0"/>
              <a:t> lays 3% under the national average of 19%. However, school A has 34% of </a:t>
            </a:r>
            <a:r>
              <a:rPr lang="en-US" dirty="0" err="1"/>
              <a:t>childen</a:t>
            </a:r>
            <a:r>
              <a:rPr lang="en-US" dirty="0"/>
              <a:t> identified with a from of additional learning needs. </a:t>
            </a:r>
          </a:p>
        </p:txBody>
      </p:sp>
      <p:sp>
        <p:nvSpPr>
          <p:cNvPr id="4" name="Slide Number Placeholder 3"/>
          <p:cNvSpPr>
            <a:spLocks noGrp="1"/>
          </p:cNvSpPr>
          <p:nvPr>
            <p:ph type="sldNum" sz="quarter" idx="5"/>
          </p:nvPr>
        </p:nvSpPr>
        <p:spPr/>
        <p:txBody>
          <a:bodyPr/>
          <a:lstStyle/>
          <a:p>
            <a:fld id="{B7E3DE40-2199-FF42-A333-762C5529B468}" type="slidenum">
              <a:rPr lang="en-US" smtClean="0"/>
              <a:t>2</a:t>
            </a:fld>
            <a:endParaRPr lang="en-US"/>
          </a:p>
        </p:txBody>
      </p:sp>
    </p:spTree>
    <p:extLst>
      <p:ext uri="{BB962C8B-B14F-4D97-AF65-F5344CB8AC3E}">
        <p14:creationId xmlns:p14="http://schemas.microsoft.com/office/powerpoint/2010/main" val="2715625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webkit-standard"/>
                <a:ea typeface="Calibri" panose="020F0502020204030204" pitchFamily="34" charset="0"/>
                <a:cs typeface="Times New Roman" panose="02020603050405020304" pitchFamily="18" charset="0"/>
              </a:rPr>
              <a:t>So what is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US" sz="1800" dirty="0">
                <a:solidFill>
                  <a:srgbClr val="000000"/>
                </a:solidFill>
                <a:effectLst/>
                <a:latin typeface="-webkit-standard"/>
                <a:ea typeface="Calibri" panose="020F0502020204030204" pitchFamily="34" charset="0"/>
                <a:cs typeface="Times New Roman" panose="02020603050405020304" pitchFamily="18" charset="0"/>
              </a:rPr>
              <a:t> is a community-based activity that the school provides and offers throughout the school. All generations congregate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US" sz="1800" dirty="0">
                <a:solidFill>
                  <a:srgbClr val="000000"/>
                </a:solidFill>
                <a:effectLst/>
                <a:latin typeface="-webkit-standard"/>
                <a:ea typeface="Calibri" panose="020F0502020204030204" pitchFamily="34" charset="0"/>
                <a:cs typeface="Times New Roman" panose="02020603050405020304" pitchFamily="18" charset="0"/>
              </a:rPr>
              <a:t> to unwind, enjoy, and contemplate. We do not charge for our refreshments, but in order to make this a long-term and sustainable commitment, we will rely on donations.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US" sz="1800" dirty="0">
                <a:solidFill>
                  <a:srgbClr val="000000"/>
                </a:solidFill>
                <a:effectLst/>
                <a:latin typeface="-webkit-standard"/>
                <a:ea typeface="Calibri" panose="020F0502020204030204" pitchFamily="34" charset="0"/>
                <a:cs typeface="Times New Roman" panose="02020603050405020304" pitchFamily="18" charset="0"/>
              </a:rPr>
              <a:t> is held in the school during school hours once a month. In school A,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US" sz="1800" dirty="0">
                <a:solidFill>
                  <a:srgbClr val="000000"/>
                </a:solidFill>
                <a:effectLst/>
                <a:latin typeface="-webkit-standard"/>
                <a:ea typeface="Calibri" panose="020F0502020204030204" pitchFamily="34" charset="0"/>
                <a:cs typeface="Times New Roman" panose="02020603050405020304" pitchFamily="18" charset="0"/>
              </a:rPr>
              <a:t> is an opportunity for the community to gather in the school to see the work and dynamic of the school while contributing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ti</a:t>
            </a:r>
            <a:r>
              <a:rPr lang="en-US" sz="1800" dirty="0">
                <a:solidFill>
                  <a:srgbClr val="000000"/>
                </a:solidFill>
                <a:effectLst/>
                <a:latin typeface="-webkit-standard"/>
                <a:ea typeface="Calibri" panose="020F0502020204030204" pitchFamily="34" charset="0"/>
                <a:cs typeface="Times New Roman" panose="02020603050405020304" pitchFamily="18" charset="0"/>
              </a:rPr>
              <a:t> the school by making any donations to buy tea, coffee and any items made by the children.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US" sz="1800" dirty="0">
                <a:solidFill>
                  <a:srgbClr val="000000"/>
                </a:solidFill>
                <a:effectLst/>
                <a:latin typeface="-webkit-standard"/>
                <a:ea typeface="Calibri" panose="020F0502020204030204" pitchFamily="34" charset="0"/>
                <a:cs typeface="Times New Roman" panose="02020603050405020304" pitchFamily="18" charset="0"/>
              </a:rPr>
              <a:t> </a:t>
            </a:r>
            <a:r>
              <a:rPr lang="en-US"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US" sz="1800" dirty="0">
                <a:solidFill>
                  <a:srgbClr val="000000"/>
                </a:solidFill>
                <a:effectLst/>
                <a:latin typeface="-webkit-standard"/>
                <a:ea typeface="Calibri" panose="020F0502020204030204" pitchFamily="34" charset="0"/>
                <a:cs typeface="Times New Roman" panose="02020603050405020304" pitchFamily="18" charset="0"/>
              </a:rPr>
              <a:t> is located in the school hall of school A and is offered for between one to two hours depending on the year group or opportunities or experiences that are on offer.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7E3DE40-2199-FF42-A333-762C5529B468}" type="slidenum">
              <a:rPr lang="en-US" smtClean="0"/>
              <a:t>3</a:t>
            </a:fld>
            <a:endParaRPr lang="en-US"/>
          </a:p>
        </p:txBody>
      </p:sp>
    </p:spTree>
    <p:extLst>
      <p:ext uri="{BB962C8B-B14F-4D97-AF65-F5344CB8AC3E}">
        <p14:creationId xmlns:p14="http://schemas.microsoft.com/office/powerpoint/2010/main" val="3634948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webkit-standard"/>
                <a:ea typeface="Calibri" panose="020F0502020204030204" pitchFamily="34" charset="0"/>
                <a:cs typeface="Times New Roman" panose="02020603050405020304" pitchFamily="18" charset="0"/>
              </a:rPr>
              <a:t>To help promote and advertise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GB" sz="1800" dirty="0">
                <a:solidFill>
                  <a:srgbClr val="000000"/>
                </a:solidFill>
                <a:effectLst/>
                <a:latin typeface="-webkit-standard"/>
                <a:ea typeface="Calibri" panose="020F0502020204030204" pitchFamily="34" charset="0"/>
                <a:cs typeface="Times New Roman" panose="02020603050405020304" pitchFamily="18" charset="0"/>
              </a:rPr>
              <a:t>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GB" sz="1800" dirty="0">
                <a:solidFill>
                  <a:srgbClr val="000000"/>
                </a:solidFill>
                <a:effectLst/>
                <a:latin typeface="-webkit-standard"/>
                <a:ea typeface="Calibri" panose="020F0502020204030204" pitchFamily="34" charset="0"/>
                <a:cs typeface="Times New Roman" panose="02020603050405020304" pitchFamily="18" charset="0"/>
              </a:rPr>
              <a:t> the school provide a monthly newsletter that offers a date and time for each year group of the school a specific time and date that the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GB" sz="1800" dirty="0">
                <a:solidFill>
                  <a:srgbClr val="000000"/>
                </a:solidFill>
                <a:effectLst/>
                <a:latin typeface="-webkit-standard"/>
                <a:ea typeface="Calibri" panose="020F0502020204030204" pitchFamily="34" charset="0"/>
                <a:cs typeface="Times New Roman" panose="02020603050405020304" pitchFamily="18" charset="0"/>
              </a:rPr>
              <a:t> will be open to the community. As well as a new letter the school provides updates on the school twitter account as well as publish images from the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GB" sz="1800" dirty="0">
                <a:solidFill>
                  <a:srgbClr val="000000"/>
                </a:solidFill>
                <a:effectLst/>
                <a:latin typeface="-webkit-standard"/>
                <a:ea typeface="Calibri" panose="020F0502020204030204" pitchFamily="34" charset="0"/>
                <a:cs typeface="Times New Roman" panose="02020603050405020304" pitchFamily="18" charset="0"/>
              </a:rPr>
              <a:t> to promote and display the positive implements of the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GB" sz="1800" dirty="0">
                <a:solidFill>
                  <a:srgbClr val="000000"/>
                </a:solidFill>
                <a:effectLst/>
                <a:latin typeface="-webkit-standard"/>
                <a:ea typeface="Calibri" panose="020F0502020204030204" pitchFamily="34" charset="0"/>
                <a:cs typeface="Times New Roman" panose="02020603050405020304" pitchFamily="18" charset="0"/>
              </a:rPr>
              <a:t>. School A also offers a menu of what will be on offer to buy as well as the activities or work that will be on display from the children. Teachers will also contribute the the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Caffi</a:t>
            </a:r>
            <a:r>
              <a:rPr lang="en-GB" sz="1800" dirty="0">
                <a:solidFill>
                  <a:srgbClr val="000000"/>
                </a:solidFill>
                <a:effectLst/>
                <a:latin typeface="-webkit-standard"/>
                <a:ea typeface="Calibri" panose="020F0502020204030204" pitchFamily="34" charset="0"/>
                <a:cs typeface="Times New Roman" panose="02020603050405020304" pitchFamily="18" charset="0"/>
              </a:rPr>
              <a:t> </a:t>
            </a:r>
            <a:r>
              <a:rPr lang="en-GB" sz="1800" dirty="0" err="1">
                <a:solidFill>
                  <a:srgbClr val="000000"/>
                </a:solidFill>
                <a:effectLst/>
                <a:latin typeface="-webkit-standard"/>
                <a:ea typeface="Calibri" panose="020F0502020204030204" pitchFamily="34" charset="0"/>
                <a:cs typeface="Times New Roman" panose="02020603050405020304" pitchFamily="18" charset="0"/>
              </a:rPr>
              <a:t>cynefin</a:t>
            </a:r>
            <a:r>
              <a:rPr lang="en-GB" sz="1800" dirty="0">
                <a:solidFill>
                  <a:srgbClr val="000000"/>
                </a:solidFill>
                <a:effectLst/>
                <a:latin typeface="-webkit-standard"/>
                <a:ea typeface="Calibri" panose="020F0502020204030204" pitchFamily="34" charset="0"/>
                <a:cs typeface="Times New Roman" panose="02020603050405020304" pitchFamily="18" charset="0"/>
              </a:rPr>
              <a:t> during their breaks and lunch to make it as inclusive as possible.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7E3DE40-2199-FF42-A333-762C5529B468}" type="slidenum">
              <a:rPr lang="en-US" smtClean="0"/>
              <a:t>4</a:t>
            </a:fld>
            <a:endParaRPr lang="en-US"/>
          </a:p>
        </p:txBody>
      </p:sp>
    </p:spTree>
    <p:extLst>
      <p:ext uri="{BB962C8B-B14F-4D97-AF65-F5344CB8AC3E}">
        <p14:creationId xmlns:p14="http://schemas.microsoft.com/office/powerpoint/2010/main" val="2458550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School A has one main focus that each individual follows within the school. Work together, play together and grow together. School A follows a holistic approach which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demonstates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great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emphesis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 developing a strong relationship between home and school life. </a:t>
            </a:r>
            <a:r>
              <a:rPr lang="en-GB" sz="1800" dirty="0">
                <a:effectLst/>
                <a:latin typeface="Arial" panose="020B0604020202020204" pitchFamily="34" charset="0"/>
                <a:ea typeface="Calibri" panose="020F0502020204030204" pitchFamily="34" charset="0"/>
                <a:cs typeface="Times New Roman" panose="02020603050405020304" pitchFamily="18" charset="0"/>
              </a:rPr>
              <a:t>The focus is to strengthen school, family and community relationships. The school is able to provide the food, the learners and families have access to the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caffi</a:t>
            </a:r>
            <a:r>
              <a:rPr lang="en-GB" sz="1800" dirty="0">
                <a:effectLst/>
                <a:latin typeface="Arial" panose="020B0604020202020204" pitchFamily="34" charset="0"/>
                <a:ea typeface="Calibri" panose="020F0502020204030204" pitchFamily="34" charset="0"/>
                <a:cs typeface="Times New Roman" panose="02020603050405020304" pitchFamily="18" charset="0"/>
              </a:rPr>
              <a:t> and the community are able to volunteer to run the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Caffi</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Cynefin</a:t>
            </a:r>
            <a:r>
              <a:rPr lang="en-GB" sz="1800" dirty="0">
                <a:effectLst/>
                <a:latin typeface="Arial" panose="020B0604020202020204" pitchFamily="34" charset="0"/>
                <a:ea typeface="Calibri" panose="020F0502020204030204" pitchFamily="34" charset="0"/>
                <a:cs typeface="Times New Roman" panose="02020603050405020304" pitchFamily="18" charset="0"/>
              </a:rPr>
              <a:t>  This creates a strong link between all three organizations that help provide the best learning outcomes for pupils. When schools, families and the community work together, it creates a supportive and nurturing environment for learners. It fosters open communication, trust and collaboration which ultimately benefits the holistic development within education. This supports the theory of Bronfenbrenner (1979) as individual develop through different systems and targeting a holistic approach that aims multiple systems will be highly beneficial for the development and progress of the learners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7E3DE40-2199-FF42-A333-762C5529B468}" type="slidenum">
              <a:rPr lang="en-US" smtClean="0"/>
              <a:t>5</a:t>
            </a:fld>
            <a:endParaRPr lang="en-US"/>
          </a:p>
        </p:txBody>
      </p:sp>
    </p:spTree>
    <p:extLst>
      <p:ext uri="{BB962C8B-B14F-4D97-AF65-F5344CB8AC3E}">
        <p14:creationId xmlns:p14="http://schemas.microsoft.com/office/powerpoint/2010/main" val="295765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D9590-7B25-5CAC-DC91-2D1D594231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5C4B69-0873-022A-EAE3-C5B3905350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5871C6D-3B77-A530-5015-27AE7CF2498B}"/>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5" name="Footer Placeholder 4">
            <a:extLst>
              <a:ext uri="{FF2B5EF4-FFF2-40B4-BE49-F238E27FC236}">
                <a16:creationId xmlns:a16="http://schemas.microsoft.com/office/drawing/2014/main" id="{8D5633A2-8DEA-3C7E-E0FA-A50FB780AA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F256B-6C24-2442-F83B-430F34D76E37}"/>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2746907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57691-1BCC-1D8B-08E8-3511F686FBC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0BCCEC-42C1-8F5C-A0F9-CEB1C879EA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312A82-9876-7893-C3FB-2760D420ACA9}"/>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5" name="Footer Placeholder 4">
            <a:extLst>
              <a:ext uri="{FF2B5EF4-FFF2-40B4-BE49-F238E27FC236}">
                <a16:creationId xmlns:a16="http://schemas.microsoft.com/office/drawing/2014/main" id="{A7AD3CBE-EA39-0227-39EC-AA4DA78C6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6CC5A2-9A77-E6A0-E985-0668C64E891F}"/>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421407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848CC-5F4E-9F0D-2148-3ADCDCF2521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DABC19A-8EA5-DB05-8DAE-8B5D488EBE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543CE2-573A-E1D5-E761-36343E34A5D3}"/>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5" name="Footer Placeholder 4">
            <a:extLst>
              <a:ext uri="{FF2B5EF4-FFF2-40B4-BE49-F238E27FC236}">
                <a16:creationId xmlns:a16="http://schemas.microsoft.com/office/drawing/2014/main" id="{4F57C169-931D-9A90-7ED0-A6A0637111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EE413-C610-9DE7-0BB3-F0F36A6FE81D}"/>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4060332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93008-7842-FCEF-AAC1-459231141A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7C9C757-2ACA-8DA1-F96D-A7432FE109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D9351A1-CD0F-211D-FA56-25E37B685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40B59C-8FAA-1C29-1DD4-B4E37C72086B}"/>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6" name="Footer Placeholder 5">
            <a:extLst>
              <a:ext uri="{FF2B5EF4-FFF2-40B4-BE49-F238E27FC236}">
                <a16:creationId xmlns:a16="http://schemas.microsoft.com/office/drawing/2014/main" id="{F0B8C240-411D-8D10-9623-BE51C0D086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7BAFA9-AAFA-33E0-D07A-FB56B24501A6}"/>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3857608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4569A-5B81-BA4F-C974-B4D9989A1AD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E54659-C165-7094-DDCD-9673FA9828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0F900CD-16A4-43C5-BAF8-E58EEB2F8A0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275BA0-024D-5565-89A8-780D15F999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52E9CE-B459-C6F3-37E8-2713BC0F1B8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795F193-26B8-8CAD-A2AF-9C7861A965EB}"/>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8" name="Footer Placeholder 7">
            <a:extLst>
              <a:ext uri="{FF2B5EF4-FFF2-40B4-BE49-F238E27FC236}">
                <a16:creationId xmlns:a16="http://schemas.microsoft.com/office/drawing/2014/main" id="{04D1A275-F879-541C-99B7-8C99BD8154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CEA61C-7B9C-A20A-82C9-014198BF85D0}"/>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1235805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BDC8-B6C5-79A1-FEA6-FC1C3F31DA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EC781C2-9120-171D-CF35-F25BEFFDE85A}"/>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4" name="Footer Placeholder 3">
            <a:extLst>
              <a:ext uri="{FF2B5EF4-FFF2-40B4-BE49-F238E27FC236}">
                <a16:creationId xmlns:a16="http://schemas.microsoft.com/office/drawing/2014/main" id="{AE809D0F-B642-1D53-509C-33E94F41F67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55929B-A71C-9FBC-02B4-523D61807BC5}"/>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2233954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B44C10-B5E6-FEE0-7BB7-A6770810A716}"/>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3" name="Footer Placeholder 2">
            <a:extLst>
              <a:ext uri="{FF2B5EF4-FFF2-40B4-BE49-F238E27FC236}">
                <a16:creationId xmlns:a16="http://schemas.microsoft.com/office/drawing/2014/main" id="{1301F161-A308-EC7D-E7B4-5AF6C6714A1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C5CD2E-CD32-B58A-DF26-4DE2AF83A2FE}"/>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4138476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D0440-E813-D33F-C9E7-1A76DFA073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2CD4714-49D2-7134-960F-FA3DE81C8E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A2F49F1-5D18-CBE4-A9C8-4E4D445A6D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80031B-98DD-5F01-3873-1BB135E3CA8D}"/>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6" name="Footer Placeholder 5">
            <a:extLst>
              <a:ext uri="{FF2B5EF4-FFF2-40B4-BE49-F238E27FC236}">
                <a16:creationId xmlns:a16="http://schemas.microsoft.com/office/drawing/2014/main" id="{E0DAB9A1-530E-D362-9F58-F137B745C0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F5C05-64FA-D7B1-AB20-25E21357AFBA}"/>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115251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791F2-A9C9-8E18-7FFE-824A4222C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56CB898-4A5A-5FB6-D382-D0E62AAAEB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AA060E-F357-36BB-34E9-2AD3474B93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F496E9-2D8A-DA6F-320F-4D8BED628B07}"/>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6" name="Footer Placeholder 5">
            <a:extLst>
              <a:ext uri="{FF2B5EF4-FFF2-40B4-BE49-F238E27FC236}">
                <a16:creationId xmlns:a16="http://schemas.microsoft.com/office/drawing/2014/main" id="{D4F1CE24-F43B-7160-F585-59302E059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84B216-CEE4-6210-56BD-19D6C0B71CAF}"/>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2210167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74DEC-6015-B9E8-C609-830356DAFC4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7EBBB2-9D86-3332-8BE5-EF15EE6C108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3EEFA3-0EAC-9597-7300-484988846861}"/>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5" name="Footer Placeholder 4">
            <a:extLst>
              <a:ext uri="{FF2B5EF4-FFF2-40B4-BE49-F238E27FC236}">
                <a16:creationId xmlns:a16="http://schemas.microsoft.com/office/drawing/2014/main" id="{B60A7C8A-E7C7-D969-CBD2-909376F8D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CC6302-E8E4-9C2C-922F-C98A90F6F38E}"/>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1975127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A59731-2AEE-139E-37F0-71E1EB4E72D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E82196-576A-35D2-9217-30047A9ABF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9903B-CD79-4E43-4CD6-F20952527F50}"/>
              </a:ext>
            </a:extLst>
          </p:cNvPr>
          <p:cNvSpPr>
            <a:spLocks noGrp="1"/>
          </p:cNvSpPr>
          <p:nvPr>
            <p:ph type="dt" sz="half" idx="10"/>
          </p:nvPr>
        </p:nvSpPr>
        <p:spPr/>
        <p:txBody>
          <a:bodyPr/>
          <a:lstStyle/>
          <a:p>
            <a:fld id="{D4304E40-9B33-2643-86A5-5E362EDF9BD6}" type="datetimeFigureOut">
              <a:rPr lang="en-US" smtClean="0"/>
              <a:t>4/25/24</a:t>
            </a:fld>
            <a:endParaRPr lang="en-US"/>
          </a:p>
        </p:txBody>
      </p:sp>
      <p:sp>
        <p:nvSpPr>
          <p:cNvPr id="5" name="Footer Placeholder 4">
            <a:extLst>
              <a:ext uri="{FF2B5EF4-FFF2-40B4-BE49-F238E27FC236}">
                <a16:creationId xmlns:a16="http://schemas.microsoft.com/office/drawing/2014/main" id="{97F54B02-6737-ABAB-6368-4E0F7DDAEE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DFADF1-B299-1A2F-A2B1-FBE2B958BE26}"/>
              </a:ext>
            </a:extLst>
          </p:cNvPr>
          <p:cNvSpPr>
            <a:spLocks noGrp="1"/>
          </p:cNvSpPr>
          <p:nvPr>
            <p:ph type="sldNum" sz="quarter" idx="12"/>
          </p:nvPr>
        </p:nvSpPr>
        <p:spPr/>
        <p:txBody>
          <a:bodyPr/>
          <a:lstStyle/>
          <a:p>
            <a:fld id="{2DC81B1D-F242-2240-9553-954262274AD3}" type="slidenum">
              <a:rPr lang="en-US" smtClean="0"/>
              <a:t>‹#›</a:t>
            </a:fld>
            <a:endParaRPr lang="en-US"/>
          </a:p>
        </p:txBody>
      </p:sp>
    </p:spTree>
    <p:extLst>
      <p:ext uri="{BB962C8B-B14F-4D97-AF65-F5344CB8AC3E}">
        <p14:creationId xmlns:p14="http://schemas.microsoft.com/office/powerpoint/2010/main" val="3869735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FABD68-B812-B841-88E4-A0E3D620F9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B13ACDE-12AE-8E81-1711-2E15E11AE4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570604-D745-CC9E-ED19-A5800FA9E6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304E40-9B33-2643-86A5-5E362EDF9BD6}" type="datetimeFigureOut">
              <a:rPr lang="en-US" smtClean="0"/>
              <a:t>4/25/24</a:t>
            </a:fld>
            <a:endParaRPr lang="en-US"/>
          </a:p>
        </p:txBody>
      </p:sp>
      <p:sp>
        <p:nvSpPr>
          <p:cNvPr id="5" name="Footer Placeholder 4">
            <a:extLst>
              <a:ext uri="{FF2B5EF4-FFF2-40B4-BE49-F238E27FC236}">
                <a16:creationId xmlns:a16="http://schemas.microsoft.com/office/drawing/2014/main" id="{8E12C73A-D97A-2A5A-0FA2-EDB972458D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581212-0906-9D09-7B98-F0C351C42B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C81B1D-F242-2240-9553-954262274AD3}" type="slidenum">
              <a:rPr lang="en-US" smtClean="0"/>
              <a:t>‹#›</a:t>
            </a:fld>
            <a:endParaRPr lang="en-US"/>
          </a:p>
        </p:txBody>
      </p:sp>
    </p:spTree>
    <p:extLst>
      <p:ext uri="{BB962C8B-B14F-4D97-AF65-F5344CB8AC3E}">
        <p14:creationId xmlns:p14="http://schemas.microsoft.com/office/powerpoint/2010/main" val="3115313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BD6FF0-9622-B5E3-5B82-35485CC9F54F}"/>
              </a:ext>
            </a:extLst>
          </p:cNvPr>
          <p:cNvSpPr>
            <a:spLocks noGrp="1"/>
          </p:cNvSpPr>
          <p:nvPr>
            <p:ph type="ctrTitle"/>
          </p:nvPr>
        </p:nvSpPr>
        <p:spPr>
          <a:xfrm>
            <a:off x="728663" y="2819638"/>
            <a:ext cx="4108837" cy="854075"/>
          </a:xfrm>
          <a:ln w="38100">
            <a:solidFill>
              <a:schemeClr val="bg1"/>
            </a:solidFill>
          </a:ln>
        </p:spPr>
        <p:txBody>
          <a:bodyPr>
            <a:normAutofit/>
          </a:bodyPr>
          <a:lstStyle/>
          <a:p>
            <a:pPr algn="l"/>
            <a:r>
              <a:rPr lang="en-US" sz="5000" dirty="0">
                <a:solidFill>
                  <a:schemeClr val="bg1"/>
                </a:solidFill>
              </a:rPr>
              <a:t>CAFFI CYNEFIN </a:t>
            </a:r>
          </a:p>
        </p:txBody>
      </p:sp>
      <p:sp>
        <p:nvSpPr>
          <p:cNvPr id="3" name="Subtitle 2">
            <a:extLst>
              <a:ext uri="{FF2B5EF4-FFF2-40B4-BE49-F238E27FC236}">
                <a16:creationId xmlns:a16="http://schemas.microsoft.com/office/drawing/2014/main" id="{89B351AD-BD00-1F2A-02DF-F7F588AF92C0}"/>
              </a:ext>
            </a:extLst>
          </p:cNvPr>
          <p:cNvSpPr>
            <a:spLocks noGrp="1"/>
          </p:cNvSpPr>
          <p:nvPr>
            <p:ph type="subTitle" idx="1"/>
          </p:nvPr>
        </p:nvSpPr>
        <p:spPr>
          <a:xfrm>
            <a:off x="728663" y="3902075"/>
            <a:ext cx="1642578" cy="1655762"/>
          </a:xfrm>
          <a:ln w="38100">
            <a:solidFill>
              <a:schemeClr val="bg1"/>
            </a:solidFill>
          </a:ln>
        </p:spPr>
        <p:txBody>
          <a:bodyPr>
            <a:normAutofit/>
          </a:bodyPr>
          <a:lstStyle/>
          <a:p>
            <a:pPr algn="l"/>
            <a:r>
              <a:rPr lang="en-US" dirty="0">
                <a:solidFill>
                  <a:schemeClr val="bg1"/>
                </a:solidFill>
              </a:rPr>
              <a:t>2100848</a:t>
            </a:r>
          </a:p>
          <a:p>
            <a:pPr algn="l"/>
            <a:r>
              <a:rPr lang="en-US" dirty="0">
                <a:solidFill>
                  <a:schemeClr val="bg1"/>
                </a:solidFill>
              </a:rPr>
              <a:t>Alex Preece</a:t>
            </a:r>
          </a:p>
          <a:p>
            <a:pPr algn="l"/>
            <a:r>
              <a:rPr lang="en-US" dirty="0">
                <a:solidFill>
                  <a:schemeClr val="bg1"/>
                </a:solidFill>
              </a:rPr>
              <a:t>ECAD6009</a:t>
            </a:r>
          </a:p>
        </p:txBody>
      </p:sp>
      <p:sp>
        <p:nvSpPr>
          <p:cNvPr id="20" name="Freeform: Shape 19">
            <a:extLst>
              <a:ext uri="{FF2B5EF4-FFF2-40B4-BE49-F238E27FC236}">
                <a16:creationId xmlns:a16="http://schemas.microsoft.com/office/drawing/2014/main" id="{0277405F-0B4F-4418-B773-1B3881412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0421" y="226893"/>
            <a:ext cx="5968658" cy="6085007"/>
          </a:xfrm>
          <a:custGeom>
            <a:avLst/>
            <a:gdLst>
              <a:gd name="connsiteX0" fmla="*/ 0 w 5968658"/>
              <a:gd name="connsiteY0" fmla="*/ 0 h 6085007"/>
              <a:gd name="connsiteX1" fmla="*/ 3557919 w 5968658"/>
              <a:gd name="connsiteY1" fmla="*/ 0 h 6085007"/>
              <a:gd name="connsiteX2" fmla="*/ 3557919 w 5968658"/>
              <a:gd name="connsiteY2" fmla="*/ 2195749 h 6085007"/>
              <a:gd name="connsiteX3" fmla="*/ 5968658 w 5968658"/>
              <a:gd name="connsiteY3" fmla="*/ 2195749 h 6085007"/>
              <a:gd name="connsiteX4" fmla="*/ 5968658 w 5968658"/>
              <a:gd name="connsiteY4" fmla="*/ 6085007 h 6085007"/>
              <a:gd name="connsiteX5" fmla="*/ 2058230 w 5968658"/>
              <a:gd name="connsiteY5" fmla="*/ 6085007 h 6085007"/>
              <a:gd name="connsiteX6" fmla="*/ 2058230 w 5968658"/>
              <a:gd name="connsiteY6" fmla="*/ 3538657 h 6085007"/>
              <a:gd name="connsiteX7" fmla="*/ 0 w 5968658"/>
              <a:gd name="connsiteY7" fmla="*/ 3538657 h 6085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8658" h="6085007">
                <a:moveTo>
                  <a:pt x="0" y="0"/>
                </a:moveTo>
                <a:lnTo>
                  <a:pt x="3557919" y="0"/>
                </a:lnTo>
                <a:lnTo>
                  <a:pt x="3557919" y="2195749"/>
                </a:lnTo>
                <a:lnTo>
                  <a:pt x="5968658" y="2195749"/>
                </a:lnTo>
                <a:lnTo>
                  <a:pt x="5968658" y="6085007"/>
                </a:lnTo>
                <a:lnTo>
                  <a:pt x="2058230" y="6085007"/>
                </a:lnTo>
                <a:lnTo>
                  <a:pt x="2058230" y="3538657"/>
                </a:lnTo>
                <a:lnTo>
                  <a:pt x="0" y="3538657"/>
                </a:lnTo>
                <a:close/>
              </a:path>
            </a:pathLst>
          </a:custGeom>
          <a:solidFill>
            <a:schemeClr val="tx1">
              <a:lumMod val="95000"/>
              <a:lumOff val="5000"/>
            </a:schemeClr>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logo for a food truck&#10;&#10;Description automatically generated">
            <a:extLst>
              <a:ext uri="{FF2B5EF4-FFF2-40B4-BE49-F238E27FC236}">
                <a16:creationId xmlns:a16="http://schemas.microsoft.com/office/drawing/2014/main" id="{FCE1D8CF-EAFF-BA86-A8BA-4AA0661E0CDC}"/>
              </a:ext>
            </a:extLst>
          </p:cNvPr>
          <p:cNvPicPr>
            <a:picLocks noChangeAspect="1"/>
          </p:cNvPicPr>
          <p:nvPr/>
        </p:nvPicPr>
        <p:blipFill>
          <a:blip r:embed="rId3"/>
          <a:stretch>
            <a:fillRect/>
          </a:stretch>
        </p:blipFill>
        <p:spPr>
          <a:xfrm>
            <a:off x="7839805" y="2670785"/>
            <a:ext cx="3408121" cy="3392973"/>
          </a:xfrm>
          <a:prstGeom prst="rect">
            <a:avLst/>
          </a:prstGeom>
        </p:spPr>
      </p:pic>
      <p:pic>
        <p:nvPicPr>
          <p:cNvPr id="4" name="Picture 3" descr="A purple sign with white text&#10;&#10;Description automatically generated">
            <a:extLst>
              <a:ext uri="{FF2B5EF4-FFF2-40B4-BE49-F238E27FC236}">
                <a16:creationId xmlns:a16="http://schemas.microsoft.com/office/drawing/2014/main" id="{9A02EE4C-47F8-B7AE-87AD-466809731EDD}"/>
              </a:ext>
            </a:extLst>
          </p:cNvPr>
          <p:cNvPicPr>
            <a:picLocks noChangeAspect="1"/>
          </p:cNvPicPr>
          <p:nvPr/>
        </p:nvPicPr>
        <p:blipFill rotWithShape="1">
          <a:blip r:embed="rId4"/>
          <a:srcRect l="16223" r="13918"/>
          <a:stretch/>
        </p:blipFill>
        <p:spPr>
          <a:xfrm>
            <a:off x="5756393" y="745765"/>
            <a:ext cx="3105975" cy="2500911"/>
          </a:xfrm>
          <a:prstGeom prst="rect">
            <a:avLst/>
          </a:prstGeom>
        </p:spPr>
      </p:pic>
    </p:spTree>
    <p:extLst>
      <p:ext uri="{BB962C8B-B14F-4D97-AF65-F5344CB8AC3E}">
        <p14:creationId xmlns:p14="http://schemas.microsoft.com/office/powerpoint/2010/main" val="2576467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C5B1833-8BED-1744-9518-210AFD265AF8}"/>
              </a:ext>
            </a:extLst>
          </p:cNvPr>
          <p:cNvSpPr>
            <a:spLocks noGrp="1"/>
          </p:cNvSpPr>
          <p:nvPr>
            <p:ph type="title"/>
          </p:nvPr>
        </p:nvSpPr>
        <p:spPr>
          <a:xfrm>
            <a:off x="1295400" y="669925"/>
            <a:ext cx="4800600" cy="1325563"/>
          </a:xfrm>
        </p:spPr>
        <p:txBody>
          <a:bodyPr anchor="b">
            <a:normAutofit/>
          </a:bodyPr>
          <a:lstStyle/>
          <a:p>
            <a:r>
              <a:rPr lang="en-US">
                <a:solidFill>
                  <a:schemeClr val="bg1"/>
                </a:solidFill>
              </a:rPr>
              <a:t>School Context</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9A28F8-54B0-8639-23E6-F2B7E8B5A221}"/>
              </a:ext>
            </a:extLst>
          </p:cNvPr>
          <p:cNvSpPr>
            <a:spLocks noGrp="1"/>
          </p:cNvSpPr>
          <p:nvPr>
            <p:ph idx="1"/>
          </p:nvPr>
        </p:nvSpPr>
        <p:spPr>
          <a:xfrm>
            <a:off x="1295400" y="2288833"/>
            <a:ext cx="4800600" cy="3711571"/>
          </a:xfrm>
        </p:spPr>
        <p:txBody>
          <a:bodyPr>
            <a:normAutofit/>
          </a:bodyPr>
          <a:lstStyle/>
          <a:p>
            <a:pPr marL="0" indent="0">
              <a:buNone/>
            </a:pPr>
            <a:r>
              <a:rPr lang="en-US" sz="1900" dirty="0" err="1">
                <a:solidFill>
                  <a:schemeClr val="bg1"/>
                </a:solidFill>
              </a:rPr>
              <a:t>Estyn</a:t>
            </a:r>
            <a:r>
              <a:rPr lang="en-US" sz="1900" dirty="0">
                <a:solidFill>
                  <a:schemeClr val="bg1"/>
                </a:solidFill>
              </a:rPr>
              <a:t> Report January 2018</a:t>
            </a:r>
          </a:p>
          <a:p>
            <a:pPr marL="0" indent="0">
              <a:buNone/>
            </a:pPr>
            <a:r>
              <a:rPr lang="en-US" sz="1900" dirty="0">
                <a:solidFill>
                  <a:schemeClr val="bg1"/>
                </a:solidFill>
              </a:rPr>
              <a:t>School A is located with Neath Port Talbot (BERA, 2018) </a:t>
            </a:r>
          </a:p>
          <a:p>
            <a:pPr marL="0" indent="0">
              <a:buNone/>
            </a:pPr>
            <a:r>
              <a:rPr lang="en-US" sz="1900" dirty="0">
                <a:solidFill>
                  <a:schemeClr val="bg1"/>
                </a:solidFill>
              </a:rPr>
              <a:t>There are 380 pupils on roll, from nursery to year 6. </a:t>
            </a:r>
          </a:p>
          <a:p>
            <a:pPr marL="0" indent="0">
              <a:buNone/>
            </a:pPr>
            <a:r>
              <a:rPr lang="en-US" sz="1900" dirty="0">
                <a:solidFill>
                  <a:schemeClr val="bg1"/>
                </a:solidFill>
              </a:rPr>
              <a:t>16% of children are </a:t>
            </a:r>
            <a:r>
              <a:rPr lang="en-US" sz="1900" dirty="0" err="1">
                <a:solidFill>
                  <a:schemeClr val="bg1"/>
                </a:solidFill>
              </a:rPr>
              <a:t>elegible</a:t>
            </a:r>
            <a:r>
              <a:rPr lang="en-US" sz="1900" dirty="0">
                <a:solidFill>
                  <a:schemeClr val="bg1"/>
                </a:solidFill>
              </a:rPr>
              <a:t> for free school meals over a three-year average. ( This is 3% below the national average) </a:t>
            </a:r>
          </a:p>
          <a:p>
            <a:pPr marL="0" indent="0">
              <a:buNone/>
            </a:pPr>
            <a:r>
              <a:rPr lang="en-US" sz="1900" dirty="0">
                <a:solidFill>
                  <a:schemeClr val="bg1"/>
                </a:solidFill>
              </a:rPr>
              <a:t>34% of children identified as having an additional learning need</a:t>
            </a:r>
          </a:p>
          <a:p>
            <a:pPr marL="0" indent="0">
              <a:buNone/>
            </a:pPr>
            <a:r>
              <a:rPr lang="en-US" sz="1900" dirty="0">
                <a:solidFill>
                  <a:schemeClr val="bg1"/>
                </a:solidFill>
              </a:rPr>
              <a:t>(</a:t>
            </a:r>
            <a:r>
              <a:rPr lang="en-US" sz="1900" dirty="0" err="1">
                <a:solidFill>
                  <a:schemeClr val="bg1"/>
                </a:solidFill>
              </a:rPr>
              <a:t>Estyn</a:t>
            </a:r>
            <a:r>
              <a:rPr lang="en-US" sz="1900" dirty="0">
                <a:solidFill>
                  <a:schemeClr val="bg1"/>
                </a:solidFill>
              </a:rPr>
              <a:t>, 2018)</a:t>
            </a:r>
          </a:p>
        </p:txBody>
      </p:sp>
      <p:pic>
        <p:nvPicPr>
          <p:cNvPr id="5" name="Picture 4">
            <a:extLst>
              <a:ext uri="{FF2B5EF4-FFF2-40B4-BE49-F238E27FC236}">
                <a16:creationId xmlns:a16="http://schemas.microsoft.com/office/drawing/2014/main" id="{5C82A81C-078F-719E-BF6A-5B0BF5586928}"/>
              </a:ext>
            </a:extLst>
          </p:cNvPr>
          <p:cNvPicPr>
            <a:picLocks noChangeAspect="1"/>
          </p:cNvPicPr>
          <p:nvPr/>
        </p:nvPicPr>
        <p:blipFill>
          <a:blip r:embed="rId3"/>
          <a:stretch>
            <a:fillRect/>
          </a:stretch>
        </p:blipFill>
        <p:spPr>
          <a:xfrm>
            <a:off x="7047247" y="369913"/>
            <a:ext cx="2784532"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1F23963-2A9B-353F-27B8-37A51CF882C8}"/>
              </a:ext>
            </a:extLst>
          </p:cNvPr>
          <p:cNvPicPr>
            <a:picLocks noChangeAspect="1"/>
          </p:cNvPicPr>
          <p:nvPr/>
        </p:nvPicPr>
        <p:blipFill>
          <a:blip r:embed="rId4"/>
          <a:stretch>
            <a:fillRect/>
          </a:stretch>
        </p:blipFill>
        <p:spPr>
          <a:xfrm>
            <a:off x="8038661" y="3852396"/>
            <a:ext cx="3588640" cy="2540273"/>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2996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3F40149-B9D6-CF83-4995-A4FC021485E2}"/>
              </a:ext>
            </a:extLst>
          </p:cNvPr>
          <p:cNvSpPr>
            <a:spLocks noGrp="1"/>
          </p:cNvSpPr>
          <p:nvPr>
            <p:ph type="title"/>
          </p:nvPr>
        </p:nvSpPr>
        <p:spPr>
          <a:xfrm>
            <a:off x="1295400" y="669925"/>
            <a:ext cx="4800600" cy="1325563"/>
          </a:xfrm>
        </p:spPr>
        <p:txBody>
          <a:bodyPr anchor="b">
            <a:normAutofit/>
          </a:bodyPr>
          <a:lstStyle/>
          <a:p>
            <a:r>
              <a:rPr lang="en-US">
                <a:solidFill>
                  <a:schemeClr val="bg1"/>
                </a:solidFill>
              </a:rPr>
              <a:t>What is it?</a:t>
            </a:r>
          </a:p>
        </p:txBody>
      </p:sp>
      <p:cxnSp>
        <p:nvCxnSpPr>
          <p:cNvPr id="27" name="Straight Connector 2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0AED19-359C-70A7-9926-0ADA99B5C679}"/>
              </a:ext>
            </a:extLst>
          </p:cNvPr>
          <p:cNvSpPr>
            <a:spLocks noGrp="1"/>
          </p:cNvSpPr>
          <p:nvPr>
            <p:ph idx="1"/>
          </p:nvPr>
        </p:nvSpPr>
        <p:spPr>
          <a:xfrm>
            <a:off x="1295400" y="2288833"/>
            <a:ext cx="4800600" cy="3711571"/>
          </a:xfrm>
        </p:spPr>
        <p:txBody>
          <a:bodyPr>
            <a:normAutofit/>
          </a:bodyPr>
          <a:lstStyle/>
          <a:p>
            <a:pPr marL="0" indent="0">
              <a:buNone/>
            </a:pPr>
            <a:r>
              <a:rPr lang="en-US" sz="1900">
                <a:solidFill>
                  <a:schemeClr val="bg1"/>
                </a:solidFill>
              </a:rPr>
              <a:t>Caffi Cynefin Community Project</a:t>
            </a:r>
          </a:p>
          <a:p>
            <a:pPr marL="0" indent="0">
              <a:buNone/>
            </a:pPr>
            <a:r>
              <a:rPr lang="en-US" sz="1900">
                <a:solidFill>
                  <a:schemeClr val="bg1"/>
                </a:solidFill>
              </a:rPr>
              <a:t> Caffi Cynefin is a place where community come together to support a selected event or occasion </a:t>
            </a:r>
            <a:r>
              <a:rPr lang="en-GB" sz="1900" b="0" i="0" u="none" strike="noStrike">
                <a:solidFill>
                  <a:schemeClr val="bg1"/>
                </a:solidFill>
                <a:effectLst/>
                <a:latin typeface="Times New Roman" panose="02020603050405020304" pitchFamily="18" charset="0"/>
              </a:rPr>
              <a:t>(LLANRHIDIAN Primary School, 2024)</a:t>
            </a:r>
            <a:endParaRPr lang="en-US" sz="1900">
              <a:solidFill>
                <a:schemeClr val="bg1"/>
              </a:solidFill>
            </a:endParaRPr>
          </a:p>
          <a:p>
            <a:pPr marL="0" indent="0">
              <a:buNone/>
            </a:pPr>
            <a:r>
              <a:rPr lang="en-US" sz="1900">
                <a:solidFill>
                  <a:schemeClr val="bg1"/>
                </a:solidFill>
              </a:rPr>
              <a:t>On the school premisis </a:t>
            </a:r>
          </a:p>
          <a:p>
            <a:pPr marL="0" indent="0">
              <a:buNone/>
            </a:pPr>
            <a:r>
              <a:rPr lang="en-US" sz="1900">
                <a:solidFill>
                  <a:schemeClr val="bg1"/>
                </a:solidFill>
              </a:rPr>
              <a:t>Pupils, staff and the community are welcome </a:t>
            </a:r>
          </a:p>
          <a:p>
            <a:pPr marL="0" indent="0">
              <a:buNone/>
            </a:pPr>
            <a:r>
              <a:rPr lang="en-US" sz="1900">
                <a:solidFill>
                  <a:schemeClr val="bg1"/>
                </a:solidFill>
              </a:rPr>
              <a:t>Planned event with a specific target </a:t>
            </a:r>
          </a:p>
          <a:p>
            <a:pPr marL="0" indent="0">
              <a:buNone/>
            </a:pPr>
            <a:r>
              <a:rPr lang="en-US" sz="1900">
                <a:solidFill>
                  <a:schemeClr val="bg1"/>
                </a:solidFill>
              </a:rPr>
              <a:t>Run by the children and staff at the school</a:t>
            </a:r>
          </a:p>
          <a:p>
            <a:pPr marL="0" indent="0">
              <a:buNone/>
            </a:pPr>
            <a:r>
              <a:rPr lang="en-US" sz="1900">
                <a:solidFill>
                  <a:schemeClr val="bg1"/>
                </a:solidFill>
              </a:rPr>
              <a:t>Pay as you feel or can scheme</a:t>
            </a:r>
          </a:p>
          <a:p>
            <a:pPr marL="0" indent="0">
              <a:buNone/>
            </a:pPr>
            <a:endParaRPr lang="en-US" sz="1900">
              <a:solidFill>
                <a:schemeClr val="bg1"/>
              </a:solidFill>
            </a:endParaRPr>
          </a:p>
        </p:txBody>
      </p:sp>
      <p:pic>
        <p:nvPicPr>
          <p:cNvPr id="4" name="Picture 3" descr="A group of people sitting around a table&#10;&#10;Description automatically generated">
            <a:extLst>
              <a:ext uri="{FF2B5EF4-FFF2-40B4-BE49-F238E27FC236}">
                <a16:creationId xmlns:a16="http://schemas.microsoft.com/office/drawing/2014/main" id="{8C30B872-529C-811A-8F54-BFD8DE2B08BB}"/>
              </a:ext>
            </a:extLst>
          </p:cNvPr>
          <p:cNvPicPr>
            <a:picLocks noChangeAspect="1"/>
          </p:cNvPicPr>
          <p:nvPr/>
        </p:nvPicPr>
        <p:blipFill rotWithShape="1">
          <a:blip r:embed="rId3"/>
          <a:srcRect t="35936" b="2599"/>
          <a:stretch/>
        </p:blipFill>
        <p:spPr>
          <a:xfrm>
            <a:off x="6645193" y="936084"/>
            <a:ext cx="3588640" cy="1652189"/>
          </a:xfrm>
          <a:prstGeom prst="rect">
            <a:avLst/>
          </a:prstGeom>
        </p:spPr>
      </p:pic>
      <p:sp>
        <p:nvSpPr>
          <p:cNvPr id="29" name="Rectangle 28">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descr="A classroom with tables and chairs&#10;&#10;Description automatically generated">
            <a:extLst>
              <a:ext uri="{FF2B5EF4-FFF2-40B4-BE49-F238E27FC236}">
                <a16:creationId xmlns:a16="http://schemas.microsoft.com/office/drawing/2014/main" id="{9FB28702-1267-4431-B6B9-BA1FDF11EC33}"/>
              </a:ext>
            </a:extLst>
          </p:cNvPr>
          <p:cNvPicPr>
            <a:picLocks noChangeAspect="1"/>
          </p:cNvPicPr>
          <p:nvPr/>
        </p:nvPicPr>
        <p:blipFill rotWithShape="1">
          <a:blip r:embed="rId4"/>
          <a:srcRect t="21487" b="9328"/>
          <a:stretch/>
        </p:blipFill>
        <p:spPr>
          <a:xfrm>
            <a:off x="8038661" y="4296438"/>
            <a:ext cx="3588640" cy="1652190"/>
          </a:xfrm>
          <a:prstGeom prst="rect">
            <a:avLst/>
          </a:prstGeom>
        </p:spPr>
      </p:pic>
      <p:sp>
        <p:nvSpPr>
          <p:cNvPr id="31" name="Rectangle 30">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648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EFCB43-89D6-4412-2224-876F700891DE}"/>
              </a:ext>
            </a:extLst>
          </p:cNvPr>
          <p:cNvSpPr>
            <a:spLocks noGrp="1"/>
          </p:cNvSpPr>
          <p:nvPr>
            <p:ph type="title"/>
          </p:nvPr>
        </p:nvSpPr>
        <p:spPr>
          <a:xfrm>
            <a:off x="6234865" y="568517"/>
            <a:ext cx="5248221" cy="1067209"/>
          </a:xfrm>
        </p:spPr>
        <p:txBody>
          <a:bodyPr>
            <a:normAutofit/>
          </a:bodyPr>
          <a:lstStyle/>
          <a:p>
            <a:r>
              <a:rPr lang="en-US" sz="3400" dirty="0">
                <a:solidFill>
                  <a:schemeClr val="bg1"/>
                </a:solidFill>
              </a:rPr>
              <a:t>What are they doing?</a:t>
            </a:r>
          </a:p>
        </p:txBody>
      </p:sp>
      <p:grpSp>
        <p:nvGrpSpPr>
          <p:cNvPr id="29" name="Group 2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30" name="Freeform: Shape 2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3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4" name="Freeform: Shape 3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5D9E586A-47D3-0CD1-2B08-A5B0103FB96D}"/>
              </a:ext>
            </a:extLst>
          </p:cNvPr>
          <p:cNvGraphicFramePr>
            <a:graphicFrameLocks noGrp="1"/>
          </p:cNvGraphicFramePr>
          <p:nvPr>
            <p:ph idx="1"/>
            <p:extLst>
              <p:ext uri="{D42A27DB-BD31-4B8C-83A1-F6EECF244321}">
                <p14:modId xmlns:p14="http://schemas.microsoft.com/office/powerpoint/2010/main" val="3249940682"/>
              </p:ext>
            </p:extLst>
          </p:nvPr>
        </p:nvGraphicFramePr>
        <p:xfrm>
          <a:off x="6234868" y="1820369"/>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4496D19C-591B-6C24-118E-0850B0543495}"/>
              </a:ext>
            </a:extLst>
          </p:cNvPr>
          <p:cNvPicPr>
            <a:picLocks noChangeAspect="1"/>
          </p:cNvPicPr>
          <p:nvPr/>
        </p:nvPicPr>
        <p:blipFill>
          <a:blip r:embed="rId8"/>
          <a:stretch>
            <a:fillRect/>
          </a:stretch>
        </p:blipFill>
        <p:spPr>
          <a:xfrm>
            <a:off x="1405901" y="1820369"/>
            <a:ext cx="3423066" cy="34847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533969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FDD45EE-B606-EB38-49D2-F8757D7DF449}"/>
              </a:ext>
            </a:extLst>
          </p:cNvPr>
          <p:cNvSpPr>
            <a:spLocks noGrp="1"/>
          </p:cNvSpPr>
          <p:nvPr>
            <p:ph type="title"/>
          </p:nvPr>
        </p:nvSpPr>
        <p:spPr>
          <a:xfrm>
            <a:off x="838200" y="448721"/>
            <a:ext cx="4707671" cy="1225650"/>
          </a:xfrm>
        </p:spPr>
        <p:txBody>
          <a:bodyPr anchor="b">
            <a:normAutofit/>
          </a:bodyPr>
          <a:lstStyle/>
          <a:p>
            <a:r>
              <a:rPr lang="en-US" sz="3800" dirty="0">
                <a:solidFill>
                  <a:schemeClr val="bg1"/>
                </a:solidFill>
              </a:rPr>
              <a:t>Schools Focus </a:t>
            </a:r>
          </a:p>
        </p:txBody>
      </p:sp>
      <p:cxnSp>
        <p:nvCxnSpPr>
          <p:cNvPr id="22" name="Straight Connector 2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47D57D78-0ECF-641B-F4F4-E6074E4BD190}"/>
              </a:ext>
            </a:extLst>
          </p:cNvPr>
          <p:cNvSpPr>
            <a:spLocks noGrp="1"/>
          </p:cNvSpPr>
          <p:nvPr>
            <p:ph idx="1"/>
          </p:nvPr>
        </p:nvSpPr>
        <p:spPr>
          <a:xfrm>
            <a:off x="897769" y="1909192"/>
            <a:ext cx="4586513" cy="3647710"/>
          </a:xfrm>
        </p:spPr>
        <p:txBody>
          <a:bodyPr>
            <a:normAutofit/>
          </a:bodyPr>
          <a:lstStyle/>
          <a:p>
            <a:pPr marL="0" indent="0">
              <a:buNone/>
            </a:pPr>
            <a:r>
              <a:rPr lang="en-GB" sz="1700" dirty="0">
                <a:solidFill>
                  <a:schemeClr val="bg1"/>
                </a:solidFill>
                <a:latin typeface="Google Sans"/>
              </a:rPr>
              <a:t>School MOTO -  Work together, Play together, Grow Together</a:t>
            </a:r>
          </a:p>
          <a:p>
            <a:pPr marL="0" indent="0">
              <a:buNone/>
            </a:pPr>
            <a:endParaRPr lang="en-GB" sz="1700" dirty="0">
              <a:solidFill>
                <a:schemeClr val="bg1"/>
              </a:solidFill>
              <a:latin typeface="Google Sans"/>
            </a:endParaRPr>
          </a:p>
          <a:p>
            <a:pPr marL="0" indent="0">
              <a:buNone/>
            </a:pPr>
            <a:r>
              <a:rPr lang="en-GB" sz="1700" b="0" i="0" u="none" strike="noStrike" dirty="0">
                <a:solidFill>
                  <a:schemeClr val="bg1"/>
                </a:solidFill>
                <a:effectLst/>
                <a:latin typeface="Google Sans"/>
              </a:rPr>
              <a:t>“We place great emphasis on developing a strong partnership between home and school, as it is through working together in a culture of mutual respect and support, that we can provide what is best for our </a:t>
            </a:r>
            <a:r>
              <a:rPr lang="en-GB" sz="1700" b="0" i="0" u="none" strike="noStrike" dirty="0" err="1">
                <a:solidFill>
                  <a:schemeClr val="bg1"/>
                </a:solidFill>
                <a:effectLst/>
                <a:latin typeface="Google Sans"/>
              </a:rPr>
              <a:t>childrenn</a:t>
            </a:r>
            <a:r>
              <a:rPr lang="en-GB" sz="1700" b="0" i="0" u="none" strike="noStrike" dirty="0">
                <a:solidFill>
                  <a:schemeClr val="bg1"/>
                </a:solidFill>
                <a:effectLst/>
                <a:latin typeface="Google Sans"/>
              </a:rPr>
              <a:t>, in order to ensure they reach their full potential” </a:t>
            </a:r>
            <a:r>
              <a:rPr lang="en-GB" sz="1700" b="0" i="0" u="none" strike="noStrike" dirty="0">
                <a:solidFill>
                  <a:schemeClr val="bg1"/>
                </a:solidFill>
                <a:effectLst/>
                <a:latin typeface="Times New Roman" panose="02020603050405020304" pitchFamily="18" charset="0"/>
              </a:rPr>
              <a:t>(J2e, 2022)</a:t>
            </a:r>
          </a:p>
          <a:p>
            <a:pPr marL="0" indent="0">
              <a:buNone/>
            </a:pPr>
            <a:endParaRPr lang="en-GB" sz="1700" dirty="0">
              <a:solidFill>
                <a:schemeClr val="bg1"/>
              </a:solidFill>
              <a:latin typeface="Times New Roman" panose="02020603050405020304" pitchFamily="18" charset="0"/>
            </a:endParaRPr>
          </a:p>
          <a:p>
            <a:pPr marL="0" indent="0">
              <a:buNone/>
            </a:pPr>
            <a:r>
              <a:rPr lang="en-GB" sz="1700" b="0" i="0" u="none" strike="noStrike" dirty="0">
                <a:solidFill>
                  <a:schemeClr val="bg1"/>
                </a:solidFill>
                <a:effectLst/>
                <a:latin typeface="Times New Roman" panose="02020603050405020304" pitchFamily="18" charset="0"/>
              </a:rPr>
              <a:t>Supports the theory of Bronfenbrenner(1979) ecological system. </a:t>
            </a:r>
            <a:endParaRPr lang="en-GB" sz="1700" b="0" i="0" u="none" strike="noStrike" dirty="0">
              <a:solidFill>
                <a:schemeClr val="bg1"/>
              </a:solidFill>
              <a:effectLst/>
              <a:latin typeface="Google Sans"/>
            </a:endParaRPr>
          </a:p>
          <a:p>
            <a:pPr marL="0" indent="0">
              <a:buNone/>
            </a:pPr>
            <a:endParaRPr lang="en-US" sz="1700" dirty="0">
              <a:solidFill>
                <a:schemeClr val="bg1"/>
              </a:solidFill>
            </a:endParaRPr>
          </a:p>
        </p:txBody>
      </p:sp>
      <p:cxnSp>
        <p:nvCxnSpPr>
          <p:cNvPr id="24" name="Straight Connector 2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E79D2CDC-B481-075E-1F1F-20D9AC2C7D98}"/>
              </a:ext>
            </a:extLst>
          </p:cNvPr>
          <p:cNvPicPr>
            <a:picLocks noChangeAspect="1"/>
          </p:cNvPicPr>
          <p:nvPr/>
        </p:nvPicPr>
        <p:blipFill>
          <a:blip r:embed="rId3"/>
          <a:stretch>
            <a:fillRect/>
          </a:stretch>
        </p:blipFill>
        <p:spPr>
          <a:xfrm>
            <a:off x="6525453" y="595726"/>
            <a:ext cx="5666547" cy="5666547"/>
          </a:xfrm>
          <a:prstGeom prst="rect">
            <a:avLst/>
          </a:prstGeom>
        </p:spPr>
      </p:pic>
    </p:spTree>
    <p:extLst>
      <p:ext uri="{BB962C8B-B14F-4D97-AF65-F5344CB8AC3E}">
        <p14:creationId xmlns:p14="http://schemas.microsoft.com/office/powerpoint/2010/main" val="260738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8A41A9D2-9733-3415-F020-F445E5022663}"/>
              </a:ext>
            </a:extLst>
          </p:cNvPr>
          <p:cNvSpPr txBox="1"/>
          <p:nvPr/>
        </p:nvSpPr>
        <p:spPr>
          <a:xfrm>
            <a:off x="908454" y="3840156"/>
            <a:ext cx="4605340" cy="1655762"/>
          </a:xfrm>
          <a:prstGeom prst="rect">
            <a:avLst/>
          </a:prstGeom>
        </p:spPr>
        <p:txBody>
          <a:bodyPr vert="horz" lIns="91440" tIns="45720" rIns="91440" bIns="45720" rtlCol="0">
            <a:normAutofit/>
          </a:bodyPr>
          <a:lstStyle/>
          <a:p>
            <a:pPr>
              <a:lnSpc>
                <a:spcPct val="90000"/>
              </a:lnSpc>
              <a:spcBef>
                <a:spcPts val="1000"/>
              </a:spcBef>
            </a:pPr>
            <a:r>
              <a:rPr lang="en-US" sz="2000" b="0" i="0" u="none" strike="noStrike">
                <a:solidFill>
                  <a:schemeClr val="bg1"/>
                </a:solidFill>
                <a:effectLst/>
              </a:rPr>
              <a:t>(Welsh Government, 2020)</a:t>
            </a:r>
            <a:endParaRPr lang="en-US" sz="2000">
              <a:solidFill>
                <a:schemeClr val="bg1"/>
              </a:solidFill>
            </a:endParaRPr>
          </a:p>
        </p:txBody>
      </p:sp>
      <p:pic>
        <p:nvPicPr>
          <p:cNvPr id="7" name="Content Placeholder 6">
            <a:extLst>
              <a:ext uri="{FF2B5EF4-FFF2-40B4-BE49-F238E27FC236}">
                <a16:creationId xmlns:a16="http://schemas.microsoft.com/office/drawing/2014/main" id="{C2EF21F7-791F-645A-A34F-D8074D4ADEC5}"/>
              </a:ext>
            </a:extLst>
          </p:cNvPr>
          <p:cNvPicPr>
            <a:picLocks noGrp="1" noChangeAspect="1"/>
          </p:cNvPicPr>
          <p:nvPr>
            <p:ph idx="1"/>
          </p:nvPr>
        </p:nvPicPr>
        <p:blipFill rotWithShape="1">
          <a:blip r:embed="rId2">
            <a:alphaModFix/>
          </a:blip>
          <a:srcRect t="4198" r="1" b="1"/>
          <a:stretch/>
        </p:blipFill>
        <p:spPr>
          <a:xfrm>
            <a:off x="6096000" y="1312665"/>
            <a:ext cx="5218561" cy="4183253"/>
          </a:xfrm>
          <a:prstGeom prst="rect">
            <a:avLst/>
          </a:prstGeom>
        </p:spPr>
      </p:pic>
      <p:sp>
        <p:nvSpPr>
          <p:cNvPr id="22" name="Rectangle 21">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02CE7F60-3A23-B173-8757-BC04DD1682B2}"/>
              </a:ext>
            </a:extLst>
          </p:cNvPr>
          <p:cNvSpPr txBox="1">
            <a:spLocks/>
          </p:cNvSpPr>
          <p:nvPr/>
        </p:nvSpPr>
        <p:spPr>
          <a:xfrm>
            <a:off x="838200" y="2275632"/>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800" dirty="0">
                <a:solidFill>
                  <a:schemeClr val="bg1"/>
                </a:solidFill>
              </a:rPr>
              <a:t>Four Purposes</a:t>
            </a:r>
          </a:p>
        </p:txBody>
      </p:sp>
    </p:spTree>
    <p:extLst>
      <p:ext uri="{BB962C8B-B14F-4D97-AF65-F5344CB8AC3E}">
        <p14:creationId xmlns:p14="http://schemas.microsoft.com/office/powerpoint/2010/main" val="2777351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4061542-47EF-B1A5-0300-616AD38E8F4D}"/>
              </a:ext>
            </a:extLst>
          </p:cNvPr>
          <p:cNvSpPr>
            <a:spLocks noGrp="1"/>
          </p:cNvSpPr>
          <p:nvPr>
            <p:ph type="title"/>
          </p:nvPr>
        </p:nvSpPr>
        <p:spPr>
          <a:xfrm>
            <a:off x="630936" y="495992"/>
            <a:ext cx="4195140" cy="5638831"/>
          </a:xfrm>
          <a:noFill/>
        </p:spPr>
        <p:txBody>
          <a:bodyPr anchor="ctr">
            <a:normAutofit/>
          </a:bodyPr>
          <a:lstStyle/>
          <a:p>
            <a:r>
              <a:rPr lang="en-US" sz="4800"/>
              <a:t>Implementing Caffi Cynefin</a:t>
            </a:r>
          </a:p>
        </p:txBody>
      </p:sp>
      <p:graphicFrame>
        <p:nvGraphicFramePr>
          <p:cNvPr id="5" name="Content Placeholder 2">
            <a:extLst>
              <a:ext uri="{FF2B5EF4-FFF2-40B4-BE49-F238E27FC236}">
                <a16:creationId xmlns:a16="http://schemas.microsoft.com/office/drawing/2014/main" id="{EE4A4594-B213-5F0E-5328-70A20C66A30C}"/>
              </a:ext>
            </a:extLst>
          </p:cNvPr>
          <p:cNvGraphicFramePr>
            <a:graphicFrameLocks noGrp="1"/>
          </p:cNvGraphicFramePr>
          <p:nvPr>
            <p:ph idx="1"/>
            <p:extLst>
              <p:ext uri="{D42A27DB-BD31-4B8C-83A1-F6EECF244321}">
                <p14:modId xmlns:p14="http://schemas.microsoft.com/office/powerpoint/2010/main" val="406388002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0967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B3019E-CA0B-36A9-E717-FC6435A0CE66}"/>
              </a:ext>
            </a:extLst>
          </p:cNvPr>
          <p:cNvSpPr>
            <a:spLocks noGrp="1"/>
          </p:cNvSpPr>
          <p:nvPr>
            <p:ph type="title"/>
          </p:nvPr>
        </p:nvSpPr>
        <p:spPr>
          <a:xfrm>
            <a:off x="835025" y="1439161"/>
            <a:ext cx="4391025" cy="1323439"/>
          </a:xfrm>
        </p:spPr>
        <p:txBody>
          <a:bodyPr anchor="t">
            <a:normAutofit/>
          </a:bodyPr>
          <a:lstStyle/>
          <a:p>
            <a:r>
              <a:rPr lang="en-US" sz="4000" dirty="0">
                <a:solidFill>
                  <a:schemeClr val="bg1"/>
                </a:solidFill>
              </a:rPr>
              <a:t>Theory on </a:t>
            </a:r>
            <a:r>
              <a:rPr lang="en-US" sz="4000" dirty="0" err="1">
                <a:solidFill>
                  <a:schemeClr val="bg1"/>
                </a:solidFill>
              </a:rPr>
              <a:t>Caffi</a:t>
            </a:r>
            <a:r>
              <a:rPr lang="en-US" sz="4000" dirty="0">
                <a:solidFill>
                  <a:schemeClr val="bg1"/>
                </a:solidFill>
              </a:rPr>
              <a:t> </a:t>
            </a:r>
            <a:r>
              <a:rPr lang="en-US" sz="4000" dirty="0" err="1">
                <a:solidFill>
                  <a:schemeClr val="bg1"/>
                </a:solidFill>
              </a:rPr>
              <a:t>Cynefin</a:t>
            </a:r>
            <a:r>
              <a:rPr lang="en-US" sz="4000" dirty="0">
                <a:solidFill>
                  <a:schemeClr val="bg1"/>
                </a:solidFill>
              </a:rPr>
              <a:t> </a:t>
            </a:r>
          </a:p>
        </p:txBody>
      </p:sp>
      <p:sp>
        <p:nvSpPr>
          <p:cNvPr id="8" name="Content Placeholder 7">
            <a:extLst>
              <a:ext uri="{FF2B5EF4-FFF2-40B4-BE49-F238E27FC236}">
                <a16:creationId xmlns:a16="http://schemas.microsoft.com/office/drawing/2014/main" id="{1CEAE68B-F7EC-8C1C-EE1B-BE03C490A14D}"/>
              </a:ext>
            </a:extLst>
          </p:cNvPr>
          <p:cNvSpPr>
            <a:spLocks noGrp="1"/>
          </p:cNvSpPr>
          <p:nvPr>
            <p:ph idx="1"/>
          </p:nvPr>
        </p:nvSpPr>
        <p:spPr>
          <a:xfrm>
            <a:off x="838200" y="3146400"/>
            <a:ext cx="4391025" cy="2454300"/>
          </a:xfrm>
        </p:spPr>
        <p:txBody>
          <a:bodyPr>
            <a:normAutofit lnSpcReduction="10000"/>
          </a:bodyPr>
          <a:lstStyle/>
          <a:p>
            <a:pPr marL="0" indent="0">
              <a:buNone/>
            </a:pPr>
            <a:r>
              <a:rPr lang="en-US" sz="2000" dirty="0">
                <a:solidFill>
                  <a:schemeClr val="bg1">
                    <a:alpha val="80000"/>
                  </a:schemeClr>
                </a:solidFill>
              </a:rPr>
              <a:t>Education is more than just teaching, it is a part of society </a:t>
            </a:r>
            <a:r>
              <a:rPr lang="en-GB" sz="2000" b="0" i="0" u="none" strike="noStrike" dirty="0">
                <a:solidFill>
                  <a:schemeClr val="bg1"/>
                </a:solidFill>
                <a:effectLst/>
                <a:latin typeface="Times New Roman" panose="02020603050405020304" pitchFamily="18" charset="0"/>
              </a:rPr>
              <a:t>(Department for Education, 2010)</a:t>
            </a:r>
          </a:p>
          <a:p>
            <a:pPr marL="0" indent="0">
              <a:buNone/>
            </a:pPr>
            <a:r>
              <a:rPr lang="en-GB" sz="2000" b="0" i="0" u="none" strike="noStrike" dirty="0">
                <a:solidFill>
                  <a:schemeClr val="bg1"/>
                </a:solidFill>
                <a:effectLst/>
                <a:latin typeface="Times New Roman" panose="02020603050405020304" pitchFamily="18" charset="0"/>
              </a:rPr>
              <a:t>Around 26 % of children live in poverty (CCFW, 2024)</a:t>
            </a:r>
          </a:p>
          <a:p>
            <a:pPr marL="0" indent="0">
              <a:buNone/>
            </a:pPr>
            <a:r>
              <a:rPr lang="en-GB" sz="2000" dirty="0">
                <a:solidFill>
                  <a:schemeClr val="bg1"/>
                </a:solidFill>
                <a:latin typeface="Times New Roman" panose="02020603050405020304" pitchFamily="18" charset="0"/>
              </a:rPr>
              <a:t>Create an inclusive society by providing equal opportunity and promote </a:t>
            </a:r>
            <a:r>
              <a:rPr lang="en-GB" sz="2000" dirty="0" err="1">
                <a:solidFill>
                  <a:schemeClr val="bg1"/>
                </a:solidFill>
                <a:latin typeface="Times New Roman" panose="02020603050405020304" pitchFamily="18" charset="0"/>
              </a:rPr>
              <a:t>posotive</a:t>
            </a:r>
            <a:r>
              <a:rPr lang="en-GB" sz="2000" dirty="0">
                <a:solidFill>
                  <a:schemeClr val="bg1"/>
                </a:solidFill>
                <a:latin typeface="Times New Roman" panose="02020603050405020304" pitchFamily="18" charset="0"/>
              </a:rPr>
              <a:t> relationships </a:t>
            </a:r>
            <a:r>
              <a:rPr lang="en-GB" sz="2000" b="0" i="0" u="none" strike="noStrike" dirty="0">
                <a:solidFill>
                  <a:schemeClr val="bg1"/>
                </a:solidFill>
                <a:effectLst/>
                <a:latin typeface="Times New Roman" panose="02020603050405020304" pitchFamily="18" charset="0"/>
              </a:rPr>
              <a:t>(Williams, 2023)</a:t>
            </a:r>
            <a:endParaRPr lang="en-US" sz="2000" dirty="0">
              <a:solidFill>
                <a:schemeClr val="bg1"/>
              </a:solidFill>
            </a:endParaRPr>
          </a:p>
        </p:txBody>
      </p:sp>
      <p:pic>
        <p:nvPicPr>
          <p:cNvPr id="4" name="Content Placeholder 3">
            <a:extLst>
              <a:ext uri="{FF2B5EF4-FFF2-40B4-BE49-F238E27FC236}">
                <a16:creationId xmlns:a16="http://schemas.microsoft.com/office/drawing/2014/main" id="{AC771B37-2FE0-987F-837C-484567A108F0}"/>
              </a:ext>
            </a:extLst>
          </p:cNvPr>
          <p:cNvPicPr>
            <a:picLocks noChangeAspect="1"/>
          </p:cNvPicPr>
          <p:nvPr/>
        </p:nvPicPr>
        <p:blipFill>
          <a:blip r:embed="rId2"/>
          <a:stretch>
            <a:fillRect/>
          </a:stretch>
        </p:blipFill>
        <p:spPr>
          <a:xfrm>
            <a:off x="6095999" y="1439161"/>
            <a:ext cx="5260976" cy="3940653"/>
          </a:xfrm>
          <a:prstGeom prst="rect">
            <a:avLst/>
          </a:prstGeom>
        </p:spPr>
      </p:pic>
    </p:spTree>
    <p:extLst>
      <p:ext uri="{BB962C8B-B14F-4D97-AF65-F5344CB8AC3E}">
        <p14:creationId xmlns:p14="http://schemas.microsoft.com/office/powerpoint/2010/main" val="2840767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45BF01-625E-4022-91E5-488DB3FCB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0658"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schemeClr>
              </a:solidFill>
            </a:endParaRPr>
          </a:p>
        </p:txBody>
      </p:sp>
      <p:sp>
        <p:nvSpPr>
          <p:cNvPr id="2" name="Title 1">
            <a:extLst>
              <a:ext uri="{FF2B5EF4-FFF2-40B4-BE49-F238E27FC236}">
                <a16:creationId xmlns:a16="http://schemas.microsoft.com/office/drawing/2014/main" id="{61E13E25-45EA-81C9-23C3-9207EE395C69}"/>
              </a:ext>
            </a:extLst>
          </p:cNvPr>
          <p:cNvSpPr>
            <a:spLocks noGrp="1"/>
          </p:cNvSpPr>
          <p:nvPr>
            <p:ph type="title"/>
          </p:nvPr>
        </p:nvSpPr>
        <p:spPr>
          <a:xfrm>
            <a:off x="475488" y="2745736"/>
            <a:ext cx="3703320" cy="1366528"/>
          </a:xfrm>
          <a:solidFill>
            <a:schemeClr val="tx1">
              <a:alpha val="50000"/>
            </a:schemeClr>
          </a:solidFill>
          <a:ln w="25400" cap="sq" cmpd="sng">
            <a:solidFill>
              <a:schemeClr val="bg1"/>
            </a:solidFill>
            <a:miter lim="800000"/>
          </a:ln>
        </p:spPr>
        <p:txBody>
          <a:bodyPr vert="horz" lIns="91440" tIns="45720" rIns="91440" bIns="45720" rtlCol="0" anchor="ctr">
            <a:normAutofit/>
          </a:bodyPr>
          <a:lstStyle/>
          <a:p>
            <a:pPr algn="ctr"/>
            <a:r>
              <a:rPr lang="en-US" sz="3200" kern="1200">
                <a:solidFill>
                  <a:schemeClr val="bg1"/>
                </a:solidFill>
                <a:latin typeface="+mj-lt"/>
                <a:ea typeface="+mj-ea"/>
                <a:cs typeface="+mj-cs"/>
              </a:rPr>
              <a:t>Benefits and limitations </a:t>
            </a:r>
          </a:p>
        </p:txBody>
      </p:sp>
      <p:sp useBgFill="1">
        <p:nvSpPr>
          <p:cNvPr id="11" name="Rectangle 10">
            <a:extLst>
              <a:ext uri="{FF2B5EF4-FFF2-40B4-BE49-F238E27FC236}">
                <a16:creationId xmlns:a16="http://schemas.microsoft.com/office/drawing/2014/main" id="{0E442549-290E-4B7E-892E-F2DB911DD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7" y="-2"/>
            <a:ext cx="753770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188EA2-59BE-24AD-33B4-39D416487232}"/>
              </a:ext>
            </a:extLst>
          </p:cNvPr>
          <p:cNvSpPr>
            <a:spLocks noGrp="1"/>
          </p:cNvSpPr>
          <p:nvPr>
            <p:ph idx="1"/>
          </p:nvPr>
        </p:nvSpPr>
        <p:spPr>
          <a:xfrm>
            <a:off x="5294377" y="640080"/>
            <a:ext cx="6049953" cy="2523854"/>
          </a:xfrm>
        </p:spPr>
        <p:txBody>
          <a:bodyPr vert="horz" lIns="91440" tIns="45720" rIns="91440" bIns="45720" rtlCol="0" anchor="b">
            <a:normAutofit/>
          </a:bodyPr>
          <a:lstStyle/>
          <a:p>
            <a:pPr marL="0" indent="0">
              <a:buNone/>
            </a:pPr>
            <a:r>
              <a:rPr lang="en-US" sz="2000" dirty="0"/>
              <a:t>What works well: </a:t>
            </a:r>
          </a:p>
          <a:p>
            <a:pPr marL="0"/>
            <a:endParaRPr lang="en-US" sz="2000" dirty="0"/>
          </a:p>
          <a:p>
            <a:pPr marL="0"/>
            <a:r>
              <a:rPr lang="en-US" sz="2000" dirty="0"/>
              <a:t>Promotes relationships between school and community.</a:t>
            </a:r>
          </a:p>
          <a:p>
            <a:pPr marL="0"/>
            <a:r>
              <a:rPr lang="en-US" sz="2000" dirty="0"/>
              <a:t>Displays real life and authentic experiences.</a:t>
            </a:r>
          </a:p>
          <a:p>
            <a:pPr marL="0"/>
            <a:r>
              <a:rPr lang="en-US" sz="2000" dirty="0"/>
              <a:t>Gives community insight to education.</a:t>
            </a:r>
          </a:p>
          <a:p>
            <a:pPr marL="0"/>
            <a:endParaRPr lang="en-US" sz="2000" dirty="0"/>
          </a:p>
        </p:txBody>
      </p:sp>
      <p:sp>
        <p:nvSpPr>
          <p:cNvPr id="4" name="Content Placeholder 2">
            <a:extLst>
              <a:ext uri="{FF2B5EF4-FFF2-40B4-BE49-F238E27FC236}">
                <a16:creationId xmlns:a16="http://schemas.microsoft.com/office/drawing/2014/main" id="{1327DEC3-E788-DCA2-4A9B-1A8CF6FE5EDF}"/>
              </a:ext>
            </a:extLst>
          </p:cNvPr>
          <p:cNvSpPr txBox="1">
            <a:spLocks/>
          </p:cNvSpPr>
          <p:nvPr/>
        </p:nvSpPr>
        <p:spPr>
          <a:xfrm>
            <a:off x="5294377" y="3671317"/>
            <a:ext cx="6059423" cy="25056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700" dirty="0"/>
              <a:t>Even better if:</a:t>
            </a:r>
          </a:p>
          <a:p>
            <a:pPr marL="0"/>
            <a:endParaRPr lang="en-US" sz="1700" dirty="0"/>
          </a:p>
          <a:p>
            <a:pPr marL="0"/>
            <a:r>
              <a:rPr lang="en-US" sz="1700" dirty="0"/>
              <a:t>Pay as you feel scheme – people are over or under generous.</a:t>
            </a:r>
          </a:p>
          <a:p>
            <a:pPr marL="0"/>
            <a:r>
              <a:rPr lang="en-US" sz="1700" dirty="0"/>
              <a:t>Payment is out of control.</a:t>
            </a:r>
          </a:p>
          <a:p>
            <a:pPr marL="0"/>
            <a:r>
              <a:rPr lang="en-US" sz="1700" dirty="0"/>
              <a:t>Can only be done in school time.</a:t>
            </a:r>
          </a:p>
          <a:p>
            <a:pPr marL="0"/>
            <a:r>
              <a:rPr lang="en-US" sz="1700" dirty="0"/>
              <a:t>Cash Only.</a:t>
            </a:r>
          </a:p>
          <a:p>
            <a:pPr marL="0"/>
            <a:endParaRPr lang="en-US" sz="1700" dirty="0"/>
          </a:p>
        </p:txBody>
      </p:sp>
    </p:spTree>
    <p:extLst>
      <p:ext uri="{BB962C8B-B14F-4D97-AF65-F5344CB8AC3E}">
        <p14:creationId xmlns:p14="http://schemas.microsoft.com/office/powerpoint/2010/main" val="305398654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5489D-24A4-9980-D22C-C087859552A3}"/>
              </a:ext>
            </a:extLst>
          </p:cNvPr>
          <p:cNvSpPr>
            <a:spLocks noGrp="1"/>
          </p:cNvSpPr>
          <p:nvPr>
            <p:ph type="title"/>
          </p:nvPr>
        </p:nvSpPr>
        <p:spPr>
          <a:xfrm>
            <a:off x="838200" y="1641752"/>
            <a:ext cx="4391025" cy="1323439"/>
          </a:xfrm>
        </p:spPr>
        <p:txBody>
          <a:bodyPr anchor="t">
            <a:normAutofit/>
          </a:bodyPr>
          <a:lstStyle/>
          <a:p>
            <a:r>
              <a:rPr lang="en-US" sz="4000" u="sng" dirty="0" err="1">
                <a:solidFill>
                  <a:schemeClr val="bg1"/>
                </a:solidFill>
              </a:rPr>
              <a:t>Recomendations</a:t>
            </a:r>
            <a:endParaRPr lang="en-US" sz="4000" u="sng" dirty="0">
              <a:solidFill>
                <a:schemeClr val="bg1"/>
              </a:solidFill>
            </a:endParaRPr>
          </a:p>
        </p:txBody>
      </p:sp>
      <p:sp>
        <p:nvSpPr>
          <p:cNvPr id="8" name="Content Placeholder 7">
            <a:extLst>
              <a:ext uri="{FF2B5EF4-FFF2-40B4-BE49-F238E27FC236}">
                <a16:creationId xmlns:a16="http://schemas.microsoft.com/office/drawing/2014/main" id="{74AB5751-1B79-04D3-69BB-F721097680CA}"/>
              </a:ext>
            </a:extLst>
          </p:cNvPr>
          <p:cNvSpPr>
            <a:spLocks noGrp="1"/>
          </p:cNvSpPr>
          <p:nvPr>
            <p:ph idx="1"/>
          </p:nvPr>
        </p:nvSpPr>
        <p:spPr>
          <a:xfrm>
            <a:off x="838200" y="3146400"/>
            <a:ext cx="4391025" cy="2454300"/>
          </a:xfrm>
        </p:spPr>
        <p:txBody>
          <a:bodyPr>
            <a:normAutofit/>
          </a:bodyPr>
          <a:lstStyle/>
          <a:p>
            <a:pPr marL="0" indent="0">
              <a:buNone/>
            </a:pPr>
            <a:r>
              <a:rPr lang="en-US" sz="2400" dirty="0">
                <a:solidFill>
                  <a:schemeClr val="bg1">
                    <a:alpha val="80000"/>
                  </a:schemeClr>
                </a:solidFill>
              </a:rPr>
              <a:t>1. Create a suggested price range</a:t>
            </a:r>
          </a:p>
          <a:p>
            <a:pPr marL="0" indent="0">
              <a:buNone/>
            </a:pPr>
            <a:endParaRPr lang="en-US" sz="2400" dirty="0">
              <a:solidFill>
                <a:schemeClr val="bg1">
                  <a:alpha val="80000"/>
                </a:schemeClr>
              </a:solidFill>
            </a:endParaRPr>
          </a:p>
          <a:p>
            <a:pPr marL="0" indent="0">
              <a:buNone/>
            </a:pPr>
            <a:r>
              <a:rPr lang="en-US" sz="2400" dirty="0">
                <a:solidFill>
                  <a:schemeClr val="bg1">
                    <a:alpha val="80000"/>
                  </a:schemeClr>
                </a:solidFill>
              </a:rPr>
              <a:t>2. Create a time scale for project </a:t>
            </a:r>
          </a:p>
        </p:txBody>
      </p:sp>
      <p:pic>
        <p:nvPicPr>
          <p:cNvPr id="4" name="Content Placeholder 3">
            <a:extLst>
              <a:ext uri="{FF2B5EF4-FFF2-40B4-BE49-F238E27FC236}">
                <a16:creationId xmlns:a16="http://schemas.microsoft.com/office/drawing/2014/main" id="{B04DD102-0660-672A-D6D4-E34D2CED42C2}"/>
              </a:ext>
            </a:extLst>
          </p:cNvPr>
          <p:cNvPicPr>
            <a:picLocks noChangeAspect="1"/>
          </p:cNvPicPr>
          <p:nvPr/>
        </p:nvPicPr>
        <p:blipFill>
          <a:blip r:embed="rId2"/>
          <a:stretch>
            <a:fillRect/>
          </a:stretch>
        </p:blipFill>
        <p:spPr>
          <a:xfrm>
            <a:off x="6095999" y="1784431"/>
            <a:ext cx="5260976" cy="3250114"/>
          </a:xfrm>
          <a:prstGeom prst="rect">
            <a:avLst/>
          </a:prstGeom>
        </p:spPr>
      </p:pic>
    </p:spTree>
    <p:extLst>
      <p:ext uri="{BB962C8B-B14F-4D97-AF65-F5344CB8AC3E}">
        <p14:creationId xmlns:p14="http://schemas.microsoft.com/office/powerpoint/2010/main" val="823093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6C38B94-C57B-25F5-FE53-C14FE7FE3308}"/>
              </a:ext>
            </a:extLst>
          </p:cNvPr>
          <p:cNvSpPr>
            <a:spLocks noGrp="1"/>
          </p:cNvSpPr>
          <p:nvPr>
            <p:ph type="title"/>
          </p:nvPr>
        </p:nvSpPr>
        <p:spPr>
          <a:xfrm>
            <a:off x="6095999" y="707132"/>
            <a:ext cx="3667125" cy="2387600"/>
          </a:xfrm>
        </p:spPr>
        <p:txBody>
          <a:bodyPr vert="horz" lIns="91440" tIns="45720" rIns="91440" bIns="45720" rtlCol="0" anchor="b">
            <a:normAutofit/>
          </a:bodyPr>
          <a:lstStyle/>
          <a:p>
            <a:r>
              <a:rPr lang="en-US" sz="3500" kern="1200" dirty="0">
                <a:solidFill>
                  <a:schemeClr val="bg1"/>
                </a:solidFill>
                <a:latin typeface="+mj-lt"/>
                <a:ea typeface="+mj-ea"/>
                <a:cs typeface="+mj-cs"/>
              </a:rPr>
              <a:t>What have I learned ?</a:t>
            </a:r>
          </a:p>
        </p:txBody>
      </p:sp>
      <p:sp>
        <p:nvSpPr>
          <p:cNvPr id="6" name="Content Placeholder 5">
            <a:extLst>
              <a:ext uri="{FF2B5EF4-FFF2-40B4-BE49-F238E27FC236}">
                <a16:creationId xmlns:a16="http://schemas.microsoft.com/office/drawing/2014/main" id="{12ABB305-DDFF-AA14-E5E3-B40BA9E82BF0}"/>
              </a:ext>
            </a:extLst>
          </p:cNvPr>
          <p:cNvSpPr>
            <a:spLocks noGrp="1"/>
          </p:cNvSpPr>
          <p:nvPr>
            <p:ph idx="1"/>
          </p:nvPr>
        </p:nvSpPr>
        <p:spPr>
          <a:xfrm>
            <a:off x="6096000" y="3494783"/>
            <a:ext cx="3667124" cy="2201159"/>
          </a:xfrm>
        </p:spPr>
        <p:txBody>
          <a:bodyPr vert="horz" lIns="91440" tIns="45720" rIns="91440" bIns="45720" rtlCol="0">
            <a:normAutofit/>
          </a:bodyPr>
          <a:lstStyle/>
          <a:p>
            <a:pPr marL="0" indent="0">
              <a:buNone/>
            </a:pPr>
            <a:r>
              <a:rPr lang="en-US" sz="2000" b="0" i="0" u="none" strike="noStrike" kern="1200">
                <a:solidFill>
                  <a:schemeClr val="bg1"/>
                </a:solidFill>
                <a:effectLst/>
                <a:latin typeface="+mn-lt"/>
                <a:ea typeface="+mn-ea"/>
                <a:cs typeface="+mn-cs"/>
              </a:rPr>
              <a:t>(University, Stanford and California 94305, 2018)</a:t>
            </a:r>
            <a:endParaRPr lang="en-US" sz="2000" kern="1200">
              <a:solidFill>
                <a:schemeClr val="bg1"/>
              </a:solidFill>
              <a:latin typeface="+mn-lt"/>
              <a:ea typeface="+mn-ea"/>
              <a:cs typeface="+mn-cs"/>
            </a:endParaRPr>
          </a:p>
        </p:txBody>
      </p:sp>
      <p:sp>
        <p:nvSpPr>
          <p:cNvPr id="13" name="Rectangle 12">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96001" y="3209925"/>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8" name="Content Placeholder 2">
            <a:extLst>
              <a:ext uri="{FF2B5EF4-FFF2-40B4-BE49-F238E27FC236}">
                <a16:creationId xmlns:a16="http://schemas.microsoft.com/office/drawing/2014/main" id="{16236493-DC59-9895-4CE0-4900C3975591}"/>
              </a:ext>
            </a:extLst>
          </p:cNvPr>
          <p:cNvGraphicFramePr>
            <a:graphicFrameLocks/>
          </p:cNvGraphicFramePr>
          <p:nvPr>
            <p:extLst>
              <p:ext uri="{D42A27DB-BD31-4B8C-83A1-F6EECF244321}">
                <p14:modId xmlns:p14="http://schemas.microsoft.com/office/powerpoint/2010/main" val="3579785286"/>
              </p:ext>
            </p:extLst>
          </p:nvPr>
        </p:nvGraphicFramePr>
        <p:xfrm>
          <a:off x="433466" y="1169391"/>
          <a:ext cx="4888043" cy="4519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8416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38D7FC9-6964-1E35-BCF3-6005F723B676}"/>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Impact on futre</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35B204-5510-832F-3C9B-74082ED1C8A3}"/>
              </a:ext>
            </a:extLst>
          </p:cNvPr>
          <p:cNvSpPr>
            <a:spLocks noGrp="1"/>
          </p:cNvSpPr>
          <p:nvPr>
            <p:ph idx="1"/>
          </p:nvPr>
        </p:nvSpPr>
        <p:spPr>
          <a:xfrm>
            <a:off x="1392667" y="2398957"/>
            <a:ext cx="9406666" cy="3526144"/>
          </a:xfrm>
        </p:spPr>
        <p:txBody>
          <a:bodyPr>
            <a:normAutofit/>
          </a:bodyPr>
          <a:lstStyle/>
          <a:p>
            <a:pPr marL="0" indent="0">
              <a:buNone/>
            </a:pPr>
            <a:r>
              <a:rPr lang="en-US" sz="2000" dirty="0">
                <a:solidFill>
                  <a:schemeClr val="bg1"/>
                </a:solidFill>
              </a:rPr>
              <a:t>Develop the </a:t>
            </a:r>
            <a:r>
              <a:rPr lang="en-US" sz="2000" dirty="0" err="1">
                <a:solidFill>
                  <a:schemeClr val="bg1"/>
                </a:solidFill>
              </a:rPr>
              <a:t>realationships</a:t>
            </a:r>
            <a:r>
              <a:rPr lang="en-US" sz="2000" dirty="0">
                <a:solidFill>
                  <a:schemeClr val="bg1"/>
                </a:solidFill>
              </a:rPr>
              <a:t> between the school, the learners and the local community . </a:t>
            </a:r>
          </a:p>
          <a:p>
            <a:pPr marL="0" indent="0">
              <a:buNone/>
            </a:pPr>
            <a:endParaRPr lang="en-US" sz="2000" dirty="0">
              <a:solidFill>
                <a:schemeClr val="bg1"/>
              </a:solidFill>
            </a:endParaRPr>
          </a:p>
          <a:p>
            <a:pPr marL="0" indent="0">
              <a:buNone/>
            </a:pPr>
            <a:r>
              <a:rPr lang="en-US" sz="2000" dirty="0">
                <a:solidFill>
                  <a:schemeClr val="bg1"/>
                </a:solidFill>
              </a:rPr>
              <a:t>Involve local community to aid and promote a </a:t>
            </a:r>
            <a:r>
              <a:rPr lang="en-US" sz="2000" dirty="0" err="1">
                <a:solidFill>
                  <a:schemeClr val="bg1"/>
                </a:solidFill>
              </a:rPr>
              <a:t>posotive</a:t>
            </a:r>
            <a:r>
              <a:rPr lang="en-US" sz="2000" dirty="0">
                <a:solidFill>
                  <a:schemeClr val="bg1"/>
                </a:solidFill>
              </a:rPr>
              <a:t> and effective learning environment.</a:t>
            </a:r>
          </a:p>
          <a:p>
            <a:pPr marL="0" indent="0">
              <a:buNone/>
            </a:pPr>
            <a:endParaRPr lang="en-US" sz="2000" dirty="0">
              <a:solidFill>
                <a:schemeClr val="bg1"/>
              </a:solidFill>
            </a:endParaRPr>
          </a:p>
          <a:p>
            <a:pPr marL="0" indent="0">
              <a:buNone/>
            </a:pPr>
            <a:r>
              <a:rPr lang="en-US" sz="2000" dirty="0">
                <a:solidFill>
                  <a:schemeClr val="bg1"/>
                </a:solidFill>
              </a:rPr>
              <a:t>Becoming a reflective Practitioner </a:t>
            </a:r>
            <a:r>
              <a:rPr lang="en-GB" sz="1800" b="0" i="0" u="none" strike="noStrike" dirty="0">
                <a:solidFill>
                  <a:schemeClr val="bg1"/>
                </a:solidFill>
                <a:effectLst/>
                <a:latin typeface="Times New Roman" panose="02020603050405020304" pitchFamily="18" charset="0"/>
              </a:rPr>
              <a:t>(HCPC, 2019)</a:t>
            </a:r>
          </a:p>
          <a:p>
            <a:pPr marL="0" indent="0">
              <a:buNone/>
            </a:pPr>
            <a:endParaRPr lang="en-US"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9490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15952</TotalTime>
  <Words>1198</Words>
  <Application>Microsoft Macintosh PowerPoint</Application>
  <PresentationFormat>Widescreen</PresentationFormat>
  <Paragraphs>77</Paragraphs>
  <Slides>12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-webkit-standard</vt:lpstr>
      <vt:lpstr>Arial</vt:lpstr>
      <vt:lpstr>Calibri</vt:lpstr>
      <vt:lpstr>Calibri Light</vt:lpstr>
      <vt:lpstr>Google Sans</vt:lpstr>
      <vt:lpstr>Times New Roman</vt:lpstr>
      <vt:lpstr>Office Theme</vt:lpstr>
      <vt:lpstr>CAFFI CYNEFIN </vt:lpstr>
      <vt:lpstr>School Context</vt:lpstr>
      <vt:lpstr>What is it?</vt:lpstr>
      <vt:lpstr>What are they doing?</vt:lpstr>
      <vt:lpstr>Schools Focus </vt:lpstr>
      <vt:lpstr>PowerPoint Presentation</vt:lpstr>
      <vt:lpstr>Implementing Caffi Cynefin</vt:lpstr>
      <vt:lpstr>Theory on Caffi Cynefin </vt:lpstr>
      <vt:lpstr>Benefits and limitations </vt:lpstr>
      <vt:lpstr>Recomendations</vt:lpstr>
      <vt:lpstr>What have I learned ?</vt:lpstr>
      <vt:lpstr>Impact on futre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Caffi Cynefin </dc:title>
  <dc:creator>Alex Preece</dc:creator>
  <cp:lastModifiedBy>Alex Preece</cp:lastModifiedBy>
  <cp:revision>4</cp:revision>
  <dcterms:created xsi:type="dcterms:W3CDTF">2024-04-25T13:24:30Z</dcterms:created>
  <dcterms:modified xsi:type="dcterms:W3CDTF">2024-05-06T15:17:14Z</dcterms:modified>
</cp:coreProperties>
</file>