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85" r:id="rId4"/>
    <p:sldId id="257" r:id="rId5"/>
    <p:sldId id="281" r:id="rId6"/>
    <p:sldId id="258" r:id="rId7"/>
    <p:sldId id="259" r:id="rId8"/>
    <p:sldId id="268" r:id="rId9"/>
    <p:sldId id="269" r:id="rId10"/>
    <p:sldId id="270" r:id="rId11"/>
    <p:sldId id="283" r:id="rId12"/>
    <p:sldId id="262" r:id="rId13"/>
    <p:sldId id="282" r:id="rId14"/>
    <p:sldId id="276" r:id="rId15"/>
    <p:sldId id="280" r:id="rId16"/>
    <p:sldId id="277" r:id="rId17"/>
    <p:sldId id="271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31" autoAdjust="0"/>
    <p:restoredTop sz="94660"/>
  </p:normalViewPr>
  <p:slideViewPr>
    <p:cSldViewPr>
      <p:cViewPr varScale="1">
        <p:scale>
          <a:sx n="69" d="100"/>
          <a:sy n="69" d="100"/>
        </p:scale>
        <p:origin x="-8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4206E-AB0D-4D4D-9F74-A26D7C7410E2}" type="datetimeFigureOut">
              <a:rPr lang="en-GB" smtClean="0"/>
              <a:pPr/>
              <a:t>12/02/2012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825200-0951-4987-A235-7860FB6698E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hrs.rutgers.edu/pub_documents/Huselid_17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humanresources.about.com/od/glossarym/g/mentoring.htm" TargetMode="External"/><Relationship Id="rId2" Type="http://schemas.openxmlformats.org/officeDocument/2006/relationships/hyperlink" Target="http://humanresources.about.com/od/glossaryc/g/coaching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xavier.edu/hrd/" TargetMode="External"/><Relationship Id="rId4" Type="http://schemas.openxmlformats.org/officeDocument/2006/relationships/hyperlink" Target="http://ro.uow.edu.au/artspapers/26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ro.uow.edu.au/artspapers/26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pd.co.uk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060848"/>
            <a:ext cx="9144000" cy="1470025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HRM : Human </a:t>
            </a:r>
            <a:r>
              <a:rPr lang="en-GB" b="1" u="sng" dirty="0"/>
              <a:t>R</a:t>
            </a:r>
            <a:r>
              <a:rPr lang="en-GB" b="1" u="sng" dirty="0" smtClean="0"/>
              <a:t>esource </a:t>
            </a:r>
            <a:r>
              <a:rPr lang="en-GB" b="1" u="sng" dirty="0" smtClean="0"/>
              <a:t>Management </a:t>
            </a:r>
            <a:br>
              <a:rPr lang="en-GB" b="1" u="sng" dirty="0" smtClean="0"/>
            </a:br>
            <a:r>
              <a:rPr lang="en-GB" b="1" dirty="0" smtClean="0"/>
              <a:t>&amp;</a:t>
            </a: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b="1" u="sng" dirty="0" smtClean="0"/>
              <a:t>HRD : Human Resource Development</a:t>
            </a:r>
            <a:r>
              <a:rPr lang="en-GB" b="1" u="sng" dirty="0" smtClean="0"/>
              <a:t/>
            </a:r>
            <a:br>
              <a:rPr lang="en-GB" b="1" u="sng" dirty="0" smtClean="0"/>
            </a:br>
            <a:endParaRPr lang="en-GB" u="sng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a Human</a:t>
            </a:r>
            <a:r>
              <a:rPr lang="en-GB" dirty="0" smtClean="0"/>
              <a:t>?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Organisation?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is </a:t>
            </a:r>
            <a:r>
              <a:rPr lang="en-GB" b="1" dirty="0" smtClean="0"/>
              <a:t>HRM?</a:t>
            </a: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is HRD?</a:t>
            </a:r>
            <a:endParaRPr lang="en-GB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>Human </a:t>
            </a:r>
            <a:r>
              <a:rPr lang="en-GB" b="1" u="sng" dirty="0" smtClean="0"/>
              <a:t>Resource </a:t>
            </a:r>
            <a:r>
              <a:rPr lang="en-GB" b="1" u="sng" dirty="0" smtClean="0"/>
              <a:t>M</a:t>
            </a:r>
            <a:r>
              <a:rPr lang="en-GB" b="1" u="sng" dirty="0" smtClean="0"/>
              <a:t>anagement</a:t>
            </a:r>
            <a:r>
              <a:rPr lang="en-GB" u="sng" dirty="0" smtClean="0"/>
              <a:t> </a:t>
            </a:r>
            <a:r>
              <a:rPr lang="en-GB" u="sng" dirty="0" smtClean="0"/>
              <a:t>(HRM)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Cam be defined as the strategic and coherent approach to the management of an organization's most valued assets - the people working there who individually and collectively contribute to the achievement of the objectives of the business.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aseline="30000" dirty="0" smtClean="0"/>
              <a:t/>
            </a:r>
            <a:br>
              <a:rPr lang="en-GB" baseline="30000" dirty="0" smtClean="0"/>
            </a:br>
            <a:endParaRPr lang="en-GB" sz="1400" dirty="0" smtClean="0"/>
          </a:p>
          <a:p>
            <a:r>
              <a:rPr lang="en-GB" dirty="0" smtClean="0"/>
              <a:t>The terms "human resource management" and "human resources" (HR) have largely replaced the term "personnel </a:t>
            </a:r>
            <a:r>
              <a:rPr lang="en-GB" dirty="0" smtClean="0"/>
              <a:t>management“.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baseline="30000" dirty="0"/>
          </a:p>
          <a:p>
            <a:r>
              <a:rPr lang="en-GB" dirty="0" smtClean="0"/>
              <a:t>In simple words, HRM means employing people, developing their capacities, utilizing, maintaining and compensating their </a:t>
            </a:r>
            <a:r>
              <a:rPr lang="en-GB" dirty="0" smtClean="0"/>
              <a:t>services.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669940"/>
            <a:ext cx="503695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/>
              <a:t> Armstrong, Michael (2006). </a:t>
            </a:r>
            <a:r>
              <a:rPr lang="en-GB" sz="800" i="1" dirty="0" smtClean="0"/>
              <a:t>A Handbook of Human Resource Management Practice</a:t>
            </a:r>
            <a:r>
              <a:rPr lang="en-GB" sz="800" dirty="0" smtClean="0"/>
              <a:t> (10th ed.). London: </a:t>
            </a:r>
            <a:r>
              <a:rPr lang="en-GB" sz="800" dirty="0" err="1" smtClean="0"/>
              <a:t>Kogan</a:t>
            </a:r>
            <a:r>
              <a:rPr lang="en-GB" sz="800" dirty="0" smtClean="0"/>
              <a:t> Page .</a:t>
            </a:r>
            <a:endParaRPr lang="en-GB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HRM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597971"/>
          </a:xfrm>
        </p:spPr>
        <p:txBody>
          <a:bodyPr>
            <a:noAutofit/>
          </a:bodyPr>
          <a:lstStyle/>
          <a:p>
            <a:r>
              <a:rPr lang="en-GB" sz="2000" dirty="0" smtClean="0"/>
              <a:t>Human resource management (HRM, or simply HR) is the </a:t>
            </a:r>
            <a:r>
              <a:rPr lang="en-GB" sz="2000" dirty="0" smtClean="0"/>
              <a:t>management </a:t>
            </a:r>
            <a:r>
              <a:rPr lang="en-GB" sz="2000" dirty="0" smtClean="0"/>
              <a:t>of an organization's workforce, or human resources. </a:t>
            </a:r>
            <a:endParaRPr lang="en-GB" sz="2000" dirty="0" smtClean="0"/>
          </a:p>
          <a:p>
            <a:r>
              <a:rPr lang="en-GB" sz="2000" dirty="0" smtClean="0"/>
              <a:t>HRM is the organizational function that deals with issues related to </a:t>
            </a:r>
            <a:r>
              <a:rPr lang="en-GB" sz="2000" dirty="0" smtClean="0"/>
              <a:t>People.</a:t>
            </a:r>
          </a:p>
          <a:p>
            <a:r>
              <a:rPr lang="en-GB" sz="2000" dirty="0" smtClean="0"/>
              <a:t>It </a:t>
            </a:r>
            <a:r>
              <a:rPr lang="en-GB" sz="2000" dirty="0" smtClean="0"/>
              <a:t>is responsible for the attraction, selection, training, assessment, and rewarding of employees, while also overseeing organizational </a:t>
            </a:r>
            <a:r>
              <a:rPr lang="en-GB" sz="2000" dirty="0" smtClean="0"/>
              <a:t>management leadership development </a:t>
            </a:r>
            <a:r>
              <a:rPr lang="en-GB" sz="2000" dirty="0" smtClean="0"/>
              <a:t>and </a:t>
            </a:r>
            <a:r>
              <a:rPr lang="en-GB" sz="2000" dirty="0" smtClean="0"/>
              <a:t>culture and also health, safety</a:t>
            </a:r>
            <a:r>
              <a:rPr lang="en-GB" sz="2000" dirty="0" smtClean="0"/>
              <a:t>, wellness</a:t>
            </a:r>
            <a:r>
              <a:rPr lang="en-GB" sz="2000" dirty="0" smtClean="0"/>
              <a:t>, </a:t>
            </a:r>
            <a:r>
              <a:rPr lang="en-GB" sz="2000" dirty="0" smtClean="0"/>
              <a:t>employee motivation, communication, </a:t>
            </a:r>
            <a:r>
              <a:rPr lang="en-GB" sz="2000" dirty="0" smtClean="0"/>
              <a:t>administration and </a:t>
            </a:r>
            <a:r>
              <a:rPr lang="en-GB" sz="2000" dirty="0" smtClean="0"/>
              <a:t>ensuring compliance with employment </a:t>
            </a:r>
            <a:r>
              <a:rPr lang="en-GB" sz="2000" dirty="0" smtClean="0"/>
              <a:t>law.</a:t>
            </a:r>
          </a:p>
          <a:p>
            <a:r>
              <a:rPr lang="en-GB" sz="2000" dirty="0" smtClean="0"/>
              <a:t>The </a:t>
            </a:r>
            <a:r>
              <a:rPr lang="en-GB" sz="2000" dirty="0" smtClean="0"/>
              <a:t>field takes </a:t>
            </a:r>
            <a:r>
              <a:rPr lang="en-GB" sz="2000" b="1" dirty="0" smtClean="0"/>
              <a:t>a positive view of workers</a:t>
            </a:r>
            <a:r>
              <a:rPr lang="en-GB" sz="2000" dirty="0" smtClean="0"/>
              <a:t>, assuming that virtually </a:t>
            </a:r>
            <a:r>
              <a:rPr lang="en-GB" sz="2000" b="1" dirty="0" smtClean="0"/>
              <a:t>all wish to contribute</a:t>
            </a:r>
            <a:r>
              <a:rPr lang="en-GB" sz="2000" dirty="0" smtClean="0"/>
              <a:t> to </a:t>
            </a:r>
            <a:r>
              <a:rPr lang="en-GB" sz="2000" dirty="0" smtClean="0"/>
              <a:t>an enterprise </a:t>
            </a:r>
            <a:r>
              <a:rPr lang="en-GB" sz="2000" dirty="0" smtClean="0"/>
              <a:t>productively, and that the main obstacles to their </a:t>
            </a:r>
            <a:r>
              <a:rPr lang="en-GB" sz="2000" dirty="0" err="1" smtClean="0"/>
              <a:t>endeavors</a:t>
            </a:r>
            <a:r>
              <a:rPr lang="en-GB" sz="2000" dirty="0" smtClean="0"/>
              <a:t> are lack of knowledge, insufficient training, </a:t>
            </a:r>
            <a:r>
              <a:rPr lang="en-GB" sz="2000" dirty="0" smtClean="0"/>
              <a:t>and/or </a:t>
            </a:r>
            <a:r>
              <a:rPr lang="en-GB" sz="2000" dirty="0" smtClean="0"/>
              <a:t>failures of business/administration processes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HRM consider </a:t>
            </a:r>
            <a:r>
              <a:rPr lang="en-GB" sz="2000" b="1" dirty="0" smtClean="0"/>
              <a:t>employees as individuals </a:t>
            </a:r>
            <a:r>
              <a:rPr lang="en-GB" sz="2000" b="1" dirty="0" smtClean="0"/>
              <a:t>with varying goals and </a:t>
            </a:r>
            <a:r>
              <a:rPr lang="en-GB" sz="2000" b="1" dirty="0" smtClean="0"/>
              <a:t>needs</a:t>
            </a:r>
            <a:r>
              <a:rPr lang="en-GB" sz="2000" dirty="0" smtClean="0"/>
              <a:t> that need to be aligned with the appropriate jobs/roles in order to achieve corporate strategy/mission and objectives.</a:t>
            </a:r>
            <a:endParaRPr lang="en-GB" sz="2000" dirty="0" smtClean="0"/>
          </a:p>
          <a:p>
            <a:r>
              <a:rPr lang="en-GB" sz="2000" dirty="0" smtClean="0"/>
              <a:t>HRM </a:t>
            </a:r>
            <a:r>
              <a:rPr lang="en-GB" sz="2000" dirty="0" smtClean="0"/>
              <a:t>can also be performed by line managers.</a:t>
            </a:r>
          </a:p>
          <a:p>
            <a:r>
              <a:rPr lang="en-GB" sz="2000" dirty="0" smtClean="0"/>
              <a:t>HRM is moving away from traditional </a:t>
            </a:r>
            <a:r>
              <a:rPr lang="en-GB" sz="2000" dirty="0" smtClean="0"/>
              <a:t>personnel administration </a:t>
            </a:r>
            <a:r>
              <a:rPr lang="en-GB" sz="2000" dirty="0" smtClean="0"/>
              <a:t>and transactional </a:t>
            </a:r>
            <a:r>
              <a:rPr lang="en-GB" sz="2000" dirty="0" smtClean="0"/>
              <a:t>roles to </a:t>
            </a:r>
            <a:r>
              <a:rPr lang="en-GB" sz="2000" dirty="0" smtClean="0"/>
              <a:t>the strategic utilization of employees </a:t>
            </a:r>
            <a:r>
              <a:rPr lang="en-GB" sz="2000" dirty="0" smtClean="0"/>
              <a:t>in </a:t>
            </a:r>
            <a:r>
              <a:rPr lang="en-GB" sz="2000" dirty="0" smtClean="0"/>
              <a:t>measurable ways. </a:t>
            </a:r>
            <a:endParaRPr lang="en-GB" sz="10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Theory of HRM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18457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T</a:t>
            </a:r>
            <a:r>
              <a:rPr lang="en-GB" dirty="0" smtClean="0"/>
              <a:t>he </a:t>
            </a:r>
            <a:r>
              <a:rPr lang="en-GB" dirty="0" smtClean="0"/>
              <a:t>theory of HRM </a:t>
            </a:r>
            <a:r>
              <a:rPr lang="en-GB" dirty="0" smtClean="0"/>
              <a:t>states that </a:t>
            </a:r>
            <a:r>
              <a:rPr lang="en-GB" dirty="0" smtClean="0"/>
              <a:t>the goal of human resource management is to help an organization to meet </a:t>
            </a:r>
            <a:r>
              <a:rPr lang="en-GB" dirty="0" smtClean="0"/>
              <a:t>it’s strategic </a:t>
            </a:r>
            <a:r>
              <a:rPr lang="en-GB" dirty="0" smtClean="0"/>
              <a:t>goals by </a:t>
            </a:r>
            <a:r>
              <a:rPr lang="en-GB" b="1" dirty="0" smtClean="0"/>
              <a:t>attracting,</a:t>
            </a:r>
            <a:r>
              <a:rPr lang="en-GB" dirty="0" smtClean="0"/>
              <a:t> </a:t>
            </a:r>
            <a:r>
              <a:rPr lang="en-GB" b="1" dirty="0" smtClean="0"/>
              <a:t>maintaining and managing employees effectively</a:t>
            </a:r>
            <a:r>
              <a:rPr lang="en-GB" dirty="0" smtClean="0"/>
              <a:t>. </a:t>
            </a:r>
            <a:br>
              <a:rPr lang="en-GB" dirty="0" smtClean="0"/>
            </a:br>
            <a:endParaRPr lang="en-GB" dirty="0" smtClean="0"/>
          </a:p>
          <a:p>
            <a:r>
              <a:rPr lang="en-GB" b="1" dirty="0" smtClean="0"/>
              <a:t>HRM </a:t>
            </a:r>
            <a:r>
              <a:rPr lang="en-GB" dirty="0" smtClean="0"/>
              <a:t>seeks </a:t>
            </a:r>
            <a:r>
              <a:rPr lang="en-GB" dirty="0" smtClean="0"/>
              <a:t>to ensure </a:t>
            </a:r>
            <a:r>
              <a:rPr lang="en-GB" b="1" dirty="0" smtClean="0"/>
              <a:t>a fit </a:t>
            </a:r>
            <a:r>
              <a:rPr lang="en-GB" dirty="0" smtClean="0"/>
              <a:t>between </a:t>
            </a:r>
            <a:r>
              <a:rPr lang="en-GB" dirty="0" smtClean="0"/>
              <a:t>organisation and employee Needs and Goals.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The basic premise of the academic theory of HRM is </a:t>
            </a:r>
            <a:r>
              <a:rPr lang="en-GB" b="1" dirty="0" smtClean="0"/>
              <a:t>that humans are not </a:t>
            </a:r>
            <a:r>
              <a:rPr lang="en-GB" b="1" dirty="0" smtClean="0"/>
              <a:t>machines or simple resources like filing cabinets or computers</a:t>
            </a:r>
            <a:r>
              <a:rPr lang="en-GB" dirty="0" smtClean="0"/>
              <a:t>, </a:t>
            </a:r>
            <a:r>
              <a:rPr lang="en-GB" dirty="0" smtClean="0"/>
              <a:t>therefore we need to have an interdisciplinary </a:t>
            </a:r>
            <a:r>
              <a:rPr lang="en-GB" dirty="0" smtClean="0"/>
              <a:t>understanding of </a:t>
            </a:r>
            <a:r>
              <a:rPr lang="en-GB" dirty="0" smtClean="0"/>
              <a:t>people in the workplace; 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Fields such as </a:t>
            </a:r>
            <a:r>
              <a:rPr lang="en-GB" dirty="0" smtClean="0"/>
              <a:t>psychology, sociology and </a:t>
            </a:r>
            <a:r>
              <a:rPr lang="en-GB" dirty="0" smtClean="0"/>
              <a:t>economics play a major role and can be seen to merge into one, </a:t>
            </a:r>
            <a:r>
              <a:rPr lang="en-GB" dirty="0" smtClean="0"/>
              <a:t>a </a:t>
            </a:r>
            <a:r>
              <a:rPr lang="en-GB" dirty="0" smtClean="0"/>
              <a:t>more modern term to describe this field of academic study is </a:t>
            </a:r>
            <a:r>
              <a:rPr lang="en-GB" b="1" dirty="0" smtClean="0"/>
              <a:t>Individual and Organisational </a:t>
            </a:r>
            <a:r>
              <a:rPr lang="en-GB" b="1" dirty="0" smtClean="0"/>
              <a:t>Behaviour.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b="1" dirty="0" smtClean="0"/>
          </a:p>
          <a:p>
            <a:r>
              <a:rPr lang="en-GB" b="1" dirty="0" smtClean="0"/>
              <a:t>The study of HRM is </a:t>
            </a:r>
            <a:r>
              <a:rPr lang="en-GB" b="1" dirty="0" smtClean="0"/>
              <a:t>key and central to </a:t>
            </a:r>
            <a:r>
              <a:rPr lang="en-GB" b="1" dirty="0" smtClean="0"/>
              <a:t>this area of study.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HRM </a:t>
            </a:r>
            <a:r>
              <a:rPr lang="en-GB" b="1" u="sng" dirty="0" smtClean="0"/>
              <a:t>Dept/function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000" b="1" dirty="0" smtClean="0"/>
              <a:t>Generally an </a:t>
            </a:r>
            <a:r>
              <a:rPr lang="en-GB" sz="2000" b="1" dirty="0" smtClean="0"/>
              <a:t>organization's HR </a:t>
            </a:r>
            <a:r>
              <a:rPr lang="en-GB" sz="2000" b="1" dirty="0" smtClean="0"/>
              <a:t>Department </a:t>
            </a:r>
            <a:r>
              <a:rPr lang="en-GB" sz="2000" b="1" dirty="0" smtClean="0"/>
              <a:t>will oversee many areas such as</a:t>
            </a:r>
          </a:p>
          <a:p>
            <a:r>
              <a:rPr lang="en-GB" sz="2000" dirty="0" smtClean="0"/>
              <a:t>Recruitment </a:t>
            </a:r>
            <a:r>
              <a:rPr lang="en-GB" sz="2000" dirty="0" smtClean="0"/>
              <a:t>and </a:t>
            </a:r>
            <a:r>
              <a:rPr lang="en-GB" sz="2000" dirty="0" smtClean="0"/>
              <a:t>selection, </a:t>
            </a:r>
          </a:p>
          <a:p>
            <a:r>
              <a:rPr lang="en-GB" sz="2000" dirty="0" smtClean="0"/>
              <a:t>D</a:t>
            </a:r>
            <a:r>
              <a:rPr lang="en-GB" sz="2000" dirty="0" smtClean="0"/>
              <a:t>isciplinary procedures,</a:t>
            </a:r>
          </a:p>
          <a:p>
            <a:r>
              <a:rPr lang="en-GB" sz="2000" dirty="0" smtClean="0"/>
              <a:t>R</a:t>
            </a:r>
            <a:r>
              <a:rPr lang="en-GB" sz="2000" dirty="0" smtClean="0"/>
              <a:t>eward &amp; Recognition </a:t>
            </a:r>
            <a:r>
              <a:rPr lang="en-GB" sz="2000" dirty="0" smtClean="0"/>
              <a:t>policies</a:t>
            </a:r>
            <a:r>
              <a:rPr lang="en-GB" sz="2000" dirty="0" smtClean="0"/>
              <a:t>,</a:t>
            </a:r>
          </a:p>
          <a:p>
            <a:r>
              <a:rPr lang="en-GB" sz="2000" dirty="0" smtClean="0"/>
              <a:t>L</a:t>
            </a:r>
            <a:r>
              <a:rPr lang="en-GB" sz="2000" dirty="0" smtClean="0"/>
              <a:t>earning </a:t>
            </a:r>
            <a:r>
              <a:rPr lang="en-GB" sz="2000" dirty="0" smtClean="0"/>
              <a:t>and development </a:t>
            </a:r>
            <a:r>
              <a:rPr lang="en-GB" sz="2000" dirty="0" smtClean="0"/>
              <a:t>policies</a:t>
            </a:r>
            <a:r>
              <a:rPr lang="en-GB" sz="2000" dirty="0" smtClean="0"/>
              <a:t>,</a:t>
            </a:r>
            <a:endParaRPr lang="en-GB" sz="2000" dirty="0" smtClean="0"/>
          </a:p>
          <a:p>
            <a:r>
              <a:rPr lang="en-GB" sz="2000" dirty="0" smtClean="0"/>
              <a:t>Health &amp; Safety.</a:t>
            </a:r>
            <a:endParaRPr lang="en-GB" sz="2000" dirty="0" smtClean="0"/>
          </a:p>
          <a:p>
            <a:pPr>
              <a:buNone/>
            </a:pPr>
            <a:endParaRPr lang="en-GB" sz="1000" dirty="0" smtClean="0"/>
          </a:p>
          <a:p>
            <a:r>
              <a:rPr lang="en-GB" sz="2000" dirty="0" smtClean="0"/>
              <a:t>The </a:t>
            </a:r>
            <a:r>
              <a:rPr lang="en-GB" sz="2000" dirty="0" smtClean="0"/>
              <a:t>‘HR Department’ plays an important role in staffing, training and helping to manage people so that people and the organization are performing well in a </a:t>
            </a:r>
            <a:r>
              <a:rPr lang="en-GB" sz="2000" dirty="0" smtClean="0"/>
              <a:t>meaningful  fulfilling and harmonious manner.</a:t>
            </a:r>
            <a:endParaRPr lang="en-GB" sz="2000" dirty="0" smtClean="0"/>
          </a:p>
          <a:p>
            <a:pPr>
              <a:buNone/>
            </a:pPr>
            <a:endParaRPr lang="en-GB" sz="1000" dirty="0" smtClean="0"/>
          </a:p>
          <a:p>
            <a:r>
              <a:rPr lang="en-GB" sz="2000" dirty="0" smtClean="0"/>
              <a:t>In addition, one widely used scheme to describe the role of HRM, developed by Dave Ulrich, defines 4 fields for the HRM function:</a:t>
            </a:r>
          </a:p>
          <a:p>
            <a:pPr lvl="1"/>
            <a:r>
              <a:rPr lang="en-GB" sz="2000" b="1" dirty="0" smtClean="0"/>
              <a:t>Strategy</a:t>
            </a:r>
          </a:p>
          <a:p>
            <a:pPr lvl="1"/>
            <a:r>
              <a:rPr lang="en-GB" sz="2000" b="1" dirty="0" smtClean="0"/>
              <a:t>Change Agent</a:t>
            </a:r>
          </a:p>
          <a:p>
            <a:pPr lvl="1"/>
            <a:r>
              <a:rPr lang="en-GB" sz="2000" b="1" dirty="0" smtClean="0"/>
              <a:t>Employee champion</a:t>
            </a:r>
          </a:p>
          <a:p>
            <a:pPr lvl="1"/>
            <a:r>
              <a:rPr lang="en-GB" sz="2000" b="1" dirty="0" smtClean="0"/>
              <a:t>Administration Expert</a:t>
            </a:r>
            <a:endParaRPr lang="en-GB" sz="2000" dirty="0" smtClean="0"/>
          </a:p>
          <a:p>
            <a:pPr>
              <a:buNone/>
            </a:pPr>
            <a:r>
              <a:rPr lang="en-GB" sz="1000" dirty="0" smtClean="0"/>
              <a:t>Ulrich, Dave (1996). </a:t>
            </a:r>
            <a:r>
              <a:rPr lang="en-GB" sz="1000" i="1" dirty="0" smtClean="0"/>
              <a:t>Human Resource Champions. The next agenda for adding value and delivering results</a:t>
            </a:r>
            <a:r>
              <a:rPr lang="en-GB" sz="1000" dirty="0" smtClean="0"/>
              <a:t>. Boston, Mass.: Harvard Business School Press.</a:t>
            </a:r>
            <a:endParaRPr lang="en-GB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HRM Business practices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785395"/>
          </a:xfrm>
        </p:spPr>
        <p:txBody>
          <a:bodyPr>
            <a:noAutofit/>
          </a:bodyPr>
          <a:lstStyle/>
          <a:p>
            <a:r>
              <a:rPr lang="en-GB" sz="1600" dirty="0" smtClean="0"/>
              <a:t>Human resources management involves several processes. These processes can be performed in an HR department, but some tasks can also be outsourced or performed by line-managers or other departments. When effectively integrated they provide significant economic benefit to the company (1)</a:t>
            </a:r>
          </a:p>
          <a:p>
            <a:pPr lvl="1"/>
            <a:r>
              <a:rPr lang="en-GB" sz="1600" dirty="0" smtClean="0"/>
              <a:t>Workforce planning</a:t>
            </a:r>
          </a:p>
          <a:p>
            <a:pPr lvl="1"/>
            <a:r>
              <a:rPr lang="en-GB" sz="1600" dirty="0" smtClean="0"/>
              <a:t>Recruitment (sometimes separated into attraction and selection)</a:t>
            </a:r>
          </a:p>
          <a:p>
            <a:pPr lvl="1"/>
            <a:r>
              <a:rPr lang="en-GB" sz="1600" dirty="0" smtClean="0"/>
              <a:t>Induction aka Orientation or </a:t>
            </a:r>
            <a:r>
              <a:rPr lang="en-GB" sz="1600" dirty="0" smtClean="0"/>
              <a:t>Onboarding</a:t>
            </a:r>
          </a:p>
          <a:p>
            <a:pPr lvl="1"/>
            <a:r>
              <a:rPr lang="en-GB" sz="1600" dirty="0" smtClean="0"/>
              <a:t>Skills management</a:t>
            </a:r>
          </a:p>
          <a:p>
            <a:pPr lvl="1"/>
            <a:r>
              <a:rPr lang="en-GB" sz="1600" dirty="0" smtClean="0"/>
              <a:t>Training and </a:t>
            </a:r>
            <a:r>
              <a:rPr lang="en-GB" sz="1600" dirty="0" smtClean="0"/>
              <a:t>development</a:t>
            </a:r>
            <a:endParaRPr lang="en-GB" sz="1600" dirty="0" smtClean="0"/>
          </a:p>
          <a:p>
            <a:pPr lvl="1"/>
            <a:r>
              <a:rPr lang="en-GB" sz="1600" dirty="0" smtClean="0"/>
              <a:t>Personnel </a:t>
            </a:r>
            <a:r>
              <a:rPr lang="en-GB" sz="1600" dirty="0" smtClean="0"/>
              <a:t>administration, e.g. employee records, employee handbook</a:t>
            </a:r>
            <a:endParaRPr lang="en-GB" sz="1600" dirty="0" smtClean="0"/>
          </a:p>
          <a:p>
            <a:pPr lvl="1"/>
            <a:r>
              <a:rPr lang="en-GB" sz="1600" dirty="0" smtClean="0"/>
              <a:t>Compensation in wage or salary</a:t>
            </a:r>
          </a:p>
          <a:p>
            <a:pPr lvl="1"/>
            <a:r>
              <a:rPr lang="en-GB" sz="1600" dirty="0" smtClean="0"/>
              <a:t>Time management</a:t>
            </a:r>
          </a:p>
          <a:p>
            <a:pPr lvl="1"/>
            <a:r>
              <a:rPr lang="en-GB" sz="1600" dirty="0" smtClean="0"/>
              <a:t>Travel management (sometimes assigned to accounting rather than HRM)</a:t>
            </a:r>
          </a:p>
          <a:p>
            <a:pPr lvl="1"/>
            <a:r>
              <a:rPr lang="en-GB" sz="1600" dirty="0" smtClean="0"/>
              <a:t>Payroll (sometimes assigned to accounting rather than HRM)</a:t>
            </a:r>
          </a:p>
          <a:p>
            <a:pPr lvl="1"/>
            <a:r>
              <a:rPr lang="en-GB" sz="1600" dirty="0" smtClean="0"/>
              <a:t>Employee benefits administration</a:t>
            </a:r>
          </a:p>
          <a:p>
            <a:pPr lvl="1"/>
            <a:r>
              <a:rPr lang="en-GB" sz="1600" dirty="0" smtClean="0"/>
              <a:t>Personnel cost </a:t>
            </a:r>
            <a:r>
              <a:rPr lang="en-GB" sz="1600" dirty="0" smtClean="0"/>
              <a:t>planning</a:t>
            </a:r>
            <a:endParaRPr lang="en-GB" sz="1600" dirty="0" smtClean="0"/>
          </a:p>
          <a:p>
            <a:pPr lvl="1"/>
            <a:r>
              <a:rPr lang="en-GB" sz="1600" dirty="0" smtClean="0"/>
              <a:t>Performance appraisal</a:t>
            </a:r>
          </a:p>
          <a:p>
            <a:pPr lvl="1"/>
            <a:r>
              <a:rPr lang="en-GB" sz="1600" dirty="0" err="1" smtClean="0"/>
              <a:t>Labor</a:t>
            </a:r>
            <a:r>
              <a:rPr lang="en-GB" sz="1600" dirty="0" smtClean="0"/>
              <a:t> </a:t>
            </a:r>
            <a:r>
              <a:rPr lang="en-GB" sz="1600" dirty="0" smtClean="0"/>
              <a:t>relations</a:t>
            </a:r>
            <a:endParaRPr lang="en-GB" sz="1600" dirty="0" smtClean="0"/>
          </a:p>
          <a:p>
            <a:endParaRPr lang="en-GB" sz="1600" dirty="0" smtClean="0"/>
          </a:p>
          <a:p>
            <a:pPr>
              <a:buNone/>
            </a:pPr>
            <a:r>
              <a:rPr lang="en-GB" sz="1000" dirty="0" smtClean="0"/>
              <a:t>(1) The Strategic Impact of High Performance Work Systems - </a:t>
            </a:r>
            <a:r>
              <a:rPr lang="en-GB" sz="1000" dirty="0" smtClean="0">
                <a:hlinkClick r:id="rId2"/>
              </a:rPr>
              <a:t>http://chrs.rutgers.edu/pub_documents/Huselid_17.pdf</a:t>
            </a:r>
            <a:r>
              <a:rPr lang="en-GB" sz="1000" dirty="0" smtClean="0"/>
              <a:t> </a:t>
            </a:r>
            <a:endParaRPr lang="en-GB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Recent Developments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	The </a:t>
            </a:r>
            <a:r>
              <a:rPr lang="en-GB" dirty="0" smtClean="0"/>
              <a:t>later stages of the 20</a:t>
            </a:r>
            <a:r>
              <a:rPr lang="en-GB" baseline="30000" dirty="0" smtClean="0"/>
              <a:t>th</a:t>
            </a:r>
            <a:r>
              <a:rPr lang="en-GB" dirty="0" smtClean="0"/>
              <a:t> Century and Early stages of the 21</a:t>
            </a:r>
            <a:r>
              <a:rPr lang="en-GB" baseline="30000" dirty="0" smtClean="0"/>
              <a:t>st</a:t>
            </a:r>
            <a:r>
              <a:rPr lang="en-GB" dirty="0" smtClean="0"/>
              <a:t> Century has seen the following areas </a:t>
            </a:r>
            <a:r>
              <a:rPr lang="en-GB" dirty="0" smtClean="0"/>
              <a:t>emerge as important HR considerations:</a:t>
            </a:r>
          </a:p>
          <a:p>
            <a:r>
              <a:rPr lang="en-GB" dirty="0" smtClean="0"/>
              <a:t>Organisation </a:t>
            </a:r>
            <a:r>
              <a:rPr lang="en-GB" dirty="0" smtClean="0"/>
              <a:t>Culture</a:t>
            </a:r>
          </a:p>
          <a:p>
            <a:r>
              <a:rPr lang="en-GB" dirty="0" smtClean="0"/>
              <a:t>Flexible Working patterns</a:t>
            </a:r>
          </a:p>
          <a:p>
            <a:r>
              <a:rPr lang="en-GB" dirty="0" smtClean="0"/>
              <a:t>Empowerment</a:t>
            </a:r>
          </a:p>
          <a:p>
            <a:r>
              <a:rPr lang="en-GB" dirty="0" smtClean="0"/>
              <a:t>Job Enrichment </a:t>
            </a:r>
          </a:p>
          <a:p>
            <a:r>
              <a:rPr lang="en-GB" dirty="0" smtClean="0"/>
              <a:t>Motivation and Job Satisfaction</a:t>
            </a:r>
          </a:p>
          <a:p>
            <a:r>
              <a:rPr lang="en-GB" dirty="0" smtClean="0"/>
              <a:t>Health-Safety and ‘Employee Well-being’.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Effect of HRM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the last 20 years, empirical work has paid particular attention to the link between the practice of </a:t>
            </a:r>
            <a:r>
              <a:rPr lang="en-GB" b="1" dirty="0" smtClean="0"/>
              <a:t>HRM and organisational performance</a:t>
            </a:r>
            <a:r>
              <a:rPr lang="en-GB" dirty="0" smtClean="0"/>
              <a:t>, </a:t>
            </a:r>
            <a:r>
              <a:rPr lang="en-GB" dirty="0" smtClean="0"/>
              <a:t>evidence has shown improved </a:t>
            </a:r>
            <a:r>
              <a:rPr lang="en-GB" dirty="0" smtClean="0"/>
              <a:t>employee commitment, lower levels of absenteeism and turnover, higher levels of </a:t>
            </a:r>
            <a:r>
              <a:rPr lang="en-GB" dirty="0" smtClean="0"/>
              <a:t>knowledge and skills, higher </a:t>
            </a:r>
            <a:r>
              <a:rPr lang="en-GB" dirty="0" smtClean="0"/>
              <a:t>productivity, enhanced quality and efficiency</a:t>
            </a:r>
            <a:r>
              <a:rPr lang="en-GB" dirty="0" smtClean="0"/>
              <a:t>.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1200" dirty="0" smtClean="0"/>
              <a:t> Golding, N. (2010) "Strategic Human Resource Management" in </a:t>
            </a:r>
            <a:r>
              <a:rPr lang="en-GB" sz="1200" dirty="0" err="1" smtClean="0"/>
              <a:t>Beardwell</a:t>
            </a:r>
            <a:r>
              <a:rPr lang="en-GB" sz="1200" dirty="0" smtClean="0"/>
              <a:t>, J. and </a:t>
            </a:r>
            <a:r>
              <a:rPr lang="en-GB" sz="1200" dirty="0" err="1" smtClean="0"/>
              <a:t>Claydon</a:t>
            </a:r>
            <a:r>
              <a:rPr lang="en-GB" sz="1200" dirty="0" smtClean="0"/>
              <a:t>, T. (2010) Human Resource Management A Contemporary Approach, FT Prentice Hall</a:t>
            </a:r>
            <a:r>
              <a:rPr lang="en-GB" sz="2100" dirty="0" smtClean="0"/>
              <a:t/>
            </a:r>
            <a:br>
              <a:rPr lang="en-GB" sz="2100" dirty="0" smtClean="0"/>
            </a:br>
            <a:endParaRPr lang="en-GB" sz="21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Measuring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11256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	What </a:t>
            </a:r>
            <a:r>
              <a:rPr lang="en-GB" dirty="0" smtClean="0"/>
              <a:t>do you look at to measure the effectiveness of Human Resource Management e.g</a:t>
            </a:r>
            <a:r>
              <a:rPr lang="en-GB" dirty="0" smtClean="0"/>
              <a:t>.</a:t>
            </a:r>
          </a:p>
          <a:p>
            <a:r>
              <a:rPr lang="en-GB" dirty="0" smtClean="0"/>
              <a:t>Employee Satisfaction</a:t>
            </a:r>
          </a:p>
          <a:p>
            <a:r>
              <a:rPr lang="en-GB" dirty="0" smtClean="0"/>
              <a:t>Customer Satisfaction</a:t>
            </a:r>
            <a:endParaRPr lang="en-GB" dirty="0" smtClean="0"/>
          </a:p>
          <a:p>
            <a:r>
              <a:rPr lang="en-GB" dirty="0" smtClean="0"/>
              <a:t>Employee turnover rate</a:t>
            </a:r>
          </a:p>
          <a:p>
            <a:r>
              <a:rPr lang="en-GB" dirty="0" smtClean="0"/>
              <a:t>Length </a:t>
            </a:r>
            <a:r>
              <a:rPr lang="en-GB" dirty="0" smtClean="0"/>
              <a:t>of </a:t>
            </a:r>
            <a:r>
              <a:rPr lang="en-GB" dirty="0" smtClean="0"/>
              <a:t>employment</a:t>
            </a:r>
          </a:p>
          <a:p>
            <a:r>
              <a:rPr lang="en-GB" dirty="0" smtClean="0"/>
              <a:t>Appraisal review Goals and Medium-term Goal achievement</a:t>
            </a:r>
            <a:endParaRPr lang="en-GB" dirty="0" smtClean="0"/>
          </a:p>
          <a:p>
            <a:r>
              <a:rPr lang="en-GB" dirty="0" smtClean="0"/>
              <a:t>Cost of training and development activities with respect to </a:t>
            </a:r>
            <a:r>
              <a:rPr lang="en-GB" dirty="0" smtClean="0"/>
              <a:t>personal and company </a:t>
            </a:r>
            <a:r>
              <a:rPr lang="en-GB" dirty="0" smtClean="0"/>
              <a:t>goal </a:t>
            </a:r>
            <a:r>
              <a:rPr lang="en-GB" dirty="0" smtClean="0"/>
              <a:t>achievement (Cost Benefit Analysis).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HRD : Human Resource Development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328592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/>
              <a:t>Human Resource </a:t>
            </a:r>
            <a:r>
              <a:rPr lang="en-GB" b="1" dirty="0" smtClean="0"/>
              <a:t>Development (HRD) </a:t>
            </a:r>
            <a:r>
              <a:rPr lang="en-GB" dirty="0" smtClean="0"/>
              <a:t>is the framework for helping employees develop their personal and organizational skills, knowledge, and abilities. </a:t>
            </a:r>
            <a:endParaRPr lang="en-GB" dirty="0" smtClean="0"/>
          </a:p>
          <a:p>
            <a:r>
              <a:rPr lang="en-GB" dirty="0" smtClean="0"/>
              <a:t>Human </a:t>
            </a:r>
            <a:r>
              <a:rPr lang="en-GB" dirty="0" smtClean="0"/>
              <a:t>Resource Development includes such opportunities as employee training, employee career development, </a:t>
            </a:r>
            <a:r>
              <a:rPr lang="en-GB" u="sng" dirty="0" smtClean="0">
                <a:hlinkClick r:id="rId2"/>
              </a:rPr>
              <a:t>coaching</a:t>
            </a:r>
            <a:r>
              <a:rPr lang="en-GB" dirty="0" smtClean="0"/>
              <a:t>, </a:t>
            </a:r>
            <a:r>
              <a:rPr lang="en-GB" u="sng" dirty="0" smtClean="0">
                <a:hlinkClick r:id="rId3"/>
              </a:rPr>
              <a:t>mentoring</a:t>
            </a:r>
            <a:r>
              <a:rPr lang="en-GB" u="sng" dirty="0" smtClean="0"/>
              <a:t>,</a:t>
            </a:r>
            <a:r>
              <a:rPr lang="en-GB" dirty="0" smtClean="0"/>
              <a:t> succession planning, </a:t>
            </a:r>
            <a:r>
              <a:rPr lang="en-GB" dirty="0" smtClean="0"/>
              <a:t>organization development</a:t>
            </a:r>
            <a:r>
              <a:rPr lang="en-GB" dirty="0" smtClean="0"/>
              <a:t>.</a:t>
            </a:r>
            <a:endParaRPr lang="en-GB" b="1" dirty="0" smtClean="0"/>
          </a:p>
          <a:p>
            <a:r>
              <a:rPr lang="en-GB" b="1" dirty="0" smtClean="0"/>
              <a:t>Kelly </a:t>
            </a:r>
            <a:r>
              <a:rPr lang="en-GB" dirty="0" smtClean="0"/>
              <a:t>defines Human </a:t>
            </a:r>
            <a:r>
              <a:rPr lang="en-GB" dirty="0" smtClean="0"/>
              <a:t>Resources Development (HRD) </a:t>
            </a:r>
            <a:r>
              <a:rPr lang="en-GB" dirty="0" smtClean="0"/>
              <a:t>as </a:t>
            </a:r>
            <a:r>
              <a:rPr lang="en-GB" dirty="0" smtClean="0"/>
              <a:t>a framework for the expansion of human capital within an organization through the development of both the organization and the individual to achieve performance </a:t>
            </a:r>
            <a:r>
              <a:rPr lang="en-GB" dirty="0" smtClean="0"/>
              <a:t>improvement.</a:t>
            </a:r>
            <a:r>
              <a:rPr lang="en-GB" baseline="30000" dirty="0" smtClean="0"/>
              <a:t>(1)</a:t>
            </a:r>
            <a:r>
              <a:rPr lang="en-GB" dirty="0" smtClean="0"/>
              <a:t> </a:t>
            </a:r>
          </a:p>
          <a:p>
            <a:r>
              <a:rPr lang="en-GB" dirty="0" smtClean="0"/>
              <a:t>Human </a:t>
            </a:r>
            <a:r>
              <a:rPr lang="en-GB" dirty="0" smtClean="0"/>
              <a:t>Resource Development is the integrated use of training, organization, and career development efforts to improve individual, group and organizational effectiveness</a:t>
            </a:r>
            <a:r>
              <a:rPr lang="en-GB" dirty="0" smtClean="0"/>
              <a:t>.</a:t>
            </a:r>
            <a:r>
              <a:rPr lang="en-GB" baseline="30000" dirty="0" smtClean="0"/>
              <a:t>(2)</a:t>
            </a:r>
            <a:endParaRPr lang="en-GB" dirty="0" smtClean="0"/>
          </a:p>
          <a:p>
            <a:r>
              <a:rPr lang="en-GB" dirty="0" smtClean="0"/>
              <a:t>HRD </a:t>
            </a:r>
            <a:r>
              <a:rPr lang="en-GB" dirty="0" smtClean="0"/>
              <a:t>develops the key competencies that enable individuals in organizations to perform current and future jobs through planned learning activities</a:t>
            </a:r>
            <a:r>
              <a:rPr lang="en-GB" dirty="0" smtClean="0"/>
              <a:t>.</a:t>
            </a:r>
            <a:r>
              <a:rPr lang="en-GB" baseline="30000" dirty="0" smtClean="0"/>
              <a:t> (2)</a:t>
            </a:r>
            <a:endParaRPr lang="en-GB" dirty="0" smtClean="0"/>
          </a:p>
          <a:p>
            <a:r>
              <a:rPr lang="en-GB" dirty="0" smtClean="0"/>
              <a:t>Groups </a:t>
            </a:r>
            <a:r>
              <a:rPr lang="en-GB" dirty="0" smtClean="0"/>
              <a:t>within organizations use HRD to initiate and manage change. Also, HRD ensures a match between individual and organizational needs</a:t>
            </a:r>
            <a:r>
              <a:rPr lang="en-GB" dirty="0" smtClean="0"/>
              <a:t>.</a:t>
            </a:r>
            <a:r>
              <a:rPr lang="en-GB" baseline="30000" dirty="0" smtClean="0"/>
              <a:t>(2)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45333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arenBoth"/>
            </a:pPr>
            <a:r>
              <a:rPr lang="en-GB" sz="800" dirty="0" smtClean="0">
                <a:hlinkClick r:id="rId4"/>
              </a:rPr>
              <a:t>http</a:t>
            </a:r>
            <a:r>
              <a:rPr lang="en-GB" sz="800" dirty="0" smtClean="0">
                <a:hlinkClick r:id="rId4"/>
              </a:rPr>
              <a:t>://ro.uow.edu.au/artspapers/26</a:t>
            </a:r>
            <a:r>
              <a:rPr lang="en-GB" sz="800" dirty="0" smtClean="0">
                <a:hlinkClick r:id="rId4"/>
              </a:rPr>
              <a:t>/</a:t>
            </a:r>
            <a:endParaRPr lang="en-GB" sz="800" dirty="0" smtClean="0"/>
          </a:p>
          <a:p>
            <a:pPr marL="228600" indent="-228600">
              <a:buAutoNum type="arabicParenBoth"/>
            </a:pPr>
            <a:r>
              <a:rPr lang="en-GB" sz="800" dirty="0" smtClean="0">
                <a:hlinkClick r:id="rId5"/>
              </a:rPr>
              <a:t>http://www.xavier.edu/hrd/</a:t>
            </a:r>
            <a:endParaRPr lang="en-GB" sz="800" dirty="0" smtClean="0"/>
          </a:p>
          <a:p>
            <a:endParaRPr lang="en-GB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HRD Cont...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23317"/>
            <a:ext cx="8363272" cy="4669979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HRD </a:t>
            </a:r>
            <a:r>
              <a:rPr lang="en-GB" dirty="0" smtClean="0"/>
              <a:t>is recognized </a:t>
            </a:r>
            <a:r>
              <a:rPr lang="en-GB" dirty="0" smtClean="0"/>
              <a:t>as performance </a:t>
            </a:r>
            <a:r>
              <a:rPr lang="en-GB" dirty="0" smtClean="0"/>
              <a:t>improvement through Personnel and organizational </a:t>
            </a:r>
            <a:r>
              <a:rPr lang="en-GB" dirty="0" smtClean="0"/>
              <a:t>learning, career management and leadership development</a:t>
            </a:r>
            <a:r>
              <a:rPr lang="en-GB" dirty="0" smtClean="0"/>
              <a:t>.</a:t>
            </a:r>
            <a:r>
              <a:rPr lang="en-GB" baseline="30000" dirty="0" smtClean="0"/>
              <a:t> (1)</a:t>
            </a:r>
          </a:p>
          <a:p>
            <a:r>
              <a:rPr lang="en-GB" dirty="0" smtClean="0"/>
              <a:t>The development of the individual will benefit both the individual and the organization. </a:t>
            </a:r>
            <a:r>
              <a:rPr lang="en-GB" baseline="30000" dirty="0" smtClean="0"/>
              <a:t>(2)</a:t>
            </a:r>
          </a:p>
          <a:p>
            <a:r>
              <a:rPr lang="en-GB" dirty="0" smtClean="0"/>
              <a:t>An apprentice will step through the development process to become a tradesman in their field as will a white-collar trainee to become a professional in their field</a:t>
            </a:r>
            <a:r>
              <a:rPr lang="en-GB" dirty="0" smtClean="0"/>
              <a:t>. </a:t>
            </a:r>
            <a:r>
              <a:rPr lang="en-GB" baseline="30000" dirty="0" smtClean="0"/>
              <a:t>(3)</a:t>
            </a:r>
          </a:p>
          <a:p>
            <a:r>
              <a:rPr lang="en-GB" dirty="0" smtClean="0"/>
              <a:t>Human Resources Development is the framework that focuses on </a:t>
            </a:r>
            <a:r>
              <a:rPr lang="en-GB" dirty="0" smtClean="0"/>
              <a:t>developing </a:t>
            </a:r>
            <a:r>
              <a:rPr lang="en-GB" dirty="0" smtClean="0"/>
              <a:t>the </a:t>
            </a:r>
            <a:r>
              <a:rPr lang="en-GB" dirty="0" smtClean="0"/>
              <a:t>employees and the Organisation, </a:t>
            </a:r>
            <a:r>
              <a:rPr lang="en-GB" dirty="0" smtClean="0"/>
              <a:t>through education, to satisfy the </a:t>
            </a:r>
            <a:r>
              <a:rPr lang="en-GB" dirty="0" smtClean="0"/>
              <a:t>employees and organizations </a:t>
            </a:r>
            <a:r>
              <a:rPr lang="en-GB" dirty="0" smtClean="0"/>
              <a:t>long-term needs and </a:t>
            </a:r>
            <a:r>
              <a:rPr lang="en-GB" dirty="0" smtClean="0"/>
              <a:t>Career goals.</a:t>
            </a:r>
            <a:r>
              <a:rPr lang="en-GB" dirty="0" smtClean="0"/>
              <a:t> </a:t>
            </a:r>
            <a:r>
              <a:rPr lang="en-GB" baseline="30000" dirty="0" smtClean="0"/>
              <a:t>(4)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5869721"/>
            <a:ext cx="8028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arenBoth"/>
            </a:pPr>
            <a:r>
              <a:rPr lang="en-GB" sz="1000" dirty="0" smtClean="0"/>
              <a:t>Swanson</a:t>
            </a:r>
            <a:r>
              <a:rPr lang="en-GB" sz="1000" dirty="0" smtClean="0"/>
              <a:t>, Richard A., Elwood F. Holton III (2011). "Foundations of Human Resource </a:t>
            </a:r>
            <a:r>
              <a:rPr lang="en-GB" sz="1000" dirty="0" smtClean="0"/>
              <a:t>Development“</a:t>
            </a:r>
          </a:p>
          <a:p>
            <a:pPr marL="228600" indent="-228600"/>
            <a:r>
              <a:rPr lang="en-GB" sz="1000" dirty="0" smtClean="0"/>
              <a:t>(2) </a:t>
            </a:r>
            <a:r>
              <a:rPr lang="en-GB" sz="1000" dirty="0" smtClean="0"/>
              <a:t>Elwood F. Holton II, James W. </a:t>
            </a:r>
            <a:r>
              <a:rPr lang="en-GB" sz="1000" dirty="0" err="1" smtClean="0"/>
              <a:t>Trott</a:t>
            </a:r>
            <a:r>
              <a:rPr lang="en-GB" sz="1000" dirty="0" smtClean="0"/>
              <a:t>, Jr. (1996). "Trends Toward a Closer Integration of Vocational Education and Human Resources Development", </a:t>
            </a:r>
            <a:r>
              <a:rPr lang="en-GB" sz="1000" i="1" dirty="0" smtClean="0"/>
              <a:t>Journal of Vocational and Technical Education</a:t>
            </a:r>
            <a:r>
              <a:rPr lang="en-GB" sz="1000" dirty="0" smtClean="0"/>
              <a:t>, Vol. 12, No. 2, p7</a:t>
            </a:r>
            <a:endParaRPr lang="en-GB" sz="1000" dirty="0" smtClean="0"/>
          </a:p>
          <a:p>
            <a:pPr marL="228600" indent="-228600"/>
            <a:r>
              <a:rPr lang="en-GB" sz="1000" dirty="0" smtClean="0"/>
              <a:t>(3) </a:t>
            </a:r>
            <a:r>
              <a:rPr lang="en-GB" sz="1000" dirty="0" smtClean="0"/>
              <a:t>Nadler L Ed. (1984). </a:t>
            </a:r>
            <a:r>
              <a:rPr lang="en-GB" sz="1000" i="1" dirty="0" smtClean="0"/>
              <a:t>The Handbook of Human Resources Development</a:t>
            </a:r>
            <a:r>
              <a:rPr lang="en-GB" sz="1000" dirty="0" smtClean="0"/>
              <a:t>, John Wiley and Sons, New </a:t>
            </a:r>
            <a:r>
              <a:rPr lang="en-GB" sz="1000" dirty="0" smtClean="0"/>
              <a:t>York</a:t>
            </a:r>
          </a:p>
          <a:p>
            <a:pPr marL="228600" indent="-228600"/>
            <a:r>
              <a:rPr lang="en-GB" sz="1000" dirty="0" smtClean="0"/>
              <a:t>(4) Based on </a:t>
            </a:r>
            <a:r>
              <a:rPr lang="en-GB" sz="1000" dirty="0" smtClean="0"/>
              <a:t>Kelly D. (2001). Dual Perceptions of HRD: Issues for Policy: SME’s, Other Constituencies, and the Contested Definitions of Human Resource Development, </a:t>
            </a:r>
            <a:r>
              <a:rPr lang="en-GB" sz="1000" u="sng" dirty="0" smtClean="0">
                <a:hlinkClick r:id="rId2"/>
              </a:rPr>
              <a:t>http://ro.uow.edu.au/artspapers/26</a:t>
            </a:r>
            <a:endParaRPr lang="en-GB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Study &amp; Profession of HRD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HRD practitioners and academia focus on HRD as </a:t>
            </a:r>
            <a:r>
              <a:rPr lang="en-GB" dirty="0" smtClean="0"/>
              <a:t>a process of continuous development and improvement.</a:t>
            </a:r>
          </a:p>
          <a:p>
            <a:r>
              <a:rPr lang="en-GB" dirty="0" smtClean="0"/>
              <a:t>HRD practitioners find </a:t>
            </a:r>
            <a:r>
              <a:rPr lang="en-GB" dirty="0" smtClean="0"/>
              <a:t>the interstices of win/win solutions that develop the employee and the organization in a mutually beneficial manner.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Professional organizations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	The </a:t>
            </a:r>
            <a:r>
              <a:rPr lang="en-GB" sz="2400" dirty="0" smtClean="0"/>
              <a:t>main Professional organizations in HRM include</a:t>
            </a:r>
            <a:r>
              <a:rPr lang="en-GB" sz="2400" dirty="0" smtClean="0"/>
              <a:t>: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b="1" dirty="0" smtClean="0">
                <a:hlinkClick r:id="rId2"/>
              </a:rPr>
              <a:t>the Chartered Institute of Personnel</a:t>
            </a:r>
            <a:r>
              <a:rPr lang="en-GB" sz="2400" dirty="0" smtClean="0">
                <a:hlinkClick r:id="rId2"/>
              </a:rPr>
              <a:t> </a:t>
            </a:r>
            <a:r>
              <a:rPr lang="en-GB" sz="2400" b="1" dirty="0" smtClean="0">
                <a:hlinkClick r:id="rId2"/>
              </a:rPr>
              <a:t>and Development (CIPD</a:t>
            </a:r>
            <a:r>
              <a:rPr lang="en-GB" sz="2400" b="1" dirty="0" smtClean="0">
                <a:hlinkClick r:id="rId2"/>
              </a:rPr>
              <a:t>)</a:t>
            </a:r>
            <a:r>
              <a:rPr lang="en-GB" sz="2400" dirty="0" smtClean="0"/>
              <a:t> </a:t>
            </a:r>
            <a:r>
              <a:rPr lang="en-GB" sz="2400" dirty="0" smtClean="0"/>
              <a:t>CIPD.co.uk ****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b="1" dirty="0" smtClean="0"/>
              <a:t>Society for Human Resource Management</a:t>
            </a:r>
            <a:r>
              <a:rPr lang="en-GB" sz="2400" dirty="0" smtClean="0"/>
              <a:t>;</a:t>
            </a:r>
          </a:p>
          <a:p>
            <a:pPr>
              <a:buNone/>
            </a:pPr>
            <a:endParaRPr lang="en-GB" sz="2400" b="1" dirty="0" smtClean="0"/>
          </a:p>
          <a:p>
            <a:r>
              <a:rPr lang="en-GB" sz="2400" b="1" dirty="0" smtClean="0"/>
              <a:t>the </a:t>
            </a:r>
            <a:r>
              <a:rPr lang="en-GB" sz="2400" b="1" dirty="0" smtClean="0"/>
              <a:t>International Public Management Association for HR (IPMA-HR)</a:t>
            </a:r>
            <a:r>
              <a:rPr lang="en-GB" sz="2400" dirty="0"/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20min Activity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and review a HRM/HRD Case-study online or from a book or paper, Simply highlight key points and share them with the group at the start of next week’s class.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918</Words>
  <Application>Microsoft Office PowerPoint</Application>
  <PresentationFormat>On-screen Show (4:3)</PresentationFormat>
  <Paragraphs>107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HRM : Human Resource Management  &amp; HRD : Human Resource Development </vt:lpstr>
      <vt:lpstr>What is a Human?</vt:lpstr>
      <vt:lpstr>What is an Organisation?</vt:lpstr>
      <vt:lpstr>What is HRM?</vt:lpstr>
      <vt:lpstr>What is HRD?</vt:lpstr>
      <vt:lpstr>Human Resource Management (HRM)</vt:lpstr>
      <vt:lpstr>HRM</vt:lpstr>
      <vt:lpstr>Theory of HRM</vt:lpstr>
      <vt:lpstr>HRM Dept/function</vt:lpstr>
      <vt:lpstr>HRM Business practices</vt:lpstr>
      <vt:lpstr>Recent Developments</vt:lpstr>
      <vt:lpstr>Effect of HRM</vt:lpstr>
      <vt:lpstr>Measuring</vt:lpstr>
      <vt:lpstr>HRD : Human Resource Development</vt:lpstr>
      <vt:lpstr>HRD Cont...</vt:lpstr>
      <vt:lpstr>Study &amp; Profession of HRD</vt:lpstr>
      <vt:lpstr>Professional organizations</vt:lpstr>
      <vt:lpstr>20min Activity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</dc:title>
  <dc:creator>sc-jw</dc:creator>
  <cp:lastModifiedBy>James Williams</cp:lastModifiedBy>
  <cp:revision>62</cp:revision>
  <dcterms:created xsi:type="dcterms:W3CDTF">2011-02-23T08:23:18Z</dcterms:created>
  <dcterms:modified xsi:type="dcterms:W3CDTF">2012-02-12T19:10:49Z</dcterms:modified>
</cp:coreProperties>
</file>