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728" r:id="rId1"/>
  </p:sldMasterIdLst>
  <p:notesMasterIdLst>
    <p:notesMasterId r:id="rId51"/>
  </p:notesMasterIdLst>
  <p:handoutMasterIdLst>
    <p:handoutMasterId r:id="rId52"/>
  </p:handoutMasterIdLst>
  <p:sldIdLst>
    <p:sldId id="256" r:id="rId2"/>
    <p:sldId id="303" r:id="rId3"/>
    <p:sldId id="257" r:id="rId4"/>
    <p:sldId id="307" r:id="rId5"/>
    <p:sldId id="298" r:id="rId6"/>
    <p:sldId id="299" r:id="rId7"/>
    <p:sldId id="258" r:id="rId8"/>
    <p:sldId id="259" r:id="rId9"/>
    <p:sldId id="260" r:id="rId10"/>
    <p:sldId id="261" r:id="rId11"/>
    <p:sldId id="264" r:id="rId12"/>
    <p:sldId id="319" r:id="rId13"/>
    <p:sldId id="317" r:id="rId14"/>
    <p:sldId id="316" r:id="rId15"/>
    <p:sldId id="315" r:id="rId16"/>
    <p:sldId id="318" r:id="rId17"/>
    <p:sldId id="306" r:id="rId18"/>
    <p:sldId id="292" r:id="rId19"/>
    <p:sldId id="320" r:id="rId20"/>
    <p:sldId id="309" r:id="rId21"/>
    <p:sldId id="312" r:id="rId22"/>
    <p:sldId id="295" r:id="rId23"/>
    <p:sldId id="274" r:id="rId24"/>
    <p:sldId id="265" r:id="rId25"/>
    <p:sldId id="266" r:id="rId26"/>
    <p:sldId id="267" r:id="rId27"/>
    <p:sldId id="268" r:id="rId28"/>
    <p:sldId id="301" r:id="rId29"/>
    <p:sldId id="302" r:id="rId30"/>
    <p:sldId id="271" r:id="rId31"/>
    <p:sldId id="272" r:id="rId32"/>
    <p:sldId id="273" r:id="rId33"/>
    <p:sldId id="305" r:id="rId34"/>
    <p:sldId id="275" r:id="rId35"/>
    <p:sldId id="276" r:id="rId36"/>
    <p:sldId id="277" r:id="rId37"/>
    <p:sldId id="278" r:id="rId38"/>
    <p:sldId id="279" r:id="rId39"/>
    <p:sldId id="280" r:id="rId40"/>
    <p:sldId id="281" r:id="rId41"/>
    <p:sldId id="285" r:id="rId42"/>
    <p:sldId id="286" r:id="rId43"/>
    <p:sldId id="282" r:id="rId44"/>
    <p:sldId id="283" r:id="rId45"/>
    <p:sldId id="287" r:id="rId46"/>
    <p:sldId id="304" r:id="rId47"/>
    <p:sldId id="288" r:id="rId48"/>
    <p:sldId id="289" r:id="rId49"/>
    <p:sldId id="291" r:id="rId50"/>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87" autoAdjust="0"/>
    <p:restoredTop sz="94660"/>
  </p:normalViewPr>
  <p:slideViewPr>
    <p:cSldViewPr snapToGrid="0">
      <p:cViewPr varScale="1">
        <p:scale>
          <a:sx n="64" d="100"/>
          <a:sy n="64" d="100"/>
        </p:scale>
        <p:origin x="2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9012"/>
          </a:xfrm>
          <a:prstGeom prst="rect">
            <a:avLst/>
          </a:prstGeom>
        </p:spPr>
        <p:txBody>
          <a:bodyPr vert="horz" lIns="91440" tIns="45720" rIns="91440" bIns="45720" rtlCol="0"/>
          <a:lstStyle>
            <a:lvl1pPr algn="r">
              <a:defRPr sz="1200"/>
            </a:lvl1pPr>
          </a:lstStyle>
          <a:p>
            <a:fld id="{375D8199-DB74-406B-A74F-AC45E0FB0610}" type="datetimeFigureOut">
              <a:rPr lang="en-GB" smtClean="0"/>
              <a:t>15/09/2020</a:t>
            </a:fld>
            <a:endParaRPr lang="en-GB"/>
          </a:p>
        </p:txBody>
      </p:sp>
      <p:sp>
        <p:nvSpPr>
          <p:cNvPr id="4" name="Footer Placeholder 3"/>
          <p:cNvSpPr>
            <a:spLocks noGrp="1"/>
          </p:cNvSpPr>
          <p:nvPr>
            <p:ph type="ftr" sz="quarter" idx="2"/>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8"/>
            <a:ext cx="2971800" cy="499011"/>
          </a:xfrm>
          <a:prstGeom prst="rect">
            <a:avLst/>
          </a:prstGeom>
        </p:spPr>
        <p:txBody>
          <a:bodyPr vert="horz" lIns="91440" tIns="45720" rIns="91440" bIns="45720" rtlCol="0" anchor="b"/>
          <a:lstStyle>
            <a:lvl1pPr algn="r">
              <a:defRPr sz="1200"/>
            </a:lvl1pPr>
          </a:lstStyle>
          <a:p>
            <a:fld id="{4B917F37-D836-439B-B24E-4B8950C8EA43}" type="slidenum">
              <a:rPr lang="en-GB" smtClean="0"/>
              <a:t>‹#›</a:t>
            </a:fld>
            <a:endParaRPr lang="en-GB"/>
          </a:p>
        </p:txBody>
      </p:sp>
    </p:spTree>
    <p:extLst>
      <p:ext uri="{BB962C8B-B14F-4D97-AF65-F5344CB8AC3E}">
        <p14:creationId xmlns:p14="http://schemas.microsoft.com/office/powerpoint/2010/main" val="34845950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46D920E3-412D-4271-B7E7-4B7E24C59B3B}" type="datetimeFigureOut">
              <a:rPr lang="en-GB" smtClean="0"/>
              <a:t>15/09/2020</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2F492A97-F27B-4D91-9786-9BBF8B42276C}" type="slidenum">
              <a:rPr lang="en-GB" smtClean="0"/>
              <a:t>‹#›</a:t>
            </a:fld>
            <a:endParaRPr lang="en-GB"/>
          </a:p>
        </p:txBody>
      </p:sp>
    </p:spTree>
    <p:extLst>
      <p:ext uri="{BB962C8B-B14F-4D97-AF65-F5344CB8AC3E}">
        <p14:creationId xmlns:p14="http://schemas.microsoft.com/office/powerpoint/2010/main" val="2148981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1</a:t>
            </a:fld>
            <a:endParaRPr lang="en-GB"/>
          </a:p>
        </p:txBody>
      </p:sp>
    </p:spTree>
    <p:extLst>
      <p:ext uri="{BB962C8B-B14F-4D97-AF65-F5344CB8AC3E}">
        <p14:creationId xmlns:p14="http://schemas.microsoft.com/office/powerpoint/2010/main" val="1429425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F492A97-F27B-4D91-9786-9BBF8B42276C}" type="slidenum">
              <a:rPr lang="en-GB" smtClean="0"/>
              <a:t>3</a:t>
            </a:fld>
            <a:endParaRPr lang="en-GB"/>
          </a:p>
        </p:txBody>
      </p:sp>
    </p:spTree>
    <p:extLst>
      <p:ext uri="{BB962C8B-B14F-4D97-AF65-F5344CB8AC3E}">
        <p14:creationId xmlns:p14="http://schemas.microsoft.com/office/powerpoint/2010/main" val="3462906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A7D9D9-FA78-42E8-B746-C12C6B1B5978}" type="datetime1">
              <a:rPr lang="en-US" smtClean="0"/>
              <a:t>9/15/2020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072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BB5100-D8F3-4A3A-8F52-CFCCB2C26450}" type="datetime1">
              <a:rPr lang="en-US" smtClean="0"/>
              <a:t>9/15/2020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3992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05759C-2A52-4D68-921A-29E73859771F}" type="datetime1">
              <a:rPr lang="en-US" smtClean="0"/>
              <a:t>9/15/2020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784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52B1D8-20A3-42CE-87FF-4D5516F2B945}" type="datetime1">
              <a:rPr lang="en-US" smtClean="0"/>
              <a:t>9/15/2020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0889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BD194F-CDAC-426F-8AB7-369A33B846D7}" type="datetime1">
              <a:rPr lang="en-US" smtClean="0"/>
              <a:t>9/15/2020</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59330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3A896B-250A-4B20-A61D-5859696BFA7B}" type="datetime1">
              <a:rPr lang="en-US" smtClean="0"/>
              <a:t>9/15/2020</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8834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87B31A-51EB-4FAF-A065-E5BEB6EFDA42}" type="datetime1">
              <a:rPr lang="en-US" smtClean="0"/>
              <a:t>9/15/2020</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595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710AE4-7C60-4EB4-A64F-07F865AC2B93}" type="datetime1">
              <a:rPr lang="en-US" smtClean="0"/>
              <a:t>9/15/2020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489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B853C0-BE15-4C22-AD38-C1AA769A3F27}" type="datetime1">
              <a:rPr lang="en-US" smtClean="0"/>
              <a:t>9/15/2020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4760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D29D68-FFC8-45E7-95D9-0F110CA129C4}" type="datetime1">
              <a:rPr lang="en-US" smtClean="0"/>
              <a:t>9/15/2020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9236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4F50D5-0860-47BE-96BD-E03B9D96FCE3}" type="datetime1">
              <a:rPr lang="en-US" smtClean="0"/>
              <a:t>9/15/2020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7133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0A2387-1D77-43DE-8081-DCEEC1D67EE2}" type="datetime1">
              <a:rPr lang="en-US" smtClean="0"/>
              <a:t>9/15/2020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12757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F9EA26-DFBC-4F8E-932A-54E583B35E29}" type="datetime1">
              <a:rPr lang="en-US" smtClean="0"/>
              <a:t>9/15/2020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96503605"/>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F9EA26-DFBC-4F8E-932A-54E583B35E29}" type="datetime1">
              <a:rPr lang="en-US" smtClean="0"/>
              <a:t>9/15/2020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735063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FD579A-7119-46C8-8804-BA280EE8B7C3}" type="datetime1">
              <a:rPr lang="en-US" smtClean="0"/>
              <a:t>9/15/2020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6061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64CFB3-434B-4953-A144-477F554F0263}" type="datetime1">
              <a:rPr lang="en-US" smtClean="0"/>
              <a:t>9/15/2020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0956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6F9EA26-DFBC-4F8E-932A-54E583B35E29}" type="datetime1">
              <a:rPr lang="en-US" smtClean="0"/>
              <a:t>9/15/2020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39641442"/>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p4"/><Relationship Id="rId1" Type="http://schemas.openxmlformats.org/officeDocument/2006/relationships/video" Target="NULL" TargetMode="Externa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mp4"/><Relationship Id="rId1" Type="http://schemas.openxmlformats.org/officeDocument/2006/relationships/video" Target="NULL" TargetMode="Externa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Sz3RPZeqGF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8" Type="http://schemas.openxmlformats.org/officeDocument/2006/relationships/hyperlink" Target="http://www.bbc.co.uk/news/health-30990913" TargetMode="External"/><Relationship Id="rId3" Type="http://schemas.openxmlformats.org/officeDocument/2006/relationships/hyperlink" Target="http://www.panicoa.org.uk/sites/default/files/CHOICE_final_report.pdf" TargetMode="External"/><Relationship Id="rId7" Type="http://schemas.openxmlformats.org/officeDocument/2006/relationships/hyperlink" Target="http://www.cpa.org.uk/ltc/older-people-vision-for-care-full.pdf" TargetMode="External"/><Relationship Id="rId2" Type="http://schemas.openxmlformats.org/officeDocument/2006/relationships/hyperlink" Target="http://theconversation.com/reducing-depression-in-nursing-homes-requires-more-than-just-antidepressants-38970" TargetMode="External"/><Relationship Id="rId1" Type="http://schemas.openxmlformats.org/officeDocument/2006/relationships/slideLayout" Target="../slideLayouts/slideLayout2.xml"/><Relationship Id="rId6" Type="http://schemas.openxmlformats.org/officeDocument/2006/relationships/hyperlink" Target="https://www.jrf.org.uk/report/costs-and-benefits-paying-all-lowest-paid-care-home-workers-uk-living-wage" TargetMode="External"/><Relationship Id="rId5" Type="http://schemas.openxmlformats.org/officeDocument/2006/relationships/hyperlink" Target="https://www.dictionary.com/e/gender-sexuality/positionality/" TargetMode="External"/><Relationship Id="rId4" Type="http://schemas.openxmlformats.org/officeDocument/2006/relationships/hyperlink" Target="http://www.cqc.org.uk/publications/major-report/state-care"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myhomelife.org.uk/good-practice/8-best-practice-themes/" TargetMode="External"/><Relationship Id="rId2" Type="http://schemas.openxmlformats.org/officeDocument/2006/relationships/hyperlink" Target="https://journals.sagepub.com/doi/full/10.1177/1609406919870075#articleCitationDownloadContainer" TargetMode="External"/><Relationship Id="rId1" Type="http://schemas.openxmlformats.org/officeDocument/2006/relationships/slideLayout" Target="../slideLayouts/slideLayout2.xml"/><Relationship Id="rId4" Type="http://schemas.openxmlformats.org/officeDocument/2006/relationships/hyperlink" Target="http://www.oxforddictionaries.com/definition/english/control"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01 - The Power">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13874" y="628714"/>
            <a:ext cx="609600" cy="609600"/>
          </a:xfrm>
          <a:prstGeom prst="rect">
            <a:avLst/>
          </a:prstGeom>
          <a:effectLst/>
        </p:spPr>
      </p:pic>
      <p:sp>
        <p:nvSpPr>
          <p:cNvPr id="2" name="Title 1"/>
          <p:cNvSpPr>
            <a:spLocks noGrp="1"/>
          </p:cNvSpPr>
          <p:nvPr>
            <p:ph type="ctrTitle"/>
          </p:nvPr>
        </p:nvSpPr>
        <p:spPr/>
        <p:txBody>
          <a:bodyPr/>
          <a:lstStyle/>
          <a:p>
            <a:r>
              <a:rPr lang="en-GB" sz="6600" dirty="0"/>
              <a:t>Power and Empowerment</a:t>
            </a:r>
          </a:p>
        </p:txBody>
      </p:sp>
      <p:sp>
        <p:nvSpPr>
          <p:cNvPr id="3" name="Subtitle 2"/>
          <p:cNvSpPr>
            <a:spLocks noGrp="1"/>
          </p:cNvSpPr>
          <p:nvPr>
            <p:ph type="subTitle" idx="1"/>
          </p:nvPr>
        </p:nvSpPr>
        <p:spPr/>
        <p:txBody>
          <a:bodyPr/>
          <a:lstStyle/>
          <a:p>
            <a:r>
              <a:rPr lang="en-GB" dirty="0"/>
              <a:t>Phillip Morgan</a:t>
            </a:r>
          </a:p>
          <a:p>
            <a:r>
              <a:rPr lang="en-GB" dirty="0"/>
              <a:t>September 2020</a:t>
            </a:r>
          </a:p>
        </p:txBody>
      </p:sp>
    </p:spTree>
    <p:extLst>
      <p:ext uri="{BB962C8B-B14F-4D97-AF65-F5344CB8AC3E}">
        <p14:creationId xmlns:p14="http://schemas.microsoft.com/office/powerpoint/2010/main" val="989309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41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7423" y="979949"/>
            <a:ext cx="8825658" cy="2677648"/>
          </a:xfrm>
        </p:spPr>
        <p:txBody>
          <a:bodyPr/>
          <a:lstStyle/>
          <a:p>
            <a:r>
              <a:rPr lang="en-GB" sz="8800" dirty="0"/>
              <a:t>What is Power?</a:t>
            </a:r>
          </a:p>
        </p:txBody>
      </p:sp>
      <p:sp>
        <p:nvSpPr>
          <p:cNvPr id="3" name="Subtitle 2"/>
          <p:cNvSpPr>
            <a:spLocks noGrp="1"/>
          </p:cNvSpPr>
          <p:nvPr>
            <p:ph type="subTitle" idx="1"/>
          </p:nvPr>
        </p:nvSpPr>
        <p:spPr/>
        <p:txBody>
          <a:bodyPr>
            <a:normAutofit lnSpcReduction="10000"/>
          </a:bodyPr>
          <a:lstStyle/>
          <a:p>
            <a:pPr algn="l"/>
            <a:r>
              <a:rPr lang="en-GB" sz="3200" dirty="0">
                <a:solidFill>
                  <a:srgbClr val="FF0000"/>
                </a:solidFill>
              </a:rPr>
              <a:t>Peer Study Group Task</a:t>
            </a:r>
          </a:p>
          <a:p>
            <a:pPr algn="l"/>
            <a:r>
              <a:rPr lang="en-GB" sz="3200" dirty="0">
                <a:solidFill>
                  <a:srgbClr val="FF0000"/>
                </a:solidFill>
              </a:rPr>
              <a:t>What Do you think power is?</a:t>
            </a:r>
          </a:p>
        </p:txBody>
      </p:sp>
    </p:spTree>
    <p:extLst>
      <p:ext uri="{BB962C8B-B14F-4D97-AF65-F5344CB8AC3E}">
        <p14:creationId xmlns:p14="http://schemas.microsoft.com/office/powerpoint/2010/main" val="995835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Power?</a:t>
            </a:r>
          </a:p>
        </p:txBody>
      </p:sp>
      <p:sp>
        <p:nvSpPr>
          <p:cNvPr id="3" name="Content Placeholder 2"/>
          <p:cNvSpPr>
            <a:spLocks noGrp="1"/>
          </p:cNvSpPr>
          <p:nvPr>
            <p:ph idx="1"/>
          </p:nvPr>
        </p:nvSpPr>
        <p:spPr>
          <a:xfrm>
            <a:off x="562838" y="1583823"/>
            <a:ext cx="8825659" cy="1906155"/>
          </a:xfrm>
        </p:spPr>
        <p:txBody>
          <a:bodyPr>
            <a:normAutofit fontScale="92500"/>
          </a:bodyPr>
          <a:lstStyle/>
          <a:p>
            <a:r>
              <a:rPr lang="en-GB" sz="2400" dirty="0">
                <a:latin typeface="+mj-lt"/>
                <a:cs typeface="Calibri" panose="020F0502020204030204" pitchFamily="34" charset="0"/>
              </a:rPr>
              <a:t>‘the probability that one actor within a social relationship will be in a position to carry out his own will despite resistance, regardless of the basis on which this probability exists’ </a:t>
            </a:r>
          </a:p>
          <a:p>
            <a:endParaRPr lang="en-GB" dirty="0">
              <a:latin typeface="+mj-lt"/>
              <a:cs typeface="Calibri" panose="020F0502020204030204" pitchFamily="34" charset="0"/>
            </a:endParaRPr>
          </a:p>
          <a:p>
            <a:pPr marL="3657600" lvl="8" indent="0" algn="r">
              <a:buNone/>
            </a:pPr>
            <a:r>
              <a:rPr lang="en-GB" dirty="0">
                <a:latin typeface="+mj-lt"/>
                <a:cs typeface="Calibri" panose="020F0502020204030204" pitchFamily="34" charset="0"/>
              </a:rPr>
              <a:t>(Weber, 1978, p.53)</a:t>
            </a:r>
          </a:p>
          <a:p>
            <a:pPr marL="0" indent="0" algn="r">
              <a:buNone/>
            </a:pPr>
            <a:endParaRPr lang="en-GB" sz="1200" dirty="0">
              <a:latin typeface="+mj-lt"/>
              <a:cs typeface="Calibri" panose="020F0502020204030204" pitchFamily="34" charset="0"/>
            </a:endParaRPr>
          </a:p>
          <a:p>
            <a:pPr marL="0" indent="0">
              <a:buNone/>
            </a:pPr>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3</a:t>
            </a:fld>
            <a:endParaRPr lang="en-US" dirty="0"/>
          </a:p>
        </p:txBody>
      </p:sp>
      <p:sp>
        <p:nvSpPr>
          <p:cNvPr id="6" name="Content Placeholder 2"/>
          <p:cNvSpPr txBox="1">
            <a:spLocks/>
          </p:cNvSpPr>
          <p:nvPr/>
        </p:nvSpPr>
        <p:spPr>
          <a:xfrm>
            <a:off x="562838" y="3408358"/>
            <a:ext cx="8825659" cy="190615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2200" dirty="0">
                <a:latin typeface="+mj-lt"/>
                <a:cs typeface="Calibri" panose="020F0502020204030204" pitchFamily="34" charset="0"/>
              </a:rPr>
              <a:t>‘the capacity of some persons to produce intended and foreseen effects on others’ </a:t>
            </a:r>
          </a:p>
          <a:p>
            <a:pPr marL="0" indent="0" algn="r">
              <a:buNone/>
            </a:pPr>
            <a:endParaRPr lang="en-GB" sz="1200" dirty="0">
              <a:latin typeface="+mj-lt"/>
              <a:cs typeface="Calibri" panose="020F0502020204030204" pitchFamily="34" charset="0"/>
            </a:endParaRPr>
          </a:p>
          <a:p>
            <a:pPr marL="0" indent="0" algn="r">
              <a:buNone/>
            </a:pPr>
            <a:r>
              <a:rPr lang="en-GB" sz="1200" dirty="0">
                <a:latin typeface="+mj-lt"/>
                <a:cs typeface="Calibri" panose="020F0502020204030204" pitchFamily="34" charset="0"/>
              </a:rPr>
              <a:t>(Wrong. 2009, p.2)</a:t>
            </a:r>
          </a:p>
          <a:p>
            <a:endParaRPr lang="en-GB" dirty="0">
              <a:latin typeface="+mj-lt"/>
              <a:cs typeface="Calibri" panose="020F0502020204030204" pitchFamily="34" charset="0"/>
            </a:endParaRPr>
          </a:p>
          <a:p>
            <a:endParaRPr lang="en-GB" dirty="0">
              <a:latin typeface="+mj-lt"/>
              <a:cs typeface="Calibri" panose="020F0502020204030204" pitchFamily="34" charset="0"/>
            </a:endParaRPr>
          </a:p>
          <a:p>
            <a:pPr marL="0" indent="0">
              <a:buFont typeface="Wingdings 3" charset="2"/>
              <a:buNone/>
            </a:pPr>
            <a:endParaRPr lang="en-GB" dirty="0">
              <a:latin typeface="+mj-lt"/>
              <a:cs typeface="Calibri" panose="020F0502020204030204" pitchFamily="34" charset="0"/>
            </a:endParaRPr>
          </a:p>
        </p:txBody>
      </p:sp>
    </p:spTree>
    <p:extLst>
      <p:ext uri="{BB962C8B-B14F-4D97-AF65-F5344CB8AC3E}">
        <p14:creationId xmlns:p14="http://schemas.microsoft.com/office/powerpoint/2010/main" val="680152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42"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1000"/>
                                        <p:tgtEl>
                                          <p:spTgt spid="3">
                                            <p:txEl>
                                              <p:pRg st="2" end="2"/>
                                            </p:txEl>
                                          </p:spTgt>
                                        </p:tgtEl>
                                      </p:cBhvr>
                                    </p:animEffect>
                                    <p:anim calcmode="lin" valueType="num">
                                      <p:cBhvr>
                                        <p:cTn id="1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42" presetClass="entr" presetSubtype="0" fill="hold" nodeType="withEffect">
                                  <p:stCondLst>
                                    <p:cond delay="0"/>
                                  </p:stCondLst>
                                  <p:childTnLst>
                                    <p:set>
                                      <p:cBhvr>
                                        <p:cTn id="19" dur="1" fill="hold">
                                          <p:stCondLst>
                                            <p:cond delay="0"/>
                                          </p:stCondLst>
                                        </p:cTn>
                                        <p:tgtEl>
                                          <p:spTgt spid="6">
                                            <p:txEl>
                                              <p:pRg st="2" end="2"/>
                                            </p:txEl>
                                          </p:spTgt>
                                        </p:tgtEl>
                                        <p:attrNameLst>
                                          <p:attrName>style.visibility</p:attrName>
                                        </p:attrNameLst>
                                      </p:cBhvr>
                                      <p:to>
                                        <p:strVal val="visible"/>
                                      </p:to>
                                    </p:set>
                                    <p:animEffect transition="in" filter="fade">
                                      <p:cBhvr>
                                        <p:cTn id="20" dur="1000"/>
                                        <p:tgtEl>
                                          <p:spTgt spid="6">
                                            <p:txEl>
                                              <p:pRg st="2" end="2"/>
                                            </p:txEl>
                                          </p:spTgt>
                                        </p:tgtEl>
                                      </p:cBhvr>
                                    </p:animEffect>
                                    <p:anim calcmode="lin" valueType="num">
                                      <p:cBhvr>
                                        <p:cTn id="21"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Do you agree with Thomson?</a:t>
            </a:r>
            <a:br>
              <a:rPr lang="en-GB" dirty="0"/>
            </a:br>
            <a:r>
              <a:rPr lang="en-GB" dirty="0">
                <a:solidFill>
                  <a:srgbClr val="FF0000"/>
                </a:solidFill>
              </a:rPr>
              <a:t>Consider discussing in your peer study groups</a:t>
            </a:r>
          </a:p>
        </p:txBody>
      </p:sp>
      <p:sp>
        <p:nvSpPr>
          <p:cNvPr id="3" name="Content Placeholder 2"/>
          <p:cNvSpPr>
            <a:spLocks noGrp="1"/>
          </p:cNvSpPr>
          <p:nvPr>
            <p:ph idx="1"/>
          </p:nvPr>
        </p:nvSpPr>
        <p:spPr/>
        <p:txBody>
          <a:bodyPr/>
          <a:lstStyle/>
          <a:p>
            <a:r>
              <a:rPr lang="en-GB" sz="2800" dirty="0"/>
              <a:t>There is not one specific clear definition…</a:t>
            </a:r>
          </a:p>
          <a:p>
            <a:pPr marL="0" indent="0">
              <a:buNone/>
            </a:pPr>
            <a:r>
              <a:rPr lang="en-GB" sz="2800" dirty="0"/>
              <a:t> </a:t>
            </a:r>
          </a:p>
          <a:p>
            <a:pPr marL="0" indent="0">
              <a:buNone/>
            </a:pPr>
            <a:r>
              <a:rPr lang="en-GB" sz="2800" dirty="0"/>
              <a:t>‘P</a:t>
            </a:r>
            <a:r>
              <a:rPr lang="en-GB" altLang="en-US" sz="2800" dirty="0"/>
              <a:t>ower is a term that is widely used but nonetheless very hard to pin down and…we will need to settle for a broader understanding of the term that takes account of different theoretical orientations towards it </a:t>
            </a:r>
            <a:r>
              <a:rPr lang="en-GB" altLang="en-US" dirty="0"/>
              <a:t>(Thompson, 2007, p.4).</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2386268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Game of Thrones - Power is Power">
            <a:hlinkClick r:id="" action="ppaction://media"/>
          </p:cNvPr>
          <p:cNvPicPr>
            <a:picLocks noGrp="1" noChangeAspect="1"/>
          </p:cNvPicPr>
          <p:nvPr>
            <p:ph idx="1"/>
            <a:videoFile r:link="rId1"/>
            <p:extLst>
              <p:ext uri="{DAA4B4D4-6D71-4841-9C94-3DE7FCFB9230}">
                <p14:media xmlns:p14="http://schemas.microsoft.com/office/powerpoint/2010/main" r:embed="rId2">
                  <p14:trim st="53000"/>
                </p14:media>
              </p:ext>
            </p:extLst>
          </p:nvPr>
        </p:nvPicPr>
        <p:blipFill>
          <a:blip r:embed="rId4"/>
          <a:stretch>
            <a:fillRect/>
          </a:stretch>
        </p:blipFill>
        <p:spPr>
          <a:xfrm>
            <a:off x="2282825" y="571500"/>
            <a:ext cx="7646988" cy="5737225"/>
          </a:xfrm>
        </p:spPr>
      </p:pic>
      <p:sp>
        <p:nvSpPr>
          <p:cNvPr id="4" name="Slide Number Placeholder 3"/>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314214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5"/>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6</a:t>
            </a:fld>
            <a:endParaRPr lang="en-US" dirty="0"/>
          </a:p>
        </p:txBody>
      </p:sp>
      <p:pic>
        <p:nvPicPr>
          <p:cNvPr id="2" name="Schindlers List  what is power">
            <a:hlinkClick r:id="" action="ppaction://media"/>
          </p:cNvPr>
          <p:cNvPicPr>
            <a:picLocks noChangeAspect="1"/>
          </p:cNvPicPr>
          <p:nvPr>
            <a:videoFile r:link="rId1"/>
            <p:extLst>
              <p:ext uri="{DAA4B4D4-6D71-4841-9C94-3DE7FCFB9230}">
                <p14:media xmlns:p14="http://schemas.microsoft.com/office/powerpoint/2010/main" r:embed="rId2">
                  <p14:trim st="23000"/>
                </p14:media>
              </p:ext>
            </p:extLst>
          </p:nvPr>
        </p:nvPicPr>
        <p:blipFill>
          <a:blip r:embed="rId4"/>
          <a:stretch>
            <a:fillRect/>
          </a:stretch>
        </p:blipFill>
        <p:spPr>
          <a:xfrm>
            <a:off x="1352919" y="-96252"/>
            <a:ext cx="9107905" cy="6954252"/>
          </a:xfrm>
          <a:prstGeom prst="rect">
            <a:avLst/>
          </a:prstGeom>
        </p:spPr>
      </p:pic>
    </p:spTree>
    <p:extLst>
      <p:ext uri="{BB962C8B-B14F-4D97-AF65-F5344CB8AC3E}">
        <p14:creationId xmlns:p14="http://schemas.microsoft.com/office/powerpoint/2010/main" val="186311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2"/>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a:ea typeface="Calibri" panose="020F0502020204030204" pitchFamily="34" charset="0"/>
                <a:cs typeface="Times New Roman" panose="02020603050405020304" pitchFamily="18" charset="0"/>
              </a:rPr>
              <a:t> </a:t>
            </a:r>
            <a:r>
              <a:rPr lang="en-GB" dirty="0">
                <a:ea typeface="Calibri" panose="020F0502020204030204" pitchFamily="34" charset="0"/>
                <a:cs typeface="Times New Roman" panose="02020603050405020304" pitchFamily="18" charset="0"/>
              </a:rPr>
              <a:t>Power Can be Operated on Three Levels . . .</a:t>
            </a:r>
            <a:r>
              <a:rPr lang="en-GB" dirty="0">
                <a:solidFill>
                  <a:srgbClr val="FF0000"/>
                </a:solidFill>
              </a:rPr>
              <a:t> Consider discussing in your peer study groups</a:t>
            </a:r>
            <a:endParaRPr lang="en-GB" dirty="0"/>
          </a:p>
        </p:txBody>
      </p:sp>
      <p:sp>
        <p:nvSpPr>
          <p:cNvPr id="3" name="Content Placeholder 2"/>
          <p:cNvSpPr>
            <a:spLocks noGrp="1"/>
          </p:cNvSpPr>
          <p:nvPr>
            <p:ph idx="1"/>
          </p:nvPr>
        </p:nvSpPr>
        <p:spPr>
          <a:xfrm>
            <a:off x="677334" y="1930400"/>
            <a:ext cx="8825659" cy="3416300"/>
          </a:xfrm>
        </p:spPr>
        <p:txBody>
          <a:bodyPr/>
          <a:lstStyle/>
          <a:p>
            <a:r>
              <a:rPr lang="en-GB" sz="2400" dirty="0">
                <a:latin typeface="+mj-lt"/>
                <a:cs typeface="Calibri" panose="020F0502020204030204" pitchFamily="34" charset="0"/>
              </a:rPr>
              <a:t>Personal - An individual uses power to achieve their own ends</a:t>
            </a:r>
          </a:p>
          <a:p>
            <a:endParaRPr lang="en-GB" sz="2400" dirty="0">
              <a:latin typeface="+mj-lt"/>
              <a:cs typeface="Calibri" panose="020F0502020204030204" pitchFamily="34" charset="0"/>
            </a:endParaRPr>
          </a:p>
          <a:p>
            <a:r>
              <a:rPr lang="en-GB" sz="2400" dirty="0">
                <a:latin typeface="+mj-lt"/>
                <a:cs typeface="Calibri" panose="020F0502020204030204" pitchFamily="34" charset="0"/>
              </a:rPr>
              <a:t>Cultural - Socialised behaviours, values and beliefs</a:t>
            </a:r>
          </a:p>
          <a:p>
            <a:endParaRPr lang="en-GB" sz="2400" dirty="0">
              <a:latin typeface="+mj-lt"/>
              <a:cs typeface="Calibri" panose="020F0502020204030204" pitchFamily="34" charset="0"/>
            </a:endParaRPr>
          </a:p>
          <a:p>
            <a:r>
              <a:rPr lang="en-GB" sz="2400" dirty="0">
                <a:latin typeface="+mj-lt"/>
                <a:cs typeface="Calibri" panose="020F0502020204030204" pitchFamily="34" charset="0"/>
              </a:rPr>
              <a:t>Structural - Government and other organisations and institutions</a:t>
            </a:r>
          </a:p>
          <a:p>
            <a:endParaRPr lang="en-GB" dirty="0">
              <a:latin typeface="+mj-lt"/>
              <a:cs typeface="Calibri" panose="020F0502020204030204" pitchFamily="34" charset="0"/>
            </a:endParaRPr>
          </a:p>
          <a:p>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7</a:t>
            </a:fld>
            <a:endParaRPr lang="en-US" dirty="0"/>
          </a:p>
        </p:txBody>
      </p:sp>
      <p:sp>
        <p:nvSpPr>
          <p:cNvPr id="5" name="Rectangle 4"/>
          <p:cNvSpPr/>
          <p:nvPr/>
        </p:nvSpPr>
        <p:spPr>
          <a:xfrm>
            <a:off x="9916367" y="6019800"/>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2006)</a:t>
            </a:r>
          </a:p>
        </p:txBody>
      </p:sp>
    </p:spTree>
    <p:extLst>
      <p:ext uri="{BB962C8B-B14F-4D97-AF65-F5344CB8AC3E}">
        <p14:creationId xmlns:p14="http://schemas.microsoft.com/office/powerpoint/2010/main" val="3547573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par>
                                <p:cTn id="18" presetID="42"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a typeface="Calibri" panose="020F0502020204030204" pitchFamily="34" charset="0"/>
                <a:cs typeface="Times New Roman" panose="02020603050405020304" pitchFamily="18" charset="0"/>
              </a:rPr>
              <a:t>Concepts of Power . . .</a:t>
            </a:r>
            <a:endParaRPr lang="en-GB" dirty="0"/>
          </a:p>
        </p:txBody>
      </p:sp>
      <p:sp>
        <p:nvSpPr>
          <p:cNvPr id="3" name="Content Placeholder 2"/>
          <p:cNvSpPr>
            <a:spLocks noGrp="1"/>
          </p:cNvSpPr>
          <p:nvPr>
            <p:ph idx="1"/>
          </p:nvPr>
        </p:nvSpPr>
        <p:spPr>
          <a:xfrm>
            <a:off x="250492" y="1798844"/>
            <a:ext cx="9930789" cy="3416300"/>
          </a:xfrm>
        </p:spPr>
        <p:txBody>
          <a:bodyPr/>
          <a:lstStyle/>
          <a:p>
            <a:r>
              <a:rPr lang="en-GB" sz="2800" dirty="0">
                <a:latin typeface="+mj-lt"/>
                <a:cs typeface="Calibri" panose="020F0502020204030204" pitchFamily="34" charset="0"/>
              </a:rPr>
              <a:t>Power to - Having the potential to achieve ones ends</a:t>
            </a:r>
          </a:p>
          <a:p>
            <a:r>
              <a:rPr lang="en-GB" sz="2800" dirty="0">
                <a:latin typeface="+mj-lt"/>
                <a:cs typeface="Calibri" panose="020F0502020204030204" pitchFamily="34" charset="0"/>
              </a:rPr>
              <a:t>Power over - How power can be used to dominate</a:t>
            </a:r>
          </a:p>
          <a:p>
            <a:r>
              <a:rPr lang="en-GB" sz="2800" dirty="0">
                <a:latin typeface="+mj-lt"/>
                <a:cs typeface="Calibri" panose="020F0502020204030204" pitchFamily="34" charset="0"/>
              </a:rPr>
              <a:t>Power with- Building collective strength</a:t>
            </a:r>
          </a:p>
          <a:p>
            <a:r>
              <a:rPr lang="en-GB" sz="2800" dirty="0">
                <a:latin typeface="+mj-lt"/>
                <a:cs typeface="Calibri" panose="020F0502020204030204" pitchFamily="34" charset="0"/>
              </a:rPr>
              <a:t>Power within- </a:t>
            </a:r>
            <a:r>
              <a:rPr lang="en-GB" sz="2800" dirty="0"/>
              <a:t>The capacity to imagine and have hope</a:t>
            </a:r>
          </a:p>
          <a:p>
            <a:pPr marL="0" indent="0" algn="r">
              <a:buNone/>
            </a:pPr>
            <a:r>
              <a:rPr lang="en-GB" sz="2800" dirty="0"/>
              <a:t>(Thomson 2007)</a:t>
            </a:r>
          </a:p>
          <a:p>
            <a:endParaRPr lang="en-GB" sz="2800" dirty="0"/>
          </a:p>
          <a:p>
            <a:endParaRPr lang="en-GB" sz="2800" dirty="0">
              <a:latin typeface="+mj-lt"/>
              <a:cs typeface="Calibri" panose="020F0502020204030204" pitchFamily="34" charset="0"/>
            </a:endParaRPr>
          </a:p>
          <a:p>
            <a:endParaRPr lang="en-GB" sz="2800" dirty="0">
              <a:latin typeface="+mj-lt"/>
              <a:cs typeface="Calibri" panose="020F0502020204030204" pitchFamily="34" charset="0"/>
            </a:endParaRPr>
          </a:p>
          <a:p>
            <a:endParaRPr lang="en-GB" sz="2800" dirty="0">
              <a:latin typeface="+mj-lt"/>
              <a:cs typeface="Calibri" panose="020F0502020204030204" pitchFamily="34" charset="0"/>
            </a:endParaRPr>
          </a:p>
          <a:p>
            <a:pPr marL="0" indent="0">
              <a:buNone/>
            </a:pPr>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363896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Control?</a:t>
            </a:r>
          </a:p>
        </p:txBody>
      </p:sp>
      <p:sp>
        <p:nvSpPr>
          <p:cNvPr id="3" name="Content Placeholder 2"/>
          <p:cNvSpPr>
            <a:spLocks noGrp="1"/>
          </p:cNvSpPr>
          <p:nvPr>
            <p:ph idx="1"/>
          </p:nvPr>
        </p:nvSpPr>
        <p:spPr>
          <a:xfrm>
            <a:off x="588424" y="1579770"/>
            <a:ext cx="8167950" cy="3949700"/>
          </a:xfrm>
        </p:spPr>
        <p:txBody>
          <a:bodyPr>
            <a:normAutofit fontScale="47500" lnSpcReduction="20000"/>
          </a:bodyPr>
          <a:lstStyle/>
          <a:p>
            <a:r>
              <a:rPr lang="en-GB" sz="3600" dirty="0">
                <a:latin typeface="+mj-lt"/>
                <a:cs typeface="Calibri" panose="020F0502020204030204" pitchFamily="34" charset="0"/>
              </a:rPr>
              <a:t>In your peer study groups consider if you agree that:</a:t>
            </a:r>
          </a:p>
          <a:p>
            <a:pPr lvl="1"/>
            <a:r>
              <a:rPr lang="en-GB" sz="3400" dirty="0">
                <a:latin typeface="+mj-lt"/>
                <a:cs typeface="Calibri" panose="020F0502020204030204" pitchFamily="34" charset="0"/>
              </a:rPr>
              <a:t>‘The power to influence or direct people’s behaviour or the course of events’ </a:t>
            </a:r>
          </a:p>
          <a:p>
            <a:pPr marL="0" indent="0">
              <a:buNone/>
            </a:pPr>
            <a:endParaRPr lang="en-GB" sz="3600" dirty="0">
              <a:latin typeface="+mj-lt"/>
              <a:cs typeface="Calibri" panose="020F0502020204030204" pitchFamily="34" charset="0"/>
            </a:endParaRPr>
          </a:p>
          <a:p>
            <a:pPr marL="0" indent="0">
              <a:buNone/>
            </a:pPr>
            <a:r>
              <a:rPr lang="en-GB" sz="3600" b="1" u="sng" dirty="0">
                <a:latin typeface="+mj-lt"/>
                <a:cs typeface="Calibri" panose="020F0502020204030204" pitchFamily="34" charset="0"/>
              </a:rPr>
              <a:t>Social Control</a:t>
            </a:r>
          </a:p>
          <a:p>
            <a:endParaRPr lang="en-GB" sz="3600" dirty="0">
              <a:latin typeface="+mj-lt"/>
              <a:cs typeface="Calibri" panose="020F0502020204030204" pitchFamily="34" charset="0"/>
            </a:endParaRPr>
          </a:p>
          <a:p>
            <a:r>
              <a:rPr lang="en-GB" sz="3600" dirty="0">
                <a:latin typeface="+mj-lt"/>
                <a:cs typeface="Calibri" panose="020F0502020204030204" pitchFamily="34" charset="0"/>
              </a:rPr>
              <a:t>The regulation of the behaviour of individuals to be within expected norms and values of a society</a:t>
            </a:r>
          </a:p>
          <a:p>
            <a:endParaRPr lang="en-GB" sz="3600" dirty="0">
              <a:latin typeface="+mj-lt"/>
              <a:cs typeface="Calibri" panose="020F0502020204030204" pitchFamily="34" charset="0"/>
            </a:endParaRPr>
          </a:p>
          <a:p>
            <a:r>
              <a:rPr lang="en-GB" sz="3600" b="1" dirty="0">
                <a:latin typeface="+mj-lt"/>
                <a:cs typeface="Calibri" panose="020F0502020204030204" pitchFamily="34" charset="0"/>
              </a:rPr>
              <a:t>Informal control </a:t>
            </a:r>
            <a:r>
              <a:rPr lang="en-GB" sz="3600" dirty="0">
                <a:latin typeface="+mj-lt"/>
                <a:cs typeface="Calibri" panose="020F0502020204030204" pitchFamily="34" charset="0"/>
              </a:rPr>
              <a:t>- Control by peer group</a:t>
            </a:r>
          </a:p>
          <a:p>
            <a:endParaRPr lang="en-GB" sz="3600" dirty="0">
              <a:latin typeface="+mj-lt"/>
              <a:cs typeface="Calibri" panose="020F0502020204030204" pitchFamily="34" charset="0"/>
            </a:endParaRPr>
          </a:p>
          <a:p>
            <a:r>
              <a:rPr lang="en-GB" sz="3600" b="1" dirty="0">
                <a:latin typeface="+mj-lt"/>
                <a:cs typeface="Calibri" panose="020F0502020204030204" pitchFamily="34" charset="0"/>
              </a:rPr>
              <a:t>Formal control </a:t>
            </a:r>
            <a:r>
              <a:rPr lang="en-GB" sz="3600" dirty="0">
                <a:latin typeface="+mj-lt"/>
                <a:cs typeface="Calibri" panose="020F0502020204030204" pitchFamily="34" charset="0"/>
              </a:rPr>
              <a:t>- Laws and rules enforced by government and organisations</a:t>
            </a:r>
          </a:p>
          <a:p>
            <a:pPr marL="0" indent="0" algn="r">
              <a:buNone/>
            </a:pPr>
            <a:r>
              <a:rPr lang="en-GB" sz="1900" dirty="0">
                <a:latin typeface="+mj-lt"/>
                <a:cs typeface="Calibri" panose="020F0502020204030204" pitchFamily="34" charset="0"/>
              </a:rPr>
              <a:t>(</a:t>
            </a:r>
            <a:r>
              <a:rPr lang="en-GB" sz="3600" dirty="0">
                <a:latin typeface="+mj-lt"/>
                <a:cs typeface="Calibri" panose="020F0502020204030204" pitchFamily="34" charset="0"/>
              </a:rPr>
              <a:t>Moore, 2001)</a:t>
            </a:r>
          </a:p>
          <a:p>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1800449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fade">
                                      <p:cBhvr>
                                        <p:cTn id="32" dur="500"/>
                                        <p:tgtEl>
                                          <p:spTgt spid="3">
                                            <p:txEl>
                                              <p:pRg st="9" end="9"/>
                                            </p:txEl>
                                          </p:spTgt>
                                        </p:tgtEl>
                                      </p:cBhvr>
                                    </p:animEffect>
                                  </p:childTnLst>
                                </p:cTn>
                              </p:par>
                              <p:par>
                                <p:cTn id="33" presetID="42" presetClass="entr" presetSubtype="0"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Effect transition="in" filter="fade">
                                      <p:cBhvr>
                                        <p:cTn id="35" dur="1000"/>
                                        <p:tgtEl>
                                          <p:spTgt spid="3">
                                            <p:txEl>
                                              <p:pRg st="10" end="10"/>
                                            </p:txEl>
                                          </p:spTgt>
                                        </p:tgtEl>
                                      </p:cBhvr>
                                    </p:animEffect>
                                    <p:anim calcmode="lin" valueType="num">
                                      <p:cBhvr>
                                        <p:cTn id="36"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387364" y="2807360"/>
            <a:ext cx="9197586" cy="923330"/>
          </a:xfrm>
          <a:prstGeom prst="rect">
            <a:avLst/>
          </a:prstGeom>
        </p:spPr>
        <p:txBody>
          <a:bodyPr wrap="square">
            <a:spAutoFit/>
          </a:bodyPr>
          <a:lstStyle/>
          <a:p>
            <a:r>
              <a:rPr lang="en-GB" b="1" i="1">
                <a:cs typeface="Calibri" panose="020F0502020204030204" pitchFamily="34" charset="0"/>
              </a:rPr>
              <a:t>																Media    </a:t>
            </a:r>
          </a:p>
          <a:p>
            <a:endParaRPr lang="en-GB" b="1" i="1">
              <a:cs typeface="Calibri" panose="020F0502020204030204" pitchFamily="34" charset="0"/>
            </a:endParaRPr>
          </a:p>
          <a:p>
            <a:r>
              <a:rPr lang="en-GB" b="1" i="1">
                <a:cs typeface="Calibri" panose="020F0502020204030204" pitchFamily="34" charset="0"/>
              </a:rPr>
              <a:t>		</a:t>
            </a:r>
            <a:endParaRPr lang="en-GB" sz="1200" dirty="0">
              <a:cs typeface="Calibri" panose="020F0502020204030204" pitchFamily="34" charset="0"/>
            </a:endParaRPr>
          </a:p>
        </p:txBody>
      </p:sp>
      <p:sp>
        <p:nvSpPr>
          <p:cNvPr id="10" name="Rectangle 9"/>
          <p:cNvSpPr/>
          <p:nvPr/>
        </p:nvSpPr>
        <p:spPr>
          <a:xfrm>
            <a:off x="2029426" y="3360165"/>
            <a:ext cx="2317717" cy="369332"/>
          </a:xfrm>
          <a:prstGeom prst="rect">
            <a:avLst/>
          </a:prstGeom>
        </p:spPr>
        <p:txBody>
          <a:bodyPr wrap="square">
            <a:spAutoFit/>
          </a:bodyPr>
          <a:lstStyle/>
          <a:p>
            <a:r>
              <a:rPr lang="en-GB" b="1" i="1" dirty="0">
                <a:cs typeface="Calibri" panose="020F0502020204030204" pitchFamily="34" charset="0"/>
              </a:rPr>
              <a:t>Workplace</a:t>
            </a:r>
            <a:endParaRPr lang="en-GB" sz="1200" dirty="0">
              <a:cs typeface="Calibri" panose="020F0502020204030204" pitchFamily="34" charset="0"/>
            </a:endParaRPr>
          </a:p>
        </p:txBody>
      </p:sp>
      <p:sp>
        <p:nvSpPr>
          <p:cNvPr id="2" name="Title 1"/>
          <p:cNvSpPr>
            <a:spLocks noGrp="1"/>
          </p:cNvSpPr>
          <p:nvPr>
            <p:ph type="title"/>
          </p:nvPr>
        </p:nvSpPr>
        <p:spPr>
          <a:xfrm>
            <a:off x="1154954" y="973668"/>
            <a:ext cx="9684496" cy="706964"/>
          </a:xfrm>
        </p:spPr>
        <p:txBody>
          <a:bodyPr>
            <a:normAutofit fontScale="90000"/>
          </a:bodyPr>
          <a:lstStyle/>
          <a:p>
            <a:r>
              <a:rPr lang="en-GB" dirty="0">
                <a:latin typeface="+mn-lt"/>
                <a:ea typeface="Calibri" panose="020F0502020204030204" pitchFamily="34" charset="0"/>
                <a:cs typeface="Calibri" panose="020F0502020204030204" pitchFamily="34" charset="0"/>
              </a:rPr>
              <a:t>Social Control is Imposed on us and Enforced by . . .</a:t>
            </a:r>
            <a:endParaRPr lang="en-GB" dirty="0">
              <a:latin typeface="+mn-lt"/>
              <a:cs typeface="Calibri" panose="020F0502020204030204" pitchFamily="34" charset="0"/>
            </a:endParaRPr>
          </a:p>
        </p:txBody>
      </p:sp>
      <p:sp>
        <p:nvSpPr>
          <p:cNvPr id="3" name="Content Placeholder 2"/>
          <p:cNvSpPr>
            <a:spLocks noGrp="1"/>
          </p:cNvSpPr>
          <p:nvPr>
            <p:ph idx="1"/>
          </p:nvPr>
        </p:nvSpPr>
        <p:spPr>
          <a:xfrm>
            <a:off x="1154954" y="4559300"/>
            <a:ext cx="8119048" cy="1460500"/>
          </a:xfrm>
        </p:spPr>
        <p:txBody>
          <a:bodyPr>
            <a:normAutofit fontScale="92500" lnSpcReduction="10000"/>
          </a:bodyPr>
          <a:lstStyle/>
          <a:p>
            <a:pPr>
              <a:lnSpc>
                <a:spcPct val="107000"/>
              </a:lnSpc>
              <a:spcAft>
                <a:spcPts val="800"/>
              </a:spcAft>
            </a:pPr>
            <a:r>
              <a:rPr lang="en-GB" sz="2000" dirty="0">
                <a:ea typeface="Calibri" panose="020F0502020204030204" pitchFamily="34" charset="0"/>
                <a:cs typeface="Calibri" panose="020F0502020204030204" pitchFamily="34" charset="0"/>
              </a:rPr>
              <a:t>This is achieved by enforcing Sanctions - Rewards or punishments which guide behaviour within accepted norms and pressure people to conform</a:t>
            </a:r>
          </a:p>
          <a:p>
            <a:pPr marL="0" indent="0" algn="r">
              <a:lnSpc>
                <a:spcPct val="107000"/>
              </a:lnSpc>
              <a:spcAft>
                <a:spcPts val="800"/>
              </a:spcAft>
              <a:buNone/>
            </a:pPr>
            <a:r>
              <a:rPr lang="en-GB" sz="1200" dirty="0">
                <a:ea typeface="Calibri" panose="020F0502020204030204" pitchFamily="34" charset="0"/>
                <a:cs typeface="Calibri" panose="020F0502020204030204" pitchFamily="34" charset="0"/>
              </a:rPr>
              <a:t>(Hirschi T &amp; </a:t>
            </a:r>
            <a:r>
              <a:rPr lang="en-GB" sz="1200" dirty="0" err="1">
                <a:ea typeface="Calibri" panose="020F0502020204030204" pitchFamily="34" charset="0"/>
                <a:cs typeface="Calibri" panose="020F0502020204030204" pitchFamily="34" charset="0"/>
              </a:rPr>
              <a:t>Gottredson</a:t>
            </a:r>
            <a:r>
              <a:rPr lang="en-GB" sz="1200" dirty="0">
                <a:ea typeface="Calibri" panose="020F0502020204030204" pitchFamily="34" charset="0"/>
                <a:cs typeface="Calibri" panose="020F0502020204030204" pitchFamily="34" charset="0"/>
              </a:rPr>
              <a:t>, 2005)</a:t>
            </a:r>
          </a:p>
          <a:p>
            <a:endParaRPr lang="en-GB" dirty="0">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cs typeface="Calibri" panose="020F0502020204030204" pitchFamily="34" charset="0"/>
              </a:rPr>
              <a:pPr/>
              <a:t>10</a:t>
            </a:fld>
            <a:endParaRPr lang="en-US" dirty="0">
              <a:cs typeface="Calibri" panose="020F0502020204030204" pitchFamily="34" charset="0"/>
            </a:endParaRPr>
          </a:p>
        </p:txBody>
      </p:sp>
      <p:sp>
        <p:nvSpPr>
          <p:cNvPr id="5" name="Rectangle 4"/>
          <p:cNvSpPr/>
          <p:nvPr/>
        </p:nvSpPr>
        <p:spPr>
          <a:xfrm>
            <a:off x="1398409" y="2803311"/>
            <a:ext cx="9197586" cy="369332"/>
          </a:xfrm>
          <a:prstGeom prst="rect">
            <a:avLst/>
          </a:prstGeom>
        </p:spPr>
        <p:txBody>
          <a:bodyPr wrap="square">
            <a:spAutoFit/>
          </a:bodyPr>
          <a:lstStyle/>
          <a:p>
            <a:r>
              <a:rPr lang="en-GB" b="1" i="1" dirty="0">
                <a:cs typeface="Calibri" panose="020F0502020204030204" pitchFamily="34" charset="0"/>
              </a:rPr>
              <a:t>Family   	 		</a:t>
            </a:r>
            <a:endParaRPr lang="en-GB" sz="1200" dirty="0">
              <a:cs typeface="Calibri" panose="020F0502020204030204" pitchFamily="34" charset="0"/>
            </a:endParaRPr>
          </a:p>
        </p:txBody>
      </p:sp>
      <p:sp>
        <p:nvSpPr>
          <p:cNvPr id="6" name="Rectangle 5"/>
          <p:cNvSpPr/>
          <p:nvPr/>
        </p:nvSpPr>
        <p:spPr>
          <a:xfrm>
            <a:off x="1398409" y="2803311"/>
            <a:ext cx="9197586" cy="369332"/>
          </a:xfrm>
          <a:prstGeom prst="rect">
            <a:avLst/>
          </a:prstGeom>
        </p:spPr>
        <p:txBody>
          <a:bodyPr wrap="square">
            <a:spAutoFit/>
          </a:bodyPr>
          <a:lstStyle/>
          <a:p>
            <a:r>
              <a:rPr lang="en-GB" b="1" i="1" dirty="0">
                <a:cs typeface="Calibri" panose="020F0502020204030204" pitchFamily="34" charset="0"/>
              </a:rPr>
              <a:t>        	 		Peer Group    		</a:t>
            </a:r>
            <a:endParaRPr lang="en-GB" sz="1200" dirty="0">
              <a:cs typeface="Calibri" panose="020F0502020204030204" pitchFamily="34" charset="0"/>
            </a:endParaRPr>
          </a:p>
        </p:txBody>
      </p:sp>
      <p:sp>
        <p:nvSpPr>
          <p:cNvPr id="7" name="Rectangle 6"/>
          <p:cNvSpPr/>
          <p:nvPr/>
        </p:nvSpPr>
        <p:spPr>
          <a:xfrm>
            <a:off x="1398409" y="2803311"/>
            <a:ext cx="9197586" cy="369332"/>
          </a:xfrm>
          <a:prstGeom prst="rect">
            <a:avLst/>
          </a:prstGeom>
        </p:spPr>
        <p:txBody>
          <a:bodyPr wrap="square">
            <a:spAutoFit/>
          </a:bodyPr>
          <a:lstStyle/>
          <a:p>
            <a:r>
              <a:rPr lang="en-GB" b="1" i="1" dirty="0">
                <a:cs typeface="Calibri" panose="020F0502020204030204" pitchFamily="34" charset="0"/>
              </a:rPr>
              <a:t>									 Education System    		</a:t>
            </a:r>
            <a:endParaRPr lang="en-GB" sz="1200" dirty="0">
              <a:cs typeface="Calibri" panose="020F0502020204030204" pitchFamily="34" charset="0"/>
            </a:endParaRPr>
          </a:p>
        </p:txBody>
      </p:sp>
      <p:sp>
        <p:nvSpPr>
          <p:cNvPr id="12" name="Rectangle 11"/>
          <p:cNvSpPr/>
          <p:nvPr/>
        </p:nvSpPr>
        <p:spPr>
          <a:xfrm>
            <a:off x="3519583" y="2801077"/>
            <a:ext cx="3722881" cy="1477328"/>
          </a:xfrm>
          <a:prstGeom prst="rect">
            <a:avLst/>
          </a:prstGeom>
        </p:spPr>
        <p:txBody>
          <a:bodyPr wrap="square">
            <a:spAutoFit/>
          </a:bodyPr>
          <a:lstStyle/>
          <a:p>
            <a:r>
              <a:rPr lang="en-GB" b="1" i="1" dirty="0">
                <a:cs typeface="Calibri" panose="020F0502020204030204" pitchFamily="34" charset="0"/>
              </a:rPr>
              <a:t>																Legal System    </a:t>
            </a: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
        <p:nvSpPr>
          <p:cNvPr id="13" name="Rectangle 12"/>
          <p:cNvSpPr/>
          <p:nvPr/>
        </p:nvSpPr>
        <p:spPr>
          <a:xfrm>
            <a:off x="6330577" y="2801077"/>
            <a:ext cx="3722881" cy="1477328"/>
          </a:xfrm>
          <a:prstGeom prst="rect">
            <a:avLst/>
          </a:prstGeom>
        </p:spPr>
        <p:txBody>
          <a:bodyPr wrap="square">
            <a:spAutoFit/>
          </a:bodyPr>
          <a:lstStyle/>
          <a:p>
            <a:r>
              <a:rPr lang="en-GB" b="1" i="1" dirty="0">
                <a:cs typeface="Calibri" panose="020F0502020204030204" pitchFamily="34" charset="0"/>
              </a:rPr>
              <a:t>																Religion</a:t>
            </a: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
        <p:nvSpPr>
          <p:cNvPr id="15" name="Rectangle 14"/>
          <p:cNvSpPr/>
          <p:nvPr/>
        </p:nvSpPr>
        <p:spPr>
          <a:xfrm>
            <a:off x="8491099" y="3269025"/>
            <a:ext cx="3722881" cy="2031325"/>
          </a:xfrm>
          <a:prstGeom prst="rect">
            <a:avLst/>
          </a:prstGeom>
        </p:spPr>
        <p:txBody>
          <a:bodyPr wrap="square">
            <a:spAutoFit/>
          </a:bodyPr>
          <a:lstStyle/>
          <a:p>
            <a:r>
              <a:rPr lang="en-GB" sz="2400" b="1" i="1" dirty="0">
                <a:cs typeface="Calibri" panose="020F0502020204030204" pitchFamily="34" charset="0"/>
              </a:rPr>
              <a:t>																   </a:t>
            </a:r>
            <a:r>
              <a:rPr lang="en-GB" sz="1600" dirty="0">
                <a:ea typeface="Calibri" panose="020F0502020204030204" pitchFamily="34" charset="0"/>
                <a:cs typeface="Calibri" panose="020F0502020204030204" pitchFamily="34" charset="0"/>
              </a:rPr>
              <a:t>(Moore, 2001)</a:t>
            </a:r>
          </a:p>
          <a:p>
            <a:endParaRPr lang="en-GB" b="1" i="1" dirty="0">
              <a:cs typeface="Calibri" panose="020F0502020204030204" pitchFamily="34" charset="0"/>
            </a:endParaRP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Tree>
    <p:extLst>
      <p:ext uri="{BB962C8B-B14F-4D97-AF65-F5344CB8AC3E}">
        <p14:creationId xmlns:p14="http://schemas.microsoft.com/office/powerpoint/2010/main" val="365692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p:cTn id="15"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anim calcmode="lin" valueType="num">
                                      <p:cBhvr>
                                        <p:cTn id="23" dur="1000" fill="hold"/>
                                        <p:tgtEl>
                                          <p:spTgt spid="7">
                                            <p:txEl>
                                              <p:pRg st="0" end="0"/>
                                            </p:txEl>
                                          </p:spTgt>
                                        </p:tgtEl>
                                        <p:attrNameLst>
                                          <p:attrName>ppt_w</p:attrName>
                                        </p:attrNameLst>
                                      </p:cBhvr>
                                      <p:tavLst>
                                        <p:tav tm="0">
                                          <p:val>
                                            <p:fltVal val="0"/>
                                          </p:val>
                                        </p:tav>
                                        <p:tav tm="100000">
                                          <p:val>
                                            <p:strVal val="#ppt_w"/>
                                          </p:val>
                                        </p:tav>
                                      </p:tavLst>
                                    </p:anim>
                                    <p:anim calcmode="lin" valueType="num">
                                      <p:cBhvr>
                                        <p:cTn id="24" dur="1000" fill="hold"/>
                                        <p:tgtEl>
                                          <p:spTgt spid="7">
                                            <p:txEl>
                                              <p:pRg st="0" end="0"/>
                                            </p:txEl>
                                          </p:spTgt>
                                        </p:tgtEl>
                                        <p:attrNameLst>
                                          <p:attrName>ppt_h</p:attrName>
                                        </p:attrNameLst>
                                      </p:cBhvr>
                                      <p:tavLst>
                                        <p:tav tm="0">
                                          <p:val>
                                            <p:fltVal val="0"/>
                                          </p:val>
                                        </p:tav>
                                        <p:tav tm="100000">
                                          <p:val>
                                            <p:strVal val="#ppt_h"/>
                                          </p:val>
                                        </p:tav>
                                      </p:tavLst>
                                    </p:anim>
                                    <p:anim calcmode="lin" valueType="num">
                                      <p:cBhvr>
                                        <p:cTn id="25" dur="1000" fill="hold"/>
                                        <p:tgtEl>
                                          <p:spTgt spid="7">
                                            <p:txEl>
                                              <p:pRg st="0" end="0"/>
                                            </p:txEl>
                                          </p:spTgt>
                                        </p:tgtEl>
                                        <p:attrNameLst>
                                          <p:attrName>style.rotation</p:attrName>
                                        </p:attrNameLst>
                                      </p:cBhvr>
                                      <p:tavLst>
                                        <p:tav tm="0">
                                          <p:val>
                                            <p:fltVal val="90"/>
                                          </p:val>
                                        </p:tav>
                                        <p:tav tm="100000">
                                          <p:val>
                                            <p:fltVal val="0"/>
                                          </p:val>
                                        </p:tav>
                                      </p:tavLst>
                                    </p:anim>
                                    <p:animEffect transition="in" filter="fade">
                                      <p:cBhvr>
                                        <p:cTn id="26" dur="1000"/>
                                        <p:tgtEl>
                                          <p:spTgt spid="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 calcmode="lin" valueType="num">
                                      <p:cBhvr>
                                        <p:cTn id="31" dur="1000" fill="hold"/>
                                        <p:tgtEl>
                                          <p:spTgt spid="8">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8">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8">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8">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p:cTn id="39" dur="1000" fill="hold"/>
                                        <p:tgtEl>
                                          <p:spTgt spid="10"/>
                                        </p:tgtEl>
                                        <p:attrNameLst>
                                          <p:attrName>ppt_w</p:attrName>
                                        </p:attrNameLst>
                                      </p:cBhvr>
                                      <p:tavLst>
                                        <p:tav tm="0">
                                          <p:val>
                                            <p:fltVal val="0"/>
                                          </p:val>
                                        </p:tav>
                                        <p:tav tm="100000">
                                          <p:val>
                                            <p:strVal val="#ppt_w"/>
                                          </p:val>
                                        </p:tav>
                                      </p:tavLst>
                                    </p:anim>
                                    <p:anim calcmode="lin" valueType="num">
                                      <p:cBhvr>
                                        <p:cTn id="40" dur="1000" fill="hold"/>
                                        <p:tgtEl>
                                          <p:spTgt spid="10"/>
                                        </p:tgtEl>
                                        <p:attrNameLst>
                                          <p:attrName>ppt_h</p:attrName>
                                        </p:attrNameLst>
                                      </p:cBhvr>
                                      <p:tavLst>
                                        <p:tav tm="0">
                                          <p:val>
                                            <p:fltVal val="0"/>
                                          </p:val>
                                        </p:tav>
                                        <p:tav tm="100000">
                                          <p:val>
                                            <p:strVal val="#ppt_h"/>
                                          </p:val>
                                        </p:tav>
                                      </p:tavLst>
                                    </p:anim>
                                    <p:anim calcmode="lin" valueType="num">
                                      <p:cBhvr>
                                        <p:cTn id="41" dur="1000" fill="hold"/>
                                        <p:tgtEl>
                                          <p:spTgt spid="10"/>
                                        </p:tgtEl>
                                        <p:attrNameLst>
                                          <p:attrName>style.rotation</p:attrName>
                                        </p:attrNameLst>
                                      </p:cBhvr>
                                      <p:tavLst>
                                        <p:tav tm="0">
                                          <p:val>
                                            <p:fltVal val="90"/>
                                          </p:val>
                                        </p:tav>
                                        <p:tav tm="100000">
                                          <p:val>
                                            <p:fltVal val="0"/>
                                          </p:val>
                                        </p:tav>
                                      </p:tavLst>
                                    </p:anim>
                                    <p:animEffect transition="in" filter="fade">
                                      <p:cBhvr>
                                        <p:cTn id="42" dur="10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p:cTn id="47" dur="1000" fill="hold"/>
                                        <p:tgtEl>
                                          <p:spTgt spid="12"/>
                                        </p:tgtEl>
                                        <p:attrNameLst>
                                          <p:attrName>ppt_w</p:attrName>
                                        </p:attrNameLst>
                                      </p:cBhvr>
                                      <p:tavLst>
                                        <p:tav tm="0">
                                          <p:val>
                                            <p:fltVal val="0"/>
                                          </p:val>
                                        </p:tav>
                                        <p:tav tm="100000">
                                          <p:val>
                                            <p:strVal val="#ppt_w"/>
                                          </p:val>
                                        </p:tav>
                                      </p:tavLst>
                                    </p:anim>
                                    <p:anim calcmode="lin" valueType="num">
                                      <p:cBhvr>
                                        <p:cTn id="48" dur="1000" fill="hold"/>
                                        <p:tgtEl>
                                          <p:spTgt spid="12"/>
                                        </p:tgtEl>
                                        <p:attrNameLst>
                                          <p:attrName>ppt_h</p:attrName>
                                        </p:attrNameLst>
                                      </p:cBhvr>
                                      <p:tavLst>
                                        <p:tav tm="0">
                                          <p:val>
                                            <p:fltVal val="0"/>
                                          </p:val>
                                        </p:tav>
                                        <p:tav tm="100000">
                                          <p:val>
                                            <p:strVal val="#ppt_h"/>
                                          </p:val>
                                        </p:tav>
                                      </p:tavLst>
                                    </p:anim>
                                    <p:anim calcmode="lin" valueType="num">
                                      <p:cBhvr>
                                        <p:cTn id="49" dur="1000" fill="hold"/>
                                        <p:tgtEl>
                                          <p:spTgt spid="12"/>
                                        </p:tgtEl>
                                        <p:attrNameLst>
                                          <p:attrName>style.rotation</p:attrName>
                                        </p:attrNameLst>
                                      </p:cBhvr>
                                      <p:tavLst>
                                        <p:tav tm="0">
                                          <p:val>
                                            <p:fltVal val="90"/>
                                          </p:val>
                                        </p:tav>
                                        <p:tav tm="100000">
                                          <p:val>
                                            <p:fltVal val="0"/>
                                          </p:val>
                                        </p:tav>
                                      </p:tavLst>
                                    </p:anim>
                                    <p:animEffect transition="in" filter="fade">
                                      <p:cBhvr>
                                        <p:cTn id="50" dur="1000"/>
                                        <p:tgtEl>
                                          <p:spTgt spid="12"/>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3">
                                            <p:txEl>
                                              <p:pRg st="0" end="0"/>
                                            </p:txEl>
                                          </p:spTgt>
                                        </p:tgtEl>
                                        <p:attrNameLst>
                                          <p:attrName>style.visibility</p:attrName>
                                        </p:attrNameLst>
                                      </p:cBhvr>
                                      <p:to>
                                        <p:strVal val="visible"/>
                                      </p:to>
                                    </p:set>
                                    <p:anim calcmode="lin" valueType="num">
                                      <p:cBhvr>
                                        <p:cTn id="55" dur="10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56" dur="1000" fill="hold"/>
                                        <p:tgtEl>
                                          <p:spTgt spid="13">
                                            <p:txEl>
                                              <p:pRg st="0" end="0"/>
                                            </p:txEl>
                                          </p:spTgt>
                                        </p:tgtEl>
                                        <p:attrNameLst>
                                          <p:attrName>ppt_h</p:attrName>
                                        </p:attrNameLst>
                                      </p:cBhvr>
                                      <p:tavLst>
                                        <p:tav tm="0">
                                          <p:val>
                                            <p:fltVal val="0"/>
                                          </p:val>
                                        </p:tav>
                                        <p:tav tm="100000">
                                          <p:val>
                                            <p:strVal val="#ppt_h"/>
                                          </p:val>
                                        </p:tav>
                                      </p:tavLst>
                                    </p:anim>
                                    <p:anim calcmode="lin" valueType="num">
                                      <p:cBhvr>
                                        <p:cTn id="57" dur="1000" fill="hold"/>
                                        <p:tgtEl>
                                          <p:spTgt spid="13">
                                            <p:txEl>
                                              <p:pRg st="0" end="0"/>
                                            </p:txEl>
                                          </p:spTgt>
                                        </p:tgtEl>
                                        <p:attrNameLst>
                                          <p:attrName>style.rotation</p:attrName>
                                        </p:attrNameLst>
                                      </p:cBhvr>
                                      <p:tavLst>
                                        <p:tav tm="0">
                                          <p:val>
                                            <p:fltVal val="90"/>
                                          </p:val>
                                        </p:tav>
                                        <p:tav tm="100000">
                                          <p:val>
                                            <p:fltVal val="0"/>
                                          </p:val>
                                        </p:tav>
                                      </p:tavLst>
                                    </p:anim>
                                    <p:animEffect transition="in" filter="fade">
                                      <p:cBhvr>
                                        <p:cTn id="58" dur="1000"/>
                                        <p:tgtEl>
                                          <p:spTgt spid="13">
                                            <p:txEl>
                                              <p:pRg st="0" end="0"/>
                                            </p:txEl>
                                          </p:spTgt>
                                        </p:tgtEl>
                                      </p:cBhvr>
                                    </p:animEffect>
                                  </p:childTnLst>
                                </p:cTn>
                              </p:par>
                              <p:par>
                                <p:cTn id="59" presetID="42" presetClass="entr" presetSubtype="0" fill="hold" grpId="0" nodeType="with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1000"/>
                                        <p:tgtEl>
                                          <p:spTgt spid="15"/>
                                        </p:tgtEl>
                                      </p:cBhvr>
                                    </p:animEffect>
                                    <p:anim calcmode="lin" valueType="num">
                                      <p:cBhvr>
                                        <p:cTn id="62" dur="1000" fill="hold"/>
                                        <p:tgtEl>
                                          <p:spTgt spid="15"/>
                                        </p:tgtEl>
                                        <p:attrNameLst>
                                          <p:attrName>ppt_x</p:attrName>
                                        </p:attrNameLst>
                                      </p:cBhvr>
                                      <p:tavLst>
                                        <p:tav tm="0">
                                          <p:val>
                                            <p:strVal val="#ppt_x"/>
                                          </p:val>
                                        </p:tav>
                                        <p:tav tm="100000">
                                          <p:val>
                                            <p:strVal val="#ppt_x"/>
                                          </p:val>
                                        </p:tav>
                                      </p:tavLst>
                                    </p:anim>
                                    <p:anim calcmode="lin" valueType="num">
                                      <p:cBhvr>
                                        <p:cTn id="6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3">
                                            <p:txEl>
                                              <p:pRg st="0" end="0"/>
                                            </p:txEl>
                                          </p:spTgt>
                                        </p:tgtEl>
                                        <p:attrNameLst>
                                          <p:attrName>style.visibility</p:attrName>
                                        </p:attrNameLst>
                                      </p:cBhvr>
                                      <p:to>
                                        <p:strVal val="visible"/>
                                      </p:to>
                                    </p:set>
                                    <p:animEffect transition="in" filter="fade">
                                      <p:cBhvr>
                                        <p:cTn id="68" dur="500"/>
                                        <p:tgtEl>
                                          <p:spTgt spid="3">
                                            <p:txEl>
                                              <p:pRg st="0" end="0"/>
                                            </p:txEl>
                                          </p:spTgt>
                                        </p:tgtEl>
                                      </p:cBhvr>
                                    </p:animEffect>
                                  </p:childTnLst>
                                </p:cTn>
                              </p:par>
                              <p:par>
                                <p:cTn id="69" presetID="42" presetClass="entr" presetSubtype="0" fill="hold" nodeType="withEffect">
                                  <p:stCondLst>
                                    <p:cond delay="0"/>
                                  </p:stCondLst>
                                  <p:childTnLst>
                                    <p:set>
                                      <p:cBhvr>
                                        <p:cTn id="70" dur="1" fill="hold">
                                          <p:stCondLst>
                                            <p:cond delay="0"/>
                                          </p:stCondLst>
                                        </p:cTn>
                                        <p:tgtEl>
                                          <p:spTgt spid="3">
                                            <p:txEl>
                                              <p:pRg st="1" end="1"/>
                                            </p:txEl>
                                          </p:spTgt>
                                        </p:tgtEl>
                                        <p:attrNameLst>
                                          <p:attrName>style.visibility</p:attrName>
                                        </p:attrNameLst>
                                      </p:cBhvr>
                                      <p:to>
                                        <p:strVal val="visible"/>
                                      </p:to>
                                    </p:set>
                                    <p:animEffect transition="in" filter="fade">
                                      <p:cBhvr>
                                        <p:cTn id="71" dur="1000"/>
                                        <p:tgtEl>
                                          <p:spTgt spid="3">
                                            <p:txEl>
                                              <p:pRg st="1" end="1"/>
                                            </p:txEl>
                                          </p:spTgt>
                                        </p:tgtEl>
                                      </p:cBhvr>
                                    </p:animEffect>
                                    <p:anim calcmode="lin" valueType="num">
                                      <p:cBhvr>
                                        <p:cTn id="7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Sanctions</a:t>
            </a:r>
          </a:p>
        </p:txBody>
      </p:sp>
      <p:sp>
        <p:nvSpPr>
          <p:cNvPr id="3" name="Content Placeholder 2"/>
          <p:cNvSpPr>
            <a:spLocks noGrp="1"/>
          </p:cNvSpPr>
          <p:nvPr>
            <p:ph idx="1"/>
          </p:nvPr>
        </p:nvSpPr>
        <p:spPr>
          <a:xfrm>
            <a:off x="187099" y="2017643"/>
            <a:ext cx="10199292" cy="3636408"/>
          </a:xfrm>
        </p:spPr>
        <p:txBody>
          <a:bodyPr>
            <a:normAutofit lnSpcReduction="10000"/>
          </a:bodyPr>
          <a:lstStyle/>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Positive Sanctions - Reward for compliance</a:t>
            </a:r>
          </a:p>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Negative Sanctions - Punishment for non-compliance</a:t>
            </a:r>
          </a:p>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Informal Sanctions - Spontaneous unofficial expressions of approval or disapproval</a:t>
            </a:r>
          </a:p>
          <a:p>
            <a:pPr>
              <a:lnSpc>
                <a:spcPct val="107000"/>
              </a:lnSpc>
              <a:spcAft>
                <a:spcPts val="800"/>
              </a:spcAft>
            </a:pPr>
            <a:r>
              <a:rPr lang="en-GB" sz="2400" dirty="0">
                <a:latin typeface="+mj-lt"/>
                <a:ea typeface="Calibri" panose="020F0502020204030204" pitchFamily="34" charset="0"/>
                <a:cs typeface="Times New Roman" panose="02020603050405020304" pitchFamily="18" charset="0"/>
              </a:rPr>
              <a:t>Formal Sanctions - Legal punishments such as fines, prison sentences etc.</a:t>
            </a:r>
          </a:p>
          <a:p>
            <a:pPr marL="0" indent="0" algn="r">
              <a:lnSpc>
                <a:spcPct val="107000"/>
              </a:lnSpc>
              <a:spcAft>
                <a:spcPts val="800"/>
              </a:spcAft>
              <a:buNone/>
            </a:pPr>
            <a:r>
              <a:rPr lang="en-GB" sz="2400" dirty="0">
                <a:latin typeface="+mj-lt"/>
                <a:ea typeface="Calibri" panose="020F0502020204030204" pitchFamily="34" charset="0"/>
                <a:cs typeface="Times New Roman" panose="02020603050405020304" pitchFamily="18" charset="0"/>
              </a:rPr>
              <a:t>(Ferrante, 2008)</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140315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Balance of Power:</a:t>
            </a:r>
            <a:br>
              <a:rPr lang="en-GB" dirty="0"/>
            </a:br>
            <a:r>
              <a:rPr lang="en-GB" dirty="0">
                <a:solidFill>
                  <a:srgbClr val="FF0000"/>
                </a:solidFill>
              </a:rPr>
              <a:t>Consider discussing in your peer study groups</a:t>
            </a:r>
            <a:endParaRPr lang="en-GB" dirty="0"/>
          </a:p>
        </p:txBody>
      </p:sp>
      <p:sp>
        <p:nvSpPr>
          <p:cNvPr id="3" name="Content Placeholder 2"/>
          <p:cNvSpPr>
            <a:spLocks noGrp="1"/>
          </p:cNvSpPr>
          <p:nvPr>
            <p:ph idx="1"/>
          </p:nvPr>
        </p:nvSpPr>
        <p:spPr>
          <a:xfrm>
            <a:off x="1279517" y="2246610"/>
            <a:ext cx="7392302" cy="3318936"/>
          </a:xfrm>
        </p:spPr>
        <p:txBody>
          <a:bodyPr>
            <a:normAutofit/>
          </a:bodyPr>
          <a:lstStyle/>
          <a:p>
            <a:r>
              <a:rPr lang="en-GB" sz="2800" dirty="0"/>
              <a:t>Who is powerful in society?  Why and how?</a:t>
            </a:r>
          </a:p>
          <a:p>
            <a:r>
              <a:rPr lang="en-GB" sz="2800" dirty="0"/>
              <a:t>Who is powerful in your life? Why and how?</a:t>
            </a:r>
          </a:p>
          <a:p>
            <a:pPr marL="0" indent="0">
              <a:buNone/>
            </a:pPr>
            <a:r>
              <a:rPr lang="en-GB" sz="3600" i="1" dirty="0"/>
              <a:t>                                  </a:t>
            </a:r>
            <a:r>
              <a:rPr lang="en-GB" sz="4000" i="1" dirty="0"/>
              <a:t>Discuss…</a:t>
            </a:r>
          </a:p>
        </p:txBody>
      </p:sp>
      <p:sp>
        <p:nvSpPr>
          <p:cNvPr id="4" name="Slide Number Placeholder 3"/>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3578246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Balance of Power</a:t>
            </a:r>
          </a:p>
        </p:txBody>
      </p:sp>
      <p:sp>
        <p:nvSpPr>
          <p:cNvPr id="3" name="Content Placeholder 2"/>
          <p:cNvSpPr>
            <a:spLocks noGrp="1"/>
          </p:cNvSpPr>
          <p:nvPr>
            <p:ph idx="1"/>
          </p:nvPr>
        </p:nvSpPr>
        <p:spPr>
          <a:xfrm>
            <a:off x="677334" y="2819144"/>
            <a:ext cx="9601196" cy="3037534"/>
          </a:xfrm>
        </p:spPr>
        <p:txBody>
          <a:bodyPr/>
          <a:lstStyle/>
          <a:p>
            <a:r>
              <a:rPr lang="en-GB" dirty="0"/>
              <a:t>Professional status</a:t>
            </a:r>
          </a:p>
          <a:p>
            <a:r>
              <a:rPr lang="en-GB" dirty="0"/>
              <a:t>Socioeconomic status</a:t>
            </a:r>
          </a:p>
          <a:p>
            <a:r>
              <a:rPr lang="en-GB" dirty="0"/>
              <a:t>Individual circumstance</a:t>
            </a:r>
          </a:p>
          <a:p>
            <a:r>
              <a:rPr lang="en-GB" dirty="0"/>
              <a:t>Positionality</a:t>
            </a:r>
          </a:p>
          <a:p>
            <a:pPr marL="0" indent="0">
              <a:buNone/>
            </a:pPr>
            <a:r>
              <a:rPr lang="en-GB" dirty="0"/>
              <a:t>                             </a:t>
            </a:r>
            <a:r>
              <a:rPr lang="en-GB" sz="3600" i="1" dirty="0"/>
              <a:t>Can you think of examples?</a:t>
            </a:r>
          </a:p>
        </p:txBody>
      </p:sp>
      <p:sp>
        <p:nvSpPr>
          <p:cNvPr id="4" name="Slide Number Placeholder 3"/>
          <p:cNvSpPr>
            <a:spLocks noGrp="1"/>
          </p:cNvSpPr>
          <p:nvPr>
            <p:ph type="sldNum" sz="quarter" idx="12"/>
          </p:nvPr>
        </p:nvSpPr>
        <p:spPr/>
        <p:txBody>
          <a:bodyPr/>
          <a:lstStyle/>
          <a:p>
            <a:fld id="{D57F1E4F-1CFF-5643-939E-217C01CDF565}" type="slidenum">
              <a:rPr lang="en-US" smtClean="0"/>
              <a:pPr/>
              <a:t>13</a:t>
            </a:fld>
            <a:endParaRPr lang="en-US" dirty="0"/>
          </a:p>
        </p:txBody>
      </p:sp>
      <p:sp>
        <p:nvSpPr>
          <p:cNvPr id="5" name="TextBox 4"/>
          <p:cNvSpPr txBox="1"/>
          <p:nvPr/>
        </p:nvSpPr>
        <p:spPr>
          <a:xfrm>
            <a:off x="677334" y="1668790"/>
            <a:ext cx="9807630" cy="523220"/>
          </a:xfrm>
          <a:prstGeom prst="rect">
            <a:avLst/>
          </a:prstGeom>
          <a:noFill/>
        </p:spPr>
        <p:txBody>
          <a:bodyPr wrap="square" rtlCol="0">
            <a:spAutoFit/>
          </a:bodyPr>
          <a:lstStyle/>
          <a:p>
            <a:r>
              <a:rPr lang="en-GB" sz="2800" dirty="0"/>
              <a:t>Factors that have an effect on the professional/ client power balance</a:t>
            </a:r>
          </a:p>
        </p:txBody>
      </p:sp>
    </p:spTree>
    <p:extLst>
      <p:ext uri="{BB962C8B-B14F-4D97-AF65-F5344CB8AC3E}">
        <p14:creationId xmlns:p14="http://schemas.microsoft.com/office/powerpoint/2010/main" val="246714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Positionality</a:t>
            </a:r>
          </a:p>
        </p:txBody>
      </p:sp>
      <p:sp>
        <p:nvSpPr>
          <p:cNvPr id="3" name="Content Placeholder 2"/>
          <p:cNvSpPr>
            <a:spLocks noGrp="1"/>
          </p:cNvSpPr>
          <p:nvPr>
            <p:ph idx="1"/>
          </p:nvPr>
        </p:nvSpPr>
        <p:spPr>
          <a:xfrm>
            <a:off x="540027" y="1838153"/>
            <a:ext cx="8266044" cy="3412068"/>
          </a:xfrm>
        </p:spPr>
        <p:txBody>
          <a:bodyPr>
            <a:normAutofit/>
          </a:bodyPr>
          <a:lstStyle/>
          <a:p>
            <a:r>
              <a:rPr lang="en-GB" dirty="0"/>
              <a:t>Positionality is the social and political context that creates your identity in terms of race, class, gender, sexuality, and ability status. Positionality also describes how your identity influences, and potentially biases, your understanding of and outlook on the world.</a:t>
            </a:r>
          </a:p>
          <a:p>
            <a:endParaRPr lang="en-GB" dirty="0"/>
          </a:p>
          <a:p>
            <a:r>
              <a:rPr lang="en-GB" dirty="0">
                <a:hlinkClick r:id="rId2"/>
              </a:rPr>
              <a:t>https://www.youtube.com/watch?v=Sz3RPZeqGFk</a:t>
            </a: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2161714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Positionality</a:t>
            </a:r>
          </a:p>
        </p:txBody>
      </p:sp>
      <p:sp>
        <p:nvSpPr>
          <p:cNvPr id="3" name="Content Placeholder 2"/>
          <p:cNvSpPr>
            <a:spLocks noGrp="1"/>
          </p:cNvSpPr>
          <p:nvPr>
            <p:ph idx="1"/>
          </p:nvPr>
        </p:nvSpPr>
        <p:spPr>
          <a:xfrm>
            <a:off x="400880" y="1769532"/>
            <a:ext cx="9414931" cy="3318936"/>
          </a:xfrm>
        </p:spPr>
        <p:txBody>
          <a:bodyPr>
            <a:normAutofit lnSpcReduction="10000"/>
          </a:bodyPr>
          <a:lstStyle/>
          <a:p>
            <a:r>
              <a:rPr lang="en-GB" sz="2400" dirty="0"/>
              <a:t>The many facets that make up our social identities affects the way that we see and interpret the world and the way the world sees and interprets us                                                                    </a:t>
            </a:r>
          </a:p>
          <a:p>
            <a:r>
              <a:rPr lang="en-GB" sz="2400" dirty="0"/>
              <a:t>Involves many complex layers</a:t>
            </a:r>
          </a:p>
          <a:p>
            <a:r>
              <a:rPr lang="en-GB" sz="2400" dirty="0"/>
              <a:t>May change over time   </a:t>
            </a:r>
          </a:p>
          <a:p>
            <a:pPr marL="0" indent="0">
              <a:buNone/>
            </a:pPr>
            <a:endParaRPr lang="en-GB" sz="2400" dirty="0"/>
          </a:p>
          <a:p>
            <a:pPr marL="0" indent="0" algn="r">
              <a:buNone/>
            </a:pPr>
            <a:r>
              <a:rPr lang="en-GB" sz="2400" dirty="0"/>
              <a:t>                                                                                                  (Jacobson and Mustafa, 2019)</a:t>
            </a:r>
          </a:p>
          <a:p>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15</a:t>
            </a:fld>
            <a:endParaRPr lang="en-US" dirty="0"/>
          </a:p>
        </p:txBody>
      </p:sp>
    </p:spTree>
    <p:extLst>
      <p:ext uri="{BB962C8B-B14F-4D97-AF65-F5344CB8AC3E}">
        <p14:creationId xmlns:p14="http://schemas.microsoft.com/office/powerpoint/2010/main" val="2163042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Could Redress the Imbalance of Power?</a:t>
            </a:r>
          </a:p>
        </p:txBody>
      </p:sp>
      <p:sp>
        <p:nvSpPr>
          <p:cNvPr id="3" name="Content Placeholder 2"/>
          <p:cNvSpPr>
            <a:spLocks noGrp="1"/>
          </p:cNvSpPr>
          <p:nvPr>
            <p:ph idx="1"/>
          </p:nvPr>
        </p:nvSpPr>
        <p:spPr>
          <a:xfrm>
            <a:off x="1187336" y="2349113"/>
            <a:ext cx="9601196" cy="3318936"/>
          </a:xfrm>
        </p:spPr>
        <p:txBody>
          <a:bodyPr>
            <a:normAutofit/>
          </a:bodyPr>
          <a:lstStyle/>
          <a:p>
            <a:endParaRPr lang="en-GB" dirty="0"/>
          </a:p>
          <a:p>
            <a:endParaRPr lang="en-GB" dirty="0"/>
          </a:p>
          <a:p>
            <a:pPr marL="0" indent="0">
              <a:buNone/>
            </a:pPr>
            <a:r>
              <a:rPr lang="en-GB" sz="6000" dirty="0">
                <a:solidFill>
                  <a:srgbClr val="FF0000"/>
                </a:solidFill>
              </a:rPr>
              <a:t>Consider discussing in your peer study groups</a:t>
            </a:r>
            <a:endParaRPr lang="en-GB" sz="6000" i="1"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18408182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ChangeAspect="1"/>
          </p:cNvPicPr>
          <p:nvPr/>
        </p:nvPicPr>
        <p:blipFill>
          <a:blip r:embed="rId2"/>
          <a:stretch>
            <a:fillRect/>
          </a:stretch>
        </p:blipFill>
        <p:spPr>
          <a:xfrm>
            <a:off x="2594920" y="3156254"/>
            <a:ext cx="7092954" cy="3186949"/>
          </a:xfrm>
          <a:prstGeom prst="rect">
            <a:avLst/>
          </a:prstGeom>
        </p:spPr>
      </p:pic>
      <p:sp>
        <p:nvSpPr>
          <p:cNvPr id="2" name="Title 1"/>
          <p:cNvSpPr>
            <a:spLocks noGrp="1"/>
          </p:cNvSpPr>
          <p:nvPr>
            <p:ph type="title"/>
          </p:nvPr>
        </p:nvSpPr>
        <p:spPr/>
        <p:txBody>
          <a:bodyPr/>
          <a:lstStyle/>
          <a:p>
            <a:r>
              <a:rPr lang="en-GB" dirty="0"/>
              <a:t>Empowerment</a:t>
            </a:r>
          </a:p>
        </p:txBody>
      </p:sp>
      <p:sp>
        <p:nvSpPr>
          <p:cNvPr id="3" name="Content Placeholder 2"/>
          <p:cNvSpPr>
            <a:spLocks noGrp="1"/>
          </p:cNvSpPr>
          <p:nvPr>
            <p:ph idx="1"/>
          </p:nvPr>
        </p:nvSpPr>
        <p:spPr>
          <a:xfrm>
            <a:off x="251836" y="1838739"/>
            <a:ext cx="8494599" cy="3937000"/>
          </a:xfrm>
        </p:spPr>
        <p:txBody>
          <a:bodyPr>
            <a:normAutofit/>
          </a:bodyPr>
          <a:lstStyle/>
          <a:p>
            <a:pPr marL="0" lvl="0" indent="0" algn="ctr">
              <a:buNone/>
            </a:pPr>
            <a:r>
              <a:rPr lang="en-GB" sz="2400" dirty="0">
                <a:solidFill>
                  <a:prstClr val="black"/>
                </a:solidFill>
              </a:rPr>
              <a:t>Enabling individuals, groups and/or communities to have the </a:t>
            </a:r>
            <a:r>
              <a:rPr lang="en-GB" sz="2400" dirty="0">
                <a:solidFill>
                  <a:srgbClr val="B31166"/>
                </a:solidFill>
              </a:rPr>
              <a:t>power</a:t>
            </a:r>
            <a:r>
              <a:rPr lang="en-GB" sz="2400" dirty="0">
                <a:solidFill>
                  <a:srgbClr val="FF0000"/>
                </a:solidFill>
              </a:rPr>
              <a:t> </a:t>
            </a:r>
            <a:r>
              <a:rPr lang="en-GB" sz="2400" dirty="0">
                <a:solidFill>
                  <a:prstClr val="black"/>
                </a:solidFill>
              </a:rPr>
              <a:t>to gain control of their circumstances and achieve their own goals, thereby being able to work towards helping themselves and others to maximise the quality of their lives.</a:t>
            </a:r>
          </a:p>
          <a:p>
            <a:pPr marL="0" indent="0" algn="r">
              <a:lnSpc>
                <a:spcPct val="107000"/>
              </a:lnSpc>
              <a:spcAft>
                <a:spcPts val="800"/>
              </a:spcAft>
              <a:buNone/>
            </a:pPr>
            <a:r>
              <a:rPr lang="en-GB" sz="1200" dirty="0">
                <a:latin typeface="Calibri" panose="020F0502020204030204" pitchFamily="34" charset="0"/>
                <a:ea typeface="Calibri" panose="020F0502020204030204" pitchFamily="34" charset="0"/>
                <a:cs typeface="Times New Roman" panose="02020603050405020304" pitchFamily="18" charset="0"/>
              </a:rPr>
              <a:t>(</a:t>
            </a:r>
            <a:r>
              <a:rPr lang="en-GB" sz="1200" dirty="0">
                <a:solidFill>
                  <a:prstClr val="black"/>
                </a:solidFill>
              </a:rPr>
              <a:t>Sutton-</a:t>
            </a:r>
            <a:r>
              <a:rPr lang="en-GB" sz="1200" dirty="0" err="1">
                <a:solidFill>
                  <a:prstClr val="black"/>
                </a:solidFill>
              </a:rPr>
              <a:t>Kerchner</a:t>
            </a:r>
            <a:r>
              <a:rPr lang="en-GB" sz="1200" dirty="0">
                <a:solidFill>
                  <a:prstClr val="black"/>
                </a:solidFill>
              </a:rPr>
              <a:t>, 2017</a:t>
            </a:r>
            <a:r>
              <a:rPr lang="en-GB" sz="1400" dirty="0">
                <a:solidFill>
                  <a:prstClr val="black"/>
                </a:solidFill>
              </a:rPr>
              <a:t>)</a:t>
            </a:r>
          </a:p>
          <a:p>
            <a:pPr marL="0" indent="0" algn="r">
              <a:lnSpc>
                <a:spcPct val="107000"/>
              </a:lnSpc>
              <a:spcAft>
                <a:spcPts val="800"/>
              </a:spcAft>
              <a:buNone/>
            </a:pPr>
            <a:endParaRPr lang="en-GB" sz="12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17</a:t>
            </a:fld>
            <a:endParaRPr lang="en-US" dirty="0"/>
          </a:p>
        </p:txBody>
      </p:sp>
    </p:spTree>
    <p:extLst>
      <p:ext uri="{BB962C8B-B14F-4D97-AF65-F5344CB8AC3E}">
        <p14:creationId xmlns:p14="http://schemas.microsoft.com/office/powerpoint/2010/main" val="175170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Empowerment </a:t>
            </a:r>
          </a:p>
        </p:txBody>
      </p:sp>
      <p:sp>
        <p:nvSpPr>
          <p:cNvPr id="3" name="Content Placeholder 2"/>
          <p:cNvSpPr>
            <a:spLocks noGrp="1"/>
          </p:cNvSpPr>
          <p:nvPr>
            <p:ph idx="1"/>
          </p:nvPr>
        </p:nvSpPr>
        <p:spPr>
          <a:xfrm>
            <a:off x="677334" y="1980865"/>
            <a:ext cx="8825659" cy="2072409"/>
          </a:xfrm>
        </p:spPr>
        <p:txBody>
          <a:bodyPr>
            <a:normAutofit fontScale="92500" lnSpcReduction="20000"/>
          </a:bodyPr>
          <a:lstStyle/>
          <a:p>
            <a:r>
              <a:rPr lang="en-GB" sz="2600" dirty="0"/>
              <a:t>Empowerment is helping people to gain a greater control over their own lives and circumstances</a:t>
            </a:r>
          </a:p>
          <a:p>
            <a:r>
              <a:rPr lang="en-GB" sz="2600" dirty="0"/>
              <a:t>Enabling to affect change</a:t>
            </a:r>
          </a:p>
          <a:p>
            <a:r>
              <a:rPr lang="en-GB" sz="2600" dirty="0"/>
              <a:t>Giving those who are marginalised a voice</a:t>
            </a:r>
          </a:p>
          <a:p>
            <a:r>
              <a:rPr lang="en-GB" sz="2600" dirty="0"/>
              <a:t>Fighting social exclusion </a:t>
            </a:r>
          </a:p>
          <a:p>
            <a:pPr marL="0" indent="0">
              <a:buNone/>
            </a:pPr>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18</a:t>
            </a:fld>
            <a:endParaRPr lang="en-US" dirty="0"/>
          </a:p>
        </p:txBody>
      </p:sp>
      <p:sp>
        <p:nvSpPr>
          <p:cNvPr id="6" name="TextBox 5"/>
          <p:cNvSpPr txBox="1"/>
          <p:nvPr/>
        </p:nvSpPr>
        <p:spPr>
          <a:xfrm>
            <a:off x="7554192" y="5792931"/>
            <a:ext cx="3473758" cy="426028"/>
          </a:xfrm>
          <a:prstGeom prst="rect">
            <a:avLst/>
          </a:prstGeom>
          <a:noFill/>
        </p:spPr>
        <p:txBody>
          <a:bodyPr wrap="square" rtlCol="0">
            <a:spAutoFit/>
          </a:bodyPr>
          <a:lstStyle/>
          <a:p>
            <a:endParaRPr lang="en-GB" dirty="0"/>
          </a:p>
        </p:txBody>
      </p:sp>
      <p:sp>
        <p:nvSpPr>
          <p:cNvPr id="5" name="TextBox 4"/>
          <p:cNvSpPr txBox="1"/>
          <p:nvPr/>
        </p:nvSpPr>
        <p:spPr>
          <a:xfrm>
            <a:off x="4850296" y="4918814"/>
            <a:ext cx="4495981" cy="338554"/>
          </a:xfrm>
          <a:prstGeom prst="rect">
            <a:avLst/>
          </a:prstGeom>
          <a:noFill/>
        </p:spPr>
        <p:txBody>
          <a:bodyPr wrap="square" rtlCol="0">
            <a:spAutoFit/>
          </a:bodyPr>
          <a:lstStyle/>
          <a:p>
            <a:r>
              <a:rPr lang="en-GB" sz="1600" dirty="0"/>
              <a:t>(Giddens and Sutton, 2010; Thompson, 2006)</a:t>
            </a:r>
          </a:p>
        </p:txBody>
      </p:sp>
    </p:spTree>
    <p:extLst>
      <p:ext uri="{BB962C8B-B14F-4D97-AF65-F5344CB8AC3E}">
        <p14:creationId xmlns:p14="http://schemas.microsoft.com/office/powerpoint/2010/main" val="1737839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Empowerment</a:t>
            </a:r>
          </a:p>
        </p:txBody>
      </p:sp>
      <p:sp>
        <p:nvSpPr>
          <p:cNvPr id="3" name="Content Placeholder 2"/>
          <p:cNvSpPr>
            <a:spLocks noGrp="1"/>
          </p:cNvSpPr>
          <p:nvPr>
            <p:ph idx="1"/>
          </p:nvPr>
        </p:nvSpPr>
        <p:spPr>
          <a:xfrm>
            <a:off x="677334" y="1603998"/>
            <a:ext cx="8596668" cy="3880773"/>
          </a:xfrm>
        </p:spPr>
        <p:txBody>
          <a:bodyPr>
            <a:normAutofit/>
          </a:bodyPr>
          <a:lstStyle/>
          <a:p>
            <a:pPr marL="0" indent="0">
              <a:buNone/>
            </a:pPr>
            <a:r>
              <a:rPr lang="en-GB" sz="2400" dirty="0"/>
              <a:t>Empowerment- What does the term mean to you?</a:t>
            </a:r>
          </a:p>
          <a:p>
            <a:r>
              <a:rPr lang="en-GB" sz="2400" dirty="0"/>
              <a:t>Gaining more control over your own life?</a:t>
            </a:r>
          </a:p>
          <a:p>
            <a:r>
              <a:rPr lang="en-GB" sz="2400" dirty="0"/>
              <a:t> Being aware of and using your personal resources?</a:t>
            </a:r>
          </a:p>
          <a:p>
            <a:r>
              <a:rPr lang="en-GB" sz="2400" dirty="0"/>
              <a:t>Overcoming obstacles to meet your needs and aspirations?</a:t>
            </a:r>
          </a:p>
          <a:p>
            <a:r>
              <a:rPr lang="en-GB" sz="2400" dirty="0"/>
              <a:t>Having your voice heard in decision making?</a:t>
            </a:r>
          </a:p>
          <a:p>
            <a:r>
              <a:rPr lang="en-GB" sz="2400" dirty="0"/>
              <a:t>Being able to challenge inequality and oppression in your life? (Dalrymple and Burke, 2001)</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19</a:t>
            </a:fld>
            <a:endParaRPr lang="en-US" dirty="0"/>
          </a:p>
        </p:txBody>
      </p:sp>
    </p:spTree>
    <p:extLst>
      <p:ext uri="{BB962C8B-B14F-4D97-AF65-F5344CB8AC3E}">
        <p14:creationId xmlns:p14="http://schemas.microsoft.com/office/powerpoint/2010/main" val="300526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a:t>Key Assumption</a:t>
            </a:r>
          </a:p>
        </p:txBody>
      </p:sp>
      <p:sp>
        <p:nvSpPr>
          <p:cNvPr id="6147" name="Rectangle 3"/>
          <p:cNvSpPr>
            <a:spLocks noGrp="1" noChangeArrowheads="1"/>
          </p:cNvSpPr>
          <p:nvPr>
            <p:ph idx="1"/>
          </p:nvPr>
        </p:nvSpPr>
        <p:spPr/>
        <p:txBody>
          <a:bodyPr/>
          <a:lstStyle/>
          <a:p>
            <a:pPr eaLnBrk="1" hangingPunct="1"/>
            <a:endParaRPr lang="en-GB" altLang="en-US" dirty="0"/>
          </a:p>
          <a:p>
            <a:pPr eaLnBrk="1" hangingPunct="1"/>
            <a:r>
              <a:rPr lang="en-GB" altLang="en-US" sz="2800" dirty="0"/>
              <a:t>The notion of Empowering practice is based on the idea that people are deficient or lacking in some form of social capital. </a:t>
            </a:r>
          </a:p>
        </p:txBody>
      </p:sp>
    </p:spTree>
    <p:extLst>
      <p:ext uri="{BB962C8B-B14F-4D97-AF65-F5344CB8AC3E}">
        <p14:creationId xmlns:p14="http://schemas.microsoft.com/office/powerpoint/2010/main" val="1609491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is Likely to Lack Power?</a:t>
            </a:r>
          </a:p>
        </p:txBody>
      </p:sp>
      <p:sp>
        <p:nvSpPr>
          <p:cNvPr id="3" name="Content Placeholder 2"/>
          <p:cNvSpPr>
            <a:spLocks noGrp="1"/>
          </p:cNvSpPr>
          <p:nvPr>
            <p:ph idx="1"/>
          </p:nvPr>
        </p:nvSpPr>
        <p:spPr>
          <a:xfrm>
            <a:off x="2053564" y="2772521"/>
            <a:ext cx="5844207" cy="1067417"/>
          </a:xfrm>
        </p:spPr>
        <p:txBody>
          <a:bodyPr>
            <a:normAutofit fontScale="77500" lnSpcReduction="20000"/>
          </a:bodyPr>
          <a:lstStyle/>
          <a:p>
            <a:pPr marL="0" indent="0">
              <a:buNone/>
            </a:pPr>
            <a:r>
              <a:rPr lang="en-GB" sz="4800" dirty="0">
                <a:solidFill>
                  <a:srgbClr val="FF0000"/>
                </a:solidFill>
              </a:rPr>
              <a:t>Consider discussing in your peer study groups</a:t>
            </a:r>
            <a:endParaRPr lang="en-GB" sz="4800" i="1"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21</a:t>
            </a:fld>
            <a:endParaRPr lang="en-US" dirty="0"/>
          </a:p>
        </p:txBody>
      </p:sp>
    </p:spTree>
    <p:extLst>
      <p:ext uri="{BB962C8B-B14F-4D97-AF65-F5344CB8AC3E}">
        <p14:creationId xmlns:p14="http://schemas.microsoft.com/office/powerpoint/2010/main" val="152098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Power and Empowerment </a:t>
            </a:r>
            <a:br>
              <a:rPr lang="en-GB" dirty="0"/>
            </a:br>
            <a:r>
              <a:rPr lang="en-GB" dirty="0"/>
              <a:t>-Residential Care Home</a:t>
            </a:r>
          </a:p>
        </p:txBody>
      </p:sp>
      <p:sp>
        <p:nvSpPr>
          <p:cNvPr id="3" name="Content Placeholder 2"/>
          <p:cNvSpPr>
            <a:spLocks noGrp="1"/>
          </p:cNvSpPr>
          <p:nvPr>
            <p:ph idx="1"/>
          </p:nvPr>
        </p:nvSpPr>
        <p:spPr>
          <a:xfrm>
            <a:off x="755082" y="2115579"/>
            <a:ext cx="8825659" cy="3416300"/>
          </a:xfrm>
        </p:spPr>
        <p:txBody>
          <a:bodyPr/>
          <a:lstStyle/>
          <a:p>
            <a:r>
              <a:rPr lang="en-GB" sz="2400" dirty="0"/>
              <a:t>421,100 older people in residential care in the UK</a:t>
            </a:r>
          </a:p>
          <a:p>
            <a:r>
              <a:rPr lang="en-GB" sz="2400" dirty="0"/>
              <a:t>14.8% of people over 85 live in residential care</a:t>
            </a:r>
          </a:p>
          <a:p>
            <a:r>
              <a:rPr lang="en-GB" sz="2400" dirty="0"/>
              <a:t>Average cost of care is £600 to £800 per week- £566 in Wales</a:t>
            </a:r>
          </a:p>
          <a:p>
            <a:r>
              <a:rPr lang="en-GB" sz="2400" dirty="0"/>
              <a:t>Savings over £23,250 = full fees England and NI.</a:t>
            </a:r>
          </a:p>
          <a:p>
            <a:r>
              <a:rPr lang="en-GB" sz="2400" dirty="0"/>
              <a:t>Savings over £30,000 = full fees Wales</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22</a:t>
            </a:fld>
            <a:endParaRPr lang="en-US" dirty="0"/>
          </a:p>
        </p:txBody>
      </p:sp>
      <p:sp>
        <p:nvSpPr>
          <p:cNvPr id="5" name="TextBox 4"/>
          <p:cNvSpPr txBox="1"/>
          <p:nvPr/>
        </p:nvSpPr>
        <p:spPr>
          <a:xfrm>
            <a:off x="4860235" y="5452517"/>
            <a:ext cx="2410691" cy="400110"/>
          </a:xfrm>
          <a:prstGeom prst="rect">
            <a:avLst/>
          </a:prstGeom>
          <a:noFill/>
        </p:spPr>
        <p:txBody>
          <a:bodyPr wrap="square" rtlCol="0">
            <a:spAutoFit/>
          </a:bodyPr>
          <a:lstStyle/>
          <a:p>
            <a:r>
              <a:rPr lang="en-GB" sz="2000" dirty="0"/>
              <a:t>(</a:t>
            </a:r>
            <a:r>
              <a:rPr lang="en-GB" sz="2000" dirty="0" err="1"/>
              <a:t>AgeUk</a:t>
            </a:r>
            <a:r>
              <a:rPr lang="en-GB" sz="2000" dirty="0"/>
              <a:t>, 2018)</a:t>
            </a:r>
          </a:p>
        </p:txBody>
      </p:sp>
    </p:spTree>
    <p:extLst>
      <p:ext uri="{BB962C8B-B14F-4D97-AF65-F5344CB8AC3E}">
        <p14:creationId xmlns:p14="http://schemas.microsoft.com/office/powerpoint/2010/main" val="2712564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42" presetClass="entr" presetSubtype="0" fill="hold" grpId="0" nodeType="with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1000"/>
                                        <p:tgtEl>
                                          <p:spTgt spid="5"/>
                                        </p:tgtEl>
                                      </p:cBhvr>
                                    </p:animEffect>
                                    <p:anim calcmode="lin" valueType="num">
                                      <p:cBhvr>
                                        <p:cTn id="31" dur="1000" fill="hold"/>
                                        <p:tgtEl>
                                          <p:spTgt spid="5"/>
                                        </p:tgtEl>
                                        <p:attrNameLst>
                                          <p:attrName>ppt_x</p:attrName>
                                        </p:attrNameLst>
                                      </p:cBhvr>
                                      <p:tavLst>
                                        <p:tav tm="0">
                                          <p:val>
                                            <p:strVal val="#ppt_x"/>
                                          </p:val>
                                        </p:tav>
                                        <p:tav tm="100000">
                                          <p:val>
                                            <p:strVal val="#ppt_x"/>
                                          </p:val>
                                        </p:tav>
                                      </p:tavLst>
                                    </p:anim>
                                    <p:anim calcmode="lin" valueType="num">
                                      <p:cBhvr>
                                        <p:cTn id="3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Older People Say</a:t>
            </a:r>
          </a:p>
        </p:txBody>
      </p:sp>
      <p:sp>
        <p:nvSpPr>
          <p:cNvPr id="3" name="Content Placeholder 2"/>
          <p:cNvSpPr>
            <a:spLocks noGrp="1"/>
          </p:cNvSpPr>
          <p:nvPr>
            <p:ph idx="1"/>
          </p:nvPr>
        </p:nvSpPr>
        <p:spPr>
          <a:xfrm>
            <a:off x="677334" y="1504950"/>
            <a:ext cx="8596668" cy="3848100"/>
          </a:xfrm>
        </p:spPr>
        <p:txBody>
          <a:bodyPr>
            <a:normAutofit fontScale="92500" lnSpcReduction="10000"/>
          </a:bodyPr>
          <a:lstStyle/>
          <a:p>
            <a:pPr marL="0" indent="0">
              <a:buNone/>
            </a:pPr>
            <a:endParaRPr lang="en-GB" dirty="0"/>
          </a:p>
          <a:p>
            <a:r>
              <a:rPr lang="en-GB" sz="2400" dirty="0"/>
              <a:t>I’ve lost the ability to communicate as there’s no one with the same interests here as me.</a:t>
            </a:r>
          </a:p>
          <a:p>
            <a:r>
              <a:rPr lang="en-GB" sz="2400" dirty="0"/>
              <a:t>I had to sell my flat to pay for this care home so now I haven’t got any choice – this is my home because it’s all I’ve got left.</a:t>
            </a:r>
          </a:p>
          <a:p>
            <a:r>
              <a:rPr lang="en-GB" sz="2400" dirty="0"/>
              <a:t>I would like the care assistants to talk to me when they come to care for me but they don’t.</a:t>
            </a:r>
          </a:p>
          <a:p>
            <a:r>
              <a:rPr lang="en-GB" sz="2400" dirty="0"/>
              <a:t>I don’t take sugar in my tea. I’ve told them but they still put it in so I drink it.</a:t>
            </a:r>
          </a:p>
          <a:p>
            <a:pPr marL="0" indent="0" algn="r">
              <a:buNone/>
            </a:pPr>
            <a:r>
              <a:rPr lang="en-GB" sz="1600" dirty="0"/>
              <a:t>(JRF, 2009</a:t>
            </a:r>
            <a:r>
              <a:rPr lang="en-GB" sz="1200" dirty="0"/>
              <a:t>)</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23</a:t>
            </a:fld>
            <a:endParaRPr lang="en-US" dirty="0"/>
          </a:p>
        </p:txBody>
      </p:sp>
    </p:spTree>
    <p:extLst>
      <p:ext uri="{BB962C8B-B14F-4D97-AF65-F5344CB8AC3E}">
        <p14:creationId xmlns:p14="http://schemas.microsoft.com/office/powerpoint/2010/main" val="3440565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par>
                                <p:cTn id="23" presetID="42"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anim calcmode="lin" valueType="num">
                                      <p:cBhvr>
                                        <p:cTn id="2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ea typeface="Calibri" panose="020F0502020204030204" pitchFamily="34" charset="0"/>
                <a:cs typeface="Times New Roman" panose="02020603050405020304" pitchFamily="18" charset="0"/>
              </a:rPr>
              <a:t>How Much Power and Control does an Older Person in Residential Care Have?</a:t>
            </a:r>
            <a:endParaRPr lang="en-GB" sz="3200" dirty="0"/>
          </a:p>
        </p:txBody>
      </p:sp>
      <p:sp>
        <p:nvSpPr>
          <p:cNvPr id="3" name="Content Placeholder 2"/>
          <p:cNvSpPr>
            <a:spLocks noGrp="1"/>
          </p:cNvSpPr>
          <p:nvPr>
            <p:ph idx="1"/>
          </p:nvPr>
        </p:nvSpPr>
        <p:spPr>
          <a:xfrm>
            <a:off x="847253" y="2266144"/>
            <a:ext cx="3735021" cy="3416300"/>
          </a:xfrm>
        </p:spPr>
        <p:txBody>
          <a:bodyPr>
            <a:normAutofit/>
          </a:bodyPr>
          <a:lstStyle/>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Their voices are silent</a:t>
            </a:r>
          </a:p>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They have low self esteem</a:t>
            </a:r>
          </a:p>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They have low expectations</a:t>
            </a:r>
          </a:p>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They live in a fear culture</a:t>
            </a:r>
          </a:p>
          <a:p>
            <a:pPr marL="0" indent="0" algn="r">
              <a:lnSpc>
                <a:spcPct val="107000"/>
              </a:lnSpc>
              <a:spcAft>
                <a:spcPts val="800"/>
              </a:spcAft>
              <a:buNone/>
            </a:pPr>
            <a:r>
              <a:rPr lang="en-GB" sz="2000" dirty="0">
                <a:latin typeface="+mj-lt"/>
                <a:ea typeface="Calibri" panose="020F0502020204030204" pitchFamily="34" charset="0"/>
                <a:cs typeface="Times New Roman" panose="02020603050405020304" pitchFamily="18" charset="0"/>
              </a:rPr>
              <a:t>(JRF, 2009)</a:t>
            </a:r>
          </a:p>
          <a:p>
            <a:endParaRPr lang="en-GB" sz="1600" dirty="0">
              <a:latin typeface="+mj-lt"/>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24</a:t>
            </a:fld>
            <a:endParaRPr lang="en-US" dirty="0"/>
          </a:p>
        </p:txBody>
      </p:sp>
      <p:sp>
        <p:nvSpPr>
          <p:cNvPr id="6" name="Content Placeholder 2"/>
          <p:cNvSpPr txBox="1">
            <a:spLocks/>
          </p:cNvSpPr>
          <p:nvPr/>
        </p:nvSpPr>
        <p:spPr>
          <a:xfrm>
            <a:off x="4741653" y="2266144"/>
            <a:ext cx="4946877" cy="341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They feel helpless</a:t>
            </a:r>
          </a:p>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They feel hopeless</a:t>
            </a:r>
          </a:p>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They have human rights but who will enforce them?</a:t>
            </a:r>
          </a:p>
          <a:p>
            <a:pPr marL="0" indent="0" algn="r">
              <a:buNone/>
            </a:pPr>
            <a:r>
              <a:rPr lang="en-GB" sz="1600" dirty="0">
                <a:ea typeface="Calibri" panose="020F0502020204030204" pitchFamily="34" charset="0"/>
                <a:cs typeface="Times New Roman" panose="02020603050405020304" pitchFamily="18" charset="0"/>
              </a:rPr>
              <a:t>(JRF, 2009)</a:t>
            </a:r>
          </a:p>
          <a:p>
            <a:endParaRPr lang="en-GB" sz="1600" dirty="0">
              <a:latin typeface="+mj-lt"/>
            </a:endParaRPr>
          </a:p>
        </p:txBody>
      </p:sp>
    </p:spTree>
    <p:extLst>
      <p:ext uri="{BB962C8B-B14F-4D97-AF65-F5344CB8AC3E}">
        <p14:creationId xmlns:p14="http://schemas.microsoft.com/office/powerpoint/2010/main" val="1870102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Effect transition="in" filter="fade">
                                      <p:cBhvr>
                                        <p:cTn id="42" dur="500"/>
                                        <p:tgtEl>
                                          <p:spTgt spid="3">
                                            <p:txEl>
                                              <p:pRg st="3" end="3"/>
                                            </p:txEl>
                                          </p:spTgt>
                                        </p:tgtEl>
                                      </p:cBhvr>
                                    </p:animEffect>
                                  </p:childTnLst>
                                </p:cTn>
                              </p:par>
                              <p:par>
                                <p:cTn id="43" presetID="42" presetClass="entr" presetSubtype="0" fill="hold" nodeType="with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a typeface="Calibri" panose="020F0502020204030204" pitchFamily="34" charset="0"/>
                <a:cs typeface="Times New Roman" panose="02020603050405020304" pitchFamily="18" charset="0"/>
              </a:rPr>
              <a:t>Who has Control?</a:t>
            </a:r>
            <a:endParaRPr lang="en-GB" dirty="0"/>
          </a:p>
        </p:txBody>
      </p:sp>
      <p:sp>
        <p:nvSpPr>
          <p:cNvPr id="3" name="Content Placeholder 2"/>
          <p:cNvSpPr>
            <a:spLocks noGrp="1"/>
          </p:cNvSpPr>
          <p:nvPr>
            <p:ph idx="1"/>
          </p:nvPr>
        </p:nvSpPr>
        <p:spPr>
          <a:xfrm>
            <a:off x="548779" y="1761019"/>
            <a:ext cx="8596668" cy="3733800"/>
          </a:xfrm>
        </p:spPr>
        <p:txBody>
          <a:bodyPr>
            <a:normAutofit fontScale="92500" lnSpcReduction="20000"/>
          </a:bodyPr>
          <a:lstStyle/>
          <a:p>
            <a:pPr>
              <a:lnSpc>
                <a:spcPct val="107000"/>
              </a:lnSpc>
              <a:spcAft>
                <a:spcPts val="800"/>
              </a:spcAft>
            </a:pPr>
            <a:r>
              <a:rPr lang="en-GB" sz="2100" dirty="0">
                <a:latin typeface="+mj-lt"/>
                <a:ea typeface="Calibri" panose="020F0502020204030204" pitchFamily="34" charset="0"/>
                <a:cs typeface="Times New Roman" panose="02020603050405020304" pitchFamily="18" charset="0"/>
              </a:rPr>
              <a:t>Family - Control of finances </a:t>
            </a:r>
          </a:p>
          <a:p>
            <a:pPr>
              <a:lnSpc>
                <a:spcPct val="107000"/>
              </a:lnSpc>
              <a:spcAft>
                <a:spcPts val="800"/>
              </a:spcAft>
            </a:pPr>
            <a:r>
              <a:rPr lang="en-GB" sz="2100" dirty="0">
                <a:latin typeface="+mj-lt"/>
                <a:ea typeface="Calibri" panose="020F0502020204030204" pitchFamily="34" charset="0"/>
                <a:cs typeface="Times New Roman" panose="02020603050405020304" pitchFamily="18" charset="0"/>
              </a:rPr>
              <a:t>Carers - Control details of day to day living</a:t>
            </a:r>
          </a:p>
          <a:p>
            <a:pPr>
              <a:lnSpc>
                <a:spcPct val="107000"/>
              </a:lnSpc>
              <a:spcAft>
                <a:spcPts val="800"/>
              </a:spcAft>
            </a:pPr>
            <a:r>
              <a:rPr lang="en-GB" sz="2100" dirty="0">
                <a:latin typeface="+mj-lt"/>
                <a:ea typeface="Calibri" panose="020F0502020204030204" pitchFamily="34" charset="0"/>
                <a:cs typeface="Times New Roman" panose="02020603050405020304" pitchFamily="18" charset="0"/>
              </a:rPr>
              <a:t>Medical staff - Control of medication etc. </a:t>
            </a:r>
          </a:p>
          <a:p>
            <a:pPr>
              <a:lnSpc>
                <a:spcPct val="107000"/>
              </a:lnSpc>
              <a:spcAft>
                <a:spcPts val="800"/>
              </a:spcAft>
            </a:pPr>
            <a:r>
              <a:rPr lang="en-GB" sz="2100" dirty="0">
                <a:latin typeface="+mj-lt"/>
                <a:ea typeface="Calibri" panose="020F0502020204030204" pitchFamily="34" charset="0"/>
                <a:cs typeface="Times New Roman" panose="02020603050405020304" pitchFamily="18" charset="0"/>
              </a:rPr>
              <a:t>Care home managers - Control of staff and environment</a:t>
            </a:r>
          </a:p>
          <a:p>
            <a:pPr>
              <a:lnSpc>
                <a:spcPct val="107000"/>
              </a:lnSpc>
              <a:spcAft>
                <a:spcPts val="800"/>
              </a:spcAft>
            </a:pPr>
            <a:r>
              <a:rPr lang="en-GB" sz="2100" dirty="0">
                <a:latin typeface="+mj-lt"/>
                <a:ea typeface="Calibri" panose="020F0502020204030204" pitchFamily="34" charset="0"/>
                <a:cs typeface="Times New Roman" panose="02020603050405020304" pitchFamily="18" charset="0"/>
              </a:rPr>
              <a:t>Social services/ local government - Financial control, policies governing care</a:t>
            </a:r>
          </a:p>
          <a:p>
            <a:pPr>
              <a:lnSpc>
                <a:spcPct val="107000"/>
              </a:lnSpc>
              <a:spcAft>
                <a:spcPts val="800"/>
              </a:spcAft>
            </a:pPr>
            <a:r>
              <a:rPr lang="en-GB" sz="2100" dirty="0">
                <a:latin typeface="+mj-lt"/>
                <a:ea typeface="Calibri" panose="020F0502020204030204" pitchFamily="34" charset="0"/>
                <a:cs typeface="Times New Roman" panose="02020603050405020304" pitchFamily="18" charset="0"/>
              </a:rPr>
              <a:t>UK government - policies governing older people</a:t>
            </a:r>
          </a:p>
          <a:p>
            <a:pPr marL="0" indent="0" algn="r">
              <a:lnSpc>
                <a:spcPct val="107000"/>
              </a:lnSpc>
              <a:spcAft>
                <a:spcPts val="800"/>
              </a:spcAft>
              <a:buNone/>
            </a:pPr>
            <a:r>
              <a:rPr lang="en-GB" sz="2100" dirty="0">
                <a:latin typeface="+mj-lt"/>
                <a:ea typeface="Calibri" panose="020F0502020204030204" pitchFamily="34" charset="0"/>
                <a:cs typeface="Times New Roman" panose="02020603050405020304" pitchFamily="18" charset="0"/>
              </a:rPr>
              <a:t>(</a:t>
            </a:r>
            <a:r>
              <a:rPr lang="en-GB" sz="2100" dirty="0" err="1">
                <a:latin typeface="+mj-lt"/>
                <a:ea typeface="Calibri" panose="020F0502020204030204" pitchFamily="34" charset="0"/>
                <a:cs typeface="Times New Roman" panose="02020603050405020304" pitchFamily="18" charset="0"/>
              </a:rPr>
              <a:t>Bhar</a:t>
            </a:r>
            <a:r>
              <a:rPr lang="en-GB" sz="2100" dirty="0">
                <a:latin typeface="+mj-lt"/>
                <a:ea typeface="Calibri" panose="020F0502020204030204" pitchFamily="34" charset="0"/>
                <a:cs typeface="Times New Roman" panose="02020603050405020304" pitchFamily="18" charset="0"/>
              </a:rPr>
              <a:t>, 2015)</a:t>
            </a:r>
          </a:p>
          <a:p>
            <a:endParaRPr lang="en-GB" dirty="0">
              <a:latin typeface="+mj-lt"/>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25</a:t>
            </a:fld>
            <a:endParaRPr lang="en-US" dirty="0"/>
          </a:p>
        </p:txBody>
      </p:sp>
    </p:spTree>
    <p:extLst>
      <p:ext uri="{BB962C8B-B14F-4D97-AF65-F5344CB8AC3E}">
        <p14:creationId xmlns:p14="http://schemas.microsoft.com/office/powerpoint/2010/main" val="3966567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a typeface="Calibri" panose="020F0502020204030204" pitchFamily="34" charset="0"/>
                <a:cs typeface="Times New Roman" panose="02020603050405020304" pitchFamily="18" charset="0"/>
              </a:rPr>
              <a:t>Care Workers</a:t>
            </a:r>
            <a:endParaRPr lang="en-GB" dirty="0"/>
          </a:p>
        </p:txBody>
      </p:sp>
      <p:sp>
        <p:nvSpPr>
          <p:cNvPr id="3" name="Content Placeholder 2"/>
          <p:cNvSpPr>
            <a:spLocks noGrp="1"/>
          </p:cNvSpPr>
          <p:nvPr>
            <p:ph idx="1"/>
          </p:nvPr>
        </p:nvSpPr>
        <p:spPr>
          <a:xfrm>
            <a:off x="581069" y="1568450"/>
            <a:ext cx="8009594" cy="3721100"/>
          </a:xfrm>
        </p:spPr>
        <p:txBody>
          <a:bodyPr>
            <a:normAutofit fontScale="70000" lnSpcReduction="20000"/>
          </a:bodyPr>
          <a:lstStyle/>
          <a:p>
            <a:r>
              <a:rPr lang="en-GB" sz="3300" dirty="0"/>
              <a:t>There are around  16,000 residential and nursing care homes in the UK- a number which is in decline                                                               (Nuffield Trust 2020)</a:t>
            </a:r>
          </a:p>
          <a:p>
            <a:r>
              <a:rPr lang="en-GB" sz="3300" dirty="0"/>
              <a:t>The majority of staff who work there are care workers</a:t>
            </a:r>
          </a:p>
          <a:p>
            <a:r>
              <a:rPr lang="en-GB" sz="3300" dirty="0"/>
              <a:t>predominantly female (4 in 5)</a:t>
            </a:r>
          </a:p>
          <a:p>
            <a:r>
              <a:rPr lang="en-GB" sz="3300" dirty="0"/>
              <a:t>average age is 43</a:t>
            </a:r>
          </a:p>
          <a:p>
            <a:r>
              <a:rPr lang="en-GB" sz="3300" dirty="0"/>
              <a:t>relatively poorly educated</a:t>
            </a:r>
          </a:p>
          <a:p>
            <a:r>
              <a:rPr lang="en-GB" sz="3300" dirty="0"/>
              <a:t>many are paid national minimum wage </a:t>
            </a:r>
          </a:p>
          <a:p>
            <a:pPr marL="914400" lvl="2" indent="0" algn="r">
              <a:buNone/>
            </a:pPr>
            <a:r>
              <a:rPr lang="en-GB" sz="3300" dirty="0"/>
              <a:t>                                                                                                                                                                                               (CQC, 2017;JRF, 2015)</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26</a:t>
            </a:fld>
            <a:endParaRPr lang="en-US" dirty="0"/>
          </a:p>
        </p:txBody>
      </p:sp>
    </p:spTree>
    <p:extLst>
      <p:ext uri="{BB962C8B-B14F-4D97-AF65-F5344CB8AC3E}">
        <p14:creationId xmlns:p14="http://schemas.microsoft.com/office/powerpoint/2010/main" val="456533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00"/>
                                        <p:tgtEl>
                                          <p:spTgt spid="3">
                                            <p:txEl>
                                              <p:pRg st="1" end="1"/>
                                            </p:txEl>
                                          </p:spTgt>
                                        </p:tgtEl>
                                      </p:cBhvr>
                                    </p:animEffect>
                                    <p:anim calcmode="lin" valueType="num">
                                      <p:cBhvr>
                                        <p:cTn id="1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a typeface="Calibri" panose="020F0502020204030204" pitchFamily="34" charset="0"/>
                <a:cs typeface="Times New Roman" panose="02020603050405020304" pitchFamily="18" charset="0"/>
              </a:rPr>
              <a:t>Care Workers have Power Over the Residents</a:t>
            </a:r>
            <a:endParaRPr lang="en-GB" dirty="0"/>
          </a:p>
        </p:txBody>
      </p:sp>
      <p:sp>
        <p:nvSpPr>
          <p:cNvPr id="3" name="Content Placeholder 2"/>
          <p:cNvSpPr>
            <a:spLocks noGrp="1"/>
          </p:cNvSpPr>
          <p:nvPr>
            <p:ph idx="1"/>
          </p:nvPr>
        </p:nvSpPr>
        <p:spPr>
          <a:xfrm>
            <a:off x="463280" y="2049131"/>
            <a:ext cx="8471998" cy="3069522"/>
          </a:xfrm>
        </p:spPr>
        <p:txBody>
          <a:bodyPr>
            <a:normAutofit/>
          </a:bodyPr>
          <a:lstStyle/>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Control their daily lives with their actions</a:t>
            </a:r>
          </a:p>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Have been known to impose informal sanctions on residents who are seen as problematic</a:t>
            </a:r>
          </a:p>
          <a:p>
            <a:pPr>
              <a:lnSpc>
                <a:spcPct val="107000"/>
              </a:lnSpc>
              <a:spcAft>
                <a:spcPts val="800"/>
              </a:spcAft>
            </a:pPr>
            <a:r>
              <a:rPr lang="en-GB" sz="2000" dirty="0">
                <a:latin typeface="+mj-lt"/>
                <a:ea typeface="Calibri" panose="020F0502020204030204" pitchFamily="34" charset="0"/>
                <a:cs typeface="Times New Roman" panose="02020603050405020304" pitchFamily="18" charset="0"/>
              </a:rPr>
              <a:t>Are bound by informal control of work environment</a:t>
            </a:r>
          </a:p>
          <a:p>
            <a:pPr marL="0" indent="0" algn="r">
              <a:lnSpc>
                <a:spcPct val="107000"/>
              </a:lnSpc>
              <a:spcAft>
                <a:spcPts val="800"/>
              </a:spcAft>
              <a:buNone/>
            </a:pPr>
            <a:endParaRPr lang="en-GB" sz="1300" dirty="0">
              <a:latin typeface="+mj-lt"/>
              <a:ea typeface="Calibri" panose="020F0502020204030204" pitchFamily="34" charset="0"/>
              <a:cs typeface="Times New Roman" panose="02020603050405020304" pitchFamily="18" charset="0"/>
            </a:endParaRPr>
          </a:p>
          <a:p>
            <a:pPr marL="0" indent="0" algn="r">
              <a:lnSpc>
                <a:spcPct val="107000"/>
              </a:lnSpc>
              <a:spcAft>
                <a:spcPts val="800"/>
              </a:spcAft>
              <a:buNone/>
            </a:pPr>
            <a:r>
              <a:rPr lang="en-GB" sz="2000" dirty="0">
                <a:latin typeface="+mj-lt"/>
                <a:ea typeface="Calibri" panose="020F0502020204030204" pitchFamily="34" charset="0"/>
                <a:cs typeface="Times New Roman" panose="02020603050405020304" pitchFamily="18" charset="0"/>
              </a:rPr>
              <a:t>(JRF, 2009)</a:t>
            </a:r>
            <a:endParaRPr lang="en-GB" dirty="0">
              <a:latin typeface="+mj-lt"/>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27</a:t>
            </a:fld>
            <a:endParaRPr lang="en-US" dirty="0"/>
          </a:p>
        </p:txBody>
      </p:sp>
    </p:spTree>
    <p:extLst>
      <p:ext uri="{BB962C8B-B14F-4D97-AF65-F5344CB8AC3E}">
        <p14:creationId xmlns:p14="http://schemas.microsoft.com/office/powerpoint/2010/main" val="488417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Management has Power over Staff and Residents</a:t>
            </a:r>
          </a:p>
        </p:txBody>
      </p:sp>
      <p:sp>
        <p:nvSpPr>
          <p:cNvPr id="3" name="Slide Number Placeholder 2"/>
          <p:cNvSpPr>
            <a:spLocks noGrp="1"/>
          </p:cNvSpPr>
          <p:nvPr>
            <p:ph type="sldNum" sz="quarter" idx="12"/>
          </p:nvPr>
        </p:nvSpPr>
        <p:spPr/>
        <p:txBody>
          <a:bodyPr/>
          <a:lstStyle/>
          <a:p>
            <a:fld id="{D57F1E4F-1CFF-5643-939E-217C01CDF565}" type="slidenum">
              <a:rPr lang="en-US" smtClean="0"/>
              <a:pPr/>
              <a:t>28</a:t>
            </a:fld>
            <a:endParaRPr lang="en-US" dirty="0"/>
          </a:p>
        </p:txBody>
      </p:sp>
      <p:pic>
        <p:nvPicPr>
          <p:cNvPr id="5" name="Picture 4"/>
          <p:cNvPicPr>
            <a:picLocks noChangeAspect="1"/>
          </p:cNvPicPr>
          <p:nvPr/>
        </p:nvPicPr>
        <p:blipFill>
          <a:blip r:embed="rId2"/>
          <a:stretch>
            <a:fillRect/>
          </a:stretch>
        </p:blipFill>
        <p:spPr>
          <a:xfrm>
            <a:off x="9800804" y="5574224"/>
            <a:ext cx="1103472" cy="323116"/>
          </a:xfrm>
          <a:prstGeom prst="rect">
            <a:avLst/>
          </a:prstGeom>
        </p:spPr>
      </p:pic>
      <p:sp>
        <p:nvSpPr>
          <p:cNvPr id="6" name="Content Placeholder 2"/>
          <p:cNvSpPr txBox="1">
            <a:spLocks/>
          </p:cNvSpPr>
          <p:nvPr/>
        </p:nvSpPr>
        <p:spPr>
          <a:xfrm>
            <a:off x="806633" y="2049130"/>
            <a:ext cx="6091124" cy="3873501"/>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a:lnSpc>
                <a:spcPct val="107000"/>
              </a:lnSpc>
              <a:spcAft>
                <a:spcPts val="800"/>
              </a:spcAft>
            </a:pPr>
            <a:r>
              <a:rPr lang="en-GB" sz="2000" dirty="0">
                <a:ea typeface="Calibri" panose="020F0502020204030204" pitchFamily="34" charset="0"/>
                <a:cs typeface="Times New Roman" panose="02020603050405020304" pitchFamily="18" charset="0"/>
              </a:rPr>
              <a:t>Control day to day running of care home</a:t>
            </a:r>
          </a:p>
          <a:p>
            <a:pPr>
              <a:lnSpc>
                <a:spcPct val="107000"/>
              </a:lnSpc>
              <a:spcAft>
                <a:spcPts val="800"/>
              </a:spcAft>
            </a:pPr>
            <a:r>
              <a:rPr lang="en-GB" sz="2000" dirty="0">
                <a:ea typeface="Calibri" panose="020F0502020204030204" pitchFamily="34" charset="0"/>
                <a:cs typeface="Times New Roman" panose="02020603050405020304" pitchFamily="18" charset="0"/>
              </a:rPr>
              <a:t>Set staffing levels and pay </a:t>
            </a:r>
          </a:p>
          <a:p>
            <a:pPr>
              <a:lnSpc>
                <a:spcPct val="107000"/>
              </a:lnSpc>
              <a:spcAft>
                <a:spcPts val="800"/>
              </a:spcAft>
            </a:pPr>
            <a:r>
              <a:rPr lang="en-GB" sz="2000" dirty="0">
                <a:ea typeface="Calibri" panose="020F0502020204030204" pitchFamily="34" charset="0"/>
                <a:cs typeface="Times New Roman" panose="02020603050405020304" pitchFamily="18" charset="0"/>
              </a:rPr>
              <a:t>Set out policies and procedures</a:t>
            </a:r>
          </a:p>
          <a:p>
            <a:pPr>
              <a:lnSpc>
                <a:spcPct val="107000"/>
              </a:lnSpc>
              <a:spcAft>
                <a:spcPts val="800"/>
              </a:spcAft>
            </a:pPr>
            <a:r>
              <a:rPr lang="en-GB" sz="2000" dirty="0">
                <a:ea typeface="Calibri" panose="020F0502020204030204" pitchFamily="34" charset="0"/>
                <a:cs typeface="Times New Roman" panose="02020603050405020304" pitchFamily="18" charset="0"/>
              </a:rPr>
              <a:t>Actions set example for conduct</a:t>
            </a:r>
          </a:p>
          <a:p>
            <a:pPr marL="0" indent="0" algn="r">
              <a:lnSpc>
                <a:spcPct val="107000"/>
              </a:lnSpc>
              <a:spcAft>
                <a:spcPts val="800"/>
              </a:spcAft>
              <a:buFont typeface="Wingdings 3" charset="2"/>
              <a:buNone/>
            </a:pPr>
            <a:endParaRPr lang="en-GB" sz="1300" dirty="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43246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Consider discussing in your peer study groups</a:t>
            </a:r>
            <a:endParaRPr lang="en-GB" i="1" dirty="0"/>
          </a:p>
        </p:txBody>
      </p:sp>
      <p:sp>
        <p:nvSpPr>
          <p:cNvPr id="3" name="Slide Number Placeholder 2"/>
          <p:cNvSpPr>
            <a:spLocks noGrp="1"/>
          </p:cNvSpPr>
          <p:nvPr>
            <p:ph type="sldNum" sz="quarter" idx="12"/>
          </p:nvPr>
        </p:nvSpPr>
        <p:spPr/>
        <p:txBody>
          <a:bodyPr/>
          <a:lstStyle/>
          <a:p>
            <a:fld id="{D57F1E4F-1CFF-5643-939E-217C01CDF565}" type="slidenum">
              <a:rPr lang="en-US" smtClean="0"/>
              <a:pPr/>
              <a:t>29</a:t>
            </a:fld>
            <a:endParaRPr lang="en-US" dirty="0"/>
          </a:p>
        </p:txBody>
      </p:sp>
      <p:sp>
        <p:nvSpPr>
          <p:cNvPr id="4" name="TextBox 3"/>
          <p:cNvSpPr txBox="1"/>
          <p:nvPr/>
        </p:nvSpPr>
        <p:spPr>
          <a:xfrm>
            <a:off x="677334" y="2501932"/>
            <a:ext cx="8703425" cy="3539430"/>
          </a:xfrm>
          <a:prstGeom prst="rect">
            <a:avLst/>
          </a:prstGeom>
          <a:noFill/>
        </p:spPr>
        <p:txBody>
          <a:bodyPr wrap="square" rtlCol="0">
            <a:spAutoFit/>
          </a:bodyPr>
          <a:lstStyle/>
          <a:p>
            <a:pPr marL="457200" indent="-457200">
              <a:buFont typeface="Arial" panose="020B0604020202020204" pitchFamily="34" charset="0"/>
              <a:buChar char="•"/>
            </a:pPr>
            <a:r>
              <a:rPr lang="en-GB" sz="2800" dirty="0"/>
              <a:t>What can be done to empower an elderly person in a residential care home?</a:t>
            </a:r>
          </a:p>
          <a:p>
            <a:pPr marL="457200" indent="-457200">
              <a:buFont typeface="Arial" panose="020B0604020202020204" pitchFamily="34" charset="0"/>
              <a:buChar char="•"/>
            </a:pPr>
            <a:r>
              <a:rPr lang="en-GB" sz="2800" dirty="0"/>
              <a:t>What are the barriers to empowerment?</a:t>
            </a:r>
          </a:p>
          <a:p>
            <a:pPr marL="457200" indent="-457200">
              <a:buFont typeface="Arial" panose="020B0604020202020204" pitchFamily="34" charset="0"/>
              <a:buChar char="•"/>
            </a:pPr>
            <a:r>
              <a:rPr lang="en-GB" sz="2800" dirty="0"/>
              <a:t>Look at this from the position of advocates, care workers and management </a:t>
            </a:r>
          </a:p>
          <a:p>
            <a:pPr marL="342900" indent="-342900">
              <a:buFontTx/>
              <a:buAutoNum type="arabicPeriod"/>
            </a:pPr>
            <a:endParaRPr lang="en-GB" sz="2800" dirty="0"/>
          </a:p>
          <a:p>
            <a:pPr marL="342900" indent="-342900">
              <a:buAutoNum type="arabicPeriod"/>
            </a:pPr>
            <a:endParaRPr lang="en-GB" sz="2800" dirty="0"/>
          </a:p>
          <a:p>
            <a:pPr marL="342900" indent="-342900">
              <a:buAutoNum type="arabicPeriod"/>
            </a:pPr>
            <a:endParaRPr lang="en-GB" sz="2800" dirty="0"/>
          </a:p>
        </p:txBody>
      </p:sp>
    </p:spTree>
    <p:extLst>
      <p:ext uri="{BB962C8B-B14F-4D97-AF65-F5344CB8AC3E}">
        <p14:creationId xmlns:p14="http://schemas.microsoft.com/office/powerpoint/2010/main" val="9098411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normAutofit/>
          </a:bodyPr>
          <a:lstStyle/>
          <a:p>
            <a:r>
              <a:rPr lang="en-GB" dirty="0">
                <a:ea typeface="Calibri" panose="020F0502020204030204" pitchFamily="34" charset="0"/>
                <a:cs typeface="Times New Roman" panose="02020603050405020304" pitchFamily="18" charset="0"/>
              </a:rPr>
              <a:t>Management of Residential Home can Empower  Residents by…</a:t>
            </a:r>
            <a:endParaRPr lang="en-GB" dirty="0"/>
          </a:p>
        </p:txBody>
      </p:sp>
      <p:sp>
        <p:nvSpPr>
          <p:cNvPr id="3" name="Content Placeholder 2"/>
          <p:cNvSpPr>
            <a:spLocks noGrp="1"/>
          </p:cNvSpPr>
          <p:nvPr>
            <p:ph idx="1"/>
          </p:nvPr>
        </p:nvSpPr>
        <p:spPr>
          <a:xfrm>
            <a:off x="259493" y="2137718"/>
            <a:ext cx="11268332" cy="4470401"/>
          </a:xfrm>
        </p:spPr>
        <p:txBody>
          <a:bodyPr>
            <a:normAutofit/>
          </a:bodyPr>
          <a:lstStyle/>
          <a:p>
            <a:pPr marL="0" indent="0">
              <a:buNone/>
            </a:pPr>
            <a:endParaRPr lang="en-GB" sz="2000" dirty="0"/>
          </a:p>
          <a:p>
            <a:pPr lvl="2"/>
            <a:r>
              <a:rPr lang="en-GB" sz="2000" dirty="0"/>
              <a:t>Person centred care planning</a:t>
            </a:r>
          </a:p>
          <a:p>
            <a:pPr lvl="2"/>
            <a:r>
              <a:rPr lang="en-GB" sz="2000" dirty="0"/>
              <a:t>Training and monitoring staff</a:t>
            </a:r>
          </a:p>
          <a:p>
            <a:pPr lvl="2"/>
            <a:r>
              <a:rPr lang="en-GB" sz="2000" dirty="0"/>
              <a:t>Consultation with residents in all aspects of their care</a:t>
            </a:r>
          </a:p>
          <a:p>
            <a:pPr lvl="2"/>
            <a:r>
              <a:rPr lang="en-GB" sz="2000" dirty="0"/>
              <a:t>Involving residents in decisions about the home</a:t>
            </a:r>
          </a:p>
          <a:p>
            <a:pPr lvl="2"/>
            <a:r>
              <a:rPr lang="en-GB" sz="2000" dirty="0"/>
              <a:t>Transparency in all dealings</a:t>
            </a:r>
          </a:p>
          <a:p>
            <a:pPr lvl="2"/>
            <a:r>
              <a:rPr lang="en-GB" sz="2000" dirty="0"/>
              <a:t>Promoting advocacy</a:t>
            </a:r>
          </a:p>
          <a:p>
            <a:pPr lvl="2"/>
            <a:r>
              <a:rPr lang="en-GB" sz="2000" dirty="0"/>
              <a:t>Providing a safe environment for residents to air any grievances</a:t>
            </a:r>
          </a:p>
          <a:p>
            <a:pPr lvl="2"/>
            <a:r>
              <a:rPr lang="en-GB" sz="2000" dirty="0"/>
              <a:t>GIVING THEM A VOICE</a:t>
            </a:r>
          </a:p>
          <a:p>
            <a:pPr marL="0" indent="0" algn="r">
              <a:buNone/>
            </a:pPr>
            <a:r>
              <a:rPr lang="en-GB" sz="1200" dirty="0"/>
              <a:t>(</a:t>
            </a:r>
            <a:r>
              <a:rPr lang="en-GB" sz="1200" dirty="0" err="1"/>
              <a:t>MyHomeLife</a:t>
            </a:r>
            <a:r>
              <a:rPr lang="en-GB" sz="1200" dirty="0"/>
              <a:t>, 2016)</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30</a:t>
            </a:fld>
            <a:endParaRPr lang="en-US" dirty="0"/>
          </a:p>
        </p:txBody>
      </p:sp>
    </p:spTree>
    <p:extLst>
      <p:ext uri="{BB962C8B-B14F-4D97-AF65-F5344CB8AC3E}">
        <p14:creationId xmlns:p14="http://schemas.microsoft.com/office/powerpoint/2010/main" val="220712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par>
                                <p:cTn id="43" presetID="42" presetClass="entr" presetSubtype="0" fill="hold" nodeType="with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Effect transition="in" filter="fade">
                                      <p:cBhvr>
                                        <p:cTn id="45" dur="1000"/>
                                        <p:tgtEl>
                                          <p:spTgt spid="3">
                                            <p:txEl>
                                              <p:pRg st="9" end="9"/>
                                            </p:txEl>
                                          </p:spTgt>
                                        </p:tgtEl>
                                      </p:cBhvr>
                                    </p:animEffect>
                                    <p:anim calcmode="lin" valueType="num">
                                      <p:cBhvr>
                                        <p:cTn id="4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ea typeface="Calibri" panose="020F0502020204030204" pitchFamily="34" charset="0"/>
                <a:cs typeface="Times New Roman" panose="02020603050405020304" pitchFamily="18" charset="0"/>
              </a:rPr>
              <a:t>Barriers to Management Empowering Residents</a:t>
            </a:r>
            <a:endParaRPr lang="en-GB" sz="4000" dirty="0"/>
          </a:p>
        </p:txBody>
      </p:sp>
      <p:sp>
        <p:nvSpPr>
          <p:cNvPr id="3" name="Content Placeholder 2"/>
          <p:cNvSpPr>
            <a:spLocks noGrp="1"/>
          </p:cNvSpPr>
          <p:nvPr>
            <p:ph idx="1"/>
          </p:nvPr>
        </p:nvSpPr>
        <p:spPr>
          <a:xfrm>
            <a:off x="568545" y="2142462"/>
            <a:ext cx="9509733" cy="3898900"/>
          </a:xfrm>
        </p:spPr>
        <p:txBody>
          <a:bodyPr>
            <a:normAutofit/>
          </a:bodyPr>
          <a:lstStyle/>
          <a:p>
            <a:r>
              <a:rPr lang="en-GB" sz="2600" dirty="0"/>
              <a:t>Lack of funding</a:t>
            </a:r>
          </a:p>
          <a:p>
            <a:r>
              <a:rPr lang="en-GB" sz="2600" dirty="0"/>
              <a:t>Lack of resources</a:t>
            </a:r>
          </a:p>
          <a:p>
            <a:r>
              <a:rPr lang="en-GB" sz="2600" dirty="0"/>
              <a:t>Time constraints</a:t>
            </a:r>
          </a:p>
          <a:p>
            <a:r>
              <a:rPr lang="en-GB" sz="2600" dirty="0"/>
              <a:t>Lack of adequate staff</a:t>
            </a:r>
          </a:p>
          <a:p>
            <a:r>
              <a:rPr lang="en-GB" sz="2600" dirty="0"/>
              <a:t>Need to comply with council and government regulations and laws               </a:t>
            </a:r>
          </a:p>
          <a:p>
            <a:pPr marL="0" indent="0" algn="r">
              <a:buNone/>
            </a:pPr>
            <a:r>
              <a:rPr lang="en-GB" sz="2600" dirty="0"/>
              <a:t> (Hill </a:t>
            </a:r>
            <a:r>
              <a:rPr lang="en-GB" sz="2600" i="1" dirty="0"/>
              <a:t>et al</a:t>
            </a:r>
            <a:r>
              <a:rPr lang="en-GB" sz="2600" dirty="0"/>
              <a:t>., 2012)</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31</a:t>
            </a:fld>
            <a:endParaRPr lang="en-US" dirty="0"/>
          </a:p>
        </p:txBody>
      </p:sp>
    </p:spTree>
    <p:extLst>
      <p:ext uri="{BB962C8B-B14F-4D97-AF65-F5344CB8AC3E}">
        <p14:creationId xmlns:p14="http://schemas.microsoft.com/office/powerpoint/2010/main" val="2833436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Could be Done?</a:t>
            </a:r>
          </a:p>
        </p:txBody>
      </p:sp>
      <p:sp>
        <p:nvSpPr>
          <p:cNvPr id="3" name="Content Placeholder 2"/>
          <p:cNvSpPr>
            <a:spLocks noGrp="1"/>
          </p:cNvSpPr>
          <p:nvPr>
            <p:ph idx="1"/>
          </p:nvPr>
        </p:nvSpPr>
        <p:spPr>
          <a:xfrm>
            <a:off x="287730" y="1644115"/>
            <a:ext cx="9830305" cy="4254500"/>
          </a:xfrm>
        </p:spPr>
        <p:txBody>
          <a:bodyPr>
            <a:normAutofit fontScale="85000" lnSpcReduction="10000"/>
          </a:bodyPr>
          <a:lstStyle/>
          <a:p>
            <a:r>
              <a:rPr lang="en-GB" sz="2400" dirty="0"/>
              <a:t>Keys to a good life for older people with high support needs </a:t>
            </a:r>
          </a:p>
          <a:p>
            <a:pPr marL="0" indent="0">
              <a:buNone/>
            </a:pPr>
            <a:r>
              <a:rPr lang="en-GB" sz="2400" dirty="0"/>
              <a:t>	•	Personalised support and care</a:t>
            </a:r>
          </a:p>
          <a:p>
            <a:pPr marL="0" indent="0">
              <a:buNone/>
            </a:pPr>
            <a:r>
              <a:rPr lang="en-GB" sz="2400" dirty="0"/>
              <a:t>	•	Meaningful relationships </a:t>
            </a:r>
          </a:p>
          <a:p>
            <a:pPr marL="0" indent="0">
              <a:buNone/>
            </a:pPr>
            <a:r>
              <a:rPr lang="en-GB" sz="2400" dirty="0"/>
              <a:t>	•	Meaningful daily and Personal community life identity and self esteem </a:t>
            </a:r>
          </a:p>
          <a:p>
            <a:pPr marL="0" indent="0">
              <a:buNone/>
            </a:pPr>
            <a:r>
              <a:rPr lang="en-GB" sz="2400" dirty="0"/>
              <a:t>	•	Personal authority and control of home and personal surroundings</a:t>
            </a:r>
          </a:p>
          <a:p>
            <a:pPr marL="0" indent="0">
              <a:buNone/>
            </a:pPr>
            <a:r>
              <a:rPr lang="en-GB" sz="2400" dirty="0"/>
              <a:t>                                           </a:t>
            </a:r>
            <a:r>
              <a:rPr lang="en-GB" sz="2400" b="1" dirty="0">
                <a:solidFill>
                  <a:schemeClr val="accent3">
                    <a:lumMod val="75000"/>
                  </a:schemeClr>
                </a:solidFill>
              </a:rPr>
              <a:t>Advocacy</a:t>
            </a:r>
          </a:p>
          <a:p>
            <a:pPr marL="0" indent="0">
              <a:buNone/>
            </a:pPr>
            <a:r>
              <a:rPr lang="en-GB" sz="2400" dirty="0"/>
              <a:t>Things  have to change, policies must be made in collaboration with older people, not just be written but ENFORCED by government, agencies, organisations and individuals.</a:t>
            </a:r>
          </a:p>
          <a:p>
            <a:pPr marL="0" indent="0">
              <a:buNone/>
            </a:pPr>
            <a:r>
              <a:rPr lang="en-GB" sz="2400" dirty="0"/>
              <a:t>MUST BE GIVEN A VOICE TO REGAIN POWER OVER THEIR OWN LIVES</a:t>
            </a:r>
          </a:p>
          <a:p>
            <a:pPr marL="0" indent="0" algn="r">
              <a:buNone/>
            </a:pPr>
            <a:r>
              <a:rPr lang="en-GB" sz="2400" dirty="0"/>
              <a:t>(JRF, 2009)</a:t>
            </a:r>
          </a:p>
          <a:p>
            <a:pPr marL="0" indent="0">
              <a:buNone/>
            </a:pPr>
            <a:endParaRPr lang="en-GB" sz="2000" dirty="0"/>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32</a:t>
            </a:fld>
            <a:endParaRPr lang="en-US" dirty="0"/>
          </a:p>
        </p:txBody>
      </p:sp>
      <p:sp>
        <p:nvSpPr>
          <p:cNvPr id="5" name="TextBox 4"/>
          <p:cNvSpPr txBox="1"/>
          <p:nvPr/>
        </p:nvSpPr>
        <p:spPr>
          <a:xfrm>
            <a:off x="10353901" y="5621616"/>
            <a:ext cx="963827" cy="276999"/>
          </a:xfrm>
          <a:prstGeom prst="rect">
            <a:avLst/>
          </a:prstGeom>
          <a:noFill/>
        </p:spPr>
        <p:txBody>
          <a:bodyPr wrap="square" rtlCol="0">
            <a:spAutoFit/>
          </a:bodyPr>
          <a:lstStyle/>
          <a:p>
            <a:pPr algn="r"/>
            <a:r>
              <a:rPr lang="en-GB" sz="1200" dirty="0"/>
              <a:t>(JRF, 2009)</a:t>
            </a:r>
          </a:p>
        </p:txBody>
      </p:sp>
    </p:spTree>
    <p:extLst>
      <p:ext uri="{BB962C8B-B14F-4D97-AF65-F5344CB8AC3E}">
        <p14:creationId xmlns:p14="http://schemas.microsoft.com/office/powerpoint/2010/main" val="113858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1000"/>
                                        <p:tgtEl>
                                          <p:spTgt spid="3">
                                            <p:txEl>
                                              <p:pRg st="5" end="5"/>
                                            </p:txEl>
                                          </p:spTgt>
                                        </p:tgtEl>
                                      </p:cBhvr>
                                    </p:animEffect>
                                    <p:anim calcmode="lin" valueType="num">
                                      <p:cBhvr>
                                        <p:cTn id="2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4343" y="1427938"/>
            <a:ext cx="8825658" cy="2677648"/>
          </a:xfrm>
        </p:spPr>
        <p:txBody>
          <a:bodyPr/>
          <a:lstStyle/>
          <a:p>
            <a:r>
              <a:rPr lang="en-GB" sz="8800" dirty="0"/>
              <a:t>Any Questions?</a:t>
            </a:r>
          </a:p>
        </p:txBody>
      </p:sp>
    </p:spTree>
    <p:extLst>
      <p:ext uri="{BB962C8B-B14F-4D97-AF65-F5344CB8AC3E}">
        <p14:creationId xmlns:p14="http://schemas.microsoft.com/office/powerpoint/2010/main" val="27124540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1154954" y="2603499"/>
            <a:ext cx="9703546" cy="3806825"/>
          </a:xfrm>
        </p:spPr>
        <p:txBody>
          <a:bodyPr>
            <a:normAutofit fontScale="47500" lnSpcReduction="20000"/>
          </a:bodyPr>
          <a:lstStyle/>
          <a:p>
            <a:r>
              <a:rPr lang="en-GB" dirty="0" err="1"/>
              <a:t>AgeUK</a:t>
            </a:r>
            <a:r>
              <a:rPr lang="en-GB" dirty="0"/>
              <a:t>, (2018) Later Life in the United Kingdom. Available </a:t>
            </a:r>
            <a:r>
              <a:rPr lang="en-GB" dirty="0" err="1"/>
              <a:t>at:https</a:t>
            </a:r>
            <a:r>
              <a:rPr lang="en-GB" dirty="0"/>
              <a:t>://www.ageuk.org.uk/globalassets/age-uk/documents/reports-and-publications/later_life_uk_factsheet.pdf (Accessed: 20 September 2018)</a:t>
            </a:r>
          </a:p>
          <a:p>
            <a:r>
              <a:rPr lang="en-GB" dirty="0"/>
              <a:t> Bahr, S. (2015) Reducing depression in nursing homes requires more than just antidepressants. Available at: </a:t>
            </a:r>
            <a:r>
              <a:rPr lang="en-GB" u="sng" dirty="0">
                <a:hlinkClick r:id="rId2"/>
              </a:rPr>
              <a:t>http://theconversation.com/reducing-depression-in-nursing-homes-requires-more-than-just-antidepressants-38970</a:t>
            </a:r>
            <a:r>
              <a:rPr lang="en-GB" dirty="0"/>
              <a:t> (Accessed: 10 January 2019).</a:t>
            </a:r>
          </a:p>
          <a:p>
            <a:r>
              <a:rPr lang="en-GB" dirty="0"/>
              <a:t>CHOICE, (2013) What makes a real difference to resident experience? Digging deep into care home culture: The CHOICE (Care Home Organisations Implementing Cultures of Excellence) research report. Available at: </a:t>
            </a:r>
            <a:r>
              <a:rPr lang="en-GB" u="sng" dirty="0">
                <a:hlinkClick r:id="rId3"/>
              </a:rPr>
              <a:t>http://www.panicoa.org.uk/sites/default/files/CHOICE_final_report.pdf</a:t>
            </a:r>
            <a:r>
              <a:rPr lang="en-GB" dirty="0"/>
              <a:t> (Accessed: 11 January 2019).</a:t>
            </a:r>
          </a:p>
          <a:p>
            <a:r>
              <a:rPr lang="en-GB" dirty="0"/>
              <a:t>Care Quality Commission (2017a). </a:t>
            </a:r>
            <a:r>
              <a:rPr lang="en-GB" i="1" dirty="0"/>
              <a:t>The State of Health Care and Adult Social Care in England, 2016/17 </a:t>
            </a:r>
            <a:r>
              <a:rPr lang="en-GB" dirty="0"/>
              <a:t>HC 377. London: Her Majesty’s Stationery Office. Available at: </a:t>
            </a:r>
            <a:r>
              <a:rPr lang="en-GB" dirty="0">
                <a:hlinkClick r:id="rId4"/>
              </a:rPr>
              <a:t>www.cqc.org.uk/publications/major-report/state-care</a:t>
            </a:r>
            <a:r>
              <a:rPr lang="en-GB" dirty="0"/>
              <a:t> (Accessed: 2 October 2018).</a:t>
            </a:r>
          </a:p>
          <a:p>
            <a:r>
              <a:rPr lang="en-GB" altLang="en-US" dirty="0"/>
              <a:t>Dalrymple J, and Burke B (2001) </a:t>
            </a:r>
            <a:r>
              <a:rPr lang="en-GB" altLang="en-US" i="1" dirty="0"/>
              <a:t>Anti Oppressive Practice: Social Care and the Law</a:t>
            </a:r>
            <a:r>
              <a:rPr lang="en-GB" altLang="en-US" dirty="0"/>
              <a:t>, Buckingham: OUP.</a:t>
            </a:r>
          </a:p>
          <a:p>
            <a:r>
              <a:rPr lang="en-GB" dirty="0"/>
              <a:t>Dictionary.com (2019) </a:t>
            </a:r>
            <a:r>
              <a:rPr lang="en-GB" i="1" dirty="0"/>
              <a:t>Positionality</a:t>
            </a:r>
            <a:r>
              <a:rPr lang="en-GB" dirty="0"/>
              <a:t> Available at: </a:t>
            </a:r>
            <a:r>
              <a:rPr lang="en-GB" dirty="0">
                <a:hlinkClick r:id="rId5"/>
              </a:rPr>
              <a:t>https://www.dictionary.com/e/gender-sexuality/positionality/</a:t>
            </a:r>
            <a:r>
              <a:rPr lang="en-GB" dirty="0"/>
              <a:t> (Accessed: 31 January 2020).</a:t>
            </a:r>
          </a:p>
          <a:p>
            <a:r>
              <a:rPr lang="en-GB" dirty="0"/>
              <a:t>Ferrante, J. (2008) Sociology: </a:t>
            </a:r>
            <a:r>
              <a:rPr lang="en-GB" i="1" dirty="0"/>
              <a:t>A Global Perspective </a:t>
            </a:r>
            <a:r>
              <a:rPr lang="en-GB" dirty="0"/>
              <a:t>7</a:t>
            </a:r>
            <a:r>
              <a:rPr lang="en-GB" baseline="30000" dirty="0"/>
              <a:t>th</a:t>
            </a:r>
            <a:r>
              <a:rPr lang="en-GB" dirty="0"/>
              <a:t> </a:t>
            </a:r>
            <a:r>
              <a:rPr lang="en-GB" dirty="0" err="1"/>
              <a:t>edn</a:t>
            </a:r>
            <a:r>
              <a:rPr lang="en-GB" i="1" dirty="0"/>
              <a:t>. </a:t>
            </a:r>
            <a:r>
              <a:rPr lang="en-GB" dirty="0"/>
              <a:t>Belmont: Thomson Higher Education.</a:t>
            </a:r>
          </a:p>
          <a:p>
            <a:r>
              <a:rPr lang="en-GB" dirty="0"/>
              <a:t>Gidddens, A. and Sutton, P. (2010) Sociology: Introductory Readings. London: Polity</a:t>
            </a:r>
          </a:p>
          <a:p>
            <a:r>
              <a:rPr lang="en-GB" dirty="0"/>
              <a:t>Hill, R., Thorn, B., </a:t>
            </a:r>
            <a:r>
              <a:rPr lang="en-GB" dirty="0" err="1"/>
              <a:t>Bowiling</a:t>
            </a:r>
            <a:r>
              <a:rPr lang="en-GB" dirty="0"/>
              <a:t>, J. and Morrison, A. (2012) </a:t>
            </a:r>
            <a:r>
              <a:rPr lang="en-GB" i="1" dirty="0"/>
              <a:t>Geriatric Residential Care. </a:t>
            </a:r>
            <a:r>
              <a:rPr lang="en-GB" dirty="0"/>
              <a:t>Hove: Psychology Press.</a:t>
            </a:r>
          </a:p>
          <a:p>
            <a:r>
              <a:rPr lang="en-GB" dirty="0" err="1"/>
              <a:t>Hirschi</a:t>
            </a:r>
            <a:r>
              <a:rPr lang="en-GB" dirty="0"/>
              <a:t> T &amp; </a:t>
            </a:r>
            <a:r>
              <a:rPr lang="en-GB" dirty="0" err="1"/>
              <a:t>Gottredson</a:t>
            </a:r>
            <a:r>
              <a:rPr lang="en-GB" dirty="0"/>
              <a:t> MR (2005) ‘Punishment of Children from the Perspective of Control Theory’ in Donnelly M &amp; Straus MA, Corporal Punishment of Children in Theoretical Perspectives, New Haven, CT: Yale University Press.</a:t>
            </a:r>
          </a:p>
          <a:p>
            <a:r>
              <a:rPr lang="en-GB" dirty="0"/>
              <a:t>JRF, (2015) The costs and benefits of paying all the lowest-paid care home workers in the UK the Living Wage Available at: </a:t>
            </a:r>
            <a:r>
              <a:rPr lang="en-GB" u="sng" dirty="0">
                <a:hlinkClick r:id="rId6"/>
              </a:rPr>
              <a:t>https://www.jrf.org.uk/report/costs-and-benefits-paying-all-lowest-paid-care-home-workers-uk-living-wage</a:t>
            </a:r>
            <a:r>
              <a:rPr lang="en-GB" dirty="0"/>
              <a:t> (Accessed: 11 January 2019).</a:t>
            </a:r>
          </a:p>
          <a:p>
            <a:r>
              <a:rPr lang="en-GB" dirty="0"/>
              <a:t>JRF, (2009) Older people’s vision for long-term care. Available at: </a:t>
            </a:r>
            <a:r>
              <a:rPr lang="en-GB" u="sng" dirty="0">
                <a:hlinkClick r:id="rId7"/>
              </a:rPr>
              <a:t>http://www.cpa.org.uk/ltc/older-people-vision-for-care-full.pdf</a:t>
            </a:r>
            <a:r>
              <a:rPr lang="en-GB" dirty="0"/>
              <a:t> (Accessed: 10 January 2019).</a:t>
            </a:r>
          </a:p>
          <a:p>
            <a:r>
              <a:rPr lang="en-GB" dirty="0" err="1"/>
              <a:t>LaingBuisson</a:t>
            </a:r>
            <a:r>
              <a:rPr lang="en-GB" dirty="0"/>
              <a:t>, (2015) Care in the UK: The costs you face. Available at: </a:t>
            </a:r>
            <a:r>
              <a:rPr lang="en-GB" u="sng" dirty="0">
                <a:hlinkClick r:id="rId8"/>
              </a:rPr>
              <a:t>http://www.bbc.co.uk/news/health-30990913</a:t>
            </a:r>
            <a:r>
              <a:rPr lang="en-GB" dirty="0"/>
              <a:t> (Accessed: 10 January 2019). </a:t>
            </a:r>
          </a:p>
        </p:txBody>
      </p:sp>
      <p:sp>
        <p:nvSpPr>
          <p:cNvPr id="4" name="Slide Number Placeholder 3"/>
          <p:cNvSpPr>
            <a:spLocks noGrp="1"/>
          </p:cNvSpPr>
          <p:nvPr>
            <p:ph type="sldNum" sz="quarter" idx="12"/>
          </p:nvPr>
        </p:nvSpPr>
        <p:spPr/>
        <p:txBody>
          <a:bodyPr/>
          <a:lstStyle/>
          <a:p>
            <a:fld id="{D57F1E4F-1CFF-5643-939E-217C01CDF565}" type="slidenum">
              <a:rPr lang="en-US" smtClean="0"/>
              <a:pPr/>
              <a:t>34</a:t>
            </a:fld>
            <a:endParaRPr lang="en-US" dirty="0"/>
          </a:p>
        </p:txBody>
      </p:sp>
    </p:spTree>
    <p:extLst>
      <p:ext uri="{BB962C8B-B14F-4D97-AF65-F5344CB8AC3E}">
        <p14:creationId xmlns:p14="http://schemas.microsoft.com/office/powerpoint/2010/main" val="5988373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55000" lnSpcReduction="20000"/>
          </a:bodyPr>
          <a:lstStyle/>
          <a:p>
            <a:r>
              <a:rPr lang="en-GB" dirty="0"/>
              <a:t>Jacobson, D. and Mustafa, N. (2019) ‘Social Identity Map: A Reflexivity Tool for Practicing Explicit Positionality in Critical Qualitative Research’, </a:t>
            </a:r>
            <a:r>
              <a:rPr lang="en-GB" i="1" dirty="0"/>
              <a:t>International Journal of Qualitative Methods </a:t>
            </a:r>
            <a:r>
              <a:rPr lang="en-GB" dirty="0"/>
              <a:t>18, Available at: </a:t>
            </a:r>
            <a:r>
              <a:rPr lang="en-GB" dirty="0">
                <a:hlinkClick r:id="rId2"/>
              </a:rPr>
              <a:t>https://journals.sagepub.com/doi/full/10.1177/1609406919870075#articleCitationDownloadContainer</a:t>
            </a:r>
            <a:r>
              <a:rPr lang="en-GB" dirty="0"/>
              <a:t> (Accessed: 28 January 2020).</a:t>
            </a:r>
          </a:p>
          <a:p>
            <a:r>
              <a:rPr lang="en-GB" dirty="0"/>
              <a:t>Miller, C. (2009) </a:t>
            </a:r>
            <a:r>
              <a:rPr lang="en-GB" i="1" dirty="0"/>
              <a:t>Nursing for Wellness in Older Adults.</a:t>
            </a:r>
            <a:r>
              <a:rPr lang="en-GB" dirty="0"/>
              <a:t> 6</a:t>
            </a:r>
            <a:r>
              <a:rPr lang="en-GB" baseline="30000" dirty="0"/>
              <a:t>th</a:t>
            </a:r>
            <a:r>
              <a:rPr lang="en-GB" dirty="0"/>
              <a:t> </a:t>
            </a:r>
            <a:r>
              <a:rPr lang="en-GB" dirty="0" err="1"/>
              <a:t>edn</a:t>
            </a:r>
            <a:r>
              <a:rPr lang="en-GB" dirty="0"/>
              <a:t>. Philadelphia:</a:t>
            </a:r>
            <a:r>
              <a:rPr lang="en-GB" i="1" dirty="0"/>
              <a:t> </a:t>
            </a:r>
            <a:r>
              <a:rPr lang="en-GB" dirty="0"/>
              <a:t>Lippincott Williams and Wilkins.</a:t>
            </a:r>
          </a:p>
          <a:p>
            <a:r>
              <a:rPr lang="en-GB" dirty="0"/>
              <a:t>Moore, S. (2001) </a:t>
            </a:r>
            <a:r>
              <a:rPr lang="en-GB" i="1" dirty="0"/>
              <a:t>Sociology Alive!</a:t>
            </a:r>
            <a:r>
              <a:rPr lang="en-GB" dirty="0"/>
              <a:t> 3</a:t>
            </a:r>
            <a:r>
              <a:rPr lang="en-GB" baseline="30000" dirty="0"/>
              <a:t>rd</a:t>
            </a:r>
            <a:r>
              <a:rPr lang="en-GB" dirty="0"/>
              <a:t> </a:t>
            </a:r>
            <a:r>
              <a:rPr lang="en-GB" dirty="0" err="1"/>
              <a:t>edn</a:t>
            </a:r>
            <a:r>
              <a:rPr lang="en-GB" dirty="0"/>
              <a:t>. Cheltenham: Nelson Thornes Ltd.</a:t>
            </a:r>
          </a:p>
          <a:p>
            <a:r>
              <a:rPr lang="en-GB" dirty="0" err="1"/>
              <a:t>MyHomeLife</a:t>
            </a:r>
            <a:r>
              <a:rPr lang="en-GB" dirty="0"/>
              <a:t>, (2016) Best Practice Themes Available at: </a:t>
            </a:r>
            <a:r>
              <a:rPr lang="en-GB" u="sng" dirty="0">
                <a:hlinkClick r:id="rId3"/>
              </a:rPr>
              <a:t>http://myhomelife.org.uk/good-practice/8-best-practice-themes/</a:t>
            </a:r>
            <a:r>
              <a:rPr lang="en-GB" dirty="0"/>
              <a:t> (Accessed: 10 January 2019).</a:t>
            </a:r>
          </a:p>
          <a:p>
            <a:r>
              <a:rPr lang="en-GB" dirty="0"/>
              <a:t>Oxford Dictionaries, (2016) Control. Available at: </a:t>
            </a:r>
            <a:r>
              <a:rPr lang="en-GB" u="sng" dirty="0">
                <a:hlinkClick r:id="rId4"/>
              </a:rPr>
              <a:t>http://www.oxforddictionaries.com/definition/english/control</a:t>
            </a:r>
            <a:r>
              <a:rPr lang="en-GB" dirty="0"/>
              <a:t> (Accessed: 10</a:t>
            </a:r>
            <a:r>
              <a:rPr lang="en-GB" baseline="30000" dirty="0"/>
              <a:t>th</a:t>
            </a:r>
            <a:r>
              <a:rPr lang="en-GB" dirty="0"/>
              <a:t> September  2019).</a:t>
            </a:r>
          </a:p>
          <a:p>
            <a:r>
              <a:rPr lang="en-GB" dirty="0"/>
              <a:t>Sutton-</a:t>
            </a:r>
            <a:r>
              <a:rPr lang="en-GB" dirty="0" err="1"/>
              <a:t>Kerchner</a:t>
            </a:r>
            <a:r>
              <a:rPr lang="en-GB" dirty="0"/>
              <a:t>, M (2017) ‘People Power’ Available at: http://fitnessandwellnessnews.com/people-power/ (Accessed: 17 June 2019).</a:t>
            </a:r>
          </a:p>
          <a:p>
            <a:pPr marL="0" indent="0">
              <a:buNone/>
            </a:pPr>
            <a:r>
              <a:rPr lang="en-GB" dirty="0"/>
              <a:t>       Thompson, N. (2007) </a:t>
            </a:r>
            <a:r>
              <a:rPr lang="en-GB" i="1" dirty="0"/>
              <a:t>Power and Empowerment. </a:t>
            </a:r>
            <a:r>
              <a:rPr lang="en-GB" dirty="0"/>
              <a:t>Lyme Regis: Russell House Publishing.</a:t>
            </a:r>
          </a:p>
          <a:p>
            <a:r>
              <a:rPr lang="en-GB" dirty="0"/>
              <a:t>Thompson, N. (2006) </a:t>
            </a:r>
            <a:r>
              <a:rPr lang="en-GB" i="1" dirty="0"/>
              <a:t>Anti-discriminatory Practice</a:t>
            </a:r>
            <a:r>
              <a:rPr lang="en-GB" dirty="0"/>
              <a:t> 4</a:t>
            </a:r>
            <a:r>
              <a:rPr lang="en-GB" baseline="30000" dirty="0"/>
              <a:t>th</a:t>
            </a:r>
            <a:r>
              <a:rPr lang="en-GB" dirty="0"/>
              <a:t> </a:t>
            </a:r>
            <a:r>
              <a:rPr lang="en-GB" dirty="0" err="1"/>
              <a:t>edn</a:t>
            </a:r>
            <a:r>
              <a:rPr lang="en-GB" dirty="0"/>
              <a:t>. London: Palgrave Macmillan.</a:t>
            </a:r>
          </a:p>
          <a:p>
            <a:r>
              <a:rPr lang="en-GB" dirty="0"/>
              <a:t>Weber M (1978) Economy and Society: An Outline of Interpretive Sociology, Volumes I and II, Berkeley and Los Angeles, CA: University of California Press.</a:t>
            </a:r>
          </a:p>
          <a:p>
            <a:r>
              <a:rPr lang="en-GB" altLang="en-US" dirty="0"/>
              <a:t>Williams F, (2010) Group Work, in </a:t>
            </a:r>
            <a:r>
              <a:rPr lang="en-GB" altLang="en-US" dirty="0" err="1"/>
              <a:t>Buchroth</a:t>
            </a:r>
            <a:r>
              <a:rPr lang="en-GB" altLang="en-US" dirty="0"/>
              <a:t> I, and Parkin C, </a:t>
            </a:r>
            <a:r>
              <a:rPr lang="en-GB" altLang="en-US" i="1" dirty="0"/>
              <a:t>Using Theory in Youth and Community Work Practice.</a:t>
            </a:r>
            <a:r>
              <a:rPr lang="en-GB" altLang="en-US" dirty="0"/>
              <a:t> Exeter: Learning Matters.</a:t>
            </a:r>
            <a:endParaRPr lang="en-GB" dirty="0"/>
          </a:p>
          <a:p>
            <a:r>
              <a:rPr lang="en-GB" dirty="0"/>
              <a:t>Wrong, D. (2009) Power: Its Forms, Bases, and Uses. London: Transaction Publishers.</a:t>
            </a:r>
          </a:p>
          <a:p>
            <a:pPr marL="0" indent="0">
              <a:buNone/>
            </a:pPr>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35</a:t>
            </a:fld>
            <a:endParaRPr lang="en-US" dirty="0"/>
          </a:p>
        </p:txBody>
      </p:sp>
    </p:spTree>
    <p:extLst>
      <p:ext uri="{BB962C8B-B14F-4D97-AF65-F5344CB8AC3E}">
        <p14:creationId xmlns:p14="http://schemas.microsoft.com/office/powerpoint/2010/main" val="21843447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36</a:t>
            </a:fld>
            <a:endParaRPr lang="en-US" dirty="0"/>
          </a:p>
        </p:txBody>
      </p:sp>
      <p:pic>
        <p:nvPicPr>
          <p:cNvPr id="5" name="Picture 4"/>
          <p:cNvPicPr>
            <a:picLocks noChangeAspect="1"/>
          </p:cNvPicPr>
          <p:nvPr/>
        </p:nvPicPr>
        <p:blipFill>
          <a:blip r:embed="rId2"/>
          <a:stretch>
            <a:fillRect/>
          </a:stretch>
        </p:blipFill>
        <p:spPr>
          <a:xfrm>
            <a:off x="3002031" y="295729"/>
            <a:ext cx="6472169" cy="6499710"/>
          </a:xfrm>
          <a:prstGeom prst="rect">
            <a:avLst/>
          </a:prstGeom>
        </p:spPr>
      </p:pic>
    </p:spTree>
    <p:extLst>
      <p:ext uri="{BB962C8B-B14F-4D97-AF65-F5344CB8AC3E}">
        <p14:creationId xmlns:p14="http://schemas.microsoft.com/office/powerpoint/2010/main" val="7266907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37</a:t>
            </a:fld>
            <a:endParaRPr lang="en-US" dirty="0"/>
          </a:p>
        </p:txBody>
      </p:sp>
      <p:pic>
        <p:nvPicPr>
          <p:cNvPr id="6" name="Picture 5" descr="https://s-media-cache-ak0.pinimg.com/236x/19/23/12/192312eea7be53d66892da1fb3ba6f27.jpg"/>
          <p:cNvPicPr/>
          <p:nvPr/>
        </p:nvPicPr>
        <p:blipFill>
          <a:blip r:embed="rId2">
            <a:extLst>
              <a:ext uri="{28A0092B-C50C-407E-A947-70E740481C1C}">
                <a14:useLocalDpi xmlns:a14="http://schemas.microsoft.com/office/drawing/2010/main" val="0"/>
              </a:ext>
            </a:extLst>
          </a:blip>
          <a:srcRect/>
          <a:stretch>
            <a:fillRect/>
          </a:stretch>
        </p:blipFill>
        <p:spPr bwMode="auto">
          <a:xfrm>
            <a:off x="3886200" y="444500"/>
            <a:ext cx="4978400" cy="5956300"/>
          </a:xfrm>
          <a:prstGeom prst="rect">
            <a:avLst/>
          </a:prstGeom>
          <a:noFill/>
          <a:ln>
            <a:noFill/>
          </a:ln>
        </p:spPr>
      </p:pic>
    </p:spTree>
    <p:extLst>
      <p:ext uri="{BB962C8B-B14F-4D97-AF65-F5344CB8AC3E}">
        <p14:creationId xmlns:p14="http://schemas.microsoft.com/office/powerpoint/2010/main" val="38164500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38</a:t>
            </a:fld>
            <a:endParaRPr lang="en-US" dirty="0"/>
          </a:p>
        </p:txBody>
      </p:sp>
      <p:pic>
        <p:nvPicPr>
          <p:cNvPr id="6" name="Picture 5" descr="https://muslimlearninggarden.files.wordpress.com/2011/08/p1000336.jpg"/>
          <p:cNvPicPr/>
          <p:nvPr/>
        </p:nvPicPr>
        <p:blipFill>
          <a:blip r:embed="rId2">
            <a:extLst>
              <a:ext uri="{28A0092B-C50C-407E-A947-70E740481C1C}">
                <a14:useLocalDpi xmlns:a14="http://schemas.microsoft.com/office/drawing/2010/main" val="0"/>
              </a:ext>
            </a:extLst>
          </a:blip>
          <a:srcRect/>
          <a:stretch>
            <a:fillRect/>
          </a:stretch>
        </p:blipFill>
        <p:spPr bwMode="auto">
          <a:xfrm>
            <a:off x="3327400" y="1063416"/>
            <a:ext cx="6370955" cy="5121484"/>
          </a:xfrm>
          <a:prstGeom prst="rect">
            <a:avLst/>
          </a:prstGeom>
          <a:noFill/>
          <a:ln>
            <a:noFill/>
          </a:ln>
        </p:spPr>
      </p:pic>
    </p:spTree>
    <p:extLst>
      <p:ext uri="{BB962C8B-B14F-4D97-AF65-F5344CB8AC3E}">
        <p14:creationId xmlns:p14="http://schemas.microsoft.com/office/powerpoint/2010/main" val="25092858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39</a:t>
            </a:fld>
            <a:endParaRPr lang="en-US" dirty="0"/>
          </a:p>
        </p:txBody>
      </p:sp>
      <p:pic>
        <p:nvPicPr>
          <p:cNvPr id="6" name="Picture 5" descr="http://www.approvedbusiness.co.uk/files/articleimages/6041.jpg"/>
          <p:cNvPicPr/>
          <p:nvPr/>
        </p:nvPicPr>
        <p:blipFill>
          <a:blip r:embed="rId2">
            <a:extLst>
              <a:ext uri="{28A0092B-C50C-407E-A947-70E740481C1C}">
                <a14:useLocalDpi xmlns:a14="http://schemas.microsoft.com/office/drawing/2010/main" val="0"/>
              </a:ext>
            </a:extLst>
          </a:blip>
          <a:srcRect/>
          <a:stretch>
            <a:fillRect/>
          </a:stretch>
        </p:blipFill>
        <p:spPr bwMode="auto">
          <a:xfrm>
            <a:off x="3352800" y="685800"/>
            <a:ext cx="6654799" cy="5499100"/>
          </a:xfrm>
          <a:prstGeom prst="rect">
            <a:avLst/>
          </a:prstGeom>
          <a:noFill/>
          <a:ln>
            <a:noFill/>
          </a:ln>
        </p:spPr>
      </p:pic>
    </p:spTree>
    <p:extLst>
      <p:ext uri="{BB962C8B-B14F-4D97-AF65-F5344CB8AC3E}">
        <p14:creationId xmlns:p14="http://schemas.microsoft.com/office/powerpoint/2010/main" val="33657901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40</a:t>
            </a:fld>
            <a:endParaRPr lang="en-US" dirty="0"/>
          </a:p>
        </p:txBody>
      </p:sp>
      <p:pic>
        <p:nvPicPr>
          <p:cNvPr id="6" name="Picture 5"/>
          <p:cNvPicPr/>
          <p:nvPr/>
        </p:nvPicPr>
        <p:blipFill>
          <a:blip r:embed="rId2">
            <a:extLst>
              <a:ext uri="{28A0092B-C50C-407E-A947-70E740481C1C}">
                <a14:useLocalDpi xmlns:a14="http://schemas.microsoft.com/office/drawing/2010/main" val="0"/>
              </a:ext>
            </a:extLst>
          </a:blip>
          <a:srcRect/>
          <a:stretch>
            <a:fillRect/>
          </a:stretch>
        </p:blipFill>
        <p:spPr bwMode="auto">
          <a:xfrm>
            <a:off x="3335788" y="854074"/>
            <a:ext cx="6316211" cy="4733925"/>
          </a:xfrm>
          <a:prstGeom prst="rect">
            <a:avLst/>
          </a:prstGeom>
          <a:noFill/>
          <a:ln>
            <a:noFill/>
          </a:ln>
        </p:spPr>
      </p:pic>
    </p:spTree>
    <p:extLst>
      <p:ext uri="{BB962C8B-B14F-4D97-AF65-F5344CB8AC3E}">
        <p14:creationId xmlns:p14="http://schemas.microsoft.com/office/powerpoint/2010/main" val="2255777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41</a:t>
            </a:fld>
            <a:endParaRPr lang="en-US" dirty="0"/>
          </a:p>
        </p:txBody>
      </p:sp>
      <p:pic>
        <p:nvPicPr>
          <p:cNvPr id="5" name="Picture 4"/>
          <p:cNvPicPr>
            <a:picLocks noChangeAspect="1"/>
          </p:cNvPicPr>
          <p:nvPr/>
        </p:nvPicPr>
        <p:blipFill rotWithShape="1">
          <a:blip r:embed="rId2"/>
          <a:srcRect l="31318" t="18713" r="6946" b="12605"/>
          <a:stretch/>
        </p:blipFill>
        <p:spPr>
          <a:xfrm>
            <a:off x="3301999" y="774700"/>
            <a:ext cx="6103609" cy="5092699"/>
          </a:xfrm>
          <a:prstGeom prst="rect">
            <a:avLst/>
          </a:prstGeom>
        </p:spPr>
      </p:pic>
    </p:spTree>
    <p:extLst>
      <p:ext uri="{BB962C8B-B14F-4D97-AF65-F5344CB8AC3E}">
        <p14:creationId xmlns:p14="http://schemas.microsoft.com/office/powerpoint/2010/main" val="21304682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42</a:t>
            </a:fld>
            <a:endParaRPr lang="en-US" dirty="0"/>
          </a:p>
        </p:txBody>
      </p:sp>
      <p:pic>
        <p:nvPicPr>
          <p:cNvPr id="6" name="Picture 5" descr="http://www.approvedbusiness.co.uk/files/articleimages/6041.jpg"/>
          <p:cNvPicPr/>
          <p:nvPr/>
        </p:nvPicPr>
        <p:blipFill>
          <a:blip r:embed="rId2">
            <a:extLst>
              <a:ext uri="{28A0092B-C50C-407E-A947-70E740481C1C}">
                <a14:useLocalDpi xmlns:a14="http://schemas.microsoft.com/office/drawing/2010/main" val="0"/>
              </a:ext>
            </a:extLst>
          </a:blip>
          <a:srcRect/>
          <a:stretch>
            <a:fillRect/>
          </a:stretch>
        </p:blipFill>
        <p:spPr bwMode="auto">
          <a:xfrm>
            <a:off x="3352800" y="685800"/>
            <a:ext cx="6654799" cy="5499100"/>
          </a:xfrm>
          <a:prstGeom prst="rect">
            <a:avLst/>
          </a:prstGeom>
          <a:noFill/>
          <a:ln>
            <a:noFill/>
          </a:ln>
        </p:spPr>
      </p:pic>
    </p:spTree>
    <p:extLst>
      <p:ext uri="{BB962C8B-B14F-4D97-AF65-F5344CB8AC3E}">
        <p14:creationId xmlns:p14="http://schemas.microsoft.com/office/powerpoint/2010/main" val="1545819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43</a:t>
            </a:fld>
            <a:endParaRPr lang="en-US" dirty="0"/>
          </a:p>
        </p:txBody>
      </p:sp>
      <p:pic>
        <p:nvPicPr>
          <p:cNvPr id="6" name="Picture 5" descr="http://300f664e975974d2683e-068f1f17dd6bba3a7ea464938d783160.r48.cf1.rackcdn.com/strong-tea.jpg"/>
          <p:cNvPicPr/>
          <p:nvPr/>
        </p:nvPicPr>
        <p:blipFill>
          <a:blip r:embed="rId2">
            <a:extLst>
              <a:ext uri="{28A0092B-C50C-407E-A947-70E740481C1C}">
                <a14:useLocalDpi xmlns:a14="http://schemas.microsoft.com/office/drawing/2010/main" val="0"/>
              </a:ext>
            </a:extLst>
          </a:blip>
          <a:srcRect/>
          <a:stretch>
            <a:fillRect/>
          </a:stretch>
        </p:blipFill>
        <p:spPr bwMode="auto">
          <a:xfrm>
            <a:off x="3092450" y="679572"/>
            <a:ext cx="6953250" cy="5530728"/>
          </a:xfrm>
          <a:prstGeom prst="rect">
            <a:avLst/>
          </a:prstGeom>
          <a:noFill/>
          <a:ln>
            <a:noFill/>
          </a:ln>
        </p:spPr>
      </p:pic>
    </p:spTree>
    <p:extLst>
      <p:ext uri="{BB962C8B-B14F-4D97-AF65-F5344CB8AC3E}">
        <p14:creationId xmlns:p14="http://schemas.microsoft.com/office/powerpoint/2010/main" val="9061180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44</a:t>
            </a:fld>
            <a:endParaRPr lang="en-US" dirty="0"/>
          </a:p>
        </p:txBody>
      </p:sp>
      <p:pic>
        <p:nvPicPr>
          <p:cNvPr id="6" name="Picture 5" descr="http://www.dispatch.com/content/graphics/2013/01/28/bingo-art0-guslbmgs-1bingo-fs-1-jpg.jpg"/>
          <p:cNvPicPr/>
          <p:nvPr/>
        </p:nvPicPr>
        <p:blipFill rotWithShape="1">
          <a:blip r:embed="rId2">
            <a:extLst>
              <a:ext uri="{28A0092B-C50C-407E-A947-70E740481C1C}">
                <a14:useLocalDpi xmlns:a14="http://schemas.microsoft.com/office/drawing/2010/main" val="0"/>
              </a:ext>
            </a:extLst>
          </a:blip>
          <a:srcRect t="20885" r="7000"/>
          <a:stretch/>
        </p:blipFill>
        <p:spPr bwMode="auto">
          <a:xfrm>
            <a:off x="2181224" y="523874"/>
            <a:ext cx="7750175" cy="5495925"/>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9835481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45</a:t>
            </a:fld>
            <a:endParaRPr lang="en-US" dirty="0"/>
          </a:p>
        </p:txBody>
      </p:sp>
      <p:pic>
        <p:nvPicPr>
          <p:cNvPr id="2" name="Picture 1"/>
          <p:cNvPicPr>
            <a:picLocks noChangeAspect="1"/>
          </p:cNvPicPr>
          <p:nvPr/>
        </p:nvPicPr>
        <p:blipFill>
          <a:blip r:embed="rId2"/>
          <a:stretch>
            <a:fillRect/>
          </a:stretch>
        </p:blipFill>
        <p:spPr>
          <a:xfrm>
            <a:off x="2886074" y="812800"/>
            <a:ext cx="6831635" cy="5075237"/>
          </a:xfrm>
          <a:prstGeom prst="rect">
            <a:avLst/>
          </a:prstGeom>
        </p:spPr>
      </p:pic>
    </p:spTree>
    <p:extLst>
      <p:ext uri="{BB962C8B-B14F-4D97-AF65-F5344CB8AC3E}">
        <p14:creationId xmlns:p14="http://schemas.microsoft.com/office/powerpoint/2010/main" val="7599484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46</a:t>
            </a:fld>
            <a:endParaRPr lang="en-US" dirty="0"/>
          </a:p>
        </p:txBody>
      </p:sp>
      <p:pic>
        <p:nvPicPr>
          <p:cNvPr id="6" name="Picture 5" descr="http://www.approvedbusiness.co.uk/files/articleimages/6041.jpg"/>
          <p:cNvPicPr/>
          <p:nvPr/>
        </p:nvPicPr>
        <p:blipFill>
          <a:blip r:embed="rId2">
            <a:extLst>
              <a:ext uri="{28A0092B-C50C-407E-A947-70E740481C1C}">
                <a14:useLocalDpi xmlns:a14="http://schemas.microsoft.com/office/drawing/2010/main" val="0"/>
              </a:ext>
            </a:extLst>
          </a:blip>
          <a:srcRect/>
          <a:stretch>
            <a:fillRect/>
          </a:stretch>
        </p:blipFill>
        <p:spPr bwMode="auto">
          <a:xfrm>
            <a:off x="3352800" y="685800"/>
            <a:ext cx="6654799" cy="5499100"/>
          </a:xfrm>
          <a:prstGeom prst="rect">
            <a:avLst/>
          </a:prstGeom>
          <a:noFill/>
          <a:ln>
            <a:noFill/>
          </a:ln>
        </p:spPr>
      </p:pic>
    </p:spTree>
    <p:extLst>
      <p:ext uri="{BB962C8B-B14F-4D97-AF65-F5344CB8AC3E}">
        <p14:creationId xmlns:p14="http://schemas.microsoft.com/office/powerpoint/2010/main" val="35334521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47</a:t>
            </a:fld>
            <a:endParaRPr lang="en-US" dirty="0"/>
          </a:p>
        </p:txBody>
      </p:sp>
      <p:pic>
        <p:nvPicPr>
          <p:cNvPr id="1026" name="Picture 2" descr="http://vignette1.wikia.nocookie.net/emmerdale/images/d/d1/Logo_1998.JPG/revision/latest?cb=2013072422525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35175" y="823912"/>
            <a:ext cx="8090276" cy="5106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0941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48</a:t>
            </a:fld>
            <a:endParaRPr lang="en-US" dirty="0"/>
          </a:p>
        </p:txBody>
      </p:sp>
      <p:pic>
        <p:nvPicPr>
          <p:cNvPr id="3074" name="Picture 2" descr="http://www.nursinghomeabuselawyerblog.com/files/2015/02/empty-bed-in-nursing-hom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7474" y="542716"/>
            <a:ext cx="7159625" cy="5765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356199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D57F1E4F-1CFF-5643-939E-217C01CDF565}" type="slidenum">
              <a:rPr lang="en-US" smtClean="0"/>
              <a:pPr/>
              <a:t>49</a:t>
            </a:fld>
            <a:endParaRPr lang="en-US" dirty="0"/>
          </a:p>
        </p:txBody>
      </p:sp>
      <p:pic>
        <p:nvPicPr>
          <p:cNvPr id="5" name="Picture 4"/>
          <p:cNvPicPr>
            <a:picLocks noChangeAspect="1"/>
          </p:cNvPicPr>
          <p:nvPr/>
        </p:nvPicPr>
        <p:blipFill>
          <a:blip r:embed="rId2"/>
          <a:stretch>
            <a:fillRect/>
          </a:stretch>
        </p:blipFill>
        <p:spPr>
          <a:xfrm>
            <a:off x="3002031" y="295729"/>
            <a:ext cx="6472169" cy="6499710"/>
          </a:xfrm>
          <a:prstGeom prst="rect">
            <a:avLst/>
          </a:prstGeom>
        </p:spPr>
      </p:pic>
    </p:spTree>
    <p:extLst>
      <p:ext uri="{BB962C8B-B14F-4D97-AF65-F5344CB8AC3E}">
        <p14:creationId xmlns:p14="http://schemas.microsoft.com/office/powerpoint/2010/main" val="9088764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6767</TotalTime>
  <Words>1927</Words>
  <Application>Microsoft Office PowerPoint</Application>
  <PresentationFormat>Widescreen</PresentationFormat>
  <Paragraphs>279</Paragraphs>
  <Slides>49</Slides>
  <Notes>2</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Calibri</vt:lpstr>
      <vt:lpstr>Trebuchet MS</vt:lpstr>
      <vt:lpstr>Wingdings 3</vt:lpstr>
      <vt:lpstr>Facet</vt:lpstr>
      <vt:lpstr>Power and Empowerment</vt:lpstr>
      <vt:lpstr>What is Power?</vt:lpstr>
      <vt:lpstr>Is Power?</vt:lpstr>
      <vt:lpstr>Do you agree with Thomson? Consider discussing in your peer study groups</vt:lpstr>
      <vt:lpstr>PowerPoint Presentation</vt:lpstr>
      <vt:lpstr>PowerPoint Presentation</vt:lpstr>
      <vt:lpstr> Power Can be Operated on Three Levels . . . Consider discussing in your peer study groups</vt:lpstr>
      <vt:lpstr>Concepts of Power . . .</vt:lpstr>
      <vt:lpstr>What is Control?</vt:lpstr>
      <vt:lpstr>Social Control is Imposed on us and Enforced by . . .</vt:lpstr>
      <vt:lpstr>Sanctions</vt:lpstr>
      <vt:lpstr>Balance of Power: Consider discussing in your peer study groups</vt:lpstr>
      <vt:lpstr>Balance of Power</vt:lpstr>
      <vt:lpstr>Positionality</vt:lpstr>
      <vt:lpstr>Positionality</vt:lpstr>
      <vt:lpstr>What Could Redress the Imbalance of Power?</vt:lpstr>
      <vt:lpstr>Empowerment</vt:lpstr>
      <vt:lpstr>Defining Empowerment </vt:lpstr>
      <vt:lpstr>Defining Empowerment</vt:lpstr>
      <vt:lpstr>Key Assumption</vt:lpstr>
      <vt:lpstr>Who is Likely to Lack Power?</vt:lpstr>
      <vt:lpstr>Power and Empowerment  -Residential Care Home</vt:lpstr>
      <vt:lpstr>What Older People Say</vt:lpstr>
      <vt:lpstr>How Much Power and Control does an Older Person in Residential Care Have?</vt:lpstr>
      <vt:lpstr>Who has Control?</vt:lpstr>
      <vt:lpstr>Care Workers</vt:lpstr>
      <vt:lpstr>Care Workers have Power Over the Residents</vt:lpstr>
      <vt:lpstr>Management has Power over Staff and Residents</vt:lpstr>
      <vt:lpstr>Consider discussing in your peer study groups</vt:lpstr>
      <vt:lpstr>Management of Residential Home can Empower  Residents by…</vt:lpstr>
      <vt:lpstr>Barriers to Management Empowering Residents</vt:lpstr>
      <vt:lpstr>So… What Could be Done?</vt:lpstr>
      <vt:lpstr>Any Questions?</vt:lpstr>
      <vt:lpstr>References</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 and Control</dc:title>
  <dc:creator>Frozr Jones</dc:creator>
  <cp:lastModifiedBy>Phillip Morgan</cp:lastModifiedBy>
  <cp:revision>91</cp:revision>
  <cp:lastPrinted>2018-09-28T03:04:31Z</cp:lastPrinted>
  <dcterms:created xsi:type="dcterms:W3CDTF">2016-01-12T23:56:41Z</dcterms:created>
  <dcterms:modified xsi:type="dcterms:W3CDTF">2020-09-15T10:55:13Z</dcterms:modified>
</cp:coreProperties>
</file>