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0"/>
  </p:notesMasterIdLst>
  <p:sldIdLst>
    <p:sldId id="256" r:id="rId2"/>
    <p:sldId id="405" r:id="rId3"/>
    <p:sldId id="345" r:id="rId4"/>
    <p:sldId id="346" r:id="rId5"/>
    <p:sldId id="366" r:id="rId6"/>
    <p:sldId id="404" r:id="rId7"/>
    <p:sldId id="367" r:id="rId8"/>
    <p:sldId id="347" r:id="rId9"/>
    <p:sldId id="352" r:id="rId10"/>
    <p:sldId id="353" r:id="rId11"/>
    <p:sldId id="354" r:id="rId12"/>
    <p:sldId id="355" r:id="rId13"/>
    <p:sldId id="356" r:id="rId14"/>
    <p:sldId id="402" r:id="rId15"/>
    <p:sldId id="357" r:id="rId16"/>
    <p:sldId id="406" r:id="rId17"/>
    <p:sldId id="358" r:id="rId18"/>
    <p:sldId id="401" r:id="rId19"/>
    <p:sldId id="360" r:id="rId20"/>
    <p:sldId id="407" r:id="rId21"/>
    <p:sldId id="376" r:id="rId22"/>
    <p:sldId id="362" r:id="rId23"/>
    <p:sldId id="361" r:id="rId24"/>
    <p:sldId id="377" r:id="rId25"/>
    <p:sldId id="403" r:id="rId26"/>
    <p:sldId id="363" r:id="rId27"/>
    <p:sldId id="364" r:id="rId28"/>
    <p:sldId id="365" r:id="rId2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66FF"/>
    <a:srgbClr val="00FFFF"/>
    <a:srgbClr val="99CC00"/>
    <a:srgbClr val="FF99CC"/>
    <a:srgbClr val="FF6600"/>
    <a:srgbClr val="C7CAD4"/>
    <a:srgbClr val="CFCAD4"/>
    <a:srgbClr val="FFCC99"/>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637D29-2147-4D5A-A1BD-85088F240BA3}" v="26" dt="2023-10-09T09:15:10.053"/>
    <p1510:client id="{BEEAB14A-7C2D-41EF-889B-AA1B3EB39F23}" v="8" dt="2023-10-09T14:22:56.4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102" y="13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AA637D29-2147-4D5A-A1BD-85088F240BA3}"/>
    <pc:docChg chg="undo custSel modSld">
      <pc:chgData name="Ewa Kazimierska" userId="8edb7084-dccb-4d8f-9cfb-38098ea1d667" providerId="ADAL" clId="{AA637D29-2147-4D5A-A1BD-85088F240BA3}" dt="2023-10-09T09:16:16.685" v="267" actId="1076"/>
      <pc:docMkLst>
        <pc:docMk/>
      </pc:docMkLst>
      <pc:sldChg chg="modSp mod">
        <pc:chgData name="Ewa Kazimierska" userId="8edb7084-dccb-4d8f-9cfb-38098ea1d667" providerId="ADAL" clId="{AA637D29-2147-4D5A-A1BD-85088F240BA3}" dt="2023-10-08T19:23:44.305" v="3" actId="1076"/>
        <pc:sldMkLst>
          <pc:docMk/>
          <pc:sldMk cId="2879728947" sldId="345"/>
        </pc:sldMkLst>
        <pc:spChg chg="mod">
          <ac:chgData name="Ewa Kazimierska" userId="8edb7084-dccb-4d8f-9cfb-38098ea1d667" providerId="ADAL" clId="{AA637D29-2147-4D5A-A1BD-85088F240BA3}" dt="2023-10-08T19:23:44.305" v="3" actId="1076"/>
          <ac:spMkLst>
            <pc:docMk/>
            <pc:sldMk cId="2879728947" sldId="345"/>
            <ac:spMk id="5" creationId="{1C261B21-240B-4754-B3F9-9554D9E82B1B}"/>
          </ac:spMkLst>
        </pc:spChg>
      </pc:sldChg>
      <pc:sldChg chg="addSp delSp modSp mod modAnim">
        <pc:chgData name="Ewa Kazimierska" userId="8edb7084-dccb-4d8f-9cfb-38098ea1d667" providerId="ADAL" clId="{AA637D29-2147-4D5A-A1BD-85088F240BA3}" dt="2023-10-09T07:53:22.704" v="197" actId="6549"/>
        <pc:sldMkLst>
          <pc:docMk/>
          <pc:sldMk cId="1600762555" sldId="346"/>
        </pc:sldMkLst>
        <pc:spChg chg="mod">
          <ac:chgData name="Ewa Kazimierska" userId="8edb7084-dccb-4d8f-9cfb-38098ea1d667" providerId="ADAL" clId="{AA637D29-2147-4D5A-A1BD-85088F240BA3}" dt="2023-10-09T07:42:57.298" v="26" actId="14100"/>
          <ac:spMkLst>
            <pc:docMk/>
            <pc:sldMk cId="1600762555" sldId="346"/>
            <ac:spMk id="2" creationId="{2BF998F8-C1A6-409E-A9CB-359641CAAD8D}"/>
          </ac:spMkLst>
        </pc:spChg>
        <pc:spChg chg="add mod">
          <ac:chgData name="Ewa Kazimierska" userId="8edb7084-dccb-4d8f-9cfb-38098ea1d667" providerId="ADAL" clId="{AA637D29-2147-4D5A-A1BD-85088F240BA3}" dt="2023-10-09T07:49:19.677" v="97" actId="1076"/>
          <ac:spMkLst>
            <pc:docMk/>
            <pc:sldMk cId="1600762555" sldId="346"/>
            <ac:spMk id="3" creationId="{510EFDCA-0FEA-4DD6-896D-47126C168BA9}"/>
          </ac:spMkLst>
        </pc:spChg>
        <pc:spChg chg="mod">
          <ac:chgData name="Ewa Kazimierska" userId="8edb7084-dccb-4d8f-9cfb-38098ea1d667" providerId="ADAL" clId="{AA637D29-2147-4D5A-A1BD-85088F240BA3}" dt="2023-10-09T07:52:45.017" v="178" actId="1076"/>
          <ac:spMkLst>
            <pc:docMk/>
            <pc:sldMk cId="1600762555" sldId="346"/>
            <ac:spMk id="4" creationId="{36E96BA0-AC40-43DF-BCD8-03805D2CB403}"/>
          </ac:spMkLst>
        </pc:spChg>
        <pc:spChg chg="add del mod">
          <ac:chgData name="Ewa Kazimierska" userId="8edb7084-dccb-4d8f-9cfb-38098ea1d667" providerId="ADAL" clId="{AA637D29-2147-4D5A-A1BD-85088F240BA3}" dt="2023-10-09T07:46:00.494" v="45"/>
          <ac:spMkLst>
            <pc:docMk/>
            <pc:sldMk cId="1600762555" sldId="346"/>
            <ac:spMk id="5" creationId="{45F45D75-88D8-40EE-BCDA-FE235C82AF27}"/>
          </ac:spMkLst>
        </pc:spChg>
        <pc:spChg chg="mod">
          <ac:chgData name="Ewa Kazimierska" userId="8edb7084-dccb-4d8f-9cfb-38098ea1d667" providerId="ADAL" clId="{AA637D29-2147-4D5A-A1BD-85088F240BA3}" dt="2023-10-09T07:49:10.258" v="95" actId="1076"/>
          <ac:spMkLst>
            <pc:docMk/>
            <pc:sldMk cId="1600762555" sldId="346"/>
            <ac:spMk id="6" creationId="{DA31F897-FAEA-4AA8-993E-086A3ED63984}"/>
          </ac:spMkLst>
        </pc:spChg>
        <pc:spChg chg="add mod">
          <ac:chgData name="Ewa Kazimierska" userId="8edb7084-dccb-4d8f-9cfb-38098ea1d667" providerId="ADAL" clId="{AA637D29-2147-4D5A-A1BD-85088F240BA3}" dt="2023-10-09T07:53:22.704" v="197" actId="6549"/>
          <ac:spMkLst>
            <pc:docMk/>
            <pc:sldMk cId="1600762555" sldId="346"/>
            <ac:spMk id="8" creationId="{66C855FA-7006-4EAF-B8EF-DF8B375498C4}"/>
          </ac:spMkLst>
        </pc:spChg>
        <pc:spChg chg="mod">
          <ac:chgData name="Ewa Kazimierska" userId="8edb7084-dccb-4d8f-9cfb-38098ea1d667" providerId="ADAL" clId="{AA637D29-2147-4D5A-A1BD-85088F240BA3}" dt="2023-10-09T07:27:59.176" v="16" actId="1076"/>
          <ac:spMkLst>
            <pc:docMk/>
            <pc:sldMk cId="1600762555" sldId="346"/>
            <ac:spMk id="9" creationId="{70072028-5189-4F84-83C9-1E6E48A594F4}"/>
          </ac:spMkLst>
        </pc:spChg>
        <pc:spChg chg="del">
          <ac:chgData name="Ewa Kazimierska" userId="8edb7084-dccb-4d8f-9cfb-38098ea1d667" providerId="ADAL" clId="{AA637D29-2147-4D5A-A1BD-85088F240BA3}" dt="2023-10-09T07:26:40.238" v="5" actId="478"/>
          <ac:spMkLst>
            <pc:docMk/>
            <pc:sldMk cId="1600762555" sldId="346"/>
            <ac:spMk id="10" creationId="{9F49598F-2566-4E81-8183-023620424B8A}"/>
          </ac:spMkLst>
        </pc:spChg>
        <pc:spChg chg="del">
          <ac:chgData name="Ewa Kazimierska" userId="8edb7084-dccb-4d8f-9cfb-38098ea1d667" providerId="ADAL" clId="{AA637D29-2147-4D5A-A1BD-85088F240BA3}" dt="2023-10-09T07:26:43.673" v="6" actId="478"/>
          <ac:spMkLst>
            <pc:docMk/>
            <pc:sldMk cId="1600762555" sldId="346"/>
            <ac:spMk id="15" creationId="{5956C931-FEAD-45BA-BE22-C53FF15AF573}"/>
          </ac:spMkLst>
        </pc:spChg>
        <pc:spChg chg="del mod">
          <ac:chgData name="Ewa Kazimierska" userId="8edb7084-dccb-4d8f-9cfb-38098ea1d667" providerId="ADAL" clId="{AA637D29-2147-4D5A-A1BD-85088F240BA3}" dt="2023-10-09T07:26:40.238" v="5" actId="478"/>
          <ac:spMkLst>
            <pc:docMk/>
            <pc:sldMk cId="1600762555" sldId="346"/>
            <ac:spMk id="16" creationId="{4A5242F0-9529-4E4E-814B-F6EE691C3B20}"/>
          </ac:spMkLst>
        </pc:spChg>
        <pc:spChg chg="del">
          <ac:chgData name="Ewa Kazimierska" userId="8edb7084-dccb-4d8f-9cfb-38098ea1d667" providerId="ADAL" clId="{AA637D29-2147-4D5A-A1BD-85088F240BA3}" dt="2023-10-09T07:26:40.238" v="5" actId="478"/>
          <ac:spMkLst>
            <pc:docMk/>
            <pc:sldMk cId="1600762555" sldId="346"/>
            <ac:spMk id="22" creationId="{927DA02A-D5DF-45AC-87A4-32F6EAAB32B2}"/>
          </ac:spMkLst>
        </pc:spChg>
        <pc:spChg chg="add mod">
          <ac:chgData name="Ewa Kazimierska" userId="8edb7084-dccb-4d8f-9cfb-38098ea1d667" providerId="ADAL" clId="{AA637D29-2147-4D5A-A1BD-85088F240BA3}" dt="2023-10-09T07:52:49.712" v="179" actId="1076"/>
          <ac:spMkLst>
            <pc:docMk/>
            <pc:sldMk cId="1600762555" sldId="346"/>
            <ac:spMk id="23" creationId="{307536FF-9B6F-4656-B79E-EFF2E8B9006E}"/>
          </ac:spMkLst>
        </pc:spChg>
        <pc:spChg chg="del">
          <ac:chgData name="Ewa Kazimierska" userId="8edb7084-dccb-4d8f-9cfb-38098ea1d667" providerId="ADAL" clId="{AA637D29-2147-4D5A-A1BD-85088F240BA3}" dt="2023-10-09T07:26:40.238" v="5" actId="478"/>
          <ac:spMkLst>
            <pc:docMk/>
            <pc:sldMk cId="1600762555" sldId="346"/>
            <ac:spMk id="26" creationId="{EA99B12C-9614-4B92-9BE0-29A24D5D079A}"/>
          </ac:spMkLst>
        </pc:spChg>
        <pc:grpChg chg="del">
          <ac:chgData name="Ewa Kazimierska" userId="8edb7084-dccb-4d8f-9cfb-38098ea1d667" providerId="ADAL" clId="{AA637D29-2147-4D5A-A1BD-85088F240BA3}" dt="2023-10-09T07:26:40.238" v="5" actId="478"/>
          <ac:grpSpMkLst>
            <pc:docMk/>
            <pc:sldMk cId="1600762555" sldId="346"/>
            <ac:grpSpMk id="14" creationId="{16F63BF8-BA82-49C3-B29B-0654FD742A7E}"/>
          </ac:grpSpMkLst>
        </pc:grpChg>
        <pc:picChg chg="add mod">
          <ac:chgData name="Ewa Kazimierska" userId="8edb7084-dccb-4d8f-9cfb-38098ea1d667" providerId="ADAL" clId="{AA637D29-2147-4D5A-A1BD-85088F240BA3}" dt="2023-10-09T07:49:15.742" v="96" actId="1076"/>
          <ac:picMkLst>
            <pc:docMk/>
            <pc:sldMk cId="1600762555" sldId="346"/>
            <ac:picMk id="7" creationId="{B247874C-A196-4BE3-933C-70451A5FF5E9}"/>
          </ac:picMkLst>
        </pc:picChg>
        <pc:picChg chg="mod">
          <ac:chgData name="Ewa Kazimierska" userId="8edb7084-dccb-4d8f-9cfb-38098ea1d667" providerId="ADAL" clId="{AA637D29-2147-4D5A-A1BD-85088F240BA3}" dt="2023-10-09T07:42:52.697" v="25" actId="14100"/>
          <ac:picMkLst>
            <pc:docMk/>
            <pc:sldMk cId="1600762555" sldId="346"/>
            <ac:picMk id="5122" creationId="{4AA7DC5D-C03D-4239-BE66-EB25050EC660}"/>
          </ac:picMkLst>
        </pc:picChg>
        <pc:cxnChg chg="del">
          <ac:chgData name="Ewa Kazimierska" userId="8edb7084-dccb-4d8f-9cfb-38098ea1d667" providerId="ADAL" clId="{AA637D29-2147-4D5A-A1BD-85088F240BA3}" dt="2023-10-09T07:26:47.340" v="7" actId="478"/>
          <ac:cxnSpMkLst>
            <pc:docMk/>
            <pc:sldMk cId="1600762555" sldId="346"/>
            <ac:cxnSpMk id="20" creationId="{D63A5A70-2C5A-4C7E-9960-61D386CD3C3E}"/>
          </ac:cxnSpMkLst>
        </pc:cxnChg>
      </pc:sldChg>
      <pc:sldChg chg="modSp mod">
        <pc:chgData name="Ewa Kazimierska" userId="8edb7084-dccb-4d8f-9cfb-38098ea1d667" providerId="ADAL" clId="{AA637D29-2147-4D5A-A1BD-85088F240BA3}" dt="2023-10-09T07:59:28.495" v="215" actId="2711"/>
        <pc:sldMkLst>
          <pc:docMk/>
          <pc:sldMk cId="1013776004" sldId="347"/>
        </pc:sldMkLst>
        <pc:spChg chg="mod">
          <ac:chgData name="Ewa Kazimierska" userId="8edb7084-dccb-4d8f-9cfb-38098ea1d667" providerId="ADAL" clId="{AA637D29-2147-4D5A-A1BD-85088F240BA3}" dt="2023-10-09T07:59:28.495" v="215" actId="2711"/>
          <ac:spMkLst>
            <pc:docMk/>
            <pc:sldMk cId="1013776004" sldId="347"/>
            <ac:spMk id="2" creationId="{15520C73-0C73-4285-9EDD-439DEA74DE1D}"/>
          </ac:spMkLst>
        </pc:spChg>
        <pc:spChg chg="mod">
          <ac:chgData name="Ewa Kazimierska" userId="8edb7084-dccb-4d8f-9cfb-38098ea1d667" providerId="ADAL" clId="{AA637D29-2147-4D5A-A1BD-85088F240BA3}" dt="2023-10-09T07:59:28.495" v="215" actId="2711"/>
          <ac:spMkLst>
            <pc:docMk/>
            <pc:sldMk cId="1013776004" sldId="347"/>
            <ac:spMk id="4" creationId="{13CCFA6A-395A-4934-862B-143646F10A96}"/>
          </ac:spMkLst>
        </pc:spChg>
        <pc:spChg chg="mod">
          <ac:chgData name="Ewa Kazimierska" userId="8edb7084-dccb-4d8f-9cfb-38098ea1d667" providerId="ADAL" clId="{AA637D29-2147-4D5A-A1BD-85088F240BA3}" dt="2023-10-09T07:59:28.495" v="215" actId="2711"/>
          <ac:spMkLst>
            <pc:docMk/>
            <pc:sldMk cId="1013776004" sldId="347"/>
            <ac:spMk id="6" creationId="{21ED2194-5A51-412F-847F-27E6C65BA5CC}"/>
          </ac:spMkLst>
        </pc:spChg>
        <pc:spChg chg="mod">
          <ac:chgData name="Ewa Kazimierska" userId="8edb7084-dccb-4d8f-9cfb-38098ea1d667" providerId="ADAL" clId="{AA637D29-2147-4D5A-A1BD-85088F240BA3}" dt="2023-10-09T07:59:28.495" v="215" actId="2711"/>
          <ac:spMkLst>
            <pc:docMk/>
            <pc:sldMk cId="1013776004" sldId="347"/>
            <ac:spMk id="11" creationId="{B973206E-0A68-476E-8931-ACFD87C36A1A}"/>
          </ac:spMkLst>
        </pc:spChg>
        <pc:spChg chg="mod">
          <ac:chgData name="Ewa Kazimierska" userId="8edb7084-dccb-4d8f-9cfb-38098ea1d667" providerId="ADAL" clId="{AA637D29-2147-4D5A-A1BD-85088F240BA3}" dt="2023-10-09T07:59:28.495" v="215" actId="2711"/>
          <ac:spMkLst>
            <pc:docMk/>
            <pc:sldMk cId="1013776004" sldId="347"/>
            <ac:spMk id="12" creationId="{76C65F21-C623-4FDF-910E-81F482806545}"/>
          </ac:spMkLst>
        </pc:spChg>
      </pc:sldChg>
      <pc:sldChg chg="addSp modSp mod">
        <pc:chgData name="Ewa Kazimierska" userId="8edb7084-dccb-4d8f-9cfb-38098ea1d667" providerId="ADAL" clId="{AA637D29-2147-4D5A-A1BD-85088F240BA3}" dt="2023-10-09T09:16:16.685" v="267" actId="1076"/>
        <pc:sldMkLst>
          <pc:docMk/>
          <pc:sldMk cId="813451435" sldId="358"/>
        </pc:sldMkLst>
        <pc:spChg chg="add mod">
          <ac:chgData name="Ewa Kazimierska" userId="8edb7084-dccb-4d8f-9cfb-38098ea1d667" providerId="ADAL" clId="{AA637D29-2147-4D5A-A1BD-85088F240BA3}" dt="2023-10-09T09:16:16.685" v="267" actId="1076"/>
          <ac:spMkLst>
            <pc:docMk/>
            <pc:sldMk cId="813451435" sldId="358"/>
            <ac:spMk id="17" creationId="{FC2BE55D-E35D-48EE-8E79-1C592DB52143}"/>
          </ac:spMkLst>
        </pc:spChg>
        <pc:spChg chg="mod">
          <ac:chgData name="Ewa Kazimierska" userId="8edb7084-dccb-4d8f-9cfb-38098ea1d667" providerId="ADAL" clId="{AA637D29-2147-4D5A-A1BD-85088F240BA3}" dt="2023-10-09T08:55:39.914" v="216" actId="1076"/>
          <ac:spMkLst>
            <pc:docMk/>
            <pc:sldMk cId="813451435" sldId="358"/>
            <ac:spMk id="28" creationId="{AC51CC8E-CBFD-4C25-A6C3-292F7BE0091D}"/>
          </ac:spMkLst>
        </pc:spChg>
        <pc:spChg chg="mod">
          <ac:chgData name="Ewa Kazimierska" userId="8edb7084-dccb-4d8f-9cfb-38098ea1d667" providerId="ADAL" clId="{AA637D29-2147-4D5A-A1BD-85088F240BA3}" dt="2023-10-09T08:55:39.914" v="216" actId="1076"/>
          <ac:spMkLst>
            <pc:docMk/>
            <pc:sldMk cId="813451435" sldId="358"/>
            <ac:spMk id="30" creationId="{9D2453D9-D2A1-4A48-8AB5-99667798AA67}"/>
          </ac:spMkLst>
        </pc:spChg>
      </pc:sldChg>
      <pc:sldChg chg="addSp modSp mod">
        <pc:chgData name="Ewa Kazimierska" userId="8edb7084-dccb-4d8f-9cfb-38098ea1d667" providerId="ADAL" clId="{AA637D29-2147-4D5A-A1BD-85088F240BA3}" dt="2023-10-09T07:55:22.217" v="214" actId="14100"/>
        <pc:sldMkLst>
          <pc:docMk/>
          <pc:sldMk cId="2911612513" sldId="366"/>
        </pc:sldMkLst>
        <pc:spChg chg="add mod">
          <ac:chgData name="Ewa Kazimierska" userId="8edb7084-dccb-4d8f-9cfb-38098ea1d667" providerId="ADAL" clId="{AA637D29-2147-4D5A-A1BD-85088F240BA3}" dt="2023-10-09T07:51:29.659" v="155" actId="20577"/>
          <ac:spMkLst>
            <pc:docMk/>
            <pc:sldMk cId="2911612513" sldId="366"/>
            <ac:spMk id="8" creationId="{C55F529A-8928-4806-AC3D-2DD1882BB16D}"/>
          </ac:spMkLst>
        </pc:spChg>
        <pc:spChg chg="mod">
          <ac:chgData name="Ewa Kazimierska" userId="8edb7084-dccb-4d8f-9cfb-38098ea1d667" providerId="ADAL" clId="{AA637D29-2147-4D5A-A1BD-85088F240BA3}" dt="2023-10-09T07:41:36.478" v="19" actId="20577"/>
          <ac:spMkLst>
            <pc:docMk/>
            <pc:sldMk cId="2911612513" sldId="366"/>
            <ac:spMk id="10" creationId="{D91466A4-F933-4341-B0FB-B701399DEEC1}"/>
          </ac:spMkLst>
        </pc:spChg>
        <pc:spChg chg="mod">
          <ac:chgData name="Ewa Kazimierska" userId="8edb7084-dccb-4d8f-9cfb-38098ea1d667" providerId="ADAL" clId="{AA637D29-2147-4D5A-A1BD-85088F240BA3}" dt="2023-10-09T07:55:22.217" v="214" actId="14100"/>
          <ac:spMkLst>
            <pc:docMk/>
            <pc:sldMk cId="2911612513" sldId="366"/>
            <ac:spMk id="12" creationId="{A6DEB4CF-4C04-4600-A36E-E288991AB552}"/>
          </ac:spMkLst>
        </pc:spChg>
      </pc:sldChg>
    </pc:docChg>
  </pc:docChgLst>
  <pc:docChgLst>
    <pc:chgData name="Ewa Kazimierska" userId="S::e.kazimierska@uwtsd.ac.uk::8edb7084-dccb-4d8f-9cfb-38098ea1d667" providerId="AD" clId="Web-{BEEAB14A-7C2D-41EF-889B-AA1B3EB39F23}"/>
    <pc:docChg chg="modSld">
      <pc:chgData name="Ewa Kazimierska" userId="S::e.kazimierska@uwtsd.ac.uk::8edb7084-dccb-4d8f-9cfb-38098ea1d667" providerId="AD" clId="Web-{BEEAB14A-7C2D-41EF-889B-AA1B3EB39F23}" dt="2023-10-09T14:22:55.625" v="5" actId="20577"/>
      <pc:docMkLst>
        <pc:docMk/>
      </pc:docMkLst>
      <pc:sldChg chg="modSp">
        <pc:chgData name="Ewa Kazimierska" userId="S::e.kazimierska@uwtsd.ac.uk::8edb7084-dccb-4d8f-9cfb-38098ea1d667" providerId="AD" clId="Web-{BEEAB14A-7C2D-41EF-889B-AA1B3EB39F23}" dt="2023-10-09T14:22:55.625" v="5" actId="20577"/>
        <pc:sldMkLst>
          <pc:docMk/>
          <pc:sldMk cId="0" sldId="256"/>
        </pc:sldMkLst>
        <pc:spChg chg="mod">
          <ac:chgData name="Ewa Kazimierska" userId="S::e.kazimierska@uwtsd.ac.uk::8edb7084-dccb-4d8f-9cfb-38098ea1d667" providerId="AD" clId="Web-{BEEAB14A-7C2D-41EF-889B-AA1B3EB39F23}" dt="2023-10-09T14:22:31.687" v="1" actId="20577"/>
          <ac:spMkLst>
            <pc:docMk/>
            <pc:sldMk cId="0" sldId="256"/>
            <ac:spMk id="2" creationId="{7345B756-E6BC-4DCB-AC11-111AA36E0CAE}"/>
          </ac:spMkLst>
        </pc:spChg>
        <pc:spChg chg="mod">
          <ac:chgData name="Ewa Kazimierska" userId="S::e.kazimierska@uwtsd.ac.uk::8edb7084-dccb-4d8f-9cfb-38098ea1d667" providerId="AD" clId="Web-{BEEAB14A-7C2D-41EF-889B-AA1B3EB39F23}" dt="2023-10-09T14:22:55.625" v="5" actId="20577"/>
          <ac:spMkLst>
            <pc:docMk/>
            <pc:sldMk cId="0" sldId="256"/>
            <ac:spMk id="4" creationId="{432A1DE6-A33E-4A19-8E27-4E63129CEF5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A53B932D-B67E-44BC-9791-2732EAD27C65}" type="datetimeFigureOut">
              <a:rPr lang="en-GB" smtClean="0"/>
              <a:t>09/10/2023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Pascal is a SI unit of pressure</a:t>
            </a:r>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193697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We have  mixture of 10 moles of gases. Putting each gas into the ideal gas equation we can see that the pressure of this gas is independent of the other gases. VERY IMPORTANT concept for ideal gas. It doesn’t matter what the gas is. 1 mole of a gas is the same as 1 mole of any other gas. </a:t>
            </a:r>
          </a:p>
        </p:txBody>
      </p:sp>
      <p:sp>
        <p:nvSpPr>
          <p:cNvPr id="4" name="Slide Number Placeholder 3"/>
          <p:cNvSpPr>
            <a:spLocks noGrp="1"/>
          </p:cNvSpPr>
          <p:nvPr>
            <p:ph type="sldNum" sz="quarter" idx="5"/>
          </p:nvPr>
        </p:nvSpPr>
        <p:spPr/>
        <p:txBody>
          <a:bodyPr/>
          <a:lstStyle/>
          <a:p>
            <a:fld id="{DE12F7A3-8BB9-4D71-B39C-1E6C03030FD3}" type="slidenum">
              <a:rPr lang="en-GB" smtClean="0"/>
              <a:t>23</a:t>
            </a:fld>
            <a:endParaRPr lang="en-GB"/>
          </a:p>
        </p:txBody>
      </p:sp>
    </p:spTree>
    <p:extLst>
      <p:ext uri="{BB962C8B-B14F-4D97-AF65-F5344CB8AC3E}">
        <p14:creationId xmlns:p14="http://schemas.microsoft.com/office/powerpoint/2010/main" val="335541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These two processes are associated with the movement of gas molecules</a:t>
            </a:r>
          </a:p>
        </p:txBody>
      </p:sp>
      <p:sp>
        <p:nvSpPr>
          <p:cNvPr id="4" name="Slide Number Placeholder 3"/>
          <p:cNvSpPr>
            <a:spLocks noGrp="1"/>
          </p:cNvSpPr>
          <p:nvPr>
            <p:ph type="sldNum" sz="quarter" idx="5"/>
          </p:nvPr>
        </p:nvSpPr>
        <p:spPr/>
        <p:txBody>
          <a:bodyPr/>
          <a:lstStyle/>
          <a:p>
            <a:fld id="{DE12F7A3-8BB9-4D71-B39C-1E6C03030FD3}" type="slidenum">
              <a:rPr lang="en-GB" smtClean="0"/>
              <a:t>26</a:t>
            </a:fld>
            <a:endParaRPr lang="en-GB"/>
          </a:p>
        </p:txBody>
      </p:sp>
    </p:spTree>
    <p:extLst>
      <p:ext uri="{BB962C8B-B14F-4D97-AF65-F5344CB8AC3E}">
        <p14:creationId xmlns:p14="http://schemas.microsoft.com/office/powerpoint/2010/main" val="2637525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2833592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66193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1804289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224107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3120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2461715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2707788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14597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780241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99240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766083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965077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116822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702851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13050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668012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978174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7357421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0.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ogle.com/search?rlz=1C1RBHS_en-gbGB1004GB1005&amp;sxsrf=ALiCzsYg4ia9ikAzEhvxZ9B9sBIXrhwbmQ:1657175498373&amp;q=joule+si+base+units&amp;sa=X&amp;ved=2ahUKEwjjr6Tnk-b4AhX9SUEAHTpyABgQ6BMoAHoECFoQAg"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667000" y="980728"/>
            <a:ext cx="6858000" cy="2387600"/>
          </a:xfrm>
        </p:spPr>
        <p:txBody>
          <a:bodyPr/>
          <a:lstStyle/>
          <a:p>
            <a:r>
              <a:rPr lang="en-GB" dirty="0"/>
              <a:t>GASES</a:t>
            </a:r>
            <a:br>
              <a:rPr lang="en-GB" dirty="0"/>
            </a:br>
            <a:br>
              <a:rPr lang="en-GB" dirty="0"/>
            </a:br>
            <a:endParaRPr lang="en-GB" sz="4000"/>
          </a:p>
        </p:txBody>
      </p:sp>
      <p:sp>
        <p:nvSpPr>
          <p:cNvPr id="5" name="TextBox 4">
            <a:extLst>
              <a:ext uri="{FF2B5EF4-FFF2-40B4-BE49-F238E27FC236}">
                <a16:creationId xmlns:a16="http://schemas.microsoft.com/office/drawing/2014/main" id="{BFE8E8FC-64F1-446B-8C20-961374613C5B}"/>
              </a:ext>
            </a:extLst>
          </p:cNvPr>
          <p:cNvSpPr txBox="1"/>
          <p:nvPr/>
        </p:nvSpPr>
        <p:spPr>
          <a:xfrm>
            <a:off x="5087889" y="5301208"/>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
        <p:nvSpPr>
          <p:cNvPr id="4" name="TextBox 3">
            <a:extLst>
              <a:ext uri="{FF2B5EF4-FFF2-40B4-BE49-F238E27FC236}">
                <a16:creationId xmlns:a16="http://schemas.microsoft.com/office/drawing/2014/main" id="{432A1DE6-A33E-4A19-8E27-4E63129CEF58}"/>
              </a:ext>
            </a:extLst>
          </p:cNvPr>
          <p:cNvSpPr txBox="1"/>
          <p:nvPr/>
        </p:nvSpPr>
        <p:spPr>
          <a:xfrm>
            <a:off x="11640616" y="44624"/>
            <a:ext cx="617477" cy="369332"/>
          </a:xfrm>
          <a:prstGeom prst="rect">
            <a:avLst/>
          </a:prstGeom>
          <a:noFill/>
        </p:spPr>
        <p:txBody>
          <a:bodyPr wrap="none" lIns="91440" tIns="45720" rIns="91440" bIns="45720" rtlCol="0" anchor="t">
            <a:spAutoFit/>
          </a:bodyPr>
          <a:lstStyle/>
          <a:p>
            <a:r>
              <a:rPr lang="en-GB" dirty="0"/>
              <a:t>HNC</a:t>
            </a:r>
          </a:p>
        </p:txBody>
      </p:sp>
      <p:sp>
        <p:nvSpPr>
          <p:cNvPr id="6" name="TextBox 5">
            <a:extLst>
              <a:ext uri="{FF2B5EF4-FFF2-40B4-BE49-F238E27FC236}">
                <a16:creationId xmlns:a16="http://schemas.microsoft.com/office/drawing/2014/main" id="{7F720C4D-1512-44FD-852E-D8F67E897EDA}"/>
              </a:ext>
            </a:extLst>
          </p:cNvPr>
          <p:cNvSpPr txBox="1"/>
          <p:nvPr/>
        </p:nvSpPr>
        <p:spPr>
          <a:xfrm>
            <a:off x="-9321" y="44624"/>
            <a:ext cx="1215782" cy="369332"/>
          </a:xfrm>
          <a:prstGeom prst="rect">
            <a:avLst/>
          </a:prstGeom>
          <a:noFill/>
        </p:spPr>
        <p:txBody>
          <a:bodyPr wrap="none" rtlCol="0">
            <a:spAutoFit/>
          </a:bodyPr>
          <a:lstStyle/>
          <a:p>
            <a:r>
              <a:rPr lang="en-GB"/>
              <a:t>ACDB4011</a:t>
            </a:r>
          </a:p>
        </p:txBody>
      </p:sp>
      <p:pic>
        <p:nvPicPr>
          <p:cNvPr id="7" name="Picture 6">
            <a:extLst>
              <a:ext uri="{FF2B5EF4-FFF2-40B4-BE49-F238E27FC236}">
                <a16:creationId xmlns:a16="http://schemas.microsoft.com/office/drawing/2014/main" id="{C867820D-9782-4FBB-A4CE-74887E125C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0336" y="5740452"/>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645D1-7D7D-48FA-8322-AB05D718808A}"/>
              </a:ext>
            </a:extLst>
          </p:cNvPr>
          <p:cNvSpPr>
            <a:spLocks noGrp="1"/>
          </p:cNvSpPr>
          <p:nvPr>
            <p:ph type="title"/>
          </p:nvPr>
        </p:nvSpPr>
        <p:spPr>
          <a:xfrm>
            <a:off x="839416" y="11242"/>
            <a:ext cx="10364451" cy="873926"/>
          </a:xfrm>
        </p:spPr>
        <p:txBody>
          <a:bodyPr/>
          <a:lstStyle/>
          <a:p>
            <a:r>
              <a:rPr lang="en-GB" b="1">
                <a:effectLst>
                  <a:outerShdw blurRad="38100" dist="38100" dir="2700000" algn="tl">
                    <a:srgbClr val="000000">
                      <a:alpha val="43137"/>
                    </a:srgbClr>
                  </a:outerShdw>
                </a:effectLst>
              </a:rPr>
              <a:t>Today’s lecture</a:t>
            </a:r>
          </a:p>
        </p:txBody>
      </p:sp>
      <p:sp>
        <p:nvSpPr>
          <p:cNvPr id="3" name="TextBox 2">
            <a:extLst>
              <a:ext uri="{FF2B5EF4-FFF2-40B4-BE49-F238E27FC236}">
                <a16:creationId xmlns:a16="http://schemas.microsoft.com/office/drawing/2014/main" id="{0FCF0658-9995-4200-BCD3-955D29E600EC}"/>
              </a:ext>
            </a:extLst>
          </p:cNvPr>
          <p:cNvSpPr txBox="1"/>
          <p:nvPr/>
        </p:nvSpPr>
        <p:spPr>
          <a:xfrm>
            <a:off x="1199456" y="1628800"/>
            <a:ext cx="4193007" cy="2608215"/>
          </a:xfrm>
          <a:prstGeom prst="rect">
            <a:avLst/>
          </a:prstGeom>
          <a:noFill/>
        </p:spPr>
        <p:txBody>
          <a:bodyPr wrap="none" rtlCol="0">
            <a:spAutoFit/>
          </a:bodyPr>
          <a:lstStyle/>
          <a:p>
            <a:pPr marL="457200" indent="-457200">
              <a:lnSpc>
                <a:spcPct val="150000"/>
              </a:lnSpc>
              <a:buFont typeface="Arial" panose="020B0604020202020204" pitchFamily="34" charset="0"/>
              <a:buChar char="•"/>
            </a:pPr>
            <a:r>
              <a:rPr lang="en-GB" sz="2800"/>
              <a:t>Properties of gas</a:t>
            </a:r>
          </a:p>
          <a:p>
            <a:pPr marL="457200" indent="-457200">
              <a:lnSpc>
                <a:spcPct val="150000"/>
              </a:lnSpc>
              <a:buFont typeface="Arial" panose="020B0604020202020204" pitchFamily="34" charset="0"/>
              <a:buChar char="•"/>
            </a:pPr>
            <a:r>
              <a:rPr lang="en-GB" sz="2800"/>
              <a:t>Units of pressure</a:t>
            </a:r>
          </a:p>
          <a:p>
            <a:pPr marL="457200" indent="-457200">
              <a:lnSpc>
                <a:spcPct val="150000"/>
              </a:lnSpc>
              <a:buFont typeface="Arial" panose="020B0604020202020204" pitchFamily="34" charset="0"/>
              <a:buChar char="•"/>
            </a:pPr>
            <a:r>
              <a:rPr lang="en-GB" sz="2800"/>
              <a:t>Gas laws and hypothesis</a:t>
            </a:r>
          </a:p>
          <a:p>
            <a:pPr marL="457200" indent="-457200">
              <a:lnSpc>
                <a:spcPct val="150000"/>
              </a:lnSpc>
              <a:buFont typeface="Arial" panose="020B0604020202020204" pitchFamily="34" charset="0"/>
              <a:buChar char="•"/>
            </a:pPr>
            <a:r>
              <a:rPr lang="en-GB" sz="2800"/>
              <a:t>Ideal gas equation</a:t>
            </a:r>
          </a:p>
        </p:txBody>
      </p:sp>
    </p:spTree>
    <p:extLst>
      <p:ext uri="{BB962C8B-B14F-4D97-AF65-F5344CB8AC3E}">
        <p14:creationId xmlns:p14="http://schemas.microsoft.com/office/powerpoint/2010/main" val="2392996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250785" y="0"/>
            <a:ext cx="3690430" cy="646331"/>
          </a:xfrm>
          <a:prstGeom prst="rect">
            <a:avLst/>
          </a:prstGeom>
          <a:noFill/>
        </p:spPr>
        <p:txBody>
          <a:bodyPr wrap="square">
            <a:spAutoFit/>
          </a:bodyPr>
          <a:lstStyle/>
          <a:p>
            <a:r>
              <a:rPr lang="en-GB" sz="3600" b="1" dirty="0">
                <a:effectLst>
                  <a:outerShdw blurRad="38100" dist="38100" dir="2700000" algn="tl">
                    <a:srgbClr val="000000">
                      <a:alpha val="43137"/>
                    </a:srgbClr>
                  </a:outerShdw>
                </a:effectLst>
              </a:rPr>
              <a:t>GAS PROPERTIES</a:t>
            </a:r>
          </a:p>
        </p:txBody>
      </p:sp>
      <p:sp>
        <p:nvSpPr>
          <p:cNvPr id="2" name="TextBox 1">
            <a:extLst>
              <a:ext uri="{FF2B5EF4-FFF2-40B4-BE49-F238E27FC236}">
                <a16:creationId xmlns:a16="http://schemas.microsoft.com/office/drawing/2014/main" id="{E3960216-8E74-48A2-94DA-07154E0BA29A}"/>
              </a:ext>
            </a:extLst>
          </p:cNvPr>
          <p:cNvSpPr txBox="1"/>
          <p:nvPr/>
        </p:nvSpPr>
        <p:spPr>
          <a:xfrm>
            <a:off x="695400" y="836712"/>
            <a:ext cx="1503489" cy="954107"/>
          </a:xfrm>
          <a:prstGeom prst="rect">
            <a:avLst/>
          </a:prstGeom>
          <a:noFill/>
        </p:spPr>
        <p:txBody>
          <a:bodyPr wrap="none" rtlCol="0">
            <a:spAutoFit/>
          </a:bodyPr>
          <a:lstStyle/>
          <a:p>
            <a:r>
              <a:rPr lang="en-GB" sz="2800" b="1">
                <a:solidFill>
                  <a:srgbClr val="FF0000"/>
                </a:solidFill>
                <a:cs typeface="Calibri" panose="020F0502020204030204" pitchFamily="34" charset="0"/>
              </a:rPr>
              <a:t>Volume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FF0000"/>
                </a:solidFill>
                <a:cs typeface="Calibri" panose="020F0502020204030204" pitchFamily="34" charset="0"/>
              </a:rPr>
              <a:t>V</a:t>
            </a:r>
          </a:p>
        </p:txBody>
      </p:sp>
      <p:sp>
        <p:nvSpPr>
          <p:cNvPr id="9" name="TextBox 8">
            <a:extLst>
              <a:ext uri="{FF2B5EF4-FFF2-40B4-BE49-F238E27FC236}">
                <a16:creationId xmlns:a16="http://schemas.microsoft.com/office/drawing/2014/main" id="{F2BF04A2-5823-4339-91C5-324E1424C325}"/>
              </a:ext>
            </a:extLst>
          </p:cNvPr>
          <p:cNvSpPr txBox="1"/>
          <p:nvPr/>
        </p:nvSpPr>
        <p:spPr>
          <a:xfrm>
            <a:off x="661194" y="2951946"/>
            <a:ext cx="2145459" cy="954107"/>
          </a:xfrm>
          <a:prstGeom prst="rect">
            <a:avLst/>
          </a:prstGeom>
          <a:noFill/>
        </p:spPr>
        <p:txBody>
          <a:bodyPr wrap="none" rtlCol="0">
            <a:spAutoFit/>
          </a:bodyPr>
          <a:lstStyle/>
          <a:p>
            <a:r>
              <a:rPr lang="en-GB" sz="2800" b="1">
                <a:solidFill>
                  <a:srgbClr val="0000FF"/>
                </a:solidFill>
                <a:cs typeface="Calibri" panose="020F0502020204030204" pitchFamily="34" charset="0"/>
              </a:rPr>
              <a:t>Temperature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0000FF"/>
                </a:solidFill>
                <a:cs typeface="Calibri" panose="020F0502020204030204" pitchFamily="34" charset="0"/>
              </a:rPr>
              <a:t>T</a:t>
            </a:r>
          </a:p>
        </p:txBody>
      </p:sp>
      <p:sp>
        <p:nvSpPr>
          <p:cNvPr id="4" name="TextBox 3">
            <a:extLst>
              <a:ext uri="{FF2B5EF4-FFF2-40B4-BE49-F238E27FC236}">
                <a16:creationId xmlns:a16="http://schemas.microsoft.com/office/drawing/2014/main" id="{E379A7A0-5BD1-41FC-8DAC-081A0FCE472E}"/>
              </a:ext>
            </a:extLst>
          </p:cNvPr>
          <p:cNvSpPr txBox="1"/>
          <p:nvPr/>
        </p:nvSpPr>
        <p:spPr>
          <a:xfrm>
            <a:off x="3215680" y="695608"/>
            <a:ext cx="5573160" cy="1815882"/>
          </a:xfrm>
          <a:prstGeom prst="rect">
            <a:avLst/>
          </a:prstGeom>
          <a:noFill/>
        </p:spPr>
        <p:txBody>
          <a:bodyPr wrap="square" rtlCol="0">
            <a:spAutoFit/>
          </a:bodyPr>
          <a:lstStyle/>
          <a:p>
            <a:r>
              <a:rPr lang="en-GB" sz="2800">
                <a:cs typeface="Calibri" panose="020F0502020204030204" pitchFamily="34" charset="0"/>
              </a:rPr>
              <a:t>Fills its container</a:t>
            </a:r>
          </a:p>
          <a:p>
            <a:r>
              <a:rPr lang="en-GB" sz="2800">
                <a:cs typeface="Calibri" panose="020F0502020204030204" pitchFamily="34" charset="0"/>
              </a:rPr>
              <a:t>Variable volume (e.g. balloon)</a:t>
            </a:r>
          </a:p>
          <a:p>
            <a:r>
              <a:rPr lang="en-GB" sz="2800">
                <a:cs typeface="Calibri" panose="020F0502020204030204" pitchFamily="34" charset="0"/>
              </a:rPr>
              <a:t>Fixed volume (e.g. glass container)</a:t>
            </a:r>
          </a:p>
          <a:p>
            <a:r>
              <a:rPr lang="en-GB" sz="2800">
                <a:cs typeface="Calibri" panose="020F0502020204030204" pitchFamily="34" charset="0"/>
              </a:rPr>
              <a:t>Usual unit m</a:t>
            </a:r>
            <a:r>
              <a:rPr lang="en-GB" sz="2800" baseline="30000">
                <a:cs typeface="Calibri" panose="020F0502020204030204" pitchFamily="34" charset="0"/>
              </a:rPr>
              <a:t>3</a:t>
            </a:r>
            <a:r>
              <a:rPr lang="en-GB" sz="2800">
                <a:cs typeface="Calibri" panose="020F0502020204030204" pitchFamily="34" charset="0"/>
              </a:rPr>
              <a:t> or dm</a:t>
            </a:r>
            <a:r>
              <a:rPr lang="en-GB" sz="2800" baseline="30000">
                <a:cs typeface="Calibri" panose="020F0502020204030204" pitchFamily="34" charset="0"/>
              </a:rPr>
              <a:t>3</a:t>
            </a:r>
            <a:r>
              <a:rPr lang="en-GB" sz="2800">
                <a:cs typeface="Calibri" panose="020F0502020204030204" pitchFamily="34" charset="0"/>
              </a:rPr>
              <a:t> (L)</a:t>
            </a:r>
          </a:p>
        </p:txBody>
      </p:sp>
      <p:sp>
        <p:nvSpPr>
          <p:cNvPr id="6" name="TextBox 5">
            <a:extLst>
              <a:ext uri="{FF2B5EF4-FFF2-40B4-BE49-F238E27FC236}">
                <a16:creationId xmlns:a16="http://schemas.microsoft.com/office/drawing/2014/main" id="{5CD58DF9-7CB9-4F60-9136-297DD380BD16}"/>
              </a:ext>
            </a:extLst>
          </p:cNvPr>
          <p:cNvSpPr txBox="1"/>
          <p:nvPr/>
        </p:nvSpPr>
        <p:spPr>
          <a:xfrm>
            <a:off x="3190910" y="2921750"/>
            <a:ext cx="5263667" cy="2246769"/>
          </a:xfrm>
          <a:prstGeom prst="rect">
            <a:avLst/>
          </a:prstGeom>
          <a:noFill/>
        </p:spPr>
        <p:txBody>
          <a:bodyPr wrap="square" rtlCol="0">
            <a:spAutoFit/>
          </a:bodyPr>
          <a:lstStyle/>
          <a:p>
            <a:r>
              <a:rPr lang="en-GB" sz="2800">
                <a:cs typeface="Calibri" panose="020F0502020204030204" pitchFamily="34" charset="0"/>
              </a:rPr>
              <a:t>Measure of direction of heat flow </a:t>
            </a:r>
          </a:p>
          <a:p>
            <a:r>
              <a:rPr lang="en-GB" sz="2800">
                <a:cs typeface="Calibri" panose="020F0502020204030204" pitchFamily="34" charset="0"/>
              </a:rPr>
              <a:t>‘How hot is something’</a:t>
            </a:r>
          </a:p>
          <a:p>
            <a:r>
              <a:rPr lang="en-GB" sz="2800">
                <a:cs typeface="Calibri" panose="020F0502020204030204" pitchFamily="34" charset="0"/>
              </a:rPr>
              <a:t>Units issues:</a:t>
            </a:r>
          </a:p>
          <a:p>
            <a:r>
              <a:rPr lang="en-GB" sz="2800" b="1">
                <a:solidFill>
                  <a:srgbClr val="0000FF"/>
                </a:solidFill>
                <a:cs typeface="Calibri" panose="020F0502020204030204" pitchFamily="34" charset="0"/>
              </a:rPr>
              <a:t>K</a:t>
            </a:r>
            <a:r>
              <a:rPr lang="en-GB" sz="2800">
                <a:cs typeface="Calibri" panose="020F0502020204030204" pitchFamily="34" charset="0"/>
              </a:rPr>
              <a:t> essential unit for all relationships</a:t>
            </a:r>
          </a:p>
          <a:p>
            <a:r>
              <a:rPr lang="en-GB" sz="2800" b="1">
                <a:solidFill>
                  <a:srgbClr val="0000FF"/>
                </a:solidFill>
                <a:cs typeface="Calibri" panose="020F0502020204030204" pitchFamily="34" charset="0"/>
              </a:rPr>
              <a:t>K = °C + 273.15</a:t>
            </a:r>
          </a:p>
        </p:txBody>
      </p:sp>
      <p:sp>
        <p:nvSpPr>
          <p:cNvPr id="10" name="TextBox 9">
            <a:extLst>
              <a:ext uri="{FF2B5EF4-FFF2-40B4-BE49-F238E27FC236}">
                <a16:creationId xmlns:a16="http://schemas.microsoft.com/office/drawing/2014/main" id="{7F4029B4-CBFD-4874-85EC-CC28587260BE}"/>
              </a:ext>
            </a:extLst>
          </p:cNvPr>
          <p:cNvSpPr txBox="1"/>
          <p:nvPr/>
        </p:nvSpPr>
        <p:spPr>
          <a:xfrm>
            <a:off x="661194" y="5377090"/>
            <a:ext cx="1555169" cy="954107"/>
          </a:xfrm>
          <a:prstGeom prst="rect">
            <a:avLst/>
          </a:prstGeom>
          <a:noFill/>
        </p:spPr>
        <p:txBody>
          <a:bodyPr wrap="none" rtlCol="0">
            <a:spAutoFit/>
          </a:bodyPr>
          <a:lstStyle/>
          <a:p>
            <a:r>
              <a:rPr lang="en-GB" sz="2800" b="1">
                <a:solidFill>
                  <a:srgbClr val="00B050"/>
                </a:solidFill>
                <a:cs typeface="Calibri" panose="020F0502020204030204" pitchFamily="34" charset="0"/>
              </a:rPr>
              <a:t>Pressure</a:t>
            </a:r>
            <a:r>
              <a:rPr lang="en-GB" sz="2800">
                <a:cs typeface="Calibri" panose="020F0502020204030204" pitchFamily="34" charset="0"/>
              </a:rPr>
              <a:t> </a:t>
            </a:r>
          </a:p>
          <a:p>
            <a:r>
              <a:rPr lang="en-GB" sz="2800">
                <a:cs typeface="Calibri" panose="020F0502020204030204" pitchFamily="34" charset="0"/>
              </a:rPr>
              <a:t>of gas, </a:t>
            </a:r>
            <a:r>
              <a:rPr lang="en-GB" sz="2800" b="1">
                <a:solidFill>
                  <a:srgbClr val="00B050"/>
                </a:solidFill>
                <a:cs typeface="Calibri" panose="020F0502020204030204" pitchFamily="34" charset="0"/>
              </a:rPr>
              <a:t>p</a:t>
            </a:r>
          </a:p>
        </p:txBody>
      </p:sp>
      <p:sp>
        <p:nvSpPr>
          <p:cNvPr id="12" name="TextBox 11">
            <a:extLst>
              <a:ext uri="{FF2B5EF4-FFF2-40B4-BE49-F238E27FC236}">
                <a16:creationId xmlns:a16="http://schemas.microsoft.com/office/drawing/2014/main" id="{0AEC96D0-A9F8-4698-8E82-5E0252E3525F}"/>
              </a:ext>
            </a:extLst>
          </p:cNvPr>
          <p:cNvSpPr txBox="1"/>
          <p:nvPr/>
        </p:nvSpPr>
        <p:spPr>
          <a:xfrm>
            <a:off x="8590869" y="2921750"/>
            <a:ext cx="3456384" cy="1384995"/>
          </a:xfrm>
          <a:prstGeom prst="rect">
            <a:avLst/>
          </a:prstGeom>
          <a:noFill/>
          <a:ln w="19050">
            <a:solidFill>
              <a:srgbClr val="0000FF"/>
            </a:solidFill>
          </a:ln>
        </p:spPr>
        <p:txBody>
          <a:bodyPr wrap="square">
            <a:spAutoFit/>
          </a:bodyPr>
          <a:lstStyle/>
          <a:p>
            <a:pPr>
              <a:spcBef>
                <a:spcPts val="300"/>
              </a:spcBef>
              <a:spcAft>
                <a:spcPts val="300"/>
              </a:spcAft>
            </a:pPr>
            <a:r>
              <a:rPr lang="en-GB" sz="2800" b="1">
                <a:cs typeface="Calibri" panose="020F0502020204030204" pitchFamily="34" charset="0"/>
              </a:rPr>
              <a:t>isothermal </a:t>
            </a:r>
            <a:r>
              <a:rPr lang="en-GB" sz="2800">
                <a:cs typeface="Calibri" panose="020F0502020204030204" pitchFamily="34" charset="0"/>
              </a:rPr>
              <a:t>– temperature remains constant</a:t>
            </a:r>
          </a:p>
        </p:txBody>
      </p:sp>
      <p:sp>
        <p:nvSpPr>
          <p:cNvPr id="13" name="TextBox 12">
            <a:extLst>
              <a:ext uri="{FF2B5EF4-FFF2-40B4-BE49-F238E27FC236}">
                <a16:creationId xmlns:a16="http://schemas.microsoft.com/office/drawing/2014/main" id="{F0F59ED0-BCF1-4305-8354-9439EC1B6E09}"/>
              </a:ext>
            </a:extLst>
          </p:cNvPr>
          <p:cNvSpPr txBox="1"/>
          <p:nvPr/>
        </p:nvSpPr>
        <p:spPr>
          <a:xfrm>
            <a:off x="8598105" y="836712"/>
            <a:ext cx="3456384" cy="954107"/>
          </a:xfrm>
          <a:prstGeom prst="rect">
            <a:avLst/>
          </a:prstGeom>
          <a:noFill/>
          <a:ln w="19050">
            <a:solidFill>
              <a:srgbClr val="FF0000"/>
            </a:solidFill>
          </a:ln>
        </p:spPr>
        <p:txBody>
          <a:bodyPr wrap="square">
            <a:spAutoFit/>
          </a:bodyPr>
          <a:lstStyle/>
          <a:p>
            <a:pPr>
              <a:spcBef>
                <a:spcPts val="300"/>
              </a:spcBef>
              <a:spcAft>
                <a:spcPts val="300"/>
              </a:spcAft>
            </a:pPr>
            <a:r>
              <a:rPr lang="en-GB" sz="2800" b="1">
                <a:cs typeface="Calibri" panose="020F0502020204030204" pitchFamily="34" charset="0"/>
              </a:rPr>
              <a:t>isochoric </a:t>
            </a:r>
            <a:r>
              <a:rPr lang="en-GB" sz="2800">
                <a:cs typeface="Calibri" panose="020F0502020204030204" pitchFamily="34" charset="0"/>
              </a:rPr>
              <a:t>– volume remains constant</a:t>
            </a:r>
          </a:p>
        </p:txBody>
      </p:sp>
      <p:sp>
        <p:nvSpPr>
          <p:cNvPr id="14" name="TextBox 13">
            <a:extLst>
              <a:ext uri="{FF2B5EF4-FFF2-40B4-BE49-F238E27FC236}">
                <a16:creationId xmlns:a16="http://schemas.microsoft.com/office/drawing/2014/main" id="{681AFEBB-0315-4799-AC85-3241F89B6B07}"/>
              </a:ext>
            </a:extLst>
          </p:cNvPr>
          <p:cNvSpPr txBox="1"/>
          <p:nvPr/>
        </p:nvSpPr>
        <p:spPr>
          <a:xfrm>
            <a:off x="8590869" y="5377090"/>
            <a:ext cx="3456384" cy="1031051"/>
          </a:xfrm>
          <a:prstGeom prst="rect">
            <a:avLst/>
          </a:prstGeom>
          <a:noFill/>
          <a:ln w="19050">
            <a:solidFill>
              <a:srgbClr val="00B050"/>
            </a:solidFill>
          </a:ln>
        </p:spPr>
        <p:txBody>
          <a:bodyPr wrap="square">
            <a:spAutoFit/>
          </a:bodyPr>
          <a:lstStyle/>
          <a:p>
            <a:pPr>
              <a:spcBef>
                <a:spcPts val="300"/>
              </a:spcBef>
              <a:spcAft>
                <a:spcPts val="300"/>
              </a:spcAft>
            </a:pPr>
            <a:r>
              <a:rPr lang="en-GB" sz="2800" b="1">
                <a:cs typeface="Calibri" panose="020F0502020204030204" pitchFamily="34" charset="0"/>
              </a:rPr>
              <a:t>isobaric </a:t>
            </a:r>
            <a:r>
              <a:rPr lang="en-GB" sz="2800">
                <a:cs typeface="Calibri" panose="020F0502020204030204" pitchFamily="34" charset="0"/>
              </a:rPr>
              <a:t>– pressure</a:t>
            </a:r>
          </a:p>
          <a:p>
            <a:pPr>
              <a:spcBef>
                <a:spcPts val="300"/>
              </a:spcBef>
              <a:spcAft>
                <a:spcPts val="300"/>
              </a:spcAft>
            </a:pPr>
            <a:r>
              <a:rPr lang="en-GB" sz="2800">
                <a:cs typeface="Calibri" panose="020F0502020204030204" pitchFamily="34" charset="0"/>
              </a:rPr>
              <a:t>remains constant</a:t>
            </a:r>
          </a:p>
        </p:txBody>
      </p:sp>
    </p:spTree>
    <p:extLst>
      <p:ext uri="{BB962C8B-B14F-4D97-AF65-F5344CB8AC3E}">
        <p14:creationId xmlns:p14="http://schemas.microsoft.com/office/powerpoint/2010/main" val="2879728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0072028-5189-4F84-83C9-1E6E48A594F4}"/>
              </a:ext>
            </a:extLst>
          </p:cNvPr>
          <p:cNvSpPr txBox="1"/>
          <p:nvPr/>
        </p:nvSpPr>
        <p:spPr>
          <a:xfrm>
            <a:off x="58977" y="591804"/>
            <a:ext cx="5819633" cy="461665"/>
          </a:xfrm>
          <a:prstGeom prst="rect">
            <a:avLst/>
          </a:prstGeom>
          <a:noFill/>
        </p:spPr>
        <p:txBody>
          <a:bodyPr wrap="square" rtlCol="0">
            <a:spAutoFit/>
          </a:bodyPr>
          <a:lstStyle/>
          <a:p>
            <a:r>
              <a:rPr lang="en-GB" sz="2400" b="1" dirty="0">
                <a:solidFill>
                  <a:srgbClr val="00B050"/>
                </a:solidFill>
                <a:cs typeface="Calibri" panose="020F0502020204030204" pitchFamily="34" charset="0"/>
              </a:rPr>
              <a:t>Pressure </a:t>
            </a:r>
            <a:r>
              <a:rPr lang="en-GB" sz="2400" dirty="0">
                <a:cs typeface="Calibri" panose="020F0502020204030204" pitchFamily="34" charset="0"/>
              </a:rPr>
              <a:t>of gas </a:t>
            </a:r>
            <a:r>
              <a:rPr lang="en-GB" sz="2400" b="1" dirty="0">
                <a:solidFill>
                  <a:srgbClr val="00B050"/>
                </a:solidFill>
                <a:cs typeface="Calibri" panose="020F0502020204030204" pitchFamily="34" charset="0"/>
              </a:rPr>
              <a:t>P </a:t>
            </a:r>
            <a:r>
              <a:rPr lang="en-GB" sz="2400" dirty="0">
                <a:cs typeface="Calibri" panose="020F0502020204030204" pitchFamily="34" charset="0"/>
              </a:rPr>
              <a:t>is defined as </a:t>
            </a:r>
            <a:r>
              <a:rPr lang="en-GB" sz="2400" i="1" dirty="0">
                <a:solidFill>
                  <a:srgbClr val="00B0F0"/>
                </a:solidFill>
                <a:cs typeface="Calibri" panose="020F0502020204030204" pitchFamily="34" charset="0"/>
              </a:rPr>
              <a:t>force per area</a:t>
            </a:r>
            <a:r>
              <a:rPr lang="en-GB" sz="2400" b="1" dirty="0">
                <a:solidFill>
                  <a:srgbClr val="00B050"/>
                </a:solidFill>
                <a:cs typeface="Calibri" panose="020F0502020204030204" pitchFamily="34" charset="0"/>
              </a:rPr>
              <a:t> </a:t>
            </a:r>
          </a:p>
        </p:txBody>
      </p:sp>
      <p:sp>
        <p:nvSpPr>
          <p:cNvPr id="2" name="TextBox 1">
            <a:extLst>
              <a:ext uri="{FF2B5EF4-FFF2-40B4-BE49-F238E27FC236}">
                <a16:creationId xmlns:a16="http://schemas.microsoft.com/office/drawing/2014/main" id="{2BF998F8-C1A6-409E-A9CB-359641CAAD8D}"/>
              </a:ext>
            </a:extLst>
          </p:cNvPr>
          <p:cNvSpPr txBox="1"/>
          <p:nvPr/>
        </p:nvSpPr>
        <p:spPr>
          <a:xfrm>
            <a:off x="58977" y="1067400"/>
            <a:ext cx="6037023" cy="1200329"/>
          </a:xfrm>
          <a:prstGeom prst="rect">
            <a:avLst/>
          </a:prstGeom>
          <a:noFill/>
        </p:spPr>
        <p:txBody>
          <a:bodyPr wrap="square" rtlCol="0">
            <a:spAutoFit/>
          </a:bodyPr>
          <a:lstStyle/>
          <a:p>
            <a:r>
              <a:rPr lang="en-GB" sz="2400" dirty="0">
                <a:cs typeface="Calibri" panose="020F0502020204030204" pitchFamily="34" charset="0"/>
              </a:rPr>
              <a:t>Force of gas particles colliding with any object that can experience this pressure</a:t>
            </a:r>
          </a:p>
          <a:p>
            <a:r>
              <a:rPr lang="en-GB" sz="2400" b="1" dirty="0">
                <a:solidFill>
                  <a:srgbClr val="FF0000"/>
                </a:solidFill>
                <a:cs typeface="Calibri" panose="020F0502020204030204" pitchFamily="34" charset="0"/>
              </a:rPr>
              <a:t>Barometer</a:t>
            </a:r>
            <a:r>
              <a:rPr lang="en-GB" sz="2400" dirty="0">
                <a:cs typeface="Calibri" panose="020F0502020204030204" pitchFamily="34" charset="0"/>
              </a:rPr>
              <a:t> is used to measure external pressure</a:t>
            </a:r>
          </a:p>
        </p:txBody>
      </p:sp>
      <p:pic>
        <p:nvPicPr>
          <p:cNvPr id="5122" name="Picture 2" descr="concept">
            <a:extLst>
              <a:ext uri="{FF2B5EF4-FFF2-40B4-BE49-F238E27FC236}">
                <a16:creationId xmlns:a16="http://schemas.microsoft.com/office/drawing/2014/main" id="{4AA7DC5D-C03D-4239-BE66-EB25050EC6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643"/>
          <a:stretch/>
        </p:blipFill>
        <p:spPr bwMode="auto">
          <a:xfrm>
            <a:off x="209134" y="2871701"/>
            <a:ext cx="4464466" cy="37054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6E96BA0-AC40-43DF-BCD8-03805D2CB403}"/>
              </a:ext>
            </a:extLst>
          </p:cNvPr>
          <p:cNvSpPr txBox="1"/>
          <p:nvPr/>
        </p:nvSpPr>
        <p:spPr>
          <a:xfrm>
            <a:off x="6096000" y="4100731"/>
            <a:ext cx="6752850" cy="1508105"/>
          </a:xfrm>
          <a:prstGeom prst="rect">
            <a:avLst/>
          </a:prstGeom>
          <a:noFill/>
        </p:spPr>
        <p:txBody>
          <a:bodyPr wrap="square" rtlCol="0">
            <a:spAutoFit/>
          </a:bodyPr>
          <a:lstStyle/>
          <a:p>
            <a:pPr>
              <a:spcAft>
                <a:spcPts val="1200"/>
              </a:spcAft>
            </a:pPr>
            <a:r>
              <a:rPr lang="en-GB" sz="2400" dirty="0">
                <a:solidFill>
                  <a:srgbClr val="FF0000"/>
                </a:solidFill>
                <a:cs typeface="Calibri" panose="020F0502020204030204" pitchFamily="34" charset="0"/>
              </a:rPr>
              <a:t>Hight of column </a:t>
            </a:r>
            <a:r>
              <a:rPr lang="en-GB" sz="2400" dirty="0">
                <a:cs typeface="Calibri" panose="020F0502020204030204" pitchFamily="34" charset="0"/>
              </a:rPr>
              <a:t>associated with </a:t>
            </a:r>
            <a:r>
              <a:rPr lang="en-GB" sz="2400" dirty="0">
                <a:solidFill>
                  <a:srgbClr val="00B050"/>
                </a:solidFill>
                <a:cs typeface="Calibri" panose="020F0502020204030204" pitchFamily="34" charset="0"/>
              </a:rPr>
              <a:t>pressure</a:t>
            </a:r>
          </a:p>
          <a:p>
            <a:pPr>
              <a:spcAft>
                <a:spcPts val="1200"/>
              </a:spcAft>
            </a:pPr>
            <a:r>
              <a:rPr lang="en-GB" sz="2400" dirty="0">
                <a:cs typeface="Calibri" panose="020F0502020204030204" pitchFamily="34" charset="0"/>
              </a:rPr>
              <a:t>Water = 30 feet at sea level</a:t>
            </a:r>
          </a:p>
          <a:p>
            <a:pPr>
              <a:spcAft>
                <a:spcPts val="1200"/>
              </a:spcAft>
            </a:pPr>
            <a:r>
              <a:rPr lang="en-GB" sz="2400" dirty="0">
                <a:cs typeface="Calibri" panose="020F0502020204030204" pitchFamily="34" charset="0"/>
              </a:rPr>
              <a:t>Mercury = about 30 inches or 760 mmHg</a:t>
            </a:r>
          </a:p>
        </p:txBody>
      </p:sp>
      <p:sp>
        <p:nvSpPr>
          <p:cNvPr id="6" name="Title 5">
            <a:extLst>
              <a:ext uri="{FF2B5EF4-FFF2-40B4-BE49-F238E27FC236}">
                <a16:creationId xmlns:a16="http://schemas.microsoft.com/office/drawing/2014/main" id="{DA31F897-FAEA-4AA8-993E-086A3ED63984}"/>
              </a:ext>
            </a:extLst>
          </p:cNvPr>
          <p:cNvSpPr>
            <a:spLocks noGrp="1"/>
          </p:cNvSpPr>
          <p:nvPr>
            <p:ph type="title"/>
          </p:nvPr>
        </p:nvSpPr>
        <p:spPr>
          <a:xfrm>
            <a:off x="-62062" y="-126101"/>
            <a:ext cx="10364451" cy="883591"/>
          </a:xfrm>
        </p:spPr>
        <p:txBody>
          <a:bodyPr/>
          <a:lstStyle/>
          <a:p>
            <a:r>
              <a:rPr lang="en-GB" b="1" dirty="0">
                <a:effectLst>
                  <a:outerShdw blurRad="38100" dist="38100" dir="2700000" algn="tl">
                    <a:srgbClr val="000000">
                      <a:alpha val="43137"/>
                    </a:srgbClr>
                  </a:outerShdw>
                </a:effectLst>
              </a:rPr>
              <a:t>pressure</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510EFDCA-0FEA-4DD6-896D-47126C168BA9}"/>
                  </a:ext>
                </a:extLst>
              </p:cNvPr>
              <p:cNvSpPr txBox="1"/>
              <p:nvPr/>
            </p:nvSpPr>
            <p:spPr>
              <a:xfrm>
                <a:off x="8867094" y="374564"/>
                <a:ext cx="1310743" cy="896143"/>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a:rPr lang="en-GB" sz="2800" b="1" i="1" smtClean="0">
                          <a:solidFill>
                            <a:srgbClr val="00B050"/>
                          </a:solidFill>
                          <a:latin typeface="Cambria Math" panose="02040503050406030204" pitchFamily="18" charset="0"/>
                        </a:rPr>
                        <m:t>𝑷</m:t>
                      </m:r>
                      <m:r>
                        <a:rPr lang="en-GB" sz="2800" b="1" i="1" smtClean="0">
                          <a:solidFill>
                            <a:srgbClr val="00B050"/>
                          </a:solidFill>
                          <a:latin typeface="Cambria Math" panose="02040503050406030204" pitchFamily="18" charset="0"/>
                        </a:rPr>
                        <m:t>= </m:t>
                      </m:r>
                      <m:f>
                        <m:fPr>
                          <m:ctrlPr>
                            <a:rPr lang="en-GB" sz="2800" b="1" i="1" smtClean="0">
                              <a:solidFill>
                                <a:srgbClr val="00B050"/>
                              </a:solidFill>
                              <a:latin typeface="Cambria Math" panose="02040503050406030204" pitchFamily="18" charset="0"/>
                            </a:rPr>
                          </m:ctrlPr>
                        </m:fPr>
                        <m:num>
                          <m:r>
                            <a:rPr lang="en-GB" sz="2800" b="1" i="1" smtClean="0">
                              <a:solidFill>
                                <a:srgbClr val="00B050"/>
                              </a:solidFill>
                              <a:latin typeface="Cambria Math" panose="02040503050406030204" pitchFamily="18" charset="0"/>
                            </a:rPr>
                            <m:t>𝑭</m:t>
                          </m:r>
                        </m:num>
                        <m:den>
                          <m:r>
                            <a:rPr lang="en-GB" sz="2800" b="1" i="1" smtClean="0">
                              <a:solidFill>
                                <a:srgbClr val="00B050"/>
                              </a:solidFill>
                              <a:latin typeface="Cambria Math" panose="02040503050406030204" pitchFamily="18" charset="0"/>
                            </a:rPr>
                            <m:t>𝑨</m:t>
                          </m:r>
                        </m:den>
                      </m:f>
                    </m:oMath>
                  </m:oMathPara>
                </a14:m>
                <a:endParaRPr lang="en-GB" sz="2800" b="1" dirty="0">
                  <a:solidFill>
                    <a:srgbClr val="00B050"/>
                  </a:solidFill>
                </a:endParaRPr>
              </a:p>
            </p:txBody>
          </p:sp>
        </mc:Choice>
        <mc:Fallback xmlns="">
          <p:sp>
            <p:nvSpPr>
              <p:cNvPr id="3" name="TextBox 2">
                <a:extLst>
                  <a:ext uri="{FF2B5EF4-FFF2-40B4-BE49-F238E27FC236}">
                    <a16:creationId xmlns:a16="http://schemas.microsoft.com/office/drawing/2014/main" id="{510EFDCA-0FEA-4DD6-896D-47126C168BA9}"/>
                  </a:ext>
                </a:extLst>
              </p:cNvPr>
              <p:cNvSpPr txBox="1">
                <a:spLocks noRot="1" noChangeAspect="1" noMove="1" noResize="1" noEditPoints="1" noAdjustHandles="1" noChangeArrowheads="1" noChangeShapeType="1" noTextEdit="1"/>
              </p:cNvSpPr>
              <p:nvPr/>
            </p:nvSpPr>
            <p:spPr>
              <a:xfrm>
                <a:off x="8867094" y="374564"/>
                <a:ext cx="1310743" cy="896143"/>
              </a:xfrm>
              <a:prstGeom prst="rect">
                <a:avLst/>
              </a:prstGeom>
              <a:blipFill>
                <a:blip r:embed="rId4"/>
                <a:stretch>
                  <a:fillRect/>
                </a:stretch>
              </a:blipFill>
            </p:spPr>
            <p:txBody>
              <a:bodyPr/>
              <a:lstStyle/>
              <a:p>
                <a:r>
                  <a:rPr lang="en-GB">
                    <a:noFill/>
                  </a:rPr>
                  <a:t> </a:t>
                </a:r>
              </a:p>
            </p:txBody>
          </p:sp>
        </mc:Fallback>
      </mc:AlternateContent>
      <p:pic>
        <p:nvPicPr>
          <p:cNvPr id="7" name="Picture 6">
            <a:extLst>
              <a:ext uri="{FF2B5EF4-FFF2-40B4-BE49-F238E27FC236}">
                <a16:creationId xmlns:a16="http://schemas.microsoft.com/office/drawing/2014/main" id="{B247874C-A196-4BE3-933C-70451A5FF5E9}"/>
              </a:ext>
            </a:extLst>
          </p:cNvPr>
          <p:cNvPicPr>
            <a:picLocks noChangeAspect="1"/>
          </p:cNvPicPr>
          <p:nvPr/>
        </p:nvPicPr>
        <p:blipFill>
          <a:blip r:embed="rId5"/>
          <a:stretch>
            <a:fillRect/>
          </a:stretch>
        </p:blipFill>
        <p:spPr>
          <a:xfrm>
            <a:off x="6428457" y="52358"/>
            <a:ext cx="2106180" cy="2106180"/>
          </a:xfrm>
          <a:prstGeom prst="rect">
            <a:avLst/>
          </a:prstGeom>
        </p:spPr>
      </p:pic>
      <p:sp>
        <p:nvSpPr>
          <p:cNvPr id="8" name="TextBox 7">
            <a:extLst>
              <a:ext uri="{FF2B5EF4-FFF2-40B4-BE49-F238E27FC236}">
                <a16:creationId xmlns:a16="http://schemas.microsoft.com/office/drawing/2014/main" id="{66C855FA-7006-4EAF-B8EF-DF8B375498C4}"/>
              </a:ext>
            </a:extLst>
          </p:cNvPr>
          <p:cNvSpPr txBox="1"/>
          <p:nvPr/>
        </p:nvSpPr>
        <p:spPr>
          <a:xfrm>
            <a:off x="8587753" y="1453986"/>
            <a:ext cx="3561744" cy="923330"/>
          </a:xfrm>
          <a:prstGeom prst="rect">
            <a:avLst/>
          </a:prstGeom>
          <a:noFill/>
        </p:spPr>
        <p:txBody>
          <a:bodyPr wrap="none" rtlCol="0">
            <a:spAutoFit/>
          </a:bodyPr>
          <a:lstStyle/>
          <a:p>
            <a:r>
              <a:rPr lang="en-GB" dirty="0"/>
              <a:t>where: 	F = N (Newton)</a:t>
            </a:r>
          </a:p>
          <a:p>
            <a:r>
              <a:rPr lang="en-GB" dirty="0"/>
              <a:t>		A = m</a:t>
            </a:r>
            <a:r>
              <a:rPr lang="en-GB" baseline="30000" dirty="0"/>
              <a:t>2</a:t>
            </a:r>
          </a:p>
          <a:p>
            <a:r>
              <a:rPr lang="en-GB" baseline="30000" dirty="0"/>
              <a:t>		</a:t>
            </a:r>
            <a:r>
              <a:rPr lang="en-GB" dirty="0"/>
              <a:t>P = kg/m-s</a:t>
            </a:r>
            <a:r>
              <a:rPr lang="en-GB" baseline="30000" dirty="0"/>
              <a:t>2</a:t>
            </a:r>
            <a:r>
              <a:rPr lang="en-GB" dirty="0"/>
              <a:t> (Pa – Pascal)</a:t>
            </a:r>
            <a:endParaRPr lang="en-GB" baseline="30000" dirty="0"/>
          </a:p>
        </p:txBody>
      </p:sp>
      <p:sp>
        <p:nvSpPr>
          <p:cNvPr id="23" name="TextBox 22">
            <a:extLst>
              <a:ext uri="{FF2B5EF4-FFF2-40B4-BE49-F238E27FC236}">
                <a16:creationId xmlns:a16="http://schemas.microsoft.com/office/drawing/2014/main" id="{307536FF-9B6F-4656-B79E-EFF2E8B9006E}"/>
              </a:ext>
            </a:extLst>
          </p:cNvPr>
          <p:cNvSpPr txBox="1"/>
          <p:nvPr/>
        </p:nvSpPr>
        <p:spPr>
          <a:xfrm>
            <a:off x="6760967" y="2550592"/>
            <a:ext cx="4590525" cy="523220"/>
          </a:xfrm>
          <a:prstGeom prst="rect">
            <a:avLst/>
          </a:prstGeom>
          <a:noFill/>
        </p:spPr>
        <p:txBody>
          <a:bodyPr wrap="square">
            <a:spAutoFit/>
          </a:bodyPr>
          <a:lstStyle/>
          <a:p>
            <a:r>
              <a:rPr lang="en-GB" sz="1400" dirty="0"/>
              <a:t>1N is the force needed to accelerate one kilogram of mass at the rate of one metre per second squared. 1 N=1 kg-m/s</a:t>
            </a:r>
            <a:r>
              <a:rPr lang="en-GB" sz="1400" baseline="30000" dirty="0"/>
              <a:t>2</a:t>
            </a:r>
            <a:r>
              <a:rPr lang="en-GB" sz="1400" dirty="0"/>
              <a:t>.</a:t>
            </a:r>
          </a:p>
        </p:txBody>
      </p:sp>
    </p:spTree>
    <p:extLst>
      <p:ext uri="{BB962C8B-B14F-4D97-AF65-F5344CB8AC3E}">
        <p14:creationId xmlns:p14="http://schemas.microsoft.com/office/powerpoint/2010/main" val="1600762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DFAC61BB-817E-451C-8729-92D7249AF0DB}"/>
              </a:ext>
            </a:extLst>
          </p:cNvPr>
          <p:cNvSpPr txBox="1"/>
          <p:nvPr/>
        </p:nvSpPr>
        <p:spPr>
          <a:xfrm>
            <a:off x="130985" y="4005064"/>
            <a:ext cx="11930030" cy="523220"/>
          </a:xfrm>
          <a:prstGeom prst="rect">
            <a:avLst/>
          </a:prstGeom>
          <a:noFill/>
        </p:spPr>
        <p:txBody>
          <a:bodyPr wrap="square">
            <a:spAutoFit/>
          </a:bodyPr>
          <a:lstStyle/>
          <a:p>
            <a:r>
              <a:rPr lang="en-US" sz="2800" b="1">
                <a:highlight>
                  <a:srgbClr val="FFFF00"/>
                </a:highlight>
                <a:ea typeface="Times New Roman" panose="02020603050405020304" pitchFamily="18" charset="0"/>
              </a:rPr>
              <a:t>1 atm = 101.3 kPa = 101,325 Pa = 760 mm Hg = 0.986 bar = 14.7 </a:t>
            </a:r>
            <a:r>
              <a:rPr lang="en-US" sz="2800" b="1" err="1">
                <a:highlight>
                  <a:srgbClr val="FFFF00"/>
                </a:highlight>
                <a:ea typeface="Times New Roman" panose="02020603050405020304" pitchFamily="18" charset="0"/>
              </a:rPr>
              <a:t>lb</a:t>
            </a:r>
            <a:r>
              <a:rPr lang="en-US" sz="2800" b="1">
                <a:highlight>
                  <a:srgbClr val="FFFF00"/>
                </a:highlight>
                <a:ea typeface="Times New Roman" panose="02020603050405020304" pitchFamily="18" charset="0"/>
              </a:rPr>
              <a:t>/in</a:t>
            </a:r>
            <a:r>
              <a:rPr lang="en-US" sz="2800" b="1" baseline="30000">
                <a:highlight>
                  <a:srgbClr val="FFFF00"/>
                </a:highlight>
                <a:ea typeface="Times New Roman" panose="02020603050405020304" pitchFamily="18" charset="0"/>
              </a:rPr>
              <a:t>2</a:t>
            </a:r>
            <a:r>
              <a:rPr lang="en-US" sz="2800" b="1">
                <a:highlight>
                  <a:srgbClr val="FFFF00"/>
                </a:highlight>
                <a:ea typeface="Times New Roman" panose="02020603050405020304" pitchFamily="18" charset="0"/>
              </a:rPr>
              <a:t> (psi)</a:t>
            </a:r>
            <a:endParaRPr lang="en-GB" sz="2800">
              <a:ea typeface="Times New Roman" panose="02020603050405020304" pitchFamily="18" charset="0"/>
            </a:endParaRPr>
          </a:p>
        </p:txBody>
      </p:sp>
      <p:sp>
        <p:nvSpPr>
          <p:cNvPr id="10" name="TextBox 9">
            <a:extLst>
              <a:ext uri="{FF2B5EF4-FFF2-40B4-BE49-F238E27FC236}">
                <a16:creationId xmlns:a16="http://schemas.microsoft.com/office/drawing/2014/main" id="{D91466A4-F933-4341-B0FB-B701399DEEC1}"/>
              </a:ext>
            </a:extLst>
          </p:cNvPr>
          <p:cNvSpPr txBox="1"/>
          <p:nvPr/>
        </p:nvSpPr>
        <p:spPr>
          <a:xfrm>
            <a:off x="2999656" y="1340768"/>
            <a:ext cx="3240359" cy="1815882"/>
          </a:xfrm>
          <a:prstGeom prst="rect">
            <a:avLst/>
          </a:prstGeom>
          <a:noFill/>
        </p:spPr>
        <p:txBody>
          <a:bodyPr wrap="square" rtlCol="0">
            <a:spAutoFit/>
          </a:bodyPr>
          <a:lstStyle/>
          <a:p>
            <a:r>
              <a:rPr lang="en-GB" sz="2800" b="1" dirty="0">
                <a:cs typeface="Calibri" panose="020F0502020204030204" pitchFamily="34" charset="0"/>
              </a:rPr>
              <a:t>mmHg (torr)</a:t>
            </a:r>
          </a:p>
          <a:p>
            <a:endParaRPr lang="en-GB" sz="2800" b="1" dirty="0">
              <a:cs typeface="Calibri" panose="020F0502020204030204" pitchFamily="34" charset="0"/>
            </a:endParaRPr>
          </a:p>
          <a:p>
            <a:endParaRPr lang="en-GB" sz="2800" b="1" dirty="0">
              <a:cs typeface="Calibri" panose="020F0502020204030204" pitchFamily="34" charset="0"/>
            </a:endParaRPr>
          </a:p>
          <a:p>
            <a:r>
              <a:rPr lang="en-GB" sz="2800" b="1" dirty="0">
                <a:cs typeface="Calibri" panose="020F0502020204030204" pitchFamily="34" charset="0"/>
              </a:rPr>
              <a:t>atmospheres (</a:t>
            </a:r>
            <a:r>
              <a:rPr lang="en-GB" sz="2800" b="1" dirty="0" err="1">
                <a:cs typeface="Calibri" panose="020F0502020204030204" pitchFamily="34" charset="0"/>
              </a:rPr>
              <a:t>atm</a:t>
            </a:r>
            <a:r>
              <a:rPr lang="en-GB" sz="2800" b="1" dirty="0">
                <a:cs typeface="Calibri" panose="020F0502020204030204" pitchFamily="34" charset="0"/>
              </a:rPr>
              <a:t>)</a:t>
            </a:r>
          </a:p>
        </p:txBody>
      </p:sp>
      <p:sp>
        <p:nvSpPr>
          <p:cNvPr id="12" name="TextBox 11">
            <a:extLst>
              <a:ext uri="{FF2B5EF4-FFF2-40B4-BE49-F238E27FC236}">
                <a16:creationId xmlns:a16="http://schemas.microsoft.com/office/drawing/2014/main" id="{A6DEB4CF-4C04-4600-A36E-E288991AB552}"/>
              </a:ext>
            </a:extLst>
          </p:cNvPr>
          <p:cNvSpPr txBox="1"/>
          <p:nvPr/>
        </p:nvSpPr>
        <p:spPr>
          <a:xfrm>
            <a:off x="6456040" y="2591326"/>
            <a:ext cx="5320324" cy="523220"/>
          </a:xfrm>
          <a:prstGeom prst="rect">
            <a:avLst/>
          </a:prstGeom>
          <a:noFill/>
        </p:spPr>
        <p:txBody>
          <a:bodyPr wrap="square">
            <a:spAutoFit/>
          </a:bodyPr>
          <a:lstStyle/>
          <a:p>
            <a:r>
              <a:rPr lang="en-GB" sz="2800" b="1" dirty="0">
                <a:solidFill>
                  <a:srgbClr val="00B050"/>
                </a:solidFill>
                <a:cs typeface="Calibri" panose="020F0502020204030204" pitchFamily="34" charset="0"/>
              </a:rPr>
              <a:t>Bar (kg(m</a:t>
            </a:r>
            <a:r>
              <a:rPr lang="en-GB" sz="2800" b="1" baseline="30000" dirty="0">
                <a:solidFill>
                  <a:srgbClr val="00B050"/>
                </a:solidFill>
                <a:cs typeface="Calibri" panose="020F0502020204030204" pitchFamily="34" charset="0"/>
              </a:rPr>
              <a:t>-1</a:t>
            </a:r>
            <a:r>
              <a:rPr lang="en-GB" sz="2800" b="1" dirty="0">
                <a:solidFill>
                  <a:srgbClr val="00B050"/>
                </a:solidFill>
                <a:cs typeface="Calibri" panose="020F0502020204030204" pitchFamily="34" charset="0"/>
              </a:rPr>
              <a:t>s</a:t>
            </a:r>
            <a:r>
              <a:rPr lang="en-GB" sz="2800" b="1" baseline="30000" dirty="0">
                <a:solidFill>
                  <a:srgbClr val="00B050"/>
                </a:solidFill>
                <a:cs typeface="Calibri" panose="020F0502020204030204" pitchFamily="34" charset="0"/>
              </a:rPr>
              <a:t>-2</a:t>
            </a:r>
            <a:r>
              <a:rPr lang="en-GB" sz="2800" b="1" dirty="0">
                <a:solidFill>
                  <a:srgbClr val="00B050"/>
                </a:solidFill>
                <a:cs typeface="Calibri" panose="020F0502020204030204" pitchFamily="34" charset="0"/>
              </a:rPr>
              <a:t>)) = 100 kPa</a:t>
            </a:r>
          </a:p>
        </p:txBody>
      </p:sp>
      <p:sp>
        <p:nvSpPr>
          <p:cNvPr id="14" name="TextBox 13">
            <a:extLst>
              <a:ext uri="{FF2B5EF4-FFF2-40B4-BE49-F238E27FC236}">
                <a16:creationId xmlns:a16="http://schemas.microsoft.com/office/drawing/2014/main" id="{B92EA135-0C59-44C8-AE12-603490846FDF}"/>
              </a:ext>
            </a:extLst>
          </p:cNvPr>
          <p:cNvSpPr txBox="1"/>
          <p:nvPr/>
        </p:nvSpPr>
        <p:spPr>
          <a:xfrm>
            <a:off x="6456040" y="1304257"/>
            <a:ext cx="3923273" cy="523220"/>
          </a:xfrm>
          <a:prstGeom prst="rect">
            <a:avLst/>
          </a:prstGeom>
          <a:noFill/>
        </p:spPr>
        <p:txBody>
          <a:bodyPr wrap="square">
            <a:spAutoFit/>
          </a:bodyPr>
          <a:lstStyle/>
          <a:p>
            <a:r>
              <a:rPr lang="en-GB" sz="2800" b="1" dirty="0">
                <a:cs typeface="Calibri" panose="020F0502020204030204" pitchFamily="34" charset="0"/>
              </a:rPr>
              <a:t>Pascal (kg(m</a:t>
            </a:r>
            <a:r>
              <a:rPr lang="en-GB" sz="2800" b="1" baseline="30000" dirty="0">
                <a:cs typeface="Calibri" panose="020F0502020204030204" pitchFamily="34" charset="0"/>
              </a:rPr>
              <a:t>-1</a:t>
            </a:r>
            <a:r>
              <a:rPr lang="en-GB" sz="2800" b="1" dirty="0">
                <a:cs typeface="Calibri" panose="020F0502020204030204" pitchFamily="34" charset="0"/>
              </a:rPr>
              <a:t>s</a:t>
            </a:r>
            <a:r>
              <a:rPr lang="en-GB" sz="2800" b="1" baseline="30000" dirty="0">
                <a:cs typeface="Calibri" panose="020F0502020204030204" pitchFamily="34" charset="0"/>
              </a:rPr>
              <a:t>-2</a:t>
            </a:r>
            <a:r>
              <a:rPr lang="en-GB" sz="2800" b="1" dirty="0">
                <a:cs typeface="Calibri" panose="020F0502020204030204" pitchFamily="34" charset="0"/>
              </a:rPr>
              <a:t>)) Pa</a:t>
            </a:r>
          </a:p>
        </p:txBody>
      </p:sp>
      <p:sp>
        <p:nvSpPr>
          <p:cNvPr id="15" name="Title 5">
            <a:extLst>
              <a:ext uri="{FF2B5EF4-FFF2-40B4-BE49-F238E27FC236}">
                <a16:creationId xmlns:a16="http://schemas.microsoft.com/office/drawing/2014/main" id="{D80326B7-D8B4-4D63-B7DA-561998DBC55D}"/>
              </a:ext>
            </a:extLst>
          </p:cNvPr>
          <p:cNvSpPr txBox="1">
            <a:spLocks/>
          </p:cNvSpPr>
          <p:nvPr/>
        </p:nvSpPr>
        <p:spPr>
          <a:xfrm>
            <a:off x="767408" y="116632"/>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Units of pressure</a:t>
            </a:r>
          </a:p>
        </p:txBody>
      </p:sp>
      <p:sp>
        <p:nvSpPr>
          <p:cNvPr id="8" name="TextBox 7">
            <a:extLst>
              <a:ext uri="{FF2B5EF4-FFF2-40B4-BE49-F238E27FC236}">
                <a16:creationId xmlns:a16="http://schemas.microsoft.com/office/drawing/2014/main" id="{C55F529A-8928-4806-AC3D-2DD1882BB16D}"/>
              </a:ext>
            </a:extLst>
          </p:cNvPr>
          <p:cNvSpPr txBox="1"/>
          <p:nvPr/>
        </p:nvSpPr>
        <p:spPr>
          <a:xfrm>
            <a:off x="7573817" y="1764072"/>
            <a:ext cx="4793673" cy="646331"/>
          </a:xfrm>
          <a:prstGeom prst="rect">
            <a:avLst/>
          </a:prstGeom>
          <a:noFill/>
        </p:spPr>
        <p:txBody>
          <a:bodyPr wrap="square">
            <a:spAutoFit/>
          </a:bodyPr>
          <a:lstStyle/>
          <a:p>
            <a:r>
              <a:rPr lang="en-GB" dirty="0"/>
              <a:t>one pascal is equivalent to 1 newton (N) of force applied over an area of 1 square meter (m2)</a:t>
            </a:r>
          </a:p>
        </p:txBody>
      </p:sp>
    </p:spTree>
    <p:extLst>
      <p:ext uri="{BB962C8B-B14F-4D97-AF65-F5344CB8AC3E}">
        <p14:creationId xmlns:p14="http://schemas.microsoft.com/office/powerpoint/2010/main" val="2911612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FE53CB-2716-42AF-86F7-EE9403FD60B6}"/>
              </a:ext>
            </a:extLst>
          </p:cNvPr>
          <p:cNvSpPr>
            <a:spLocks noChangeArrowheads="1"/>
          </p:cNvSpPr>
          <p:nvPr/>
        </p:nvSpPr>
        <p:spPr bwMode="auto">
          <a:xfrm>
            <a:off x="335360" y="1268760"/>
            <a:ext cx="11449272"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tabLst>
                <a:tab pos="457200" algn="l"/>
              </a:tabLst>
              <a:defRPr>
                <a:solidFill>
                  <a:schemeClr val="tx1"/>
                </a:solidFill>
                <a:latin typeface="Arial" panose="020B0604020202020204" pitchFamily="34" charset="0"/>
              </a:defRPr>
            </a:lvl1pPr>
            <a:lvl2pPr eaLnBrk="0" hangingPunct="0">
              <a:tabLst>
                <a:tab pos="457200" algn="l"/>
              </a:tabLst>
              <a:defRPr>
                <a:solidFill>
                  <a:schemeClr val="tx1"/>
                </a:solidFill>
                <a:latin typeface="Arial" panose="020B0604020202020204" pitchFamily="34" charset="0"/>
              </a:defRPr>
            </a:lvl2pPr>
            <a:lvl3pPr eaLnBrk="0" hangingPunct="0">
              <a:tabLst>
                <a:tab pos="457200" algn="l"/>
              </a:tabLst>
              <a:defRPr>
                <a:solidFill>
                  <a:schemeClr val="tx1"/>
                </a:solidFill>
                <a:latin typeface="Arial" panose="020B0604020202020204" pitchFamily="34" charset="0"/>
              </a:defRPr>
            </a:lvl3pPr>
            <a:lvl4pPr eaLnBrk="0" hangingPunct="0">
              <a:tabLst>
                <a:tab pos="457200" algn="l"/>
              </a:tabLst>
              <a:defRPr>
                <a:solidFill>
                  <a:schemeClr val="tx1"/>
                </a:solidFill>
                <a:latin typeface="Arial" panose="020B0604020202020204" pitchFamily="34" charset="0"/>
              </a:defRPr>
            </a:lvl4pPr>
            <a:lvl5pPr eaLnBrk="0" hangingPunct="0">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defTabSz="914400" fontAlgn="base">
              <a:spcBef>
                <a:spcPct val="0"/>
              </a:spcBef>
              <a:spcAft>
                <a:spcPct val="0"/>
              </a:spcAft>
              <a:buFontTx/>
              <a:buChar char="•"/>
            </a:pPr>
            <a:endParaRPr lang="en-US" altLang="en-US" sz="2200">
              <a:latin typeface="+mn-lt"/>
              <a:ea typeface="Times New Roman" panose="02020603050405020304" pitchFamily="18" charset="0"/>
              <a:cs typeface="Calibri" panose="020F0502020204030204" pitchFamily="34" charset="0"/>
            </a:endParaRPr>
          </a:p>
          <a:p>
            <a:pPr defTabSz="914400" fontAlgn="base">
              <a:spcBef>
                <a:spcPct val="0"/>
              </a:spcBef>
              <a:spcAft>
                <a:spcPct val="0"/>
              </a:spcAft>
            </a:pPr>
            <a:r>
              <a:rPr lang="en-US" altLang="en-US" sz="2200" b="1">
                <a:latin typeface="+mn-lt"/>
                <a:ea typeface="Times New Roman" panose="02020603050405020304" pitchFamily="18" charset="0"/>
                <a:cs typeface="Calibri" panose="020F0502020204030204" pitchFamily="34" charset="0"/>
              </a:rPr>
              <a:t>EXAMPLE 1</a:t>
            </a:r>
            <a:r>
              <a:rPr lang="en-US" altLang="en-US" sz="2200">
                <a:latin typeface="+mn-lt"/>
                <a:ea typeface="Times New Roman" panose="02020603050405020304" pitchFamily="18" charset="0"/>
                <a:cs typeface="Calibri" panose="020F0502020204030204" pitchFamily="34" charset="0"/>
              </a:rPr>
              <a:t>: The air pressure for a certain tire is 109 kPa. What is this pressure in atmospheres? </a:t>
            </a:r>
          </a:p>
          <a:p>
            <a:pPr defTabSz="914400" fontAlgn="base">
              <a:spcBef>
                <a:spcPct val="0"/>
              </a:spcBef>
              <a:spcAft>
                <a:spcPct val="0"/>
              </a:spcAft>
            </a:pPr>
            <a:endParaRPr lang="en-US" altLang="en-US" sz="2200">
              <a:latin typeface="+mn-lt"/>
              <a:cs typeface="Calibri" panose="020F0502020204030204" pitchFamily="34" charset="0"/>
            </a:endParaRPr>
          </a:p>
          <a:p>
            <a:pPr defTabSz="914400" fontAlgn="base">
              <a:spcBef>
                <a:spcPct val="0"/>
              </a:spcBef>
              <a:spcAft>
                <a:spcPct val="0"/>
              </a:spcAft>
            </a:pPr>
            <a:endParaRPr lang="en-GB" altLang="en-US" sz="2200">
              <a:latin typeface="+mn-lt"/>
              <a:cs typeface="Calibri" panose="020F0502020204030204" pitchFamily="34" charset="0"/>
            </a:endParaRPr>
          </a:p>
          <a:p>
            <a:pPr defTabSz="914400" fontAlgn="base">
              <a:spcBef>
                <a:spcPct val="0"/>
              </a:spcBef>
              <a:spcAft>
                <a:spcPct val="0"/>
              </a:spcAft>
            </a:pPr>
            <a:endParaRPr lang="en-GB" altLang="en-US" sz="2200">
              <a:latin typeface="+mn-lt"/>
              <a:cs typeface="Calibri" panose="020F0502020204030204" pitchFamily="34" charset="0"/>
            </a:endParaRPr>
          </a:p>
          <a:p>
            <a:pPr defTabSz="914400" fontAlgn="base">
              <a:spcBef>
                <a:spcPct val="0"/>
              </a:spcBef>
              <a:spcAft>
                <a:spcPct val="0"/>
              </a:spcAft>
            </a:pPr>
            <a:endParaRPr lang="en-GB" altLang="en-US" sz="2200">
              <a:latin typeface="+mn-lt"/>
              <a:cs typeface="Calibri" panose="020F0502020204030204" pitchFamily="34" charset="0"/>
            </a:endParaRPr>
          </a:p>
          <a:p>
            <a:pPr defTabSz="914400" fontAlgn="base">
              <a:spcBef>
                <a:spcPct val="0"/>
              </a:spcBef>
              <a:spcAft>
                <a:spcPct val="0"/>
              </a:spcAft>
            </a:pPr>
            <a:endParaRPr lang="en-GB" altLang="en-US" sz="2200">
              <a:latin typeface="+mn-lt"/>
              <a:cs typeface="Calibri" panose="020F0502020204030204" pitchFamily="34" charset="0"/>
            </a:endParaRPr>
          </a:p>
          <a:p>
            <a:r>
              <a:rPr lang="en-US" altLang="en-US" sz="2200" b="1">
                <a:latin typeface="+mn-lt"/>
                <a:ea typeface="Times New Roman" panose="02020603050405020304" pitchFamily="18" charset="0"/>
                <a:cs typeface="Calibri" panose="020F0502020204030204" pitchFamily="34" charset="0"/>
              </a:rPr>
              <a:t>EXAMPLE 2</a:t>
            </a:r>
            <a:r>
              <a:rPr lang="en-US" altLang="en-US" sz="2200">
                <a:latin typeface="+mn-lt"/>
                <a:ea typeface="Times New Roman" panose="02020603050405020304" pitchFamily="18" charset="0"/>
                <a:cs typeface="Calibri" panose="020F0502020204030204" pitchFamily="34" charset="0"/>
              </a:rPr>
              <a:t>: A bag of potato chips is sealed in a factory near sea level. The atmospheric pressure at the factory is 761.3 mm Hg. The pressure inside the bag is the same. What is the pressure inside the bag of potato chips in Pa? </a:t>
            </a:r>
          </a:p>
        </p:txBody>
      </p:sp>
      <p:sp>
        <p:nvSpPr>
          <p:cNvPr id="10" name="TextBox 9">
            <a:extLst>
              <a:ext uri="{FF2B5EF4-FFF2-40B4-BE49-F238E27FC236}">
                <a16:creationId xmlns:a16="http://schemas.microsoft.com/office/drawing/2014/main" id="{6F8F522A-1C1F-4941-8E14-B98CF3DA57E5}"/>
              </a:ext>
            </a:extLst>
          </p:cNvPr>
          <p:cNvSpPr txBox="1"/>
          <p:nvPr/>
        </p:nvSpPr>
        <p:spPr>
          <a:xfrm>
            <a:off x="94981" y="745540"/>
            <a:ext cx="11930030" cy="523220"/>
          </a:xfrm>
          <a:prstGeom prst="rect">
            <a:avLst/>
          </a:prstGeom>
          <a:noFill/>
        </p:spPr>
        <p:txBody>
          <a:bodyPr wrap="square">
            <a:spAutoFit/>
          </a:bodyPr>
          <a:lstStyle/>
          <a:p>
            <a:r>
              <a:rPr lang="en-US" sz="2800" b="1">
                <a:highlight>
                  <a:srgbClr val="FFFF00"/>
                </a:highlight>
                <a:ea typeface="Times New Roman" panose="02020603050405020304" pitchFamily="18" charset="0"/>
              </a:rPr>
              <a:t>1 atm = 101.3 kPa = 101,325 Pa = 760 mm Hg = 0.986 bar = 14.7 </a:t>
            </a:r>
            <a:r>
              <a:rPr lang="en-US" sz="2800" b="1" err="1">
                <a:highlight>
                  <a:srgbClr val="FFFF00"/>
                </a:highlight>
                <a:ea typeface="Times New Roman" panose="02020603050405020304" pitchFamily="18" charset="0"/>
              </a:rPr>
              <a:t>lb</a:t>
            </a:r>
            <a:r>
              <a:rPr lang="en-US" sz="2800" b="1">
                <a:highlight>
                  <a:srgbClr val="FFFF00"/>
                </a:highlight>
                <a:ea typeface="Times New Roman" panose="02020603050405020304" pitchFamily="18" charset="0"/>
              </a:rPr>
              <a:t>/in</a:t>
            </a:r>
            <a:r>
              <a:rPr lang="en-US" sz="2800" b="1" baseline="30000">
                <a:highlight>
                  <a:srgbClr val="FFFF00"/>
                </a:highlight>
                <a:ea typeface="Times New Roman" panose="02020603050405020304" pitchFamily="18" charset="0"/>
              </a:rPr>
              <a:t>2</a:t>
            </a:r>
            <a:r>
              <a:rPr lang="en-US" sz="2800" b="1">
                <a:highlight>
                  <a:srgbClr val="FFFF00"/>
                </a:highlight>
                <a:ea typeface="Times New Roman" panose="02020603050405020304" pitchFamily="18" charset="0"/>
              </a:rPr>
              <a:t> (psi)</a:t>
            </a:r>
            <a:endParaRPr lang="en-GB" sz="2800">
              <a:ea typeface="Times New Roman" panose="02020603050405020304" pitchFamily="18" charset="0"/>
            </a:endParaRPr>
          </a:p>
        </p:txBody>
      </p:sp>
      <p:sp>
        <p:nvSpPr>
          <p:cNvPr id="11" name="Title 5">
            <a:extLst>
              <a:ext uri="{FF2B5EF4-FFF2-40B4-BE49-F238E27FC236}">
                <a16:creationId xmlns:a16="http://schemas.microsoft.com/office/drawing/2014/main" id="{C4F635FF-151B-4360-9DFC-09DE77DD2F4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Tree>
    <p:extLst>
      <p:ext uri="{BB962C8B-B14F-4D97-AF65-F5344CB8AC3E}">
        <p14:creationId xmlns:p14="http://schemas.microsoft.com/office/powerpoint/2010/main" val="9994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3048511-1CA1-4604-B242-4F89D90AB8D7}"/>
              </a:ext>
            </a:extLst>
          </p:cNvPr>
          <p:cNvSpPr txBox="1"/>
          <p:nvPr/>
        </p:nvSpPr>
        <p:spPr>
          <a:xfrm>
            <a:off x="0" y="1484785"/>
            <a:ext cx="12072664" cy="2800767"/>
          </a:xfrm>
          <a:prstGeom prst="rect">
            <a:avLst/>
          </a:prstGeom>
          <a:noFill/>
        </p:spPr>
        <p:txBody>
          <a:bodyPr wrap="square">
            <a:spAutoFit/>
          </a:bodyPr>
          <a:lstStyle/>
          <a:p>
            <a:pPr defTabSz="914400" eaLnBrk="0" fontAlgn="base" hangingPunct="0">
              <a:spcBef>
                <a:spcPct val="0"/>
              </a:spcBef>
              <a:spcAft>
                <a:spcPct val="0"/>
              </a:spcAft>
              <a:tabLst>
                <a:tab pos="457200" algn="l"/>
              </a:tabLst>
            </a:pPr>
            <a:r>
              <a:rPr lang="en-US" altLang="en-US" sz="2200" b="1" dirty="0">
                <a:ea typeface="Times New Roman" panose="02020603050405020304" pitchFamily="18" charset="0"/>
                <a:cs typeface="Calibri" panose="020F0502020204030204" pitchFamily="34" charset="0"/>
              </a:rPr>
              <a:t>PROBLEM 1:</a:t>
            </a:r>
            <a:r>
              <a:rPr lang="en-US" altLang="en-US" sz="2200" dirty="0">
                <a:ea typeface="Times New Roman" panose="02020603050405020304" pitchFamily="18" charset="0"/>
                <a:cs typeface="Calibri" panose="020F0502020204030204" pitchFamily="34" charset="0"/>
              </a:rPr>
              <a:t> The weather news gives the atmospheric pressure as 1.07 atm. What is this atmospheric pressure in torr? </a:t>
            </a:r>
          </a:p>
          <a:p>
            <a:pPr defTabSz="914400" eaLnBrk="0" fontAlgn="base" hangingPunct="0">
              <a:spcBef>
                <a:spcPct val="0"/>
              </a:spcBef>
              <a:spcAft>
                <a:spcPct val="0"/>
              </a:spcAft>
              <a:tabLst>
                <a:tab pos="457200" algn="l"/>
              </a:tabLst>
            </a:pPr>
            <a:endParaRPr lang="en-US" altLang="en-US" sz="2200" dirty="0">
              <a:cs typeface="Calibri" panose="020F0502020204030204" pitchFamily="34" charset="0"/>
            </a:endParaRPr>
          </a:p>
          <a:p>
            <a:pPr defTabSz="914400" eaLnBrk="0" fontAlgn="base" hangingPunct="0">
              <a:spcBef>
                <a:spcPct val="0"/>
              </a:spcBef>
              <a:spcAft>
                <a:spcPct val="0"/>
              </a:spcAft>
              <a:tabLst>
                <a:tab pos="457200" algn="l"/>
              </a:tabLst>
            </a:pPr>
            <a:endParaRPr lang="en-US" altLang="en-US" sz="2200" dirty="0">
              <a:cs typeface="Calibri" panose="020F0502020204030204" pitchFamily="34" charset="0"/>
            </a:endParaRPr>
          </a:p>
          <a:p>
            <a:pPr defTabSz="914400" eaLnBrk="0" fontAlgn="base" hangingPunct="0">
              <a:spcBef>
                <a:spcPct val="0"/>
              </a:spcBef>
              <a:spcAft>
                <a:spcPct val="0"/>
              </a:spcAft>
              <a:tabLst>
                <a:tab pos="457200" algn="l"/>
              </a:tabLst>
            </a:pPr>
            <a:endParaRPr lang="en-GB" altLang="en-US" sz="2200" dirty="0">
              <a:cs typeface="Calibri" panose="020F0502020204030204" pitchFamily="34" charset="0"/>
            </a:endParaRPr>
          </a:p>
          <a:p>
            <a:pPr defTabSz="914400" eaLnBrk="0" fontAlgn="base" hangingPunct="0">
              <a:spcBef>
                <a:spcPct val="0"/>
              </a:spcBef>
              <a:spcAft>
                <a:spcPct val="0"/>
              </a:spcAft>
              <a:tabLst>
                <a:tab pos="457200" algn="l"/>
              </a:tabLst>
            </a:pPr>
            <a:r>
              <a:rPr lang="en-US" altLang="en-US" sz="2200" b="1" dirty="0">
                <a:ea typeface="Times New Roman" panose="02020603050405020304" pitchFamily="18" charset="0"/>
                <a:cs typeface="Calibri" panose="020F0502020204030204" pitchFamily="34" charset="0"/>
              </a:rPr>
              <a:t>PROBLEM 2:</a:t>
            </a:r>
            <a:r>
              <a:rPr lang="en-US" altLang="en-US" sz="2200" dirty="0">
                <a:ea typeface="Times New Roman" panose="02020603050405020304" pitchFamily="18" charset="0"/>
                <a:cs typeface="Calibri" panose="020F0502020204030204" pitchFamily="34" charset="0"/>
              </a:rPr>
              <a:t> The same bag of potato chips from Problem 2 is shipped to a town in Colorado, where the atmospheric pressure is 99.82 kPa. What is the difference (in Pa) between the pressure in the bag and the atmospheric pressure of the town? </a:t>
            </a:r>
            <a:endParaRPr lang="en-US" altLang="en-US" sz="2200" dirty="0">
              <a:cs typeface="Calibri" panose="020F0502020204030204" pitchFamily="34" charset="0"/>
            </a:endParaRPr>
          </a:p>
        </p:txBody>
      </p:sp>
      <p:sp>
        <p:nvSpPr>
          <p:cNvPr id="6" name="TextBox 5">
            <a:extLst>
              <a:ext uri="{FF2B5EF4-FFF2-40B4-BE49-F238E27FC236}">
                <a16:creationId xmlns:a16="http://schemas.microsoft.com/office/drawing/2014/main" id="{AE4A1711-DF3F-44EF-BEEE-F91ACD722472}"/>
              </a:ext>
            </a:extLst>
          </p:cNvPr>
          <p:cNvSpPr txBox="1"/>
          <p:nvPr/>
        </p:nvSpPr>
        <p:spPr>
          <a:xfrm>
            <a:off x="191344" y="751354"/>
            <a:ext cx="11930030" cy="523220"/>
          </a:xfrm>
          <a:prstGeom prst="rect">
            <a:avLst/>
          </a:prstGeom>
          <a:noFill/>
        </p:spPr>
        <p:txBody>
          <a:bodyPr wrap="square">
            <a:spAutoFit/>
          </a:bodyPr>
          <a:lstStyle/>
          <a:p>
            <a:r>
              <a:rPr lang="en-US" sz="2800" b="1">
                <a:highlight>
                  <a:srgbClr val="FFFF00"/>
                </a:highlight>
                <a:ea typeface="Times New Roman" panose="02020603050405020304" pitchFamily="18" charset="0"/>
              </a:rPr>
              <a:t>1 atm = 101.3 kPa = 101,325 Pa = 760 mm Hg = 0.986 bar = 14.7 </a:t>
            </a:r>
            <a:r>
              <a:rPr lang="en-US" sz="2800" b="1" err="1">
                <a:highlight>
                  <a:srgbClr val="FFFF00"/>
                </a:highlight>
                <a:ea typeface="Times New Roman" panose="02020603050405020304" pitchFamily="18" charset="0"/>
              </a:rPr>
              <a:t>lb</a:t>
            </a:r>
            <a:r>
              <a:rPr lang="en-US" sz="2800" b="1">
                <a:highlight>
                  <a:srgbClr val="FFFF00"/>
                </a:highlight>
                <a:ea typeface="Times New Roman" panose="02020603050405020304" pitchFamily="18" charset="0"/>
              </a:rPr>
              <a:t>/in</a:t>
            </a:r>
            <a:r>
              <a:rPr lang="en-US" sz="2800" b="1" baseline="30000">
                <a:highlight>
                  <a:srgbClr val="FFFF00"/>
                </a:highlight>
                <a:ea typeface="Times New Roman" panose="02020603050405020304" pitchFamily="18" charset="0"/>
              </a:rPr>
              <a:t>2</a:t>
            </a:r>
            <a:r>
              <a:rPr lang="en-US" sz="2800" b="1">
                <a:highlight>
                  <a:srgbClr val="FFFF00"/>
                </a:highlight>
                <a:ea typeface="Times New Roman" panose="02020603050405020304" pitchFamily="18" charset="0"/>
              </a:rPr>
              <a:t> (psi)</a:t>
            </a:r>
            <a:endParaRPr lang="en-GB" sz="2800">
              <a:ea typeface="Times New Roman" panose="02020603050405020304" pitchFamily="18" charset="0"/>
            </a:endParaRPr>
          </a:p>
        </p:txBody>
      </p:sp>
      <p:sp>
        <p:nvSpPr>
          <p:cNvPr id="8" name="Title 5">
            <a:extLst>
              <a:ext uri="{FF2B5EF4-FFF2-40B4-BE49-F238E27FC236}">
                <a16:creationId xmlns:a16="http://schemas.microsoft.com/office/drawing/2014/main" id="{FD02C03D-A35E-4C7B-A6BD-A28671D68FC7}"/>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PRACTICE PROBLEMS</a:t>
            </a:r>
          </a:p>
        </p:txBody>
      </p:sp>
      <p:sp>
        <p:nvSpPr>
          <p:cNvPr id="2" name="TextBox 1">
            <a:extLst>
              <a:ext uri="{FF2B5EF4-FFF2-40B4-BE49-F238E27FC236}">
                <a16:creationId xmlns:a16="http://schemas.microsoft.com/office/drawing/2014/main" id="{18313D80-DD73-F6E4-4233-6E20DEB3463A}"/>
              </a:ext>
            </a:extLst>
          </p:cNvPr>
          <p:cNvSpPr txBox="1"/>
          <p:nvPr/>
        </p:nvSpPr>
        <p:spPr>
          <a:xfrm>
            <a:off x="6165273" y="1052945"/>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a:t>torr</a:t>
            </a:r>
          </a:p>
        </p:txBody>
      </p:sp>
    </p:spTree>
    <p:extLst>
      <p:ext uri="{BB962C8B-B14F-4D97-AF65-F5344CB8AC3E}">
        <p14:creationId xmlns:p14="http://schemas.microsoft.com/office/powerpoint/2010/main" val="1491871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520C73-0C73-4285-9EDD-439DEA74DE1D}"/>
              </a:ext>
            </a:extLst>
          </p:cNvPr>
          <p:cNvSpPr txBox="1"/>
          <p:nvPr/>
        </p:nvSpPr>
        <p:spPr>
          <a:xfrm>
            <a:off x="223548" y="524139"/>
            <a:ext cx="1951816" cy="523220"/>
          </a:xfrm>
          <a:prstGeom prst="rect">
            <a:avLst/>
          </a:prstGeom>
          <a:noFill/>
        </p:spPr>
        <p:txBody>
          <a:bodyPr wrap="none" rtlCol="0">
            <a:spAutoFit/>
          </a:bodyPr>
          <a:lstStyle/>
          <a:p>
            <a:r>
              <a:rPr lang="en-GB" sz="2800" b="1" dirty="0">
                <a:cs typeface="Calibri" panose="020F0502020204030204" pitchFamily="34" charset="0"/>
              </a:rPr>
              <a:t>Boyle’s Law</a:t>
            </a:r>
          </a:p>
        </p:txBody>
      </p:sp>
      <p:pic>
        <p:nvPicPr>
          <p:cNvPr id="9" name="Picture 8">
            <a:extLst>
              <a:ext uri="{FF2B5EF4-FFF2-40B4-BE49-F238E27FC236}">
                <a16:creationId xmlns:a16="http://schemas.microsoft.com/office/drawing/2014/main" id="{628074C1-0A24-4717-B59A-A0EC620F2220}"/>
              </a:ext>
            </a:extLst>
          </p:cNvPr>
          <p:cNvPicPr>
            <a:picLocks noChangeAspect="1"/>
          </p:cNvPicPr>
          <p:nvPr/>
        </p:nvPicPr>
        <p:blipFill rotWithShape="1">
          <a:blip r:embed="rId2"/>
          <a:srcRect l="32392" t="28897" r="43154" b="24730"/>
          <a:stretch/>
        </p:blipFill>
        <p:spPr>
          <a:xfrm>
            <a:off x="6096000" y="1123678"/>
            <a:ext cx="5400600" cy="3672421"/>
          </a:xfrm>
          <a:prstGeom prst="rect">
            <a:avLst/>
          </a:prstGeom>
        </p:spPr>
      </p:pic>
      <p:pic>
        <p:nvPicPr>
          <p:cNvPr id="10" name="Picture 9">
            <a:extLst>
              <a:ext uri="{FF2B5EF4-FFF2-40B4-BE49-F238E27FC236}">
                <a16:creationId xmlns:a16="http://schemas.microsoft.com/office/drawing/2014/main" id="{87AA1497-9C2D-4B3B-AB00-947852BBE472}"/>
              </a:ext>
            </a:extLst>
          </p:cNvPr>
          <p:cNvPicPr>
            <a:picLocks noChangeAspect="1"/>
          </p:cNvPicPr>
          <p:nvPr/>
        </p:nvPicPr>
        <p:blipFill rotWithShape="1">
          <a:blip r:embed="rId2"/>
          <a:srcRect l="2502" t="28897" r="74057" b="24730"/>
          <a:stretch/>
        </p:blipFill>
        <p:spPr>
          <a:xfrm>
            <a:off x="551384" y="1062289"/>
            <a:ext cx="5400600" cy="3756168"/>
          </a:xfrm>
          <a:prstGeom prst="rect">
            <a:avLst/>
          </a:prstGeom>
        </p:spPr>
      </p:pic>
      <p:sp>
        <p:nvSpPr>
          <p:cNvPr id="4" name="TextBox 3">
            <a:extLst>
              <a:ext uri="{FF2B5EF4-FFF2-40B4-BE49-F238E27FC236}">
                <a16:creationId xmlns:a16="http://schemas.microsoft.com/office/drawing/2014/main" id="{13CCFA6A-395A-4934-862B-143646F10A96}"/>
              </a:ext>
            </a:extLst>
          </p:cNvPr>
          <p:cNvSpPr txBox="1"/>
          <p:nvPr/>
        </p:nvSpPr>
        <p:spPr>
          <a:xfrm>
            <a:off x="1919536" y="4845237"/>
            <a:ext cx="2209259" cy="954107"/>
          </a:xfrm>
          <a:prstGeom prst="rect">
            <a:avLst/>
          </a:prstGeom>
          <a:noFill/>
        </p:spPr>
        <p:txBody>
          <a:bodyPr wrap="none" rtlCol="0">
            <a:spAutoFit/>
          </a:bodyPr>
          <a:lstStyle/>
          <a:p>
            <a:r>
              <a:rPr lang="en-GB" sz="2800">
                <a:solidFill>
                  <a:srgbClr val="00B050"/>
                </a:solidFill>
                <a:cs typeface="Calibri" panose="020F0502020204030204" pitchFamily="34" charset="0"/>
              </a:rPr>
              <a:t>P</a:t>
            </a:r>
            <a:r>
              <a:rPr lang="en-GB" sz="2800">
                <a:cs typeface="Calibri" panose="020F0502020204030204" pitchFamily="34" charset="0"/>
              </a:rPr>
              <a:t> related to </a:t>
            </a:r>
            <a:r>
              <a:rPr lang="en-GB" sz="2800">
                <a:solidFill>
                  <a:srgbClr val="0000FF"/>
                </a:solidFill>
                <a:cs typeface="Calibri" panose="020F0502020204030204" pitchFamily="34" charset="0"/>
              </a:rPr>
              <a:t>V</a:t>
            </a:r>
          </a:p>
          <a:p>
            <a:r>
              <a:rPr lang="en-GB" sz="2800">
                <a:cs typeface="Calibri" panose="020F0502020204030204" pitchFamily="34" charset="0"/>
              </a:rPr>
              <a:t>         ?</a:t>
            </a:r>
          </a:p>
        </p:txBody>
      </p:sp>
      <p:sp>
        <p:nvSpPr>
          <p:cNvPr id="11" name="TextBox 10">
            <a:extLst>
              <a:ext uri="{FF2B5EF4-FFF2-40B4-BE49-F238E27FC236}">
                <a16:creationId xmlns:a16="http://schemas.microsoft.com/office/drawing/2014/main" id="{B973206E-0A68-476E-8931-ACFD87C36A1A}"/>
              </a:ext>
            </a:extLst>
          </p:cNvPr>
          <p:cNvSpPr txBox="1"/>
          <p:nvPr/>
        </p:nvSpPr>
        <p:spPr>
          <a:xfrm>
            <a:off x="7176120" y="4818457"/>
            <a:ext cx="3397084" cy="954107"/>
          </a:xfrm>
          <a:prstGeom prst="rect">
            <a:avLst/>
          </a:prstGeom>
          <a:noFill/>
        </p:spPr>
        <p:txBody>
          <a:bodyPr wrap="none" rtlCol="0">
            <a:spAutoFit/>
          </a:bodyPr>
          <a:lstStyle/>
          <a:p>
            <a:r>
              <a:rPr lang="en-GB" sz="2800">
                <a:solidFill>
                  <a:srgbClr val="00B050"/>
                </a:solidFill>
                <a:cs typeface="Calibri" panose="020F0502020204030204" pitchFamily="34" charset="0"/>
              </a:rPr>
              <a:t>P</a:t>
            </a:r>
            <a:r>
              <a:rPr lang="en-GB" sz="2800">
                <a:cs typeface="Calibri" panose="020F0502020204030204" pitchFamily="34" charset="0"/>
              </a:rPr>
              <a:t> proportional to </a:t>
            </a:r>
            <a:r>
              <a:rPr lang="en-GB" sz="2800">
                <a:solidFill>
                  <a:srgbClr val="FF0000"/>
                </a:solidFill>
                <a:cs typeface="Calibri" panose="020F0502020204030204" pitchFamily="34" charset="0"/>
              </a:rPr>
              <a:t>1/V</a:t>
            </a:r>
          </a:p>
          <a:p>
            <a:r>
              <a:rPr lang="en-GB" sz="2800">
                <a:solidFill>
                  <a:srgbClr val="00B050"/>
                </a:solidFill>
                <a:cs typeface="Calibri" panose="020F0502020204030204" pitchFamily="34" charset="0"/>
              </a:rPr>
              <a:t>P</a:t>
            </a:r>
            <a:r>
              <a:rPr lang="en-GB" sz="2800">
                <a:cs typeface="Calibri" panose="020F0502020204030204" pitchFamily="34" charset="0"/>
              </a:rPr>
              <a:t> = constant x T x </a:t>
            </a:r>
            <a:r>
              <a:rPr lang="en-GB" sz="2800">
                <a:solidFill>
                  <a:srgbClr val="FF0000"/>
                </a:solidFill>
                <a:cs typeface="Calibri" panose="020F0502020204030204" pitchFamily="34" charset="0"/>
              </a:rPr>
              <a:t>1/v</a:t>
            </a:r>
          </a:p>
        </p:txBody>
      </p:sp>
      <p:sp>
        <p:nvSpPr>
          <p:cNvPr id="6" name="TextBox 5">
            <a:extLst>
              <a:ext uri="{FF2B5EF4-FFF2-40B4-BE49-F238E27FC236}">
                <a16:creationId xmlns:a16="http://schemas.microsoft.com/office/drawing/2014/main" id="{21ED2194-5A51-412F-847F-27E6C65BA5CC}"/>
              </a:ext>
            </a:extLst>
          </p:cNvPr>
          <p:cNvSpPr txBox="1"/>
          <p:nvPr/>
        </p:nvSpPr>
        <p:spPr>
          <a:xfrm>
            <a:off x="1199456" y="5675333"/>
            <a:ext cx="9595564" cy="1164742"/>
          </a:xfrm>
          <a:prstGeom prst="rect">
            <a:avLst/>
          </a:prstGeom>
          <a:noFill/>
        </p:spPr>
        <p:txBody>
          <a:bodyPr wrap="square" rtlCol="0">
            <a:spAutoFit/>
          </a:bodyPr>
          <a:lstStyle/>
          <a:p>
            <a:pPr>
              <a:lnSpc>
                <a:spcPct val="130000"/>
              </a:lnSpc>
            </a:pPr>
            <a:r>
              <a:rPr lang="en-GB" sz="2800" b="1" dirty="0">
                <a:solidFill>
                  <a:srgbClr val="00B0F0"/>
                </a:solidFill>
                <a:cs typeface="Calibri" panose="020F0502020204030204" pitchFamily="34" charset="0"/>
              </a:rPr>
              <a:t>The </a:t>
            </a:r>
            <a:r>
              <a:rPr lang="en-GB" sz="2800" b="1" u="sng" dirty="0">
                <a:solidFill>
                  <a:srgbClr val="00B0F0"/>
                </a:solidFill>
                <a:cs typeface="Calibri" panose="020F0502020204030204" pitchFamily="34" charset="0"/>
              </a:rPr>
              <a:t>pressure</a:t>
            </a:r>
            <a:r>
              <a:rPr lang="en-GB" sz="2800" b="1" dirty="0">
                <a:solidFill>
                  <a:srgbClr val="00B0F0"/>
                </a:solidFill>
                <a:cs typeface="Calibri" panose="020F0502020204030204" pitchFamily="34" charset="0"/>
              </a:rPr>
              <a:t> of a fixed amount of gas at constant temperature is inversely proportional to the </a:t>
            </a:r>
            <a:r>
              <a:rPr lang="en-GB" sz="2800" b="1" u="sng" dirty="0">
                <a:solidFill>
                  <a:srgbClr val="00B0F0"/>
                </a:solidFill>
                <a:cs typeface="Calibri" panose="020F0502020204030204" pitchFamily="34" charset="0"/>
              </a:rPr>
              <a:t>volume</a:t>
            </a:r>
          </a:p>
        </p:txBody>
      </p:sp>
      <p:sp>
        <p:nvSpPr>
          <p:cNvPr id="12" name="Title 5">
            <a:extLst>
              <a:ext uri="{FF2B5EF4-FFF2-40B4-BE49-F238E27FC236}">
                <a16:creationId xmlns:a16="http://schemas.microsoft.com/office/drawing/2014/main" id="{76C65F21-C623-4FDF-910E-81F482806545}"/>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latin typeface="+mn-lt"/>
              </a:rPr>
              <a:t>GAS LAWS - relationship between </a:t>
            </a:r>
            <a:r>
              <a:rPr lang="en-GB" sz="3600" b="1">
                <a:solidFill>
                  <a:srgbClr val="FF0000"/>
                </a:solidFill>
                <a:effectLst>
                  <a:outerShdw blurRad="38100" dist="38100" dir="2700000" algn="tl">
                    <a:srgbClr val="000000">
                      <a:alpha val="43137"/>
                    </a:srgbClr>
                  </a:outerShdw>
                </a:effectLst>
                <a:latin typeface="+mn-lt"/>
              </a:rPr>
              <a:t>V</a:t>
            </a:r>
            <a:r>
              <a:rPr lang="en-GB" sz="3600" b="1">
                <a:solidFill>
                  <a:srgbClr val="0070C0"/>
                </a:solidFill>
                <a:effectLst>
                  <a:outerShdw blurRad="38100" dist="38100" dir="2700000" algn="tl">
                    <a:srgbClr val="000000">
                      <a:alpha val="43137"/>
                    </a:srgbClr>
                  </a:outerShdw>
                </a:effectLst>
                <a:latin typeface="+mn-lt"/>
              </a:rPr>
              <a:t>, </a:t>
            </a:r>
            <a:r>
              <a:rPr lang="en-GB" sz="3600" b="1">
                <a:solidFill>
                  <a:srgbClr val="0000FF"/>
                </a:solidFill>
                <a:effectLst>
                  <a:outerShdw blurRad="38100" dist="38100" dir="2700000" algn="tl">
                    <a:srgbClr val="000000">
                      <a:alpha val="43137"/>
                    </a:srgbClr>
                  </a:outerShdw>
                </a:effectLst>
                <a:latin typeface="+mn-lt"/>
              </a:rPr>
              <a:t>T</a:t>
            </a:r>
            <a:r>
              <a:rPr lang="en-GB" sz="3600" b="1">
                <a:solidFill>
                  <a:srgbClr val="0070C0"/>
                </a:solidFill>
                <a:effectLst>
                  <a:outerShdw blurRad="38100" dist="38100" dir="2700000" algn="tl">
                    <a:srgbClr val="000000">
                      <a:alpha val="43137"/>
                    </a:srgbClr>
                  </a:outerShdw>
                </a:effectLst>
                <a:latin typeface="+mn-lt"/>
              </a:rPr>
              <a:t> AND </a:t>
            </a:r>
            <a:r>
              <a:rPr lang="en-GB" sz="3600" b="1">
                <a:solidFill>
                  <a:srgbClr val="00B050"/>
                </a:solidFill>
                <a:effectLst>
                  <a:outerShdw blurRad="38100" dist="38100" dir="2700000" algn="tl">
                    <a:srgbClr val="000000">
                      <a:alpha val="43137"/>
                    </a:srgbClr>
                  </a:outerShdw>
                </a:effectLst>
                <a:latin typeface="+mn-lt"/>
              </a:rPr>
              <a:t>P</a:t>
            </a:r>
            <a:r>
              <a:rPr lang="en-GB" b="1">
                <a:effectLst>
                  <a:outerShdw blurRad="38100" dist="38100" dir="2700000" algn="tl">
                    <a:srgbClr val="000000">
                      <a:alpha val="43137"/>
                    </a:srgbClr>
                  </a:outerShdw>
                </a:effectLst>
                <a:latin typeface="+mn-lt"/>
              </a:rPr>
              <a:t> </a:t>
            </a:r>
          </a:p>
        </p:txBody>
      </p:sp>
    </p:spTree>
    <p:extLst>
      <p:ext uri="{BB962C8B-B14F-4D97-AF65-F5344CB8AC3E}">
        <p14:creationId xmlns:p14="http://schemas.microsoft.com/office/powerpoint/2010/main" val="101377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DF0A79F-DBD6-4CE1-934E-56956ABC05E4}"/>
              </a:ext>
            </a:extLst>
          </p:cNvPr>
          <p:cNvPicPr>
            <a:picLocks noChangeAspect="1"/>
          </p:cNvPicPr>
          <p:nvPr/>
        </p:nvPicPr>
        <p:blipFill rotWithShape="1">
          <a:blip r:embed="rId2"/>
          <a:srcRect l="2235" t="28475" r="73930" b="24912"/>
          <a:stretch/>
        </p:blipFill>
        <p:spPr>
          <a:xfrm>
            <a:off x="161797" y="918929"/>
            <a:ext cx="5574163" cy="3832237"/>
          </a:xfrm>
          <a:prstGeom prst="rect">
            <a:avLst/>
          </a:prstGeom>
        </p:spPr>
      </p:pic>
      <p:pic>
        <p:nvPicPr>
          <p:cNvPr id="14" name="Picture 13">
            <a:extLst>
              <a:ext uri="{FF2B5EF4-FFF2-40B4-BE49-F238E27FC236}">
                <a16:creationId xmlns:a16="http://schemas.microsoft.com/office/drawing/2014/main" id="{3190DCFB-39FB-4776-A960-48BC395A858F}"/>
              </a:ext>
            </a:extLst>
          </p:cNvPr>
          <p:cNvPicPr>
            <a:picLocks noChangeAspect="1"/>
          </p:cNvPicPr>
          <p:nvPr/>
        </p:nvPicPr>
        <p:blipFill rotWithShape="1">
          <a:blip r:embed="rId2"/>
          <a:srcRect l="31444" t="25255" r="44720" b="28133"/>
          <a:stretch/>
        </p:blipFill>
        <p:spPr>
          <a:xfrm>
            <a:off x="6096000" y="982471"/>
            <a:ext cx="5760640" cy="3762416"/>
          </a:xfrm>
          <a:prstGeom prst="rect">
            <a:avLst/>
          </a:prstGeom>
        </p:spPr>
      </p:pic>
      <p:sp>
        <p:nvSpPr>
          <p:cNvPr id="15" name="TextBox 14">
            <a:extLst>
              <a:ext uri="{FF2B5EF4-FFF2-40B4-BE49-F238E27FC236}">
                <a16:creationId xmlns:a16="http://schemas.microsoft.com/office/drawing/2014/main" id="{CC419AEE-6306-452A-A56A-D30148D1CEDB}"/>
              </a:ext>
            </a:extLst>
          </p:cNvPr>
          <p:cNvSpPr txBox="1"/>
          <p:nvPr/>
        </p:nvSpPr>
        <p:spPr>
          <a:xfrm>
            <a:off x="52676" y="479590"/>
            <a:ext cx="1852943" cy="461665"/>
          </a:xfrm>
          <a:prstGeom prst="rect">
            <a:avLst/>
          </a:prstGeom>
          <a:noFill/>
        </p:spPr>
        <p:txBody>
          <a:bodyPr wrap="none" rtlCol="0">
            <a:spAutoFit/>
          </a:bodyPr>
          <a:lstStyle/>
          <a:p>
            <a:r>
              <a:rPr lang="en-GB" sz="2400" b="1">
                <a:cs typeface="Calibri" panose="020F0502020204030204" pitchFamily="34" charset="0"/>
              </a:rPr>
              <a:t>Charles’ Law</a:t>
            </a:r>
          </a:p>
        </p:txBody>
      </p:sp>
      <p:sp>
        <p:nvSpPr>
          <p:cNvPr id="6" name="Arrow: Right 5">
            <a:extLst>
              <a:ext uri="{FF2B5EF4-FFF2-40B4-BE49-F238E27FC236}">
                <a16:creationId xmlns:a16="http://schemas.microsoft.com/office/drawing/2014/main" id="{73AA8777-02E2-4AFC-A1B3-C3E04C12099C}"/>
              </a:ext>
            </a:extLst>
          </p:cNvPr>
          <p:cNvSpPr/>
          <p:nvPr/>
        </p:nvSpPr>
        <p:spPr>
          <a:xfrm rot="16200000">
            <a:off x="6863927" y="4409512"/>
            <a:ext cx="648072"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cs typeface="Calibri" panose="020F0502020204030204" pitchFamily="34" charset="0"/>
            </a:endParaRPr>
          </a:p>
        </p:txBody>
      </p:sp>
      <p:sp>
        <p:nvSpPr>
          <p:cNvPr id="16" name="TextBox 15">
            <a:extLst>
              <a:ext uri="{FF2B5EF4-FFF2-40B4-BE49-F238E27FC236}">
                <a16:creationId xmlns:a16="http://schemas.microsoft.com/office/drawing/2014/main" id="{152B6E7D-565F-408A-8FB7-58866BFC9AD0}"/>
              </a:ext>
            </a:extLst>
          </p:cNvPr>
          <p:cNvSpPr txBox="1"/>
          <p:nvPr/>
        </p:nvSpPr>
        <p:spPr>
          <a:xfrm>
            <a:off x="6452595" y="4924602"/>
            <a:ext cx="1223412" cy="646331"/>
          </a:xfrm>
          <a:prstGeom prst="rect">
            <a:avLst/>
          </a:prstGeom>
          <a:noFill/>
        </p:spPr>
        <p:txBody>
          <a:bodyPr wrap="none" rtlCol="0">
            <a:spAutoFit/>
          </a:bodyPr>
          <a:lstStyle/>
          <a:p>
            <a:r>
              <a:rPr lang="en-GB">
                <a:cs typeface="Calibri" panose="020F0502020204030204" pitchFamily="34" charset="0"/>
              </a:rPr>
              <a:t>absolute 0</a:t>
            </a:r>
          </a:p>
          <a:p>
            <a:r>
              <a:rPr lang="en-GB">
                <a:cs typeface="Calibri" panose="020F0502020204030204" pitchFamily="34" charset="0"/>
              </a:rPr>
              <a:t>-273.15 </a:t>
            </a:r>
            <a:r>
              <a:rPr lang="en-GB" b="1">
                <a:solidFill>
                  <a:srgbClr val="0000FF"/>
                </a:solidFill>
                <a:cs typeface="Calibri" panose="020F0502020204030204" pitchFamily="34" charset="0"/>
              </a:rPr>
              <a:t>°C</a:t>
            </a:r>
            <a:endParaRPr lang="en-GB">
              <a:cs typeface="Calibri" panose="020F0502020204030204" pitchFamily="34" charset="0"/>
            </a:endParaRPr>
          </a:p>
        </p:txBody>
      </p:sp>
      <p:sp>
        <p:nvSpPr>
          <p:cNvPr id="17" name="TextBox 16">
            <a:extLst>
              <a:ext uri="{FF2B5EF4-FFF2-40B4-BE49-F238E27FC236}">
                <a16:creationId xmlns:a16="http://schemas.microsoft.com/office/drawing/2014/main" id="{4F5AC6C4-6722-4823-8978-E2DC085351C8}"/>
              </a:ext>
            </a:extLst>
          </p:cNvPr>
          <p:cNvSpPr txBox="1"/>
          <p:nvPr/>
        </p:nvSpPr>
        <p:spPr>
          <a:xfrm>
            <a:off x="8112224" y="4924602"/>
            <a:ext cx="2127314" cy="646331"/>
          </a:xfrm>
          <a:prstGeom prst="rect">
            <a:avLst/>
          </a:prstGeom>
          <a:noFill/>
        </p:spPr>
        <p:txBody>
          <a:bodyPr wrap="none" rtlCol="0">
            <a:spAutoFit/>
          </a:bodyPr>
          <a:lstStyle/>
          <a:p>
            <a:r>
              <a:rPr lang="en-GB">
                <a:cs typeface="Calibri" panose="020F0502020204030204" pitchFamily="34" charset="0"/>
              </a:rPr>
              <a:t>Limit of temperatures</a:t>
            </a:r>
          </a:p>
          <a:p>
            <a:r>
              <a:rPr lang="en-GB">
                <a:cs typeface="Calibri" panose="020F0502020204030204" pitchFamily="34" charset="0"/>
              </a:rPr>
              <a:t>0 Kelvin</a:t>
            </a:r>
          </a:p>
        </p:txBody>
      </p:sp>
      <p:sp>
        <p:nvSpPr>
          <p:cNvPr id="21" name="TextBox 20">
            <a:extLst>
              <a:ext uri="{FF2B5EF4-FFF2-40B4-BE49-F238E27FC236}">
                <a16:creationId xmlns:a16="http://schemas.microsoft.com/office/drawing/2014/main" id="{FF50FEF9-CA73-4A1E-967B-D4072B87F2EE}"/>
              </a:ext>
            </a:extLst>
          </p:cNvPr>
          <p:cNvSpPr txBox="1"/>
          <p:nvPr/>
        </p:nvSpPr>
        <p:spPr>
          <a:xfrm>
            <a:off x="1556509" y="4891795"/>
            <a:ext cx="2784737" cy="523220"/>
          </a:xfrm>
          <a:prstGeom prst="rect">
            <a:avLst/>
          </a:prstGeom>
          <a:noFill/>
        </p:spPr>
        <p:txBody>
          <a:bodyPr wrap="non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a:t>
            </a:r>
            <a:r>
              <a:rPr lang="en-GB" sz="2800">
                <a:cs typeface="Calibri" panose="020F0502020204030204" pitchFamily="34" charset="0"/>
              </a:rPr>
              <a:t>proportional</a:t>
            </a:r>
            <a:r>
              <a:rPr lang="en-GB" sz="2400">
                <a:cs typeface="Calibri" panose="020F0502020204030204" pitchFamily="34" charset="0"/>
              </a:rPr>
              <a:t> to </a:t>
            </a:r>
            <a:r>
              <a:rPr lang="en-GB" sz="2400">
                <a:solidFill>
                  <a:srgbClr val="0000FF"/>
                </a:solidFill>
                <a:cs typeface="Calibri" panose="020F0502020204030204" pitchFamily="34" charset="0"/>
              </a:rPr>
              <a:t>T</a:t>
            </a:r>
          </a:p>
        </p:txBody>
      </p:sp>
      <p:sp>
        <p:nvSpPr>
          <p:cNvPr id="19" name="TextBox 18">
            <a:extLst>
              <a:ext uri="{FF2B5EF4-FFF2-40B4-BE49-F238E27FC236}">
                <a16:creationId xmlns:a16="http://schemas.microsoft.com/office/drawing/2014/main" id="{B32ABB7E-E789-4244-B033-24F3319ABA1C}"/>
              </a:ext>
            </a:extLst>
          </p:cNvPr>
          <p:cNvSpPr txBox="1"/>
          <p:nvPr/>
        </p:nvSpPr>
        <p:spPr>
          <a:xfrm>
            <a:off x="1991544" y="5749752"/>
            <a:ext cx="8784976" cy="913070"/>
          </a:xfrm>
          <a:prstGeom prst="rect">
            <a:avLst/>
          </a:prstGeom>
          <a:noFill/>
        </p:spPr>
        <p:txBody>
          <a:bodyPr wrap="square" rtlCol="0">
            <a:spAutoFit/>
          </a:bodyPr>
          <a:lstStyle/>
          <a:p>
            <a:pPr>
              <a:lnSpc>
                <a:spcPts val="3200"/>
              </a:lnSpc>
            </a:pPr>
            <a:r>
              <a:rPr lang="en-GB" sz="2800" b="1">
                <a:solidFill>
                  <a:srgbClr val="00B0F0"/>
                </a:solidFill>
                <a:cs typeface="Calibri" panose="020F0502020204030204" pitchFamily="34" charset="0"/>
              </a:rPr>
              <a:t>The </a:t>
            </a:r>
            <a:r>
              <a:rPr lang="en-GB" sz="2800" b="1" u="sng">
                <a:solidFill>
                  <a:srgbClr val="00B0F0"/>
                </a:solidFill>
                <a:cs typeface="Calibri" panose="020F0502020204030204" pitchFamily="34" charset="0"/>
              </a:rPr>
              <a:t>volume</a:t>
            </a:r>
            <a:r>
              <a:rPr lang="en-GB" sz="2800" b="1">
                <a:solidFill>
                  <a:srgbClr val="00B0F0"/>
                </a:solidFill>
                <a:cs typeface="Calibri" panose="020F0502020204030204" pitchFamily="34" charset="0"/>
              </a:rPr>
              <a:t> of a fixed amount of gas at constant pressure  is directly proportional to the </a:t>
            </a:r>
            <a:r>
              <a:rPr lang="en-GB" sz="2800" b="1" u="sng">
                <a:solidFill>
                  <a:srgbClr val="00B0F0"/>
                </a:solidFill>
                <a:cs typeface="Calibri" panose="020F0502020204030204" pitchFamily="34" charset="0"/>
              </a:rPr>
              <a:t>temperature</a:t>
            </a:r>
          </a:p>
        </p:txBody>
      </p:sp>
      <p:sp>
        <p:nvSpPr>
          <p:cNvPr id="20" name="Title 5">
            <a:extLst>
              <a:ext uri="{FF2B5EF4-FFF2-40B4-BE49-F238E27FC236}">
                <a16:creationId xmlns:a16="http://schemas.microsoft.com/office/drawing/2014/main" id="{60691624-EF68-4FA9-8D24-B1D00A0DF871}"/>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GAS LAWS - relationship between </a:t>
            </a:r>
            <a:r>
              <a:rPr lang="en-GB" sz="3600" b="1">
                <a:solidFill>
                  <a:srgbClr val="FF0000"/>
                </a:solidFill>
                <a:effectLst>
                  <a:outerShdw blurRad="38100" dist="38100" dir="2700000" algn="tl">
                    <a:srgbClr val="000000">
                      <a:alpha val="43137"/>
                    </a:srgbClr>
                  </a:outerShdw>
                </a:effectLst>
              </a:rPr>
              <a:t>V</a:t>
            </a:r>
            <a:r>
              <a:rPr lang="en-GB" sz="3600" b="1">
                <a:solidFill>
                  <a:srgbClr val="0070C0"/>
                </a:solidFill>
                <a:effectLst>
                  <a:outerShdw blurRad="38100" dist="38100" dir="2700000" algn="tl">
                    <a:srgbClr val="000000">
                      <a:alpha val="43137"/>
                    </a:srgbClr>
                  </a:outerShdw>
                </a:effectLst>
              </a:rPr>
              <a:t>, </a:t>
            </a:r>
            <a:r>
              <a:rPr lang="en-GB" sz="3600" b="1">
                <a:solidFill>
                  <a:srgbClr val="0000FF"/>
                </a:solidFill>
                <a:effectLst>
                  <a:outerShdw blurRad="38100" dist="38100" dir="2700000" algn="tl">
                    <a:srgbClr val="000000">
                      <a:alpha val="43137"/>
                    </a:srgbClr>
                  </a:outerShdw>
                </a:effectLst>
              </a:rPr>
              <a:t>T</a:t>
            </a:r>
            <a:r>
              <a:rPr lang="en-GB" sz="3600" b="1">
                <a:solidFill>
                  <a:srgbClr val="0070C0"/>
                </a:solidFill>
                <a:effectLst>
                  <a:outerShdw blurRad="38100" dist="38100" dir="2700000" algn="tl">
                    <a:srgbClr val="000000">
                      <a:alpha val="43137"/>
                    </a:srgbClr>
                  </a:outerShdw>
                </a:effectLst>
              </a:rPr>
              <a:t> AND </a:t>
            </a:r>
            <a:r>
              <a:rPr lang="en-GB" sz="3600" b="1">
                <a:solidFill>
                  <a:srgbClr val="00B050"/>
                </a:solidFill>
                <a:effectLst>
                  <a:outerShdw blurRad="38100" dist="38100" dir="2700000" algn="tl">
                    <a:srgbClr val="000000">
                      <a:alpha val="43137"/>
                    </a:srgbClr>
                  </a:outerShdw>
                </a:effectLst>
              </a:rPr>
              <a:t>P</a:t>
            </a:r>
            <a:r>
              <a:rPr lang="en-GB" b="1">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2924289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8F0C1B-67D2-432D-95D5-32F2BAAEE84D}"/>
              </a:ext>
            </a:extLst>
          </p:cNvPr>
          <p:cNvSpPr txBox="1"/>
          <p:nvPr/>
        </p:nvSpPr>
        <p:spPr>
          <a:xfrm>
            <a:off x="1524000" y="1052736"/>
            <a:ext cx="6227602" cy="3046988"/>
          </a:xfrm>
          <a:prstGeom prst="rect">
            <a:avLst/>
          </a:prstGeom>
          <a:noFill/>
        </p:spPr>
        <p:txBody>
          <a:bodyPr wrap="none" rtlCol="0">
            <a:spAutoFit/>
          </a:bodyPr>
          <a:lstStyle/>
          <a:p>
            <a:r>
              <a:rPr lang="en-GB" sz="2400" b="1">
                <a:solidFill>
                  <a:srgbClr val="FF0000"/>
                </a:solidFill>
                <a:cs typeface="Calibri" panose="020F0502020204030204" pitchFamily="34" charset="0"/>
              </a:rPr>
              <a:t>Boyle’s </a:t>
            </a:r>
            <a:r>
              <a:rPr lang="en-GB" sz="2400" b="1">
                <a:solidFill>
                  <a:srgbClr val="00B050"/>
                </a:solidFill>
                <a:cs typeface="Calibri" panose="020F0502020204030204" pitchFamily="34" charset="0"/>
              </a:rPr>
              <a:t>Law</a:t>
            </a:r>
            <a:r>
              <a:rPr lang="en-GB" sz="2400">
                <a:cs typeface="Calibri" panose="020F0502020204030204" pitchFamily="34" charset="0"/>
              </a:rPr>
              <a:t>: 	</a:t>
            </a:r>
            <a:r>
              <a:rPr lang="en-GB" sz="2400">
                <a:solidFill>
                  <a:srgbClr val="FF0000"/>
                </a:solidFill>
                <a:cs typeface="Calibri" panose="020F0502020204030204" pitchFamily="34" charset="0"/>
              </a:rPr>
              <a:t>Volume</a:t>
            </a:r>
            <a:r>
              <a:rPr lang="en-GB" sz="2400">
                <a:cs typeface="Calibri" panose="020F0502020204030204" pitchFamily="34" charset="0"/>
              </a:rPr>
              <a:t> and </a:t>
            </a:r>
            <a:r>
              <a:rPr lang="en-GB" sz="2400">
                <a:solidFill>
                  <a:srgbClr val="00B050"/>
                </a:solidFill>
                <a:cs typeface="Calibri" panose="020F0502020204030204" pitchFamily="34" charset="0"/>
              </a:rPr>
              <a:t>Pressure</a:t>
            </a:r>
            <a:r>
              <a:rPr lang="en-GB" sz="2400">
                <a:cs typeface="Calibri" panose="020F0502020204030204" pitchFamily="34" charset="0"/>
              </a:rPr>
              <a:t> 	</a:t>
            </a:r>
          </a:p>
          <a:p>
            <a:r>
              <a:rPr lang="en-GB" sz="2400">
                <a:cs typeface="Calibri" panose="020F0502020204030204" pitchFamily="34" charset="0"/>
              </a:rPr>
              <a:t>		inversely proportional (constant </a:t>
            </a:r>
            <a:r>
              <a:rPr lang="en-GB" sz="2400">
                <a:solidFill>
                  <a:srgbClr val="0000FF"/>
                </a:solidFill>
                <a:cs typeface="Calibri" panose="020F0502020204030204" pitchFamily="34" charset="0"/>
              </a:rPr>
              <a:t>T</a:t>
            </a:r>
            <a:r>
              <a:rPr lang="en-GB" sz="2400">
                <a:cs typeface="Calibri" panose="020F0502020204030204" pitchFamily="34" charset="0"/>
              </a:rPr>
              <a:t>) </a:t>
            </a:r>
          </a:p>
          <a:p>
            <a:r>
              <a:rPr lang="en-GB" sz="2400">
                <a:cs typeface="Calibri" panose="020F0502020204030204" pitchFamily="34" charset="0"/>
              </a:rPr>
              <a:t>	</a:t>
            </a:r>
          </a:p>
          <a:p>
            <a:r>
              <a:rPr lang="en-GB" sz="2400" b="1">
                <a:solidFill>
                  <a:srgbClr val="FF0000"/>
                </a:solidFill>
                <a:cs typeface="Calibri" panose="020F0502020204030204" pitchFamily="34" charset="0"/>
              </a:rPr>
              <a:t>Charles’s </a:t>
            </a:r>
            <a:r>
              <a:rPr lang="en-GB" sz="2400" b="1">
                <a:solidFill>
                  <a:srgbClr val="0000FF"/>
                </a:solidFill>
                <a:cs typeface="Calibri" panose="020F0502020204030204" pitchFamily="34" charset="0"/>
              </a:rPr>
              <a:t>Law</a:t>
            </a:r>
            <a:r>
              <a:rPr lang="en-GB" sz="2400">
                <a:cs typeface="Calibri" panose="020F0502020204030204" pitchFamily="34" charset="0"/>
              </a:rPr>
              <a:t>: 	</a:t>
            </a:r>
            <a:r>
              <a:rPr lang="en-GB" sz="2400">
                <a:solidFill>
                  <a:srgbClr val="FF0000"/>
                </a:solidFill>
                <a:cs typeface="Calibri" panose="020F0502020204030204" pitchFamily="34" charset="0"/>
              </a:rPr>
              <a:t>Volume</a:t>
            </a:r>
            <a:r>
              <a:rPr lang="en-GB" sz="2400">
                <a:cs typeface="Calibri" panose="020F0502020204030204" pitchFamily="34" charset="0"/>
              </a:rPr>
              <a:t> and </a:t>
            </a:r>
            <a:r>
              <a:rPr lang="en-GB" sz="2400">
                <a:solidFill>
                  <a:srgbClr val="0000FF"/>
                </a:solidFill>
                <a:cs typeface="Calibri" panose="020F0502020204030204" pitchFamily="34" charset="0"/>
              </a:rPr>
              <a:t>Temperature</a:t>
            </a:r>
            <a:r>
              <a:rPr lang="en-GB" sz="2400">
                <a:cs typeface="Calibri" panose="020F0502020204030204" pitchFamily="34" charset="0"/>
              </a:rPr>
              <a:t> </a:t>
            </a:r>
          </a:p>
          <a:p>
            <a:r>
              <a:rPr lang="en-GB" sz="2400">
                <a:cs typeface="Calibri" panose="020F0502020204030204" pitchFamily="34" charset="0"/>
              </a:rPr>
              <a:t>		proportional (constant </a:t>
            </a:r>
            <a:r>
              <a:rPr lang="en-GB" sz="2400">
                <a:solidFill>
                  <a:srgbClr val="00B050"/>
                </a:solidFill>
                <a:cs typeface="Calibri" panose="020F0502020204030204" pitchFamily="34" charset="0"/>
              </a:rPr>
              <a:t>P</a:t>
            </a:r>
            <a:r>
              <a:rPr lang="en-GB" sz="2400">
                <a:cs typeface="Calibri" panose="020F0502020204030204" pitchFamily="34" charset="0"/>
              </a:rPr>
              <a:t>) </a:t>
            </a:r>
          </a:p>
          <a:p>
            <a:r>
              <a:rPr lang="en-GB" sz="2400">
                <a:cs typeface="Calibri" panose="020F0502020204030204" pitchFamily="34" charset="0"/>
              </a:rPr>
              <a:t>		</a:t>
            </a:r>
          </a:p>
          <a:p>
            <a:r>
              <a:rPr lang="en-GB" sz="2400" b="1">
                <a:solidFill>
                  <a:srgbClr val="00B050"/>
                </a:solidFill>
                <a:cs typeface="Calibri" panose="020F0502020204030204" pitchFamily="34" charset="0"/>
              </a:rPr>
              <a:t>Gay-Lussac’s</a:t>
            </a:r>
            <a:r>
              <a:rPr lang="en-GB" sz="2400" b="1">
                <a:cs typeface="Calibri" panose="020F0502020204030204" pitchFamily="34" charset="0"/>
              </a:rPr>
              <a:t> </a:t>
            </a:r>
            <a:r>
              <a:rPr lang="en-GB" sz="2400" b="1">
                <a:solidFill>
                  <a:srgbClr val="0000FF"/>
                </a:solidFill>
                <a:cs typeface="Calibri" panose="020F0502020204030204" pitchFamily="34" charset="0"/>
              </a:rPr>
              <a:t>Law</a:t>
            </a:r>
            <a:r>
              <a:rPr lang="en-GB" sz="2400">
                <a:cs typeface="Calibri" panose="020F0502020204030204" pitchFamily="34" charset="0"/>
              </a:rPr>
              <a:t>: 	</a:t>
            </a:r>
            <a:r>
              <a:rPr lang="en-GB" sz="2400">
                <a:solidFill>
                  <a:srgbClr val="0000FF"/>
                </a:solidFill>
                <a:cs typeface="Calibri" panose="020F0502020204030204" pitchFamily="34" charset="0"/>
              </a:rPr>
              <a:t>Temperature</a:t>
            </a:r>
            <a:r>
              <a:rPr lang="en-GB" sz="2400">
                <a:cs typeface="Calibri" panose="020F0502020204030204" pitchFamily="34" charset="0"/>
              </a:rPr>
              <a:t> and </a:t>
            </a:r>
            <a:r>
              <a:rPr lang="en-GB" sz="2400">
                <a:solidFill>
                  <a:srgbClr val="00B050"/>
                </a:solidFill>
                <a:cs typeface="Calibri" panose="020F0502020204030204" pitchFamily="34" charset="0"/>
              </a:rPr>
              <a:t>Pressure</a:t>
            </a:r>
            <a:r>
              <a:rPr lang="en-GB" sz="2400">
                <a:cs typeface="Calibri" panose="020F0502020204030204" pitchFamily="34" charset="0"/>
              </a:rPr>
              <a:t> </a:t>
            </a:r>
          </a:p>
          <a:p>
            <a:r>
              <a:rPr lang="en-GB" sz="2400">
                <a:cs typeface="Calibri" panose="020F0502020204030204" pitchFamily="34" charset="0"/>
              </a:rPr>
              <a:t>			proportional (constant </a:t>
            </a:r>
            <a:r>
              <a:rPr lang="en-GB" sz="2400">
                <a:solidFill>
                  <a:srgbClr val="FF0000"/>
                </a:solidFill>
                <a:cs typeface="Calibri" panose="020F0502020204030204" pitchFamily="34" charset="0"/>
              </a:rPr>
              <a:t>V</a:t>
            </a:r>
            <a:r>
              <a:rPr lang="en-GB" sz="2400">
                <a:cs typeface="Calibri" panose="020F0502020204030204" pitchFamily="34" charset="0"/>
              </a:rPr>
              <a:t>)	</a:t>
            </a:r>
            <a:endParaRPr lang="en-GB" sz="2400">
              <a:solidFill>
                <a:srgbClr val="FFC000"/>
              </a:solidFill>
              <a:cs typeface="Calibri" panose="020F0502020204030204" pitchFamily="34" charset="0"/>
            </a:endParaRPr>
          </a:p>
        </p:txBody>
      </p:sp>
      <p:sp>
        <p:nvSpPr>
          <p:cNvPr id="10" name="TextBox 9">
            <a:extLst>
              <a:ext uri="{FF2B5EF4-FFF2-40B4-BE49-F238E27FC236}">
                <a16:creationId xmlns:a16="http://schemas.microsoft.com/office/drawing/2014/main" id="{9AF5EA7F-26B1-4627-AEE0-2314F2103831}"/>
              </a:ext>
            </a:extLst>
          </p:cNvPr>
          <p:cNvSpPr txBox="1"/>
          <p:nvPr/>
        </p:nvSpPr>
        <p:spPr>
          <a:xfrm>
            <a:off x="8008776" y="2160731"/>
            <a:ext cx="3192406" cy="830997"/>
          </a:xfrm>
          <a:prstGeom prst="rect">
            <a:avLst/>
          </a:prstGeom>
          <a:noFill/>
        </p:spPr>
        <p:txBody>
          <a:bodyPr wrap="square">
            <a:spAutoFit/>
          </a:bodyPr>
          <a:lstStyle/>
          <a:p>
            <a:r>
              <a:rPr lang="en-GB" sz="2400">
                <a:solidFill>
                  <a:srgbClr val="0000FF"/>
                </a:solidFill>
                <a:cs typeface="Calibri" panose="020F0502020204030204" pitchFamily="34" charset="0"/>
              </a:rPr>
              <a:t>T</a:t>
            </a:r>
            <a:r>
              <a:rPr lang="en-GB" sz="2400">
                <a:cs typeface="Calibri" panose="020F0502020204030204" pitchFamily="34" charset="0"/>
              </a:rPr>
              <a:t> </a:t>
            </a:r>
            <a:r>
              <a:rPr lang="en-GB" sz="2400">
                <a:solidFill>
                  <a:srgbClr val="7030A0"/>
                </a:solidFill>
                <a:cs typeface="Calibri" panose="020F0502020204030204" pitchFamily="34" charset="0"/>
              </a:rPr>
              <a:t>up</a:t>
            </a:r>
            <a:r>
              <a:rPr lang="en-GB" sz="2400">
                <a:cs typeface="Calibri" panose="020F0502020204030204" pitchFamily="34" charset="0"/>
              </a:rPr>
              <a:t>		</a:t>
            </a:r>
            <a:r>
              <a:rPr lang="en-GB" sz="2400">
                <a:solidFill>
                  <a:srgbClr val="FF0000"/>
                </a:solidFill>
                <a:cs typeface="Calibri" panose="020F0502020204030204" pitchFamily="34" charset="0"/>
              </a:rPr>
              <a:t>V </a:t>
            </a:r>
            <a:r>
              <a:rPr lang="en-GB" sz="2400">
                <a:solidFill>
                  <a:srgbClr val="7030A0"/>
                </a:solidFill>
                <a:cs typeface="Calibri" panose="020F0502020204030204" pitchFamily="34" charset="0"/>
              </a:rPr>
              <a:t>up</a:t>
            </a:r>
          </a:p>
          <a:p>
            <a:r>
              <a:rPr lang="en-GB" sz="2400">
                <a:solidFill>
                  <a:srgbClr val="0000FF"/>
                </a:solidFill>
                <a:cs typeface="Calibri" panose="020F0502020204030204" pitchFamily="34" charset="0"/>
              </a:rPr>
              <a:t>T</a:t>
            </a:r>
            <a:r>
              <a:rPr lang="en-GB" sz="2400">
                <a:cs typeface="Calibri" panose="020F0502020204030204" pitchFamily="34" charset="0"/>
              </a:rPr>
              <a:t> </a:t>
            </a:r>
            <a:r>
              <a:rPr lang="en-GB" sz="2400">
                <a:solidFill>
                  <a:srgbClr val="00206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002060"/>
                </a:solidFill>
                <a:cs typeface="Calibri" panose="020F0502020204030204" pitchFamily="34" charset="0"/>
              </a:rPr>
              <a:t>down</a:t>
            </a:r>
          </a:p>
        </p:txBody>
      </p:sp>
      <p:sp>
        <p:nvSpPr>
          <p:cNvPr id="11" name="TextBox 10">
            <a:extLst>
              <a:ext uri="{FF2B5EF4-FFF2-40B4-BE49-F238E27FC236}">
                <a16:creationId xmlns:a16="http://schemas.microsoft.com/office/drawing/2014/main" id="{3C43D9B8-EAFB-4FC6-998F-7198ADAFDA4D}"/>
              </a:ext>
            </a:extLst>
          </p:cNvPr>
          <p:cNvSpPr txBox="1"/>
          <p:nvPr/>
        </p:nvSpPr>
        <p:spPr>
          <a:xfrm>
            <a:off x="8062129" y="3212976"/>
            <a:ext cx="3813164" cy="830997"/>
          </a:xfrm>
          <a:prstGeom prst="rect">
            <a:avLst/>
          </a:prstGeom>
          <a:noFill/>
        </p:spPr>
        <p:txBody>
          <a:bodyPr wrap="square">
            <a:spAutoFit/>
          </a:bodyPr>
          <a:lstStyle/>
          <a:p>
            <a:r>
              <a:rPr lang="en-GB" sz="2400">
                <a:solidFill>
                  <a:srgbClr val="00B050"/>
                </a:solidFill>
                <a:cs typeface="Calibri" panose="020F0502020204030204" pitchFamily="34" charset="0"/>
              </a:rPr>
              <a:t>P</a:t>
            </a:r>
            <a:r>
              <a:rPr lang="en-GB" sz="2400">
                <a:cs typeface="Calibri" panose="020F0502020204030204" pitchFamily="34" charset="0"/>
              </a:rPr>
              <a:t> </a:t>
            </a:r>
            <a:r>
              <a:rPr lang="en-GB" sz="2400">
                <a:solidFill>
                  <a:srgbClr val="7030A0"/>
                </a:solidFill>
                <a:cs typeface="Calibri" panose="020F0502020204030204" pitchFamily="34" charset="0"/>
              </a:rPr>
              <a:t>up</a:t>
            </a:r>
            <a:r>
              <a:rPr lang="en-GB" sz="2400">
                <a:cs typeface="Calibri" panose="020F0502020204030204" pitchFamily="34" charset="0"/>
              </a:rPr>
              <a:t>		</a:t>
            </a:r>
            <a:r>
              <a:rPr lang="en-GB" sz="2400">
                <a:solidFill>
                  <a:srgbClr val="0000FF"/>
                </a:solidFill>
                <a:cs typeface="Calibri" panose="020F0502020204030204" pitchFamily="34" charset="0"/>
              </a:rPr>
              <a:t>T</a:t>
            </a:r>
            <a:r>
              <a:rPr lang="en-GB" sz="2400">
                <a:cs typeface="Calibri" panose="020F0502020204030204" pitchFamily="34" charset="0"/>
              </a:rPr>
              <a:t> </a:t>
            </a:r>
            <a:r>
              <a:rPr lang="en-GB" sz="2400">
                <a:solidFill>
                  <a:srgbClr val="7030A0"/>
                </a:solidFill>
                <a:cs typeface="Calibri" panose="020F0502020204030204" pitchFamily="34" charset="0"/>
              </a:rPr>
              <a:t>up</a:t>
            </a:r>
          </a:p>
          <a:p>
            <a:r>
              <a:rPr lang="en-GB" sz="2400">
                <a:solidFill>
                  <a:srgbClr val="00B050"/>
                </a:solidFill>
                <a:cs typeface="Calibri" panose="020F0502020204030204" pitchFamily="34" charset="0"/>
              </a:rPr>
              <a:t>P</a:t>
            </a:r>
            <a:r>
              <a:rPr lang="en-GB" sz="2400">
                <a:cs typeface="Calibri" panose="020F0502020204030204" pitchFamily="34" charset="0"/>
              </a:rPr>
              <a:t> </a:t>
            </a:r>
            <a:r>
              <a:rPr lang="en-GB" sz="2400">
                <a:solidFill>
                  <a:srgbClr val="002060"/>
                </a:solidFill>
                <a:cs typeface="Calibri" panose="020F0502020204030204" pitchFamily="34" charset="0"/>
              </a:rPr>
              <a:t>down</a:t>
            </a:r>
            <a:r>
              <a:rPr lang="en-GB" sz="2400">
                <a:cs typeface="Calibri" panose="020F0502020204030204" pitchFamily="34" charset="0"/>
              </a:rPr>
              <a:t> 	</a:t>
            </a:r>
            <a:r>
              <a:rPr lang="en-GB" sz="2400">
                <a:solidFill>
                  <a:srgbClr val="0000FF"/>
                </a:solidFill>
                <a:cs typeface="Calibri" panose="020F0502020204030204" pitchFamily="34" charset="0"/>
              </a:rPr>
              <a:t>T</a:t>
            </a:r>
            <a:r>
              <a:rPr lang="en-GB" sz="2400">
                <a:cs typeface="Calibri" panose="020F0502020204030204" pitchFamily="34" charset="0"/>
              </a:rPr>
              <a:t> </a:t>
            </a:r>
            <a:r>
              <a:rPr lang="en-GB" sz="2400">
                <a:solidFill>
                  <a:srgbClr val="002060"/>
                </a:solidFill>
                <a:cs typeface="Calibri" panose="020F0502020204030204" pitchFamily="34" charset="0"/>
              </a:rPr>
              <a:t>down</a:t>
            </a:r>
          </a:p>
        </p:txBody>
      </p:sp>
      <p:sp>
        <p:nvSpPr>
          <p:cNvPr id="13" name="TextBox 12">
            <a:extLst>
              <a:ext uri="{FF2B5EF4-FFF2-40B4-BE49-F238E27FC236}">
                <a16:creationId xmlns:a16="http://schemas.microsoft.com/office/drawing/2014/main" id="{46C8C9CC-1334-4026-ABA4-732C7E90DE00}"/>
              </a:ext>
            </a:extLst>
          </p:cNvPr>
          <p:cNvSpPr txBox="1"/>
          <p:nvPr/>
        </p:nvSpPr>
        <p:spPr>
          <a:xfrm>
            <a:off x="8008776" y="1043050"/>
            <a:ext cx="3919871" cy="830997"/>
          </a:xfrm>
          <a:prstGeom prst="rect">
            <a:avLst/>
          </a:prstGeom>
          <a:noFill/>
        </p:spPr>
        <p:txBody>
          <a:bodyPr wrap="square">
            <a:spAutoFit/>
          </a:bodyPr>
          <a:lstStyle/>
          <a:p>
            <a:r>
              <a:rPr lang="en-GB" sz="2400">
                <a:solidFill>
                  <a:srgbClr val="00B050"/>
                </a:solidFill>
                <a:cs typeface="Calibri" panose="020F0502020204030204" pitchFamily="34" charset="0"/>
              </a:rPr>
              <a:t>P</a:t>
            </a:r>
            <a:r>
              <a:rPr lang="en-GB" sz="2400">
                <a:cs typeface="Calibri" panose="020F0502020204030204" pitchFamily="34" charset="0"/>
              </a:rPr>
              <a:t> </a:t>
            </a:r>
            <a:r>
              <a:rPr lang="en-GB" sz="2400">
                <a:solidFill>
                  <a:srgbClr val="7030A0"/>
                </a:solidFill>
                <a:cs typeface="Calibri" panose="020F0502020204030204" pitchFamily="34" charset="0"/>
              </a:rPr>
              <a:t>up</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002060"/>
                </a:solidFill>
                <a:cs typeface="Calibri" panose="020F0502020204030204" pitchFamily="34" charset="0"/>
              </a:rPr>
              <a:t>down</a:t>
            </a:r>
          </a:p>
          <a:p>
            <a:r>
              <a:rPr lang="en-GB" sz="2400">
                <a:solidFill>
                  <a:srgbClr val="00B050"/>
                </a:solidFill>
                <a:cs typeface="Calibri" panose="020F0502020204030204" pitchFamily="34" charset="0"/>
              </a:rPr>
              <a:t>P</a:t>
            </a:r>
            <a:r>
              <a:rPr lang="en-GB" sz="2400">
                <a:cs typeface="Calibri" panose="020F0502020204030204" pitchFamily="34" charset="0"/>
              </a:rPr>
              <a:t> </a:t>
            </a:r>
            <a:r>
              <a:rPr lang="en-GB" sz="2400">
                <a:solidFill>
                  <a:srgbClr val="00206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7030A0"/>
                </a:solidFill>
                <a:cs typeface="Calibri" panose="020F0502020204030204" pitchFamily="34" charset="0"/>
              </a:rPr>
              <a:t>up</a:t>
            </a:r>
          </a:p>
        </p:txBody>
      </p:sp>
      <p:sp>
        <p:nvSpPr>
          <p:cNvPr id="12" name="TextBox 11">
            <a:extLst>
              <a:ext uri="{FF2B5EF4-FFF2-40B4-BE49-F238E27FC236}">
                <a16:creationId xmlns:a16="http://schemas.microsoft.com/office/drawing/2014/main" id="{207E1893-8642-460B-9E99-DE8942994A0C}"/>
              </a:ext>
            </a:extLst>
          </p:cNvPr>
          <p:cNvSpPr txBox="1"/>
          <p:nvPr/>
        </p:nvSpPr>
        <p:spPr>
          <a:xfrm>
            <a:off x="1991544" y="4869779"/>
            <a:ext cx="8784976" cy="1323439"/>
          </a:xfrm>
          <a:prstGeom prst="rect">
            <a:avLst/>
          </a:prstGeom>
          <a:noFill/>
        </p:spPr>
        <p:txBody>
          <a:bodyPr wrap="square" rtlCol="0">
            <a:spAutoFit/>
          </a:bodyPr>
          <a:lstStyle/>
          <a:p>
            <a:pPr>
              <a:lnSpc>
                <a:spcPts val="3200"/>
              </a:lnSpc>
            </a:pPr>
            <a:r>
              <a:rPr lang="en-GB" sz="2800" b="1">
                <a:solidFill>
                  <a:srgbClr val="00B0F0"/>
                </a:solidFill>
                <a:cs typeface="Calibri" panose="020F0502020204030204" pitchFamily="34" charset="0"/>
              </a:rPr>
              <a:t>G-L Law: The </a:t>
            </a:r>
            <a:r>
              <a:rPr lang="en-GB" sz="2800" b="1" u="sng">
                <a:solidFill>
                  <a:srgbClr val="00B0F0"/>
                </a:solidFill>
                <a:cs typeface="Calibri" panose="020F0502020204030204" pitchFamily="34" charset="0"/>
              </a:rPr>
              <a:t>pressure</a:t>
            </a:r>
            <a:r>
              <a:rPr lang="en-GB" sz="2800" b="1">
                <a:solidFill>
                  <a:srgbClr val="00B0F0"/>
                </a:solidFill>
                <a:cs typeface="Calibri" panose="020F0502020204030204" pitchFamily="34" charset="0"/>
              </a:rPr>
              <a:t> of a fixed amount of gas at constant volume  is directly proportional to the </a:t>
            </a:r>
            <a:r>
              <a:rPr lang="en-GB" sz="2800" b="1" u="sng">
                <a:solidFill>
                  <a:srgbClr val="00B0F0"/>
                </a:solidFill>
                <a:cs typeface="Calibri" panose="020F0502020204030204" pitchFamily="34" charset="0"/>
              </a:rPr>
              <a:t>temperature</a:t>
            </a:r>
          </a:p>
        </p:txBody>
      </p:sp>
      <p:sp>
        <p:nvSpPr>
          <p:cNvPr id="16" name="Title 5">
            <a:extLst>
              <a:ext uri="{FF2B5EF4-FFF2-40B4-BE49-F238E27FC236}">
                <a16:creationId xmlns:a16="http://schemas.microsoft.com/office/drawing/2014/main" id="{14DE3118-83FC-456E-85A2-C93FD62C2575}"/>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GAS LAWS - relationship between </a:t>
            </a:r>
            <a:r>
              <a:rPr lang="en-GB" sz="3600" b="1">
                <a:solidFill>
                  <a:srgbClr val="FF0000"/>
                </a:solidFill>
                <a:effectLst>
                  <a:outerShdw blurRad="38100" dist="38100" dir="2700000" algn="tl">
                    <a:srgbClr val="000000">
                      <a:alpha val="43137"/>
                    </a:srgbClr>
                  </a:outerShdw>
                </a:effectLst>
              </a:rPr>
              <a:t>V</a:t>
            </a:r>
            <a:r>
              <a:rPr lang="en-GB" sz="3600" b="1">
                <a:solidFill>
                  <a:srgbClr val="0070C0"/>
                </a:solidFill>
                <a:effectLst>
                  <a:outerShdw blurRad="38100" dist="38100" dir="2700000" algn="tl">
                    <a:srgbClr val="000000">
                      <a:alpha val="43137"/>
                    </a:srgbClr>
                  </a:outerShdw>
                </a:effectLst>
              </a:rPr>
              <a:t>, </a:t>
            </a:r>
            <a:r>
              <a:rPr lang="en-GB" sz="3600" b="1">
                <a:solidFill>
                  <a:srgbClr val="0000FF"/>
                </a:solidFill>
                <a:effectLst>
                  <a:outerShdw blurRad="38100" dist="38100" dir="2700000" algn="tl">
                    <a:srgbClr val="000000">
                      <a:alpha val="43137"/>
                    </a:srgbClr>
                  </a:outerShdw>
                </a:effectLst>
              </a:rPr>
              <a:t>T</a:t>
            </a:r>
            <a:r>
              <a:rPr lang="en-GB" sz="3600" b="1">
                <a:solidFill>
                  <a:srgbClr val="0070C0"/>
                </a:solidFill>
                <a:effectLst>
                  <a:outerShdw blurRad="38100" dist="38100" dir="2700000" algn="tl">
                    <a:srgbClr val="000000">
                      <a:alpha val="43137"/>
                    </a:srgbClr>
                  </a:outerShdw>
                </a:effectLst>
              </a:rPr>
              <a:t> AND </a:t>
            </a:r>
            <a:r>
              <a:rPr lang="en-GB" sz="3600" b="1">
                <a:solidFill>
                  <a:srgbClr val="00B050"/>
                </a:solidFill>
                <a:effectLst>
                  <a:outerShdw blurRad="38100" dist="38100" dir="2700000" algn="tl">
                    <a:srgbClr val="000000">
                      <a:alpha val="43137"/>
                    </a:srgbClr>
                  </a:outerShdw>
                </a:effectLst>
              </a:rPr>
              <a:t>P</a:t>
            </a:r>
            <a:r>
              <a:rPr lang="en-GB" b="1">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4197269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68744E-4374-48E6-ADFE-E96C6A376A45}"/>
              </a:ext>
            </a:extLst>
          </p:cNvPr>
          <p:cNvSpPr txBox="1"/>
          <p:nvPr/>
        </p:nvSpPr>
        <p:spPr>
          <a:xfrm>
            <a:off x="22354" y="570527"/>
            <a:ext cx="5707302" cy="1569660"/>
          </a:xfrm>
          <a:prstGeom prst="rect">
            <a:avLst/>
          </a:prstGeom>
          <a:noFill/>
        </p:spPr>
        <p:txBody>
          <a:bodyPr wrap="square" rtlCol="0">
            <a:spAutoFit/>
          </a:bodyPr>
          <a:lstStyle/>
          <a:p>
            <a:r>
              <a:rPr lang="en-GB" sz="2400">
                <a:cs typeface="Calibri" panose="020F0502020204030204" pitchFamily="34" charset="0"/>
              </a:rPr>
              <a:t>A gas occupies a volume of </a:t>
            </a:r>
            <a:r>
              <a:rPr lang="en-GB" sz="2400">
                <a:solidFill>
                  <a:srgbClr val="FF0000"/>
                </a:solidFill>
                <a:cs typeface="Calibri" panose="020F0502020204030204" pitchFamily="34" charset="0"/>
              </a:rPr>
              <a:t>3.5 L</a:t>
            </a:r>
            <a:r>
              <a:rPr lang="en-GB" sz="2400">
                <a:cs typeface="Calibri" panose="020F0502020204030204" pitchFamily="34" charset="0"/>
              </a:rPr>
              <a:t> at </a:t>
            </a:r>
            <a:r>
              <a:rPr lang="en-GB" sz="2400">
                <a:solidFill>
                  <a:srgbClr val="0000FF"/>
                </a:solidFill>
                <a:cs typeface="Calibri" panose="020F0502020204030204" pitchFamily="34" charset="0"/>
              </a:rPr>
              <a:t>25 °C</a:t>
            </a:r>
            <a:r>
              <a:rPr lang="en-GB" sz="2400">
                <a:cs typeface="Calibri" panose="020F0502020204030204" pitchFamily="34" charset="0"/>
              </a:rPr>
              <a:t> and </a:t>
            </a:r>
            <a:r>
              <a:rPr lang="en-GB" sz="2400">
                <a:solidFill>
                  <a:srgbClr val="00B050"/>
                </a:solidFill>
                <a:cs typeface="Calibri" panose="020F0502020204030204" pitchFamily="34" charset="0"/>
              </a:rPr>
              <a:t>1.2 bar </a:t>
            </a:r>
            <a:r>
              <a:rPr lang="en-GB" sz="2400">
                <a:cs typeface="Calibri" panose="020F0502020204030204" pitchFamily="34" charset="0"/>
              </a:rPr>
              <a:t>pressure. Calculate the volume when the temperature is lowered to </a:t>
            </a:r>
            <a:r>
              <a:rPr lang="en-GB" sz="2400">
                <a:solidFill>
                  <a:srgbClr val="0000FF"/>
                </a:solidFill>
                <a:cs typeface="Calibri" panose="020F0502020204030204" pitchFamily="34" charset="0"/>
              </a:rPr>
              <a:t>10 </a:t>
            </a:r>
            <a:r>
              <a:rPr lang="en-GB" sz="2400" err="1">
                <a:solidFill>
                  <a:srgbClr val="0000FF"/>
                </a:solidFill>
                <a:cs typeface="Calibri" panose="020F0502020204030204" pitchFamily="34" charset="0"/>
              </a:rPr>
              <a:t>degC</a:t>
            </a:r>
            <a:r>
              <a:rPr lang="en-GB" sz="2400">
                <a:cs typeface="Calibri" panose="020F0502020204030204" pitchFamily="34" charset="0"/>
              </a:rPr>
              <a:t> at the </a:t>
            </a:r>
            <a:r>
              <a:rPr lang="en-GB" sz="2400">
                <a:solidFill>
                  <a:srgbClr val="00B050"/>
                </a:solidFill>
                <a:cs typeface="Calibri" panose="020F0502020204030204" pitchFamily="34" charset="0"/>
              </a:rPr>
              <a:t>same pressure</a:t>
            </a:r>
            <a:r>
              <a:rPr lang="en-GB" sz="2400">
                <a:cs typeface="Calibri" panose="020F0502020204030204" pitchFamily="34" charset="0"/>
              </a:rPr>
              <a:t>.</a:t>
            </a:r>
          </a:p>
        </p:txBody>
      </p:sp>
      <p:sp>
        <p:nvSpPr>
          <p:cNvPr id="9" name="TextBox 8">
            <a:extLst>
              <a:ext uri="{FF2B5EF4-FFF2-40B4-BE49-F238E27FC236}">
                <a16:creationId xmlns:a16="http://schemas.microsoft.com/office/drawing/2014/main" id="{E2F05C24-07A8-4F61-B07B-CACDFDA3DE79}"/>
              </a:ext>
            </a:extLst>
          </p:cNvPr>
          <p:cNvSpPr txBox="1"/>
          <p:nvPr/>
        </p:nvSpPr>
        <p:spPr>
          <a:xfrm>
            <a:off x="538825" y="2276872"/>
            <a:ext cx="4621071" cy="830997"/>
          </a:xfrm>
          <a:prstGeom prst="rect">
            <a:avLst/>
          </a:prstGeom>
          <a:noFill/>
        </p:spPr>
        <p:txBody>
          <a:bodyPr wrap="square">
            <a:spAutoFit/>
          </a:bodyPr>
          <a:lstStyle/>
          <a:p>
            <a:r>
              <a:rPr lang="en-GB" sz="2400" b="1">
                <a:solidFill>
                  <a:srgbClr val="FF0000"/>
                </a:solidFill>
                <a:cs typeface="Calibri" panose="020F0502020204030204" pitchFamily="34" charset="0"/>
              </a:rPr>
              <a:t>Charles’s </a:t>
            </a:r>
            <a:r>
              <a:rPr lang="en-GB" sz="2400" b="1">
                <a:solidFill>
                  <a:srgbClr val="0000FF"/>
                </a:solidFill>
                <a:cs typeface="Calibri" panose="020F0502020204030204" pitchFamily="34" charset="0"/>
              </a:rPr>
              <a:t>Law</a:t>
            </a:r>
            <a:r>
              <a:rPr lang="en-GB" sz="2400">
                <a:cs typeface="Calibri" panose="020F0502020204030204" pitchFamily="34" charset="0"/>
              </a:rPr>
              <a:t>:  </a:t>
            </a:r>
            <a:r>
              <a:rPr lang="en-GB" sz="2400">
                <a:solidFill>
                  <a:srgbClr val="0000FF"/>
                </a:solidFill>
                <a:cs typeface="Calibri" panose="020F0502020204030204" pitchFamily="34" charset="0"/>
              </a:rPr>
              <a:t>T</a:t>
            </a:r>
            <a:r>
              <a:rPr lang="en-GB" sz="2400">
                <a:cs typeface="Calibri" panose="020F0502020204030204" pitchFamily="34" charset="0"/>
              </a:rPr>
              <a:t> </a:t>
            </a:r>
            <a:r>
              <a:rPr lang="en-GB" sz="2400">
                <a:solidFill>
                  <a:srgbClr val="FFC00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FFC000"/>
                </a:solidFill>
                <a:cs typeface="Calibri" panose="020F0502020204030204" pitchFamily="34" charset="0"/>
              </a:rPr>
              <a:t>down  			</a:t>
            </a:r>
            <a:r>
              <a:rPr lang="en-GB" sz="2400">
                <a:cs typeface="Calibri" panose="020F0502020204030204" pitchFamily="34" charset="0"/>
              </a:rPr>
              <a:t>so smaller </a:t>
            </a:r>
            <a:r>
              <a:rPr lang="en-GB" sz="2400">
                <a:solidFill>
                  <a:srgbClr val="0000FF"/>
                </a:solidFill>
                <a:cs typeface="Calibri" panose="020F0502020204030204" pitchFamily="34" charset="0"/>
              </a:rPr>
              <a:t>temp </a:t>
            </a:r>
            <a:r>
              <a:rPr lang="en-GB" sz="2400">
                <a:cs typeface="Calibri" panose="020F0502020204030204" pitchFamily="34" charset="0"/>
              </a:rPr>
              <a:t>on top</a:t>
            </a:r>
            <a:r>
              <a:rPr lang="en-GB" sz="2400">
                <a:solidFill>
                  <a:srgbClr val="FFC000"/>
                </a:solidFill>
                <a:cs typeface="Calibri" panose="020F0502020204030204" pitchFamily="34" charset="0"/>
              </a:rPr>
              <a:t>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2CBA444-D55A-4A24-80C2-0455CDED455D}"/>
                  </a:ext>
                </a:extLst>
              </p:cNvPr>
              <p:cNvSpPr txBox="1"/>
              <p:nvPr/>
            </p:nvSpPr>
            <p:spPr>
              <a:xfrm>
                <a:off x="990469" y="4044079"/>
                <a:ext cx="5325569" cy="9142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m:rPr>
                          <m:sty m:val="p"/>
                        </m:rPr>
                        <a:rPr lang="en-GB" sz="2400">
                          <a:latin typeface="Cambria Math" panose="02040503050406030204" pitchFamily="18" charset="0"/>
                        </a:rPr>
                        <m:t>old</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283</m:t>
                              </m:r>
                            </m:num>
                            <m:den>
                              <m:r>
                                <a:rPr lang="en-GB" sz="2400">
                                  <a:solidFill>
                                    <a:srgbClr val="0000FF"/>
                                  </a:solidFill>
                                  <a:latin typeface="Cambria Math" panose="02040503050406030204" pitchFamily="18" charset="0"/>
                                </a:rPr>
                                <m:t>298</m:t>
                              </m:r>
                            </m:den>
                          </m:f>
                        </m:e>
                      </m:d>
                    </m:oMath>
                  </m:oMathPara>
                </a14:m>
                <a:endParaRPr lang="en-GB" sz="2400">
                  <a:cs typeface="Calibri" panose="020F0502020204030204" pitchFamily="34" charset="0"/>
                </a:endParaRPr>
              </a:p>
            </p:txBody>
          </p:sp>
        </mc:Choice>
        <mc:Fallback xmlns="">
          <p:sp>
            <p:nvSpPr>
              <p:cNvPr id="6" name="TextBox 5">
                <a:extLst>
                  <a:ext uri="{FF2B5EF4-FFF2-40B4-BE49-F238E27FC236}">
                    <a16:creationId xmlns:a16="http://schemas.microsoft.com/office/drawing/2014/main" id="{A2CBA444-D55A-4A24-80C2-0455CDED455D}"/>
                  </a:ext>
                </a:extLst>
              </p:cNvPr>
              <p:cNvSpPr txBox="1">
                <a:spLocks noRot="1" noChangeAspect="1" noMove="1" noResize="1" noEditPoints="1" noAdjustHandles="1" noChangeArrowheads="1" noChangeShapeType="1" noTextEdit="1"/>
              </p:cNvSpPr>
              <p:nvPr/>
            </p:nvSpPr>
            <p:spPr>
              <a:xfrm>
                <a:off x="990469" y="4044079"/>
                <a:ext cx="5325569" cy="914225"/>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F034C0B2-648C-4556-896A-51EC37038DA4}"/>
                  </a:ext>
                </a:extLst>
              </p:cNvPr>
              <p:cNvSpPr txBox="1"/>
              <p:nvPr/>
            </p:nvSpPr>
            <p:spPr>
              <a:xfrm>
                <a:off x="990470" y="4751817"/>
                <a:ext cx="4408832" cy="91422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a:solidFill>
                            <a:srgbClr val="FF0000"/>
                          </a:solidFill>
                          <a:latin typeface="Cambria Math" panose="02040503050406030204" pitchFamily="18" charset="0"/>
                        </a:rPr>
                        <m:t>3.5 </m:t>
                      </m:r>
                      <m:r>
                        <m:rPr>
                          <m:sty m:val="p"/>
                        </m:rPr>
                        <a:rPr lang="en-GB" sz="2400">
                          <a:solidFill>
                            <a:srgbClr val="FF0000"/>
                          </a:solidFill>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283</m:t>
                              </m:r>
                            </m:num>
                            <m:den>
                              <m:r>
                                <a:rPr lang="en-GB" sz="2400">
                                  <a:solidFill>
                                    <a:srgbClr val="0000FF"/>
                                  </a:solidFill>
                                  <a:latin typeface="Cambria Math" panose="02040503050406030204" pitchFamily="18" charset="0"/>
                                </a:rPr>
                                <m:t>298</m:t>
                              </m:r>
                            </m:den>
                          </m:f>
                        </m:e>
                      </m:d>
                    </m:oMath>
                  </m:oMathPara>
                </a14:m>
                <a:endParaRPr lang="en-GB" sz="2400">
                  <a:cs typeface="Calibri" panose="020F0502020204030204" pitchFamily="34" charset="0"/>
                </a:endParaRPr>
              </a:p>
            </p:txBody>
          </p:sp>
        </mc:Choice>
        <mc:Fallback xmlns="">
          <p:sp>
            <p:nvSpPr>
              <p:cNvPr id="10" name="TextBox 9">
                <a:extLst>
                  <a:ext uri="{FF2B5EF4-FFF2-40B4-BE49-F238E27FC236}">
                    <a16:creationId xmlns:a16="http://schemas.microsoft.com/office/drawing/2014/main" id="{F034C0B2-648C-4556-896A-51EC37038DA4}"/>
                  </a:ext>
                </a:extLst>
              </p:cNvPr>
              <p:cNvSpPr txBox="1">
                <a:spLocks noRot="1" noChangeAspect="1" noMove="1" noResize="1" noEditPoints="1" noAdjustHandles="1" noChangeArrowheads="1" noChangeShapeType="1" noTextEdit="1"/>
              </p:cNvSpPr>
              <p:nvPr/>
            </p:nvSpPr>
            <p:spPr>
              <a:xfrm>
                <a:off x="990470" y="4751817"/>
                <a:ext cx="4408832" cy="91422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9695119-034A-4797-B6D4-7D394EDF07B3}"/>
                  </a:ext>
                </a:extLst>
              </p:cNvPr>
              <p:cNvSpPr txBox="1"/>
              <p:nvPr/>
            </p:nvSpPr>
            <p:spPr>
              <a:xfrm>
                <a:off x="1022867" y="5704676"/>
                <a:ext cx="3514465" cy="46166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b="1">
                          <a:solidFill>
                            <a:srgbClr val="FF0000"/>
                          </a:solidFill>
                          <a:latin typeface="Cambria Math" panose="02040503050406030204" pitchFamily="18" charset="0"/>
                        </a:rPr>
                        <m:t>𝟑</m:t>
                      </m:r>
                      <m:r>
                        <a:rPr lang="en-GB" sz="2400" b="1">
                          <a:solidFill>
                            <a:srgbClr val="FF0000"/>
                          </a:solidFill>
                          <a:latin typeface="Cambria Math" panose="02040503050406030204" pitchFamily="18" charset="0"/>
                        </a:rPr>
                        <m:t>.</m:t>
                      </m:r>
                      <m:r>
                        <a:rPr lang="en-GB" sz="2400" b="1">
                          <a:solidFill>
                            <a:srgbClr val="FF0000"/>
                          </a:solidFill>
                          <a:latin typeface="Cambria Math" panose="02040503050406030204" pitchFamily="18" charset="0"/>
                        </a:rPr>
                        <m:t>𝟑𝟐</m:t>
                      </m:r>
                      <m:r>
                        <a:rPr lang="en-GB" sz="2400" b="1">
                          <a:solidFill>
                            <a:srgbClr val="FF0000"/>
                          </a:solidFill>
                          <a:latin typeface="Cambria Math" panose="02040503050406030204" pitchFamily="18" charset="0"/>
                        </a:rPr>
                        <m:t> </m:t>
                      </m:r>
                      <m:r>
                        <a:rPr lang="en-GB" sz="2400" b="1">
                          <a:solidFill>
                            <a:srgbClr val="FF0000"/>
                          </a:solidFill>
                          <a:latin typeface="Cambria Math" panose="02040503050406030204" pitchFamily="18" charset="0"/>
                        </a:rPr>
                        <m:t>𝐋</m:t>
                      </m:r>
                    </m:oMath>
                  </m:oMathPara>
                </a14:m>
                <a:endParaRPr lang="en-GB" sz="2400" b="1">
                  <a:cs typeface="Calibri" panose="020F0502020204030204" pitchFamily="34" charset="0"/>
                </a:endParaRPr>
              </a:p>
            </p:txBody>
          </p:sp>
        </mc:Choice>
        <mc:Fallback xmlns="">
          <p:sp>
            <p:nvSpPr>
              <p:cNvPr id="11" name="TextBox 10">
                <a:extLst>
                  <a:ext uri="{FF2B5EF4-FFF2-40B4-BE49-F238E27FC236}">
                    <a16:creationId xmlns:a16="http://schemas.microsoft.com/office/drawing/2014/main" id="{49695119-034A-4797-B6D4-7D394EDF07B3}"/>
                  </a:ext>
                </a:extLst>
              </p:cNvPr>
              <p:cNvSpPr txBox="1">
                <a:spLocks noRot="1" noChangeAspect="1" noMove="1" noResize="1" noEditPoints="1" noAdjustHandles="1" noChangeArrowheads="1" noChangeShapeType="1" noTextEdit="1"/>
              </p:cNvSpPr>
              <p:nvPr/>
            </p:nvSpPr>
            <p:spPr>
              <a:xfrm>
                <a:off x="1022867" y="5704676"/>
                <a:ext cx="3514465" cy="461665"/>
              </a:xfrm>
              <a:prstGeom prst="rect">
                <a:avLst/>
              </a:prstGeom>
              <a:blipFill>
                <a:blip r:embed="rId4"/>
                <a:stretch>
                  <a:fillRect/>
                </a:stretch>
              </a:blipFill>
            </p:spPr>
            <p:txBody>
              <a:bodyPr/>
              <a:lstStyle/>
              <a:p>
                <a:r>
                  <a:rPr lang="en-US">
                    <a:noFill/>
                  </a:rPr>
                  <a:t> </a:t>
                </a:r>
              </a:p>
            </p:txBody>
          </p:sp>
        </mc:Fallback>
      </mc:AlternateContent>
      <p:sp>
        <p:nvSpPr>
          <p:cNvPr id="12" name="TextBox 11">
            <a:extLst>
              <a:ext uri="{FF2B5EF4-FFF2-40B4-BE49-F238E27FC236}">
                <a16:creationId xmlns:a16="http://schemas.microsoft.com/office/drawing/2014/main" id="{D52537FA-4157-4788-A0F1-1182CA53CFF2}"/>
              </a:ext>
            </a:extLst>
          </p:cNvPr>
          <p:cNvSpPr txBox="1"/>
          <p:nvPr/>
        </p:nvSpPr>
        <p:spPr>
          <a:xfrm>
            <a:off x="6118354" y="543543"/>
            <a:ext cx="6073646" cy="1569660"/>
          </a:xfrm>
          <a:prstGeom prst="rect">
            <a:avLst/>
          </a:prstGeom>
          <a:noFill/>
        </p:spPr>
        <p:txBody>
          <a:bodyPr wrap="square" rtlCol="0">
            <a:spAutoFit/>
          </a:bodyPr>
          <a:lstStyle/>
          <a:p>
            <a:r>
              <a:rPr lang="en-GB" sz="2400">
                <a:cs typeface="Calibri" panose="020F0502020204030204" pitchFamily="34" charset="0"/>
              </a:rPr>
              <a:t>A gas occupies a volume of </a:t>
            </a:r>
            <a:r>
              <a:rPr lang="en-GB" sz="2400">
                <a:solidFill>
                  <a:srgbClr val="FF0000"/>
                </a:solidFill>
                <a:cs typeface="Calibri" panose="020F0502020204030204" pitchFamily="34" charset="0"/>
              </a:rPr>
              <a:t>3.5 L</a:t>
            </a:r>
            <a:r>
              <a:rPr lang="en-GB" sz="2400">
                <a:cs typeface="Calibri" panose="020F0502020204030204" pitchFamily="34" charset="0"/>
              </a:rPr>
              <a:t> at </a:t>
            </a:r>
            <a:r>
              <a:rPr lang="en-GB" sz="2400">
                <a:solidFill>
                  <a:srgbClr val="0000FF"/>
                </a:solidFill>
                <a:cs typeface="Calibri" panose="020F0502020204030204" pitchFamily="34" charset="0"/>
              </a:rPr>
              <a:t>25 °C</a:t>
            </a:r>
            <a:r>
              <a:rPr lang="en-GB" sz="2400">
                <a:cs typeface="Calibri" panose="020F0502020204030204" pitchFamily="34" charset="0"/>
              </a:rPr>
              <a:t> and </a:t>
            </a:r>
            <a:r>
              <a:rPr lang="en-GB" sz="2400">
                <a:solidFill>
                  <a:srgbClr val="00B050"/>
                </a:solidFill>
                <a:cs typeface="Calibri" panose="020F0502020204030204" pitchFamily="34" charset="0"/>
              </a:rPr>
              <a:t>1.2 bar </a:t>
            </a:r>
            <a:r>
              <a:rPr lang="en-GB" sz="2400">
                <a:cs typeface="Calibri" panose="020F0502020204030204" pitchFamily="34" charset="0"/>
              </a:rPr>
              <a:t>pressure. Calculate the volume when the pressure is lowered to </a:t>
            </a:r>
            <a:r>
              <a:rPr lang="en-GB" sz="2400">
                <a:solidFill>
                  <a:srgbClr val="00B050"/>
                </a:solidFill>
                <a:cs typeface="Calibri" panose="020F0502020204030204" pitchFamily="34" charset="0"/>
              </a:rPr>
              <a:t>0.90 bar </a:t>
            </a:r>
            <a:r>
              <a:rPr lang="en-GB" sz="2400">
                <a:cs typeface="Calibri" panose="020F0502020204030204" pitchFamily="34" charset="0"/>
              </a:rPr>
              <a:t>at the </a:t>
            </a:r>
            <a:r>
              <a:rPr lang="en-GB" sz="2400">
                <a:solidFill>
                  <a:srgbClr val="0000FF"/>
                </a:solidFill>
                <a:cs typeface="Calibri" panose="020F0502020204030204" pitchFamily="34" charset="0"/>
              </a:rPr>
              <a:t>same temperature</a:t>
            </a:r>
            <a:r>
              <a:rPr lang="en-GB" sz="2400">
                <a:cs typeface="Calibri" panose="020F0502020204030204" pitchFamily="34" charset="0"/>
              </a:rPr>
              <a:t>.</a:t>
            </a:r>
          </a:p>
        </p:txBody>
      </p:sp>
      <p:sp>
        <p:nvSpPr>
          <p:cNvPr id="14" name="TextBox 13">
            <a:extLst>
              <a:ext uri="{FF2B5EF4-FFF2-40B4-BE49-F238E27FC236}">
                <a16:creationId xmlns:a16="http://schemas.microsoft.com/office/drawing/2014/main" id="{88B5E0B6-2CAD-45CD-90E2-B1FAD13E5DBD}"/>
              </a:ext>
            </a:extLst>
          </p:cNvPr>
          <p:cNvSpPr txBox="1"/>
          <p:nvPr/>
        </p:nvSpPr>
        <p:spPr>
          <a:xfrm>
            <a:off x="6591940" y="2286092"/>
            <a:ext cx="4278113" cy="830997"/>
          </a:xfrm>
          <a:prstGeom prst="rect">
            <a:avLst/>
          </a:prstGeom>
          <a:noFill/>
        </p:spPr>
        <p:txBody>
          <a:bodyPr wrap="square">
            <a:spAutoFit/>
          </a:bodyPr>
          <a:lstStyle/>
          <a:p>
            <a:r>
              <a:rPr lang="en-GB" sz="2400" b="1">
                <a:solidFill>
                  <a:srgbClr val="FF0000"/>
                </a:solidFill>
                <a:cs typeface="Calibri" panose="020F0502020204030204" pitchFamily="34" charset="0"/>
              </a:rPr>
              <a:t>Boyle’s </a:t>
            </a:r>
            <a:r>
              <a:rPr lang="en-GB" sz="2400" b="1">
                <a:solidFill>
                  <a:srgbClr val="00B050"/>
                </a:solidFill>
                <a:cs typeface="Calibri" panose="020F0502020204030204" pitchFamily="34" charset="0"/>
              </a:rPr>
              <a:t>Law</a:t>
            </a:r>
            <a:r>
              <a:rPr lang="en-GB" sz="2400">
                <a:cs typeface="Calibri" panose="020F0502020204030204" pitchFamily="34" charset="0"/>
              </a:rPr>
              <a:t>:  </a:t>
            </a:r>
            <a:r>
              <a:rPr lang="en-GB" sz="2400">
                <a:solidFill>
                  <a:srgbClr val="00B050"/>
                </a:solidFill>
                <a:cs typeface="Calibri" panose="020F0502020204030204" pitchFamily="34" charset="0"/>
              </a:rPr>
              <a:t>P</a:t>
            </a:r>
            <a:r>
              <a:rPr lang="en-GB" sz="2400">
                <a:cs typeface="Calibri" panose="020F0502020204030204" pitchFamily="34" charset="0"/>
              </a:rPr>
              <a:t> </a:t>
            </a:r>
            <a:r>
              <a:rPr lang="en-GB" sz="2400">
                <a:solidFill>
                  <a:srgbClr val="FFC000"/>
                </a:solidFill>
                <a:cs typeface="Calibri" panose="020F0502020204030204" pitchFamily="34" charset="0"/>
              </a:rPr>
              <a:t>down</a:t>
            </a:r>
            <a:r>
              <a:rPr lang="en-GB" sz="2400">
                <a:cs typeface="Calibri" panose="020F0502020204030204" pitchFamily="34" charset="0"/>
              </a:rPr>
              <a:t> 	</a:t>
            </a:r>
            <a:r>
              <a:rPr lang="en-GB" sz="2400">
                <a:solidFill>
                  <a:srgbClr val="FF0000"/>
                </a:solidFill>
                <a:cs typeface="Calibri" panose="020F0502020204030204" pitchFamily="34" charset="0"/>
              </a:rPr>
              <a:t>V</a:t>
            </a:r>
            <a:r>
              <a:rPr lang="en-GB" sz="2400">
                <a:cs typeface="Calibri" panose="020F0502020204030204" pitchFamily="34" charset="0"/>
              </a:rPr>
              <a:t> </a:t>
            </a:r>
            <a:r>
              <a:rPr lang="en-GB" sz="2400">
                <a:solidFill>
                  <a:srgbClr val="7030A0"/>
                </a:solidFill>
                <a:cs typeface="Calibri" panose="020F0502020204030204" pitchFamily="34" charset="0"/>
              </a:rPr>
              <a:t>up		</a:t>
            </a:r>
            <a:r>
              <a:rPr lang="en-GB" sz="2400">
                <a:cs typeface="Calibri" panose="020F0502020204030204" pitchFamily="34" charset="0"/>
              </a:rPr>
              <a:t>so bigger </a:t>
            </a:r>
            <a:r>
              <a:rPr lang="en-GB" sz="2400">
                <a:solidFill>
                  <a:srgbClr val="00B050"/>
                </a:solidFill>
                <a:cs typeface="Calibri" panose="020F0502020204030204" pitchFamily="34" charset="0"/>
              </a:rPr>
              <a:t>pressure</a:t>
            </a:r>
            <a:r>
              <a:rPr lang="en-GB" sz="2400">
                <a:cs typeface="Calibri" panose="020F0502020204030204" pitchFamily="34" charset="0"/>
              </a:rPr>
              <a:t> on top</a:t>
            </a:r>
            <a:endParaRPr lang="en-GB" sz="2400">
              <a:solidFill>
                <a:srgbClr val="7030A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8" name="TextBox 17">
                <a:extLst>
                  <a:ext uri="{FF2B5EF4-FFF2-40B4-BE49-F238E27FC236}">
                    <a16:creationId xmlns:a16="http://schemas.microsoft.com/office/drawing/2014/main" id="{02D2A693-3169-495A-BA07-3A1111C0DB18}"/>
                  </a:ext>
                </a:extLst>
              </p:cNvPr>
              <p:cNvSpPr txBox="1"/>
              <p:nvPr/>
            </p:nvSpPr>
            <p:spPr>
              <a:xfrm>
                <a:off x="6787997" y="3047827"/>
                <a:ext cx="4716356" cy="91422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m:rPr>
                          <m:sty m:val="p"/>
                        </m:rPr>
                        <a:rPr lang="en-GB" sz="2400">
                          <a:latin typeface="Cambria Math" panose="02040503050406030204" pitchFamily="18" charset="0"/>
                        </a:rPr>
                        <m:t>old</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1.2</m:t>
                              </m:r>
                            </m:num>
                            <m:den>
                              <m:r>
                                <a:rPr lang="en-GB" sz="2400">
                                  <a:solidFill>
                                    <a:srgbClr val="0000FF"/>
                                  </a:solidFill>
                                  <a:latin typeface="Cambria Math" panose="02040503050406030204" pitchFamily="18" charset="0"/>
                                </a:rPr>
                                <m:t>0.9</m:t>
                              </m:r>
                            </m:den>
                          </m:f>
                        </m:e>
                      </m:d>
                    </m:oMath>
                  </m:oMathPara>
                </a14:m>
                <a:endParaRPr lang="en-GB" sz="2400">
                  <a:cs typeface="Calibri" panose="020F0502020204030204" pitchFamily="34" charset="0"/>
                </a:endParaRPr>
              </a:p>
            </p:txBody>
          </p:sp>
        </mc:Choice>
        <mc:Fallback xmlns="">
          <p:sp>
            <p:nvSpPr>
              <p:cNvPr id="18" name="TextBox 17">
                <a:extLst>
                  <a:ext uri="{FF2B5EF4-FFF2-40B4-BE49-F238E27FC236}">
                    <a16:creationId xmlns:a16="http://schemas.microsoft.com/office/drawing/2014/main" id="{02D2A693-3169-495A-BA07-3A1111C0DB18}"/>
                  </a:ext>
                </a:extLst>
              </p:cNvPr>
              <p:cNvSpPr txBox="1">
                <a:spLocks noRot="1" noChangeAspect="1" noMove="1" noResize="1" noEditPoints="1" noAdjustHandles="1" noChangeArrowheads="1" noChangeShapeType="1" noTextEdit="1"/>
              </p:cNvSpPr>
              <p:nvPr/>
            </p:nvSpPr>
            <p:spPr>
              <a:xfrm>
                <a:off x="6787997" y="3047827"/>
                <a:ext cx="4716356" cy="914225"/>
              </a:xfrm>
              <a:prstGeom prst="rect">
                <a:avLst/>
              </a:prstGeom>
              <a:blipFill>
                <a:blip r:embed="rId5"/>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D0CBB85C-5362-49E1-A1F8-12FC5A12D3BF}"/>
                  </a:ext>
                </a:extLst>
              </p:cNvPr>
              <p:cNvSpPr txBox="1"/>
              <p:nvPr/>
            </p:nvSpPr>
            <p:spPr>
              <a:xfrm>
                <a:off x="6787997" y="3755565"/>
                <a:ext cx="3886000" cy="91422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a:solidFill>
                            <a:srgbClr val="FF0000"/>
                          </a:solidFill>
                          <a:latin typeface="Cambria Math" panose="02040503050406030204" pitchFamily="18" charset="0"/>
                        </a:rPr>
                        <m:t>3.5 </m:t>
                      </m:r>
                      <m:r>
                        <m:rPr>
                          <m:sty m:val="p"/>
                        </m:rPr>
                        <a:rPr lang="en-GB" sz="2400">
                          <a:solidFill>
                            <a:srgbClr val="FF0000"/>
                          </a:solidFill>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m:t>
                      </m:r>
                      <m:d>
                        <m:dPr>
                          <m:begChr m:val="["/>
                          <m:endChr m:val="]"/>
                          <m:ctrlPr>
                            <a:rPr lang="en-GB" sz="2400" i="1">
                              <a:solidFill>
                                <a:srgbClr val="0000FF"/>
                              </a:solidFill>
                              <a:latin typeface="Cambria Math" panose="02040503050406030204" pitchFamily="18" charset="0"/>
                            </a:rPr>
                          </m:ctrlPr>
                        </m:dPr>
                        <m:e>
                          <m:f>
                            <m:fPr>
                              <m:ctrlPr>
                                <a:rPr lang="en-GB" sz="2400" i="1">
                                  <a:solidFill>
                                    <a:srgbClr val="0000FF"/>
                                  </a:solidFill>
                                  <a:latin typeface="Cambria Math" panose="02040503050406030204" pitchFamily="18" charset="0"/>
                                </a:rPr>
                              </m:ctrlPr>
                            </m:fPr>
                            <m:num>
                              <m:r>
                                <a:rPr lang="en-GB" sz="2400">
                                  <a:solidFill>
                                    <a:srgbClr val="0000FF"/>
                                  </a:solidFill>
                                  <a:latin typeface="Cambria Math" panose="02040503050406030204" pitchFamily="18" charset="0"/>
                                </a:rPr>
                                <m:t>1.2</m:t>
                              </m:r>
                            </m:num>
                            <m:den>
                              <m:r>
                                <a:rPr lang="en-GB" sz="2400">
                                  <a:solidFill>
                                    <a:srgbClr val="0000FF"/>
                                  </a:solidFill>
                                  <a:latin typeface="Cambria Math" panose="02040503050406030204" pitchFamily="18" charset="0"/>
                                </a:rPr>
                                <m:t>0.9</m:t>
                              </m:r>
                            </m:den>
                          </m:f>
                        </m:e>
                      </m:d>
                    </m:oMath>
                  </m:oMathPara>
                </a14:m>
                <a:endParaRPr lang="en-GB" sz="2400">
                  <a:cs typeface="Calibri" panose="020F0502020204030204" pitchFamily="34" charset="0"/>
                </a:endParaRPr>
              </a:p>
            </p:txBody>
          </p:sp>
        </mc:Choice>
        <mc:Fallback xmlns="">
          <p:sp>
            <p:nvSpPr>
              <p:cNvPr id="19" name="TextBox 18">
                <a:extLst>
                  <a:ext uri="{FF2B5EF4-FFF2-40B4-BE49-F238E27FC236}">
                    <a16:creationId xmlns:a16="http://schemas.microsoft.com/office/drawing/2014/main" id="{D0CBB85C-5362-49E1-A1F8-12FC5A12D3BF}"/>
                  </a:ext>
                </a:extLst>
              </p:cNvPr>
              <p:cNvSpPr txBox="1">
                <a:spLocks noRot="1" noChangeAspect="1" noMove="1" noResize="1" noEditPoints="1" noAdjustHandles="1" noChangeArrowheads="1" noChangeShapeType="1" noTextEdit="1"/>
              </p:cNvSpPr>
              <p:nvPr/>
            </p:nvSpPr>
            <p:spPr>
              <a:xfrm>
                <a:off x="6787997" y="3755565"/>
                <a:ext cx="3886000" cy="914225"/>
              </a:xfrm>
              <a:prstGeom prst="rect">
                <a:avLst/>
              </a:prstGeom>
              <a:blipFill>
                <a:blip r:embed="rId6"/>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F86A2FB2-48A3-4D8D-AEB6-BC508885E000}"/>
                  </a:ext>
                </a:extLst>
              </p:cNvPr>
              <p:cNvSpPr txBox="1"/>
              <p:nvPr/>
            </p:nvSpPr>
            <p:spPr>
              <a:xfrm>
                <a:off x="6787996" y="4654525"/>
                <a:ext cx="3183307" cy="46166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400">
                          <a:latin typeface="Cambria Math" panose="02040503050406030204" pitchFamily="18" charset="0"/>
                        </a:rPr>
                        <m:t>new</m:t>
                      </m:r>
                      <m:r>
                        <a:rPr lang="en-GB" sz="2400">
                          <a:latin typeface="Cambria Math" panose="02040503050406030204" pitchFamily="18" charset="0"/>
                        </a:rPr>
                        <m:t> </m:t>
                      </m:r>
                      <m:r>
                        <m:rPr>
                          <m:sty m:val="p"/>
                        </m:rPr>
                        <a:rPr lang="en-GB" sz="2400">
                          <a:solidFill>
                            <a:srgbClr val="FF0000"/>
                          </a:solidFill>
                          <a:latin typeface="Cambria Math" panose="02040503050406030204" pitchFamily="18" charset="0"/>
                        </a:rPr>
                        <m:t>volume</m:t>
                      </m:r>
                      <m:r>
                        <a:rPr lang="en-GB" sz="2400">
                          <a:latin typeface="Cambria Math" panose="02040503050406030204" pitchFamily="18" charset="0"/>
                        </a:rPr>
                        <m:t>=</m:t>
                      </m:r>
                      <m:r>
                        <a:rPr lang="en-GB" sz="2400" b="1">
                          <a:solidFill>
                            <a:srgbClr val="FF0000"/>
                          </a:solidFill>
                          <a:latin typeface="Cambria Math" panose="02040503050406030204" pitchFamily="18" charset="0"/>
                        </a:rPr>
                        <m:t>𝟒</m:t>
                      </m:r>
                      <m:r>
                        <a:rPr lang="en-GB" sz="2400" b="1">
                          <a:solidFill>
                            <a:srgbClr val="FF0000"/>
                          </a:solidFill>
                          <a:latin typeface="Cambria Math" panose="02040503050406030204" pitchFamily="18" charset="0"/>
                        </a:rPr>
                        <m:t>.</m:t>
                      </m:r>
                      <m:r>
                        <a:rPr lang="en-GB" sz="2400" b="1">
                          <a:solidFill>
                            <a:srgbClr val="FF0000"/>
                          </a:solidFill>
                          <a:latin typeface="Cambria Math" panose="02040503050406030204" pitchFamily="18" charset="0"/>
                        </a:rPr>
                        <m:t>𝟔𝟕</m:t>
                      </m:r>
                      <m:r>
                        <a:rPr lang="en-GB" sz="2400" b="1">
                          <a:solidFill>
                            <a:srgbClr val="FF0000"/>
                          </a:solidFill>
                          <a:latin typeface="Cambria Math" panose="02040503050406030204" pitchFamily="18" charset="0"/>
                        </a:rPr>
                        <m:t> </m:t>
                      </m:r>
                      <m:r>
                        <a:rPr lang="en-GB" sz="2400" b="1">
                          <a:solidFill>
                            <a:srgbClr val="FF0000"/>
                          </a:solidFill>
                          <a:latin typeface="Cambria Math" panose="02040503050406030204" pitchFamily="18" charset="0"/>
                        </a:rPr>
                        <m:t>𝐋</m:t>
                      </m:r>
                    </m:oMath>
                  </m:oMathPara>
                </a14:m>
                <a:endParaRPr lang="en-GB" sz="2400" b="1">
                  <a:cs typeface="Calibri" panose="020F0502020204030204" pitchFamily="34" charset="0"/>
                </a:endParaRPr>
              </a:p>
            </p:txBody>
          </p:sp>
        </mc:Choice>
        <mc:Fallback xmlns="">
          <p:sp>
            <p:nvSpPr>
              <p:cNvPr id="20" name="TextBox 19">
                <a:extLst>
                  <a:ext uri="{FF2B5EF4-FFF2-40B4-BE49-F238E27FC236}">
                    <a16:creationId xmlns:a16="http://schemas.microsoft.com/office/drawing/2014/main" id="{F86A2FB2-48A3-4D8D-AEB6-BC508885E000}"/>
                  </a:ext>
                </a:extLst>
              </p:cNvPr>
              <p:cNvSpPr txBox="1">
                <a:spLocks noRot="1" noChangeAspect="1" noMove="1" noResize="1" noEditPoints="1" noAdjustHandles="1" noChangeArrowheads="1" noChangeShapeType="1" noTextEdit="1"/>
              </p:cNvSpPr>
              <p:nvPr/>
            </p:nvSpPr>
            <p:spPr>
              <a:xfrm>
                <a:off x="6787996" y="4654525"/>
                <a:ext cx="3183307" cy="461665"/>
              </a:xfrm>
              <a:prstGeom prst="rect">
                <a:avLst/>
              </a:prstGeom>
              <a:blipFill>
                <a:blip r:embed="rId7"/>
                <a:stretch>
                  <a:fillRect/>
                </a:stretch>
              </a:blipFill>
            </p:spPr>
            <p:txBody>
              <a:bodyPr/>
              <a:lstStyle/>
              <a:p>
                <a:r>
                  <a:rPr lang="en-US">
                    <a:noFill/>
                  </a:rPr>
                  <a:t> </a:t>
                </a:r>
              </a:p>
            </p:txBody>
          </p:sp>
        </mc:Fallback>
      </mc:AlternateContent>
      <p:cxnSp>
        <p:nvCxnSpPr>
          <p:cNvPr id="21" name="Straight Connector 20">
            <a:extLst>
              <a:ext uri="{FF2B5EF4-FFF2-40B4-BE49-F238E27FC236}">
                <a16:creationId xmlns:a16="http://schemas.microsoft.com/office/drawing/2014/main" id="{87F3EC20-09FB-4092-9CE2-EE8277047348}"/>
              </a:ext>
            </a:extLst>
          </p:cNvPr>
          <p:cNvCxnSpPr>
            <a:cxnSpLocks/>
          </p:cNvCxnSpPr>
          <p:nvPr/>
        </p:nvCxnSpPr>
        <p:spPr>
          <a:xfrm>
            <a:off x="6096000" y="620688"/>
            <a:ext cx="22354" cy="62193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1D458B4-5D1B-4F22-9B46-27ADF560D97B}"/>
              </a:ext>
            </a:extLst>
          </p:cNvPr>
          <p:cNvSpPr txBox="1"/>
          <p:nvPr/>
        </p:nvSpPr>
        <p:spPr>
          <a:xfrm>
            <a:off x="1022867" y="3060785"/>
            <a:ext cx="2146468" cy="830997"/>
          </a:xfrm>
          <a:prstGeom prst="rect">
            <a:avLst/>
          </a:prstGeom>
          <a:noFill/>
        </p:spPr>
        <p:txBody>
          <a:bodyPr wrap="square">
            <a:spAutoFit/>
          </a:bodyPr>
          <a:lstStyle/>
          <a:p>
            <a:r>
              <a:rPr lang="en-GB" sz="2400">
                <a:solidFill>
                  <a:srgbClr val="0000FF"/>
                </a:solidFill>
                <a:cs typeface="Calibri" panose="020F0502020204030204" pitchFamily="34" charset="0"/>
              </a:rPr>
              <a:t>25 °C = 298 K</a:t>
            </a:r>
          </a:p>
          <a:p>
            <a:r>
              <a:rPr lang="en-GB" sz="2400">
                <a:cs typeface="Calibri" panose="020F0502020204030204" pitchFamily="34" charset="0"/>
              </a:rPr>
              <a:t> </a:t>
            </a:r>
            <a:r>
              <a:rPr lang="en-GB" sz="2400">
                <a:solidFill>
                  <a:srgbClr val="0000FF"/>
                </a:solidFill>
                <a:cs typeface="Calibri" panose="020F0502020204030204" pitchFamily="34" charset="0"/>
              </a:rPr>
              <a:t>10 °C = 283 K</a:t>
            </a:r>
          </a:p>
        </p:txBody>
      </p:sp>
      <p:sp>
        <p:nvSpPr>
          <p:cNvPr id="23" name="Title 5">
            <a:extLst>
              <a:ext uri="{FF2B5EF4-FFF2-40B4-BE49-F238E27FC236}">
                <a16:creationId xmlns:a16="http://schemas.microsoft.com/office/drawing/2014/main" id="{3A6908D5-A726-4EAA-B487-B0B9C47F3BA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Tree>
    <p:extLst>
      <p:ext uri="{BB962C8B-B14F-4D97-AF65-F5344CB8AC3E}">
        <p14:creationId xmlns:p14="http://schemas.microsoft.com/office/powerpoint/2010/main" val="3341017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11" grpId="0"/>
      <p:bldP spid="18" grpId="0"/>
      <p:bldP spid="19" grpId="0"/>
      <p:bldP spid="2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781F1B0-75F4-4076-872C-3D0C7DA32031}"/>
              </a:ext>
            </a:extLst>
          </p:cNvPr>
          <p:cNvSpPr txBox="1"/>
          <p:nvPr/>
        </p:nvSpPr>
        <p:spPr>
          <a:xfrm>
            <a:off x="119336" y="672578"/>
            <a:ext cx="12072664" cy="1384995"/>
          </a:xfrm>
          <a:prstGeom prst="rect">
            <a:avLst/>
          </a:prstGeom>
          <a:noFill/>
        </p:spPr>
        <p:txBody>
          <a:bodyPr wrap="square" rtlCol="0">
            <a:spAutoFit/>
          </a:bodyPr>
          <a:lstStyle/>
          <a:p>
            <a:r>
              <a:rPr lang="en-GB" sz="2800">
                <a:cs typeface="Calibri" panose="020F0502020204030204" pitchFamily="34" charset="0"/>
              </a:rPr>
              <a:t>A gas occupies a volume of </a:t>
            </a:r>
            <a:r>
              <a:rPr lang="en-GB" sz="2800">
                <a:solidFill>
                  <a:srgbClr val="FF0000"/>
                </a:solidFill>
                <a:cs typeface="Calibri" panose="020F0502020204030204" pitchFamily="34" charset="0"/>
              </a:rPr>
              <a:t>3.5 L</a:t>
            </a:r>
            <a:r>
              <a:rPr lang="en-GB" sz="2800">
                <a:cs typeface="Calibri" panose="020F0502020204030204" pitchFamily="34" charset="0"/>
              </a:rPr>
              <a:t> at </a:t>
            </a:r>
            <a:r>
              <a:rPr lang="en-GB" sz="2800">
                <a:solidFill>
                  <a:srgbClr val="0000FF"/>
                </a:solidFill>
                <a:cs typeface="Calibri" panose="020F0502020204030204" pitchFamily="34" charset="0"/>
              </a:rPr>
              <a:t>25 °C</a:t>
            </a:r>
            <a:r>
              <a:rPr lang="en-GB" sz="2800">
                <a:cs typeface="Calibri" panose="020F0502020204030204" pitchFamily="34" charset="0"/>
              </a:rPr>
              <a:t> and </a:t>
            </a:r>
            <a:r>
              <a:rPr lang="en-GB" sz="2800">
                <a:solidFill>
                  <a:srgbClr val="00B050"/>
                </a:solidFill>
                <a:cs typeface="Calibri" panose="020F0502020204030204" pitchFamily="34" charset="0"/>
              </a:rPr>
              <a:t>1.2 bar </a:t>
            </a:r>
            <a:r>
              <a:rPr lang="en-GB" sz="2800">
                <a:cs typeface="Calibri" panose="020F0502020204030204" pitchFamily="34" charset="0"/>
              </a:rPr>
              <a:t>pressure. Calculate the pressure when the temperature is lowered to </a:t>
            </a:r>
            <a:r>
              <a:rPr lang="en-GB" sz="2800">
                <a:solidFill>
                  <a:srgbClr val="0000FF"/>
                </a:solidFill>
                <a:cs typeface="Calibri" panose="020F0502020204030204" pitchFamily="34" charset="0"/>
              </a:rPr>
              <a:t>10 °C </a:t>
            </a:r>
            <a:r>
              <a:rPr lang="en-GB" sz="2800">
                <a:cs typeface="Calibri" panose="020F0502020204030204" pitchFamily="34" charset="0"/>
              </a:rPr>
              <a:t> and the gas is compressed to a volume of </a:t>
            </a:r>
            <a:r>
              <a:rPr lang="en-GB" sz="2800">
                <a:solidFill>
                  <a:srgbClr val="FF0000"/>
                </a:solidFill>
                <a:cs typeface="Calibri" panose="020F0502020204030204" pitchFamily="34" charset="0"/>
              </a:rPr>
              <a:t>2.5 dm</a:t>
            </a:r>
            <a:r>
              <a:rPr lang="en-GB" sz="2800" baseline="30000">
                <a:solidFill>
                  <a:srgbClr val="FF0000"/>
                </a:solidFill>
                <a:cs typeface="Calibri" panose="020F0502020204030204" pitchFamily="34" charset="0"/>
              </a:rPr>
              <a:t>3</a:t>
            </a:r>
            <a:r>
              <a:rPr lang="en-GB" sz="2800">
                <a:cs typeface="Calibri" panose="020F0502020204030204" pitchFamily="34" charset="0"/>
              </a:rPr>
              <a:t>.</a:t>
            </a:r>
          </a:p>
        </p:txBody>
      </p:sp>
      <p:sp>
        <p:nvSpPr>
          <p:cNvPr id="10" name="TextBox 9">
            <a:extLst>
              <a:ext uri="{FF2B5EF4-FFF2-40B4-BE49-F238E27FC236}">
                <a16:creationId xmlns:a16="http://schemas.microsoft.com/office/drawing/2014/main" id="{19DAAE3A-5BE2-4A14-AB61-9F36D8684B2E}"/>
              </a:ext>
            </a:extLst>
          </p:cNvPr>
          <p:cNvSpPr txBox="1"/>
          <p:nvPr/>
        </p:nvSpPr>
        <p:spPr>
          <a:xfrm>
            <a:off x="1271464" y="2142651"/>
            <a:ext cx="4278113" cy="1384995"/>
          </a:xfrm>
          <a:prstGeom prst="rect">
            <a:avLst/>
          </a:prstGeom>
          <a:noFill/>
        </p:spPr>
        <p:txBody>
          <a:bodyPr wrap="square">
            <a:spAutoFit/>
          </a:bodyPr>
          <a:lstStyle/>
          <a:p>
            <a:r>
              <a:rPr lang="en-GB" sz="2800" b="1">
                <a:solidFill>
                  <a:srgbClr val="FF0000"/>
                </a:solidFill>
                <a:cs typeface="Calibri" panose="020F0502020204030204" pitchFamily="34" charset="0"/>
              </a:rPr>
              <a:t>Boyle’s </a:t>
            </a:r>
            <a:r>
              <a:rPr lang="en-GB" sz="2800" b="1">
                <a:solidFill>
                  <a:srgbClr val="00B050"/>
                </a:solidFill>
                <a:cs typeface="Calibri" panose="020F0502020204030204" pitchFamily="34" charset="0"/>
              </a:rPr>
              <a:t>Law</a:t>
            </a:r>
            <a:r>
              <a:rPr lang="en-GB" sz="2800">
                <a:cs typeface="Calibri" panose="020F0502020204030204" pitchFamily="34" charset="0"/>
              </a:rPr>
              <a:t>: </a:t>
            </a:r>
          </a:p>
          <a:p>
            <a:r>
              <a:rPr lang="en-GB" sz="2800">
                <a:solidFill>
                  <a:srgbClr val="FF0000"/>
                </a:solidFill>
                <a:cs typeface="Calibri" panose="020F0502020204030204" pitchFamily="34" charset="0"/>
              </a:rPr>
              <a:t>V </a:t>
            </a:r>
            <a:r>
              <a:rPr lang="en-GB" sz="2800">
                <a:solidFill>
                  <a:srgbClr val="FFC000"/>
                </a:solidFill>
                <a:cs typeface="Calibri" panose="020F0502020204030204" pitchFamily="34" charset="0"/>
              </a:rPr>
              <a:t>down</a:t>
            </a:r>
            <a:r>
              <a:rPr lang="en-GB" sz="2800">
                <a:cs typeface="Calibri" panose="020F0502020204030204" pitchFamily="34" charset="0"/>
              </a:rPr>
              <a:t> then </a:t>
            </a:r>
            <a:r>
              <a:rPr lang="en-GB" sz="2800">
                <a:solidFill>
                  <a:srgbClr val="00B050"/>
                </a:solidFill>
                <a:cs typeface="Calibri" panose="020F0502020204030204" pitchFamily="34" charset="0"/>
              </a:rPr>
              <a:t>P</a:t>
            </a:r>
            <a:r>
              <a:rPr lang="en-GB" sz="2800">
                <a:cs typeface="Calibri" panose="020F0502020204030204" pitchFamily="34" charset="0"/>
              </a:rPr>
              <a:t> </a:t>
            </a:r>
            <a:r>
              <a:rPr lang="en-GB" sz="2800">
                <a:solidFill>
                  <a:srgbClr val="7030A0"/>
                </a:solidFill>
                <a:cs typeface="Calibri" panose="020F0502020204030204" pitchFamily="34" charset="0"/>
              </a:rPr>
              <a:t>up	</a:t>
            </a:r>
            <a:r>
              <a:rPr lang="en-GB" sz="2800">
                <a:cs typeface="Calibri" panose="020F0502020204030204" pitchFamily="34" charset="0"/>
              </a:rPr>
              <a:t>so bigger </a:t>
            </a:r>
            <a:r>
              <a:rPr lang="en-GB" sz="2800">
                <a:solidFill>
                  <a:srgbClr val="FF0000"/>
                </a:solidFill>
                <a:cs typeface="Calibri" panose="020F0502020204030204" pitchFamily="34" charset="0"/>
              </a:rPr>
              <a:t>volume</a:t>
            </a:r>
            <a:r>
              <a:rPr lang="en-GB" sz="2800">
                <a:cs typeface="Calibri" panose="020F0502020204030204" pitchFamily="34" charset="0"/>
              </a:rPr>
              <a:t> on top</a:t>
            </a:r>
            <a:endParaRPr lang="en-GB" sz="2800">
              <a:solidFill>
                <a:srgbClr val="7030A0"/>
              </a:solidFill>
              <a:cs typeface="Calibri" panose="020F0502020204030204" pitchFamily="34" charset="0"/>
            </a:endParaRPr>
          </a:p>
        </p:txBody>
      </p:sp>
      <p:sp>
        <p:nvSpPr>
          <p:cNvPr id="11" name="TextBox 10">
            <a:extLst>
              <a:ext uri="{FF2B5EF4-FFF2-40B4-BE49-F238E27FC236}">
                <a16:creationId xmlns:a16="http://schemas.microsoft.com/office/drawing/2014/main" id="{9E8F8718-1020-4ED8-8BCB-AED6F8E47E31}"/>
              </a:ext>
            </a:extLst>
          </p:cNvPr>
          <p:cNvSpPr txBox="1"/>
          <p:nvPr/>
        </p:nvSpPr>
        <p:spPr>
          <a:xfrm>
            <a:off x="5346868" y="2182307"/>
            <a:ext cx="4624250" cy="1384995"/>
          </a:xfrm>
          <a:prstGeom prst="rect">
            <a:avLst/>
          </a:prstGeom>
          <a:noFill/>
        </p:spPr>
        <p:txBody>
          <a:bodyPr wrap="square">
            <a:spAutoFit/>
          </a:bodyPr>
          <a:lstStyle/>
          <a:p>
            <a:r>
              <a:rPr lang="en-GB" sz="2800" b="1">
                <a:solidFill>
                  <a:srgbClr val="00B050"/>
                </a:solidFill>
                <a:cs typeface="Calibri" panose="020F0502020204030204" pitchFamily="34" charset="0"/>
              </a:rPr>
              <a:t>Gay-Lussac’s</a:t>
            </a:r>
            <a:r>
              <a:rPr lang="en-GB" sz="2800" b="1">
                <a:cs typeface="Calibri" panose="020F0502020204030204" pitchFamily="34" charset="0"/>
              </a:rPr>
              <a:t> </a:t>
            </a:r>
            <a:r>
              <a:rPr lang="en-GB" sz="2800" b="1">
                <a:solidFill>
                  <a:srgbClr val="0000FF"/>
                </a:solidFill>
                <a:cs typeface="Calibri" panose="020F0502020204030204" pitchFamily="34" charset="0"/>
              </a:rPr>
              <a:t>Law: </a:t>
            </a:r>
          </a:p>
          <a:p>
            <a:r>
              <a:rPr lang="en-GB" sz="2800">
                <a:cs typeface="Calibri" panose="020F0502020204030204" pitchFamily="34" charset="0"/>
              </a:rPr>
              <a:t> </a:t>
            </a:r>
            <a:r>
              <a:rPr lang="en-GB" sz="2800">
                <a:solidFill>
                  <a:srgbClr val="0000FF"/>
                </a:solidFill>
                <a:cs typeface="Calibri" panose="020F0502020204030204" pitchFamily="34" charset="0"/>
              </a:rPr>
              <a:t>T </a:t>
            </a:r>
            <a:r>
              <a:rPr lang="en-GB" sz="2800">
                <a:solidFill>
                  <a:srgbClr val="FFC000"/>
                </a:solidFill>
                <a:cs typeface="Calibri" panose="020F0502020204030204" pitchFamily="34" charset="0"/>
              </a:rPr>
              <a:t>down</a:t>
            </a:r>
            <a:r>
              <a:rPr lang="en-GB" sz="2800">
                <a:cs typeface="Calibri" panose="020F0502020204030204" pitchFamily="34" charset="0"/>
              </a:rPr>
              <a:t> 	 then  </a:t>
            </a:r>
            <a:r>
              <a:rPr lang="en-GB" sz="2800">
                <a:solidFill>
                  <a:srgbClr val="00B050"/>
                </a:solidFill>
                <a:cs typeface="Calibri" panose="020F0502020204030204" pitchFamily="34" charset="0"/>
              </a:rPr>
              <a:t>P </a:t>
            </a:r>
            <a:r>
              <a:rPr lang="en-GB" sz="2800">
                <a:solidFill>
                  <a:srgbClr val="FFC000"/>
                </a:solidFill>
                <a:cs typeface="Calibri" panose="020F0502020204030204" pitchFamily="34" charset="0"/>
              </a:rPr>
              <a:t>down </a:t>
            </a:r>
            <a:r>
              <a:rPr lang="en-GB" sz="2800">
                <a:cs typeface="Calibri" panose="020F0502020204030204" pitchFamily="34" charset="0"/>
              </a:rPr>
              <a:t>so smaller </a:t>
            </a:r>
            <a:r>
              <a:rPr lang="en-GB" sz="2800">
                <a:solidFill>
                  <a:srgbClr val="0000FF"/>
                </a:solidFill>
                <a:cs typeface="Calibri" panose="020F0502020204030204" pitchFamily="34" charset="0"/>
              </a:rPr>
              <a:t>temp</a:t>
            </a:r>
            <a:r>
              <a:rPr lang="en-GB" sz="2800">
                <a:cs typeface="Calibri" panose="020F0502020204030204" pitchFamily="34" charset="0"/>
              </a:rPr>
              <a:t> on top</a:t>
            </a:r>
            <a:endParaRPr lang="en-GB" sz="2800">
              <a:solidFill>
                <a:srgbClr val="FFC00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40C3DA1F-AC22-494E-B609-DF6CA9A71EE3}"/>
                  </a:ext>
                </a:extLst>
              </p:cNvPr>
              <p:cNvSpPr txBox="1"/>
              <p:nvPr/>
            </p:nvSpPr>
            <p:spPr>
              <a:xfrm>
                <a:off x="2279576" y="3861048"/>
                <a:ext cx="7137338" cy="105118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m:rPr>
                          <m:sty m:val="p"/>
                        </m:rPr>
                        <a:rPr lang="en-GB" sz="2800">
                          <a:latin typeface="Cambria Math" panose="02040503050406030204" pitchFamily="18" charset="0"/>
                        </a:rPr>
                        <m:t>old</m:t>
                      </m:r>
                      <m:r>
                        <a:rPr lang="en-GB" sz="2800">
                          <a:latin typeface="Cambria Math" panose="02040503050406030204" pitchFamily="18" charset="0"/>
                        </a:rPr>
                        <m:t> </m:t>
                      </m:r>
                      <m:r>
                        <m:rPr>
                          <m:sty m:val="p"/>
                        </m:rPr>
                        <a:rPr lang="en-GB" sz="2800">
                          <a:latin typeface="Cambria Math" panose="02040503050406030204" pitchFamily="18" charset="0"/>
                        </a:rPr>
                        <m:t>pressure</m:t>
                      </m:r>
                      <m:r>
                        <a:rPr lang="en-GB" sz="2800">
                          <a:solidFill>
                            <a:srgbClr val="00B050"/>
                          </a:solidFill>
                          <a:latin typeface="Cambria Math" panose="02040503050406030204" pitchFamily="18" charset="0"/>
                        </a:rPr>
                        <m:t> </m:t>
                      </m:r>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latin typeface="Cambria Math" panose="02040503050406030204" pitchFamily="18" charset="0"/>
                            </a:rPr>
                          </m:ctrlPr>
                        </m:dPr>
                        <m:e>
                          <m:f>
                            <m:fPr>
                              <m:ctrlPr>
                                <a:rPr lang="en-GB" sz="2800" i="1">
                                  <a:solidFill>
                                    <a:srgbClr val="FF0000"/>
                                  </a:solidFill>
                                  <a:latin typeface="Cambria Math" panose="02040503050406030204" pitchFamily="18" charset="0"/>
                                </a:rPr>
                              </m:ctrlPr>
                            </m:fPr>
                            <m:num>
                              <m:r>
                                <a:rPr lang="en-GB" sz="2800">
                                  <a:solidFill>
                                    <a:srgbClr val="FF0000"/>
                                  </a:solidFill>
                                  <a:latin typeface="Cambria Math" panose="02040503050406030204" pitchFamily="18" charset="0"/>
                                </a:rPr>
                                <m:t>3.5</m:t>
                              </m:r>
                            </m:num>
                            <m:den>
                              <m:r>
                                <a:rPr lang="en-GB" sz="2800">
                                  <a:solidFill>
                                    <a:srgbClr val="FF0000"/>
                                  </a:solidFill>
                                  <a:latin typeface="Cambria Math" panose="02040503050406030204" pitchFamily="18" charset="0"/>
                                </a:rPr>
                                <m:t>2.5</m:t>
                              </m:r>
                            </m:den>
                          </m:f>
                        </m:e>
                      </m:d>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solidFill>
                                <a:srgbClr val="0000FF"/>
                              </a:solidFill>
                              <a:latin typeface="Cambria Math" panose="02040503050406030204" pitchFamily="18" charset="0"/>
                            </a:rPr>
                          </m:ctrlPr>
                        </m:dPr>
                        <m:e>
                          <m:f>
                            <m:fPr>
                              <m:ctrlPr>
                                <a:rPr lang="en-GB" sz="2800" i="1">
                                  <a:solidFill>
                                    <a:srgbClr val="0000FF"/>
                                  </a:solidFill>
                                  <a:latin typeface="Cambria Math" panose="02040503050406030204" pitchFamily="18" charset="0"/>
                                </a:rPr>
                              </m:ctrlPr>
                            </m:fPr>
                            <m:num>
                              <m:r>
                                <a:rPr lang="en-GB" sz="2800">
                                  <a:solidFill>
                                    <a:srgbClr val="0000FF"/>
                                  </a:solidFill>
                                  <a:latin typeface="Cambria Math" panose="02040503050406030204" pitchFamily="18" charset="0"/>
                                </a:rPr>
                                <m:t>283</m:t>
                              </m:r>
                            </m:num>
                            <m:den>
                              <m:r>
                                <a:rPr lang="en-GB" sz="2800">
                                  <a:solidFill>
                                    <a:srgbClr val="0000FF"/>
                                  </a:solidFill>
                                  <a:latin typeface="Cambria Math" panose="02040503050406030204" pitchFamily="18" charset="0"/>
                                </a:rPr>
                                <m:t>298</m:t>
                              </m:r>
                            </m:den>
                          </m:f>
                        </m:e>
                      </m:d>
                    </m:oMath>
                  </m:oMathPara>
                </a14:m>
                <a:endParaRPr lang="en-GB" sz="2800">
                  <a:cs typeface="Calibri" panose="020F0502020204030204" pitchFamily="34" charset="0"/>
                </a:endParaRPr>
              </a:p>
            </p:txBody>
          </p:sp>
        </mc:Choice>
        <mc:Fallback xmlns="">
          <p:sp>
            <p:nvSpPr>
              <p:cNvPr id="12" name="TextBox 11">
                <a:extLst>
                  <a:ext uri="{FF2B5EF4-FFF2-40B4-BE49-F238E27FC236}">
                    <a16:creationId xmlns:a16="http://schemas.microsoft.com/office/drawing/2014/main" id="{40C3DA1F-AC22-494E-B609-DF6CA9A71EE3}"/>
                  </a:ext>
                </a:extLst>
              </p:cNvPr>
              <p:cNvSpPr txBox="1">
                <a:spLocks noRot="1" noChangeAspect="1" noMove="1" noResize="1" noEditPoints="1" noAdjustHandles="1" noChangeArrowheads="1" noChangeShapeType="1" noTextEdit="1"/>
              </p:cNvSpPr>
              <p:nvPr/>
            </p:nvSpPr>
            <p:spPr>
              <a:xfrm>
                <a:off x="2279576" y="3861048"/>
                <a:ext cx="7137338" cy="1051185"/>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2539A2E0-A341-422B-9A42-EAB339145126}"/>
                  </a:ext>
                </a:extLst>
              </p:cNvPr>
              <p:cNvSpPr txBox="1"/>
              <p:nvPr/>
            </p:nvSpPr>
            <p:spPr>
              <a:xfrm>
                <a:off x="2304346" y="4801659"/>
                <a:ext cx="5688224" cy="1051185"/>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a:rPr lang="en-GB" sz="2800" i="1">
                          <a:solidFill>
                            <a:srgbClr val="00B050"/>
                          </a:solidFill>
                          <a:latin typeface="Cambria Math" panose="02040503050406030204" pitchFamily="18" charset="0"/>
                        </a:rPr>
                        <m:t>1.2</m:t>
                      </m:r>
                      <m:r>
                        <a:rPr lang="en-GB" sz="2800" i="1">
                          <a:latin typeface="Cambria Math" panose="02040503050406030204" pitchFamily="18" charset="0"/>
                        </a:rPr>
                        <m:t> </m:t>
                      </m:r>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latin typeface="Cambria Math" panose="02040503050406030204" pitchFamily="18" charset="0"/>
                            </a:rPr>
                          </m:ctrlPr>
                        </m:dPr>
                        <m:e>
                          <m:f>
                            <m:fPr>
                              <m:ctrlPr>
                                <a:rPr lang="en-GB" sz="2800" i="1">
                                  <a:solidFill>
                                    <a:srgbClr val="FF0000"/>
                                  </a:solidFill>
                                  <a:latin typeface="Cambria Math" panose="02040503050406030204" pitchFamily="18" charset="0"/>
                                </a:rPr>
                              </m:ctrlPr>
                            </m:fPr>
                            <m:num>
                              <m:r>
                                <a:rPr lang="en-GB" sz="2800">
                                  <a:solidFill>
                                    <a:srgbClr val="FF0000"/>
                                  </a:solidFill>
                                  <a:latin typeface="Cambria Math" panose="02040503050406030204" pitchFamily="18" charset="0"/>
                                </a:rPr>
                                <m:t>3.5</m:t>
                              </m:r>
                            </m:num>
                            <m:den>
                              <m:r>
                                <a:rPr lang="en-GB" sz="2800">
                                  <a:solidFill>
                                    <a:srgbClr val="FF0000"/>
                                  </a:solidFill>
                                  <a:latin typeface="Cambria Math" panose="02040503050406030204" pitchFamily="18" charset="0"/>
                                </a:rPr>
                                <m:t>2.5</m:t>
                              </m:r>
                            </m:den>
                          </m:f>
                        </m:e>
                      </m:d>
                      <m:r>
                        <m:rPr>
                          <m:sty m:val="p"/>
                        </m:rPr>
                        <a:rPr lang="en-GB" sz="2800">
                          <a:latin typeface="Cambria Math" panose="02040503050406030204" pitchFamily="18" charset="0"/>
                        </a:rPr>
                        <m:t>x</m:t>
                      </m:r>
                      <m:r>
                        <a:rPr lang="en-GB" sz="2800">
                          <a:latin typeface="Cambria Math" panose="02040503050406030204" pitchFamily="18" charset="0"/>
                        </a:rPr>
                        <m:t> </m:t>
                      </m:r>
                      <m:d>
                        <m:dPr>
                          <m:begChr m:val="["/>
                          <m:endChr m:val="]"/>
                          <m:ctrlPr>
                            <a:rPr lang="en-GB" sz="2800" i="1">
                              <a:solidFill>
                                <a:srgbClr val="0000FF"/>
                              </a:solidFill>
                              <a:latin typeface="Cambria Math" panose="02040503050406030204" pitchFamily="18" charset="0"/>
                            </a:rPr>
                          </m:ctrlPr>
                        </m:dPr>
                        <m:e>
                          <m:f>
                            <m:fPr>
                              <m:ctrlPr>
                                <a:rPr lang="en-GB" sz="2800" i="1">
                                  <a:solidFill>
                                    <a:srgbClr val="0000FF"/>
                                  </a:solidFill>
                                  <a:latin typeface="Cambria Math" panose="02040503050406030204" pitchFamily="18" charset="0"/>
                                </a:rPr>
                              </m:ctrlPr>
                            </m:fPr>
                            <m:num>
                              <m:r>
                                <a:rPr lang="en-GB" sz="2800">
                                  <a:solidFill>
                                    <a:srgbClr val="0000FF"/>
                                  </a:solidFill>
                                  <a:latin typeface="Cambria Math" panose="02040503050406030204" pitchFamily="18" charset="0"/>
                                </a:rPr>
                                <m:t>283</m:t>
                              </m:r>
                            </m:num>
                            <m:den>
                              <m:r>
                                <a:rPr lang="en-GB" sz="2800">
                                  <a:solidFill>
                                    <a:srgbClr val="0000FF"/>
                                  </a:solidFill>
                                  <a:latin typeface="Cambria Math" panose="02040503050406030204" pitchFamily="18" charset="0"/>
                                </a:rPr>
                                <m:t>298</m:t>
                              </m:r>
                            </m:den>
                          </m:f>
                        </m:e>
                      </m:d>
                    </m:oMath>
                  </m:oMathPara>
                </a14:m>
                <a:endParaRPr lang="en-GB" sz="2800">
                  <a:cs typeface="Calibri" panose="020F0502020204030204" pitchFamily="34" charset="0"/>
                </a:endParaRPr>
              </a:p>
            </p:txBody>
          </p:sp>
        </mc:Choice>
        <mc:Fallback xmlns="">
          <p:sp>
            <p:nvSpPr>
              <p:cNvPr id="13" name="TextBox 12">
                <a:extLst>
                  <a:ext uri="{FF2B5EF4-FFF2-40B4-BE49-F238E27FC236}">
                    <a16:creationId xmlns:a16="http://schemas.microsoft.com/office/drawing/2014/main" id="{2539A2E0-A341-422B-9A42-EAB339145126}"/>
                  </a:ext>
                </a:extLst>
              </p:cNvPr>
              <p:cNvSpPr txBox="1">
                <a:spLocks noRot="1" noChangeAspect="1" noMove="1" noResize="1" noEditPoints="1" noAdjustHandles="1" noChangeArrowheads="1" noChangeShapeType="1" noTextEdit="1"/>
              </p:cNvSpPr>
              <p:nvPr/>
            </p:nvSpPr>
            <p:spPr>
              <a:xfrm>
                <a:off x="2304346" y="4801659"/>
                <a:ext cx="5688224" cy="1051185"/>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2D98D667-8DA0-4B66-A05C-0A4234B2F4EB}"/>
                  </a:ext>
                </a:extLst>
              </p:cNvPr>
              <p:cNvSpPr txBox="1"/>
              <p:nvPr/>
            </p:nvSpPr>
            <p:spPr>
              <a:xfrm>
                <a:off x="2295486" y="6008862"/>
                <a:ext cx="4276812" cy="523220"/>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panose="02040503050406030204" pitchFamily="18" charset="0"/>
                        </a:rPr>
                        <m:t>new</m:t>
                      </m:r>
                      <m:r>
                        <a:rPr lang="en-GB" sz="2800">
                          <a:latin typeface="Cambria Math" panose="02040503050406030204" pitchFamily="18" charset="0"/>
                        </a:rPr>
                        <m:t> </m:t>
                      </m:r>
                      <m:r>
                        <m:rPr>
                          <m:sty m:val="p"/>
                        </m:rPr>
                        <a:rPr lang="en-GB" sz="2800">
                          <a:solidFill>
                            <a:srgbClr val="00B050"/>
                          </a:solidFill>
                          <a:latin typeface="Cambria Math" panose="02040503050406030204" pitchFamily="18" charset="0"/>
                        </a:rPr>
                        <m:t>pressure</m:t>
                      </m:r>
                      <m:r>
                        <a:rPr lang="en-GB" sz="2800">
                          <a:latin typeface="Cambria Math" panose="02040503050406030204" pitchFamily="18" charset="0"/>
                        </a:rPr>
                        <m:t>=</m:t>
                      </m:r>
                      <m:r>
                        <a:rPr lang="en-GB" sz="2800" b="1">
                          <a:solidFill>
                            <a:srgbClr val="00B050"/>
                          </a:solidFill>
                          <a:latin typeface="Cambria Math" panose="02040503050406030204" pitchFamily="18" charset="0"/>
                        </a:rPr>
                        <m:t>𝟏</m:t>
                      </m:r>
                      <m:r>
                        <a:rPr lang="en-GB" sz="2800" b="1">
                          <a:solidFill>
                            <a:srgbClr val="00B050"/>
                          </a:solidFill>
                          <a:latin typeface="Cambria Math" panose="02040503050406030204" pitchFamily="18" charset="0"/>
                        </a:rPr>
                        <m:t>.</m:t>
                      </m:r>
                      <m:r>
                        <a:rPr lang="en-GB" sz="2800" b="1">
                          <a:solidFill>
                            <a:srgbClr val="00B050"/>
                          </a:solidFill>
                          <a:latin typeface="Cambria Math" panose="02040503050406030204" pitchFamily="18" charset="0"/>
                        </a:rPr>
                        <m:t>𝟓𝟕</m:t>
                      </m:r>
                      <m:r>
                        <a:rPr lang="en-GB" sz="2800" b="1">
                          <a:solidFill>
                            <a:srgbClr val="00B050"/>
                          </a:solidFill>
                          <a:latin typeface="Cambria Math" panose="02040503050406030204" pitchFamily="18" charset="0"/>
                        </a:rPr>
                        <m:t> </m:t>
                      </m:r>
                      <m:r>
                        <a:rPr lang="en-GB" sz="2800" b="1">
                          <a:solidFill>
                            <a:srgbClr val="00B050"/>
                          </a:solidFill>
                          <a:latin typeface="Cambria Math" panose="02040503050406030204" pitchFamily="18" charset="0"/>
                        </a:rPr>
                        <m:t>𝐛𝐚𝐫</m:t>
                      </m:r>
                    </m:oMath>
                  </m:oMathPara>
                </a14:m>
                <a:endParaRPr lang="en-GB" sz="2800" b="1">
                  <a:cs typeface="Calibri" panose="020F0502020204030204" pitchFamily="34" charset="0"/>
                </a:endParaRPr>
              </a:p>
            </p:txBody>
          </p:sp>
        </mc:Choice>
        <mc:Fallback xmlns="">
          <p:sp>
            <p:nvSpPr>
              <p:cNvPr id="14" name="TextBox 13">
                <a:extLst>
                  <a:ext uri="{FF2B5EF4-FFF2-40B4-BE49-F238E27FC236}">
                    <a16:creationId xmlns:a16="http://schemas.microsoft.com/office/drawing/2014/main" id="{2D98D667-8DA0-4B66-A05C-0A4234B2F4EB}"/>
                  </a:ext>
                </a:extLst>
              </p:cNvPr>
              <p:cNvSpPr txBox="1">
                <a:spLocks noRot="1" noChangeAspect="1" noMove="1" noResize="1" noEditPoints="1" noAdjustHandles="1" noChangeArrowheads="1" noChangeShapeType="1" noTextEdit="1"/>
              </p:cNvSpPr>
              <p:nvPr/>
            </p:nvSpPr>
            <p:spPr>
              <a:xfrm>
                <a:off x="2295486" y="6008862"/>
                <a:ext cx="4276812" cy="523220"/>
              </a:xfrm>
              <a:prstGeom prst="rect">
                <a:avLst/>
              </a:prstGeom>
              <a:blipFill>
                <a:blip r:embed="rId4"/>
                <a:stretch>
                  <a:fillRect/>
                </a:stretch>
              </a:blipFill>
            </p:spPr>
            <p:txBody>
              <a:bodyPr/>
              <a:lstStyle/>
              <a:p>
                <a:r>
                  <a:rPr lang="en-US">
                    <a:noFill/>
                  </a:rPr>
                  <a:t> </a:t>
                </a:r>
              </a:p>
            </p:txBody>
          </p:sp>
        </mc:Fallback>
      </mc:AlternateContent>
      <p:sp>
        <p:nvSpPr>
          <p:cNvPr id="15" name="TextBox 14">
            <a:extLst>
              <a:ext uri="{FF2B5EF4-FFF2-40B4-BE49-F238E27FC236}">
                <a16:creationId xmlns:a16="http://schemas.microsoft.com/office/drawing/2014/main" id="{6124AB3C-8E98-4600-8A82-A7B07EC77BB7}"/>
              </a:ext>
            </a:extLst>
          </p:cNvPr>
          <p:cNvSpPr txBox="1"/>
          <p:nvPr/>
        </p:nvSpPr>
        <p:spPr>
          <a:xfrm>
            <a:off x="9768408" y="2204864"/>
            <a:ext cx="2592288" cy="707886"/>
          </a:xfrm>
          <a:prstGeom prst="rect">
            <a:avLst/>
          </a:prstGeom>
          <a:noFill/>
        </p:spPr>
        <p:txBody>
          <a:bodyPr wrap="square">
            <a:spAutoFit/>
          </a:bodyPr>
          <a:lstStyle/>
          <a:p>
            <a:r>
              <a:rPr lang="en-GB" sz="2000">
                <a:solidFill>
                  <a:srgbClr val="0000FF"/>
                </a:solidFill>
                <a:cs typeface="Calibri" panose="020F0502020204030204" pitchFamily="34" charset="0"/>
              </a:rPr>
              <a:t>25 °C + 273 = 298 K</a:t>
            </a:r>
          </a:p>
          <a:p>
            <a:r>
              <a:rPr lang="en-GB" sz="2000">
                <a:cs typeface="Calibri" panose="020F0502020204030204" pitchFamily="34" charset="0"/>
              </a:rPr>
              <a:t> </a:t>
            </a:r>
            <a:r>
              <a:rPr lang="en-GB" sz="2000">
                <a:solidFill>
                  <a:srgbClr val="0000FF"/>
                </a:solidFill>
                <a:cs typeface="Calibri" panose="020F0502020204030204" pitchFamily="34" charset="0"/>
              </a:rPr>
              <a:t>10 °C = 283 K</a:t>
            </a:r>
          </a:p>
        </p:txBody>
      </p:sp>
      <p:sp>
        <p:nvSpPr>
          <p:cNvPr id="16" name="Title 5">
            <a:extLst>
              <a:ext uri="{FF2B5EF4-FFF2-40B4-BE49-F238E27FC236}">
                <a16:creationId xmlns:a16="http://schemas.microsoft.com/office/drawing/2014/main" id="{3CB76F99-593D-4902-8956-8323317BA9A6}"/>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SAMPLE PROBLEMS</a:t>
            </a:r>
          </a:p>
        </p:txBody>
      </p:sp>
    </p:spTree>
    <p:extLst>
      <p:ext uri="{BB962C8B-B14F-4D97-AF65-F5344CB8AC3E}">
        <p14:creationId xmlns:p14="http://schemas.microsoft.com/office/powerpoint/2010/main" val="294216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623391" y="836713"/>
            <a:ext cx="10945215" cy="830997"/>
          </a:xfrm>
          <a:prstGeom prst="rect">
            <a:avLst/>
          </a:prstGeom>
          <a:noFill/>
        </p:spPr>
        <p:txBody>
          <a:bodyPr wrap="square" rtlCol="0">
            <a:spAutoFit/>
          </a:bodyPr>
          <a:lstStyle/>
          <a:p>
            <a:r>
              <a:rPr lang="en-GB" sz="2400" b="1">
                <a:cs typeface="Calibri" panose="020F0502020204030204" pitchFamily="34" charset="0"/>
              </a:rPr>
              <a:t>PRACTICE PROBLEM 1</a:t>
            </a:r>
            <a:r>
              <a:rPr lang="en-GB" sz="2400">
                <a:cs typeface="Calibri" panose="020F0502020204030204" pitchFamily="34" charset="0"/>
              </a:rPr>
              <a:t>: A gas occupies 0.81 litres at 0.887 bar pressure. What is the volume when the pressure is changed to 0.815 bar at a constant temperature?</a:t>
            </a:r>
          </a:p>
        </p:txBody>
      </p:sp>
      <p:sp>
        <p:nvSpPr>
          <p:cNvPr id="10" name="TextBox 9">
            <a:extLst>
              <a:ext uri="{FF2B5EF4-FFF2-40B4-BE49-F238E27FC236}">
                <a16:creationId xmlns:a16="http://schemas.microsoft.com/office/drawing/2014/main" id="{2BCC2817-8C48-4506-9772-BF59565680CC}"/>
              </a:ext>
            </a:extLst>
          </p:cNvPr>
          <p:cNvSpPr txBox="1"/>
          <p:nvPr/>
        </p:nvSpPr>
        <p:spPr>
          <a:xfrm>
            <a:off x="623392" y="1825693"/>
            <a:ext cx="11233247" cy="830997"/>
          </a:xfrm>
          <a:prstGeom prst="rect">
            <a:avLst/>
          </a:prstGeom>
          <a:noFill/>
        </p:spPr>
        <p:txBody>
          <a:bodyPr wrap="square" rtlCol="0">
            <a:spAutoFit/>
          </a:bodyPr>
          <a:lstStyle/>
          <a:p>
            <a:r>
              <a:rPr lang="en-GB" sz="2400" b="1">
                <a:cs typeface="Calibri" panose="020F0502020204030204" pitchFamily="34" charset="0"/>
              </a:rPr>
              <a:t>PRACTICE PROBLEM 2</a:t>
            </a:r>
            <a:r>
              <a:rPr lang="en-GB" sz="2400">
                <a:cs typeface="Calibri" panose="020F0502020204030204" pitchFamily="34" charset="0"/>
              </a:rPr>
              <a:t>: A 7.41 L sample of dry air is cooled from 68.1 °C to 10 °C while the pressure is maintained at 285 kPa. What is the final volume in L to 2 decimal places?</a:t>
            </a:r>
          </a:p>
        </p:txBody>
      </p:sp>
      <p:sp>
        <p:nvSpPr>
          <p:cNvPr id="11" name="TextBox 10">
            <a:extLst>
              <a:ext uri="{FF2B5EF4-FFF2-40B4-BE49-F238E27FC236}">
                <a16:creationId xmlns:a16="http://schemas.microsoft.com/office/drawing/2014/main" id="{05588F11-1494-4ABB-8D70-42F844378EBF}"/>
              </a:ext>
            </a:extLst>
          </p:cNvPr>
          <p:cNvSpPr txBox="1"/>
          <p:nvPr/>
        </p:nvSpPr>
        <p:spPr>
          <a:xfrm>
            <a:off x="623389" y="4501077"/>
            <a:ext cx="11233247" cy="1200329"/>
          </a:xfrm>
          <a:prstGeom prst="rect">
            <a:avLst/>
          </a:prstGeom>
          <a:noFill/>
        </p:spPr>
        <p:txBody>
          <a:bodyPr wrap="square" rtlCol="0">
            <a:spAutoFit/>
          </a:bodyPr>
          <a:lstStyle/>
          <a:p>
            <a:r>
              <a:rPr lang="en-GB" sz="2400" b="1">
                <a:cs typeface="Calibri" panose="020F0502020204030204" pitchFamily="34" charset="0"/>
              </a:rPr>
              <a:t>PRACTICE PROBLEM 4</a:t>
            </a:r>
            <a:r>
              <a:rPr lang="en-GB" sz="2400">
                <a:cs typeface="Calibri" panose="020F0502020204030204" pitchFamily="34" charset="0"/>
              </a:rPr>
              <a:t>: A gas occupies 3.74 </a:t>
            </a:r>
            <a:r>
              <a:rPr lang="en-GB" sz="2400" err="1">
                <a:cs typeface="Calibri" panose="020F0502020204030204" pitchFamily="34" charset="0"/>
              </a:rPr>
              <a:t>liters</a:t>
            </a:r>
            <a:r>
              <a:rPr lang="en-GB" sz="2400">
                <a:cs typeface="Calibri" panose="020F0502020204030204" pitchFamily="34" charset="0"/>
              </a:rPr>
              <a:t> at 0.540 </a:t>
            </a:r>
            <a:r>
              <a:rPr lang="en-GB" sz="2400" err="1">
                <a:cs typeface="Calibri" panose="020F0502020204030204" pitchFamily="34" charset="0"/>
              </a:rPr>
              <a:t>atm</a:t>
            </a:r>
            <a:r>
              <a:rPr lang="en-GB" sz="2400">
                <a:cs typeface="Calibri" panose="020F0502020204030204" pitchFamily="34" charset="0"/>
              </a:rPr>
              <a:t> pressure and 317 K temperature. What is the volume when the pressure is changed to 0.431 </a:t>
            </a:r>
            <a:r>
              <a:rPr lang="en-GB" sz="2400" err="1">
                <a:cs typeface="Calibri" panose="020F0502020204030204" pitchFamily="34" charset="0"/>
              </a:rPr>
              <a:t>atm</a:t>
            </a:r>
            <a:r>
              <a:rPr lang="en-GB" sz="2400">
                <a:cs typeface="Calibri" panose="020F0502020204030204" pitchFamily="34" charset="0"/>
              </a:rPr>
              <a:t> and the temperature becomes 261 K. </a:t>
            </a:r>
          </a:p>
        </p:txBody>
      </p:sp>
      <p:sp>
        <p:nvSpPr>
          <p:cNvPr id="55" name="TextBox 54">
            <a:extLst>
              <a:ext uri="{FF2B5EF4-FFF2-40B4-BE49-F238E27FC236}">
                <a16:creationId xmlns:a16="http://schemas.microsoft.com/office/drawing/2014/main" id="{CB16842C-50FD-4CF4-A15C-21FF74A21F84}"/>
              </a:ext>
            </a:extLst>
          </p:cNvPr>
          <p:cNvSpPr txBox="1"/>
          <p:nvPr/>
        </p:nvSpPr>
        <p:spPr>
          <a:xfrm>
            <a:off x="623390" y="3059979"/>
            <a:ext cx="11233247" cy="1200329"/>
          </a:xfrm>
          <a:prstGeom prst="rect">
            <a:avLst/>
          </a:prstGeom>
          <a:noFill/>
        </p:spPr>
        <p:txBody>
          <a:bodyPr wrap="square" rtlCol="0">
            <a:spAutoFit/>
          </a:bodyPr>
          <a:lstStyle/>
          <a:p>
            <a:r>
              <a:rPr lang="en-GB" sz="2400" b="1">
                <a:cs typeface="Calibri" panose="020F0502020204030204" pitchFamily="34" charset="0"/>
              </a:rPr>
              <a:t>PRACTICE PROBLEM 3</a:t>
            </a:r>
            <a:r>
              <a:rPr lang="en-GB" sz="2400">
                <a:cs typeface="Calibri" panose="020F0502020204030204" pitchFamily="34" charset="0"/>
              </a:rPr>
              <a:t>: A small cylinder of helium gas has a volume of 2.0 L and a pressure of 10.0 </a:t>
            </a:r>
            <a:r>
              <a:rPr lang="en-GB" sz="2400" err="1">
                <a:cs typeface="Calibri" panose="020F0502020204030204" pitchFamily="34" charset="0"/>
              </a:rPr>
              <a:t>atm</a:t>
            </a:r>
            <a:r>
              <a:rPr lang="en-GB" sz="2400">
                <a:cs typeface="Calibri" panose="020F0502020204030204" pitchFamily="34" charset="0"/>
              </a:rPr>
              <a:t> at 26 </a:t>
            </a:r>
            <a:r>
              <a:rPr lang="en-GB" sz="2400" err="1">
                <a:cs typeface="Calibri" panose="020F0502020204030204" pitchFamily="34" charset="0"/>
              </a:rPr>
              <a:t>degC</a:t>
            </a:r>
            <a:r>
              <a:rPr lang="en-GB" sz="2400">
                <a:cs typeface="Calibri" panose="020F0502020204030204" pitchFamily="34" charset="0"/>
              </a:rPr>
              <a:t>. If all the gas in the cylinder is used to fill a single large balloon at 2.0 </a:t>
            </a:r>
            <a:r>
              <a:rPr lang="en-GB" sz="2400" err="1">
                <a:cs typeface="Calibri" panose="020F0502020204030204" pitchFamily="34" charset="0"/>
              </a:rPr>
              <a:t>atm</a:t>
            </a:r>
            <a:r>
              <a:rPr lang="en-GB" sz="2400">
                <a:cs typeface="Calibri" panose="020F0502020204030204" pitchFamily="34" charset="0"/>
              </a:rPr>
              <a:t> and the same temperature, to what volume does the balloon inflate?</a:t>
            </a:r>
          </a:p>
        </p:txBody>
      </p:sp>
      <p:sp>
        <p:nvSpPr>
          <p:cNvPr id="8" name="Title 5">
            <a:extLst>
              <a:ext uri="{FF2B5EF4-FFF2-40B4-BE49-F238E27FC236}">
                <a16:creationId xmlns:a16="http://schemas.microsoft.com/office/drawing/2014/main" id="{FCBDA115-153C-4236-A0FC-25797CEC750B}"/>
              </a:ext>
            </a:extLst>
          </p:cNvPr>
          <p:cNvSpPr txBox="1">
            <a:spLocks/>
          </p:cNvSpPr>
          <p:nvPr/>
        </p:nvSpPr>
        <p:spPr>
          <a:xfrm>
            <a:off x="983432" y="7199"/>
            <a:ext cx="10364451" cy="883591"/>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b="1">
                <a:effectLst>
                  <a:outerShdw blurRad="38100" dist="38100" dir="2700000" algn="tl">
                    <a:srgbClr val="000000">
                      <a:alpha val="43137"/>
                    </a:srgbClr>
                  </a:outerShdw>
                </a:effectLst>
              </a:rPr>
              <a:t>PRACTICE PROBLEMS</a:t>
            </a:r>
          </a:p>
        </p:txBody>
      </p:sp>
    </p:spTree>
    <p:extLst>
      <p:ext uri="{BB962C8B-B14F-4D97-AF65-F5344CB8AC3E}">
        <p14:creationId xmlns:p14="http://schemas.microsoft.com/office/powerpoint/2010/main" val="2605909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1578039" y="404665"/>
            <a:ext cx="9089961" cy="584775"/>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1</a:t>
            </a:r>
            <a:r>
              <a:rPr lang="en-GB" sz="1600">
                <a:latin typeface="Calibri" panose="020F0502020204030204" pitchFamily="34" charset="0"/>
                <a:cs typeface="Calibri" panose="020F0502020204030204" pitchFamily="34" charset="0"/>
              </a:rPr>
              <a:t>: A gas occupies 0.81 litres at 0.887 bar pressure. What is the volume when the pressure is changed to 0.815 bar at a constant temperature?</a:t>
            </a:r>
          </a:p>
        </p:txBody>
      </p:sp>
      <p:sp>
        <p:nvSpPr>
          <p:cNvPr id="10" name="TextBox 9">
            <a:extLst>
              <a:ext uri="{FF2B5EF4-FFF2-40B4-BE49-F238E27FC236}">
                <a16:creationId xmlns:a16="http://schemas.microsoft.com/office/drawing/2014/main" id="{2BCC2817-8C48-4506-9772-BF59565680CC}"/>
              </a:ext>
            </a:extLst>
          </p:cNvPr>
          <p:cNvSpPr txBox="1"/>
          <p:nvPr/>
        </p:nvSpPr>
        <p:spPr>
          <a:xfrm>
            <a:off x="1578039" y="1522415"/>
            <a:ext cx="9042113" cy="584775"/>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2</a:t>
            </a:r>
            <a:r>
              <a:rPr lang="en-GB" sz="1600">
                <a:latin typeface="Calibri" panose="020F0502020204030204" pitchFamily="34" charset="0"/>
                <a:cs typeface="Calibri" panose="020F0502020204030204" pitchFamily="34" charset="0"/>
              </a:rPr>
              <a:t>: A 7.41 L sample of dry air is cooled from 68.1 °C to 10 °C while the pressure is maintained at 285 kPa. What is the final volume in L to 2 decimal places?</a:t>
            </a:r>
          </a:p>
        </p:txBody>
      </p:sp>
      <p:sp>
        <p:nvSpPr>
          <p:cNvPr id="11" name="TextBox 10">
            <a:extLst>
              <a:ext uri="{FF2B5EF4-FFF2-40B4-BE49-F238E27FC236}">
                <a16:creationId xmlns:a16="http://schemas.microsoft.com/office/drawing/2014/main" id="{05588F11-1494-4ABB-8D70-42F844378EBF}"/>
              </a:ext>
            </a:extLst>
          </p:cNvPr>
          <p:cNvSpPr txBox="1"/>
          <p:nvPr/>
        </p:nvSpPr>
        <p:spPr>
          <a:xfrm>
            <a:off x="3791744" y="4344142"/>
            <a:ext cx="6876255" cy="830997"/>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4</a:t>
            </a:r>
            <a:r>
              <a:rPr lang="en-GB" sz="1600">
                <a:latin typeface="Calibri" panose="020F0502020204030204" pitchFamily="34" charset="0"/>
                <a:cs typeface="Calibri" panose="020F0502020204030204" pitchFamily="34" charset="0"/>
              </a:rPr>
              <a:t>: A gas occupies </a:t>
            </a:r>
            <a:r>
              <a:rPr lang="en-GB" sz="1600" b="1">
                <a:latin typeface="Calibri" panose="020F0502020204030204" pitchFamily="34" charset="0"/>
                <a:cs typeface="Calibri" panose="020F0502020204030204" pitchFamily="34" charset="0"/>
              </a:rPr>
              <a:t>3.74 </a:t>
            </a:r>
            <a:r>
              <a:rPr lang="en-GB" sz="1600" b="1" err="1">
                <a:latin typeface="Calibri" panose="020F0502020204030204" pitchFamily="34" charset="0"/>
                <a:cs typeface="Calibri" panose="020F0502020204030204" pitchFamily="34" charset="0"/>
              </a:rPr>
              <a:t>liters</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at </a:t>
            </a:r>
            <a:r>
              <a:rPr lang="en-GB" sz="1600" b="1">
                <a:latin typeface="Calibri" panose="020F0502020204030204" pitchFamily="34" charset="0"/>
                <a:cs typeface="Calibri" panose="020F0502020204030204" pitchFamily="34" charset="0"/>
              </a:rPr>
              <a:t>0.540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pressure and </a:t>
            </a:r>
            <a:r>
              <a:rPr lang="en-GB" sz="1600" b="1">
                <a:latin typeface="Calibri" panose="020F0502020204030204" pitchFamily="34" charset="0"/>
                <a:cs typeface="Calibri" panose="020F0502020204030204" pitchFamily="34" charset="0"/>
              </a:rPr>
              <a:t>317 K</a:t>
            </a:r>
            <a:r>
              <a:rPr lang="en-GB" sz="1600">
                <a:latin typeface="Calibri" panose="020F0502020204030204" pitchFamily="34" charset="0"/>
                <a:cs typeface="Calibri" panose="020F0502020204030204" pitchFamily="34" charset="0"/>
              </a:rPr>
              <a:t> temperature. What is the volume when the pressure is changed to </a:t>
            </a:r>
            <a:r>
              <a:rPr lang="en-GB" sz="1600" b="1">
                <a:latin typeface="Calibri" panose="020F0502020204030204" pitchFamily="34" charset="0"/>
                <a:cs typeface="Calibri" panose="020F0502020204030204" pitchFamily="34" charset="0"/>
              </a:rPr>
              <a:t>0.431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and the temperature becomes </a:t>
            </a:r>
            <a:r>
              <a:rPr lang="en-GB" sz="1600" b="1">
                <a:latin typeface="Calibri" panose="020F0502020204030204" pitchFamily="34" charset="0"/>
                <a:cs typeface="Calibri" panose="020F0502020204030204" pitchFamily="34" charset="0"/>
              </a:rPr>
              <a:t>261 K</a:t>
            </a:r>
            <a:r>
              <a:rPr lang="en-GB" sz="1600">
                <a:latin typeface="Calibri" panose="020F0502020204030204" pitchFamily="34" charset="0"/>
                <a:cs typeface="Calibri" panose="020F0502020204030204" pitchFamily="34" charset="0"/>
              </a:rPr>
              <a:t>. </a:t>
            </a:r>
          </a:p>
        </p:txBody>
      </p:sp>
      <p:sp>
        <p:nvSpPr>
          <p:cNvPr id="55" name="TextBox 54">
            <a:extLst>
              <a:ext uri="{FF2B5EF4-FFF2-40B4-BE49-F238E27FC236}">
                <a16:creationId xmlns:a16="http://schemas.microsoft.com/office/drawing/2014/main" id="{CB16842C-50FD-4CF4-A15C-21FF74A21F84}"/>
              </a:ext>
            </a:extLst>
          </p:cNvPr>
          <p:cNvSpPr txBox="1"/>
          <p:nvPr/>
        </p:nvSpPr>
        <p:spPr>
          <a:xfrm>
            <a:off x="1578038" y="2934372"/>
            <a:ext cx="9089962" cy="830997"/>
          </a:xfrm>
          <a:prstGeom prst="rect">
            <a:avLst/>
          </a:prstGeom>
          <a:noFill/>
        </p:spPr>
        <p:txBody>
          <a:bodyPr wrap="square" rtlCol="0">
            <a:spAutoFit/>
          </a:bodyPr>
          <a:lstStyle/>
          <a:p>
            <a:r>
              <a:rPr lang="en-GB" sz="1600" b="1">
                <a:latin typeface="Calibri" panose="020F0502020204030204" pitchFamily="34" charset="0"/>
                <a:cs typeface="Calibri" panose="020F0502020204030204" pitchFamily="34" charset="0"/>
              </a:rPr>
              <a:t>PRACTICE PROBLEM 3</a:t>
            </a:r>
            <a:r>
              <a:rPr lang="en-GB" sz="1600">
                <a:latin typeface="Calibri" panose="020F0502020204030204" pitchFamily="34" charset="0"/>
                <a:cs typeface="Calibri" panose="020F0502020204030204" pitchFamily="34" charset="0"/>
              </a:rPr>
              <a:t>: A small cylinder of helium gas has a volume of </a:t>
            </a:r>
            <a:r>
              <a:rPr lang="en-GB" sz="1600" b="1">
                <a:latin typeface="Calibri" panose="020F0502020204030204" pitchFamily="34" charset="0"/>
                <a:cs typeface="Calibri" panose="020F0502020204030204" pitchFamily="34" charset="0"/>
              </a:rPr>
              <a:t>2.0 L</a:t>
            </a:r>
            <a:r>
              <a:rPr lang="en-GB" sz="1600">
                <a:latin typeface="Calibri" panose="020F0502020204030204" pitchFamily="34" charset="0"/>
                <a:cs typeface="Calibri" panose="020F0502020204030204" pitchFamily="34" charset="0"/>
              </a:rPr>
              <a:t> and a pressure of </a:t>
            </a:r>
            <a:r>
              <a:rPr lang="en-GB" sz="1600" b="1">
                <a:latin typeface="Calibri" panose="020F0502020204030204" pitchFamily="34" charset="0"/>
                <a:cs typeface="Calibri" panose="020F0502020204030204" pitchFamily="34" charset="0"/>
              </a:rPr>
              <a:t>10.0 </a:t>
            </a:r>
            <a:r>
              <a:rPr lang="en-GB" sz="1600" b="1" err="1">
                <a:latin typeface="Calibri" panose="020F0502020204030204" pitchFamily="34" charset="0"/>
                <a:cs typeface="Calibri" panose="020F0502020204030204" pitchFamily="34" charset="0"/>
              </a:rPr>
              <a:t>atm</a:t>
            </a:r>
            <a:r>
              <a:rPr lang="en-GB" sz="1600" b="1">
                <a:latin typeface="Calibri" panose="020F0502020204030204" pitchFamily="34" charset="0"/>
                <a:cs typeface="Calibri" panose="020F0502020204030204" pitchFamily="34" charset="0"/>
              </a:rPr>
              <a:t> </a:t>
            </a:r>
            <a:r>
              <a:rPr lang="en-GB" sz="1600">
                <a:latin typeface="Calibri" panose="020F0502020204030204" pitchFamily="34" charset="0"/>
                <a:cs typeface="Calibri" panose="020F0502020204030204" pitchFamily="34" charset="0"/>
              </a:rPr>
              <a:t>at 26 </a:t>
            </a:r>
            <a:r>
              <a:rPr lang="en-GB" sz="1600" err="1">
                <a:latin typeface="Calibri" panose="020F0502020204030204" pitchFamily="34" charset="0"/>
                <a:cs typeface="Calibri" panose="020F0502020204030204" pitchFamily="34" charset="0"/>
              </a:rPr>
              <a:t>degC</a:t>
            </a:r>
            <a:r>
              <a:rPr lang="en-GB" sz="1600">
                <a:latin typeface="Calibri" panose="020F0502020204030204" pitchFamily="34" charset="0"/>
                <a:cs typeface="Calibri" panose="020F0502020204030204" pitchFamily="34" charset="0"/>
              </a:rPr>
              <a:t>. If all the gas in the cylinder is used to fill a single large balloon at </a:t>
            </a:r>
            <a:r>
              <a:rPr lang="en-GB" sz="1600" b="1">
                <a:latin typeface="Calibri" panose="020F0502020204030204" pitchFamily="34" charset="0"/>
                <a:cs typeface="Calibri" panose="020F0502020204030204" pitchFamily="34" charset="0"/>
              </a:rPr>
              <a:t>2.0 </a:t>
            </a:r>
            <a:r>
              <a:rPr lang="en-GB" sz="1600" err="1">
                <a:latin typeface="Calibri" panose="020F0502020204030204" pitchFamily="34" charset="0"/>
                <a:cs typeface="Calibri" panose="020F0502020204030204" pitchFamily="34" charset="0"/>
              </a:rPr>
              <a:t>atm</a:t>
            </a:r>
            <a:r>
              <a:rPr lang="en-GB" sz="1600">
                <a:latin typeface="Calibri" panose="020F0502020204030204" pitchFamily="34" charset="0"/>
                <a:cs typeface="Calibri" panose="020F0502020204030204" pitchFamily="34" charset="0"/>
              </a:rPr>
              <a:t> and the same temperature, to what volume does the balloon inflate?</a:t>
            </a:r>
          </a:p>
        </p:txBody>
      </p:sp>
      <p:sp>
        <p:nvSpPr>
          <p:cNvPr id="3" name="TextBox 2">
            <a:extLst>
              <a:ext uri="{FF2B5EF4-FFF2-40B4-BE49-F238E27FC236}">
                <a16:creationId xmlns:a16="http://schemas.microsoft.com/office/drawing/2014/main" id="{4297A946-68BD-4560-87DD-FF043F2DC888}"/>
              </a:ext>
            </a:extLst>
          </p:cNvPr>
          <p:cNvSpPr txBox="1"/>
          <p:nvPr/>
        </p:nvSpPr>
        <p:spPr>
          <a:xfrm>
            <a:off x="2351584" y="892425"/>
            <a:ext cx="3584636" cy="646331"/>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Boyle’s law: P down, v up </a:t>
            </a:r>
          </a:p>
          <a:p>
            <a:r>
              <a:rPr lang="en-GB">
                <a:solidFill>
                  <a:srgbClr val="FF0000"/>
                </a:solidFill>
                <a:latin typeface="Calibri" panose="020F0502020204030204" pitchFamily="34" charset="0"/>
                <a:cs typeface="Calibri" panose="020F0502020204030204" pitchFamily="34" charset="0"/>
              </a:rPr>
              <a:t>0.81L x (0.887bar/0.815bar) = 0.88L </a:t>
            </a:r>
          </a:p>
        </p:txBody>
      </p:sp>
      <p:sp>
        <p:nvSpPr>
          <p:cNvPr id="9" name="TextBox 8">
            <a:extLst>
              <a:ext uri="{FF2B5EF4-FFF2-40B4-BE49-F238E27FC236}">
                <a16:creationId xmlns:a16="http://schemas.microsoft.com/office/drawing/2014/main" id="{243EA5CB-43B0-4A43-9BF2-26E5ED5AA3FC}"/>
              </a:ext>
            </a:extLst>
          </p:cNvPr>
          <p:cNvSpPr txBox="1"/>
          <p:nvPr/>
        </p:nvSpPr>
        <p:spPr>
          <a:xfrm>
            <a:off x="2279577" y="2014488"/>
            <a:ext cx="6401111" cy="923330"/>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Charles’ law: T down, v down, P </a:t>
            </a:r>
            <a:r>
              <a:rPr lang="en-GB" err="1">
                <a:solidFill>
                  <a:srgbClr val="FF0000"/>
                </a:solidFill>
                <a:latin typeface="Calibri" panose="020F0502020204030204" pitchFamily="34" charset="0"/>
                <a:cs typeface="Calibri" panose="020F0502020204030204" pitchFamily="34" charset="0"/>
              </a:rPr>
              <a:t>const</a:t>
            </a:r>
            <a:endParaRPr lang="en-GB">
              <a:solidFill>
                <a:srgbClr val="FF0000"/>
              </a:solidFill>
              <a:latin typeface="Calibri" panose="020F0502020204030204" pitchFamily="34" charset="0"/>
              <a:cs typeface="Calibri" panose="020F0502020204030204" pitchFamily="34" charset="0"/>
            </a:endParaRPr>
          </a:p>
          <a:p>
            <a:r>
              <a:rPr lang="en-GB">
                <a:solidFill>
                  <a:srgbClr val="FF0000"/>
                </a:solidFill>
                <a:latin typeface="Calibri" panose="020F0502020204030204" pitchFamily="34" charset="0"/>
                <a:cs typeface="Calibri" panose="020F0502020204030204" pitchFamily="34" charset="0"/>
              </a:rPr>
              <a:t>T</a:t>
            </a:r>
            <a:r>
              <a:rPr lang="en-GB" baseline="-25000">
                <a:solidFill>
                  <a:srgbClr val="FF0000"/>
                </a:solidFill>
                <a:latin typeface="Calibri" panose="020F0502020204030204" pitchFamily="34" charset="0"/>
                <a:cs typeface="Calibri" panose="020F0502020204030204" pitchFamily="34" charset="0"/>
              </a:rPr>
              <a:t>in</a:t>
            </a:r>
            <a:r>
              <a:rPr lang="en-GB">
                <a:solidFill>
                  <a:srgbClr val="FF0000"/>
                </a:solidFill>
                <a:latin typeface="Calibri" panose="020F0502020204030204" pitchFamily="34" charset="0"/>
                <a:cs typeface="Calibri" panose="020F0502020204030204" pitchFamily="34" charset="0"/>
              </a:rPr>
              <a:t> = 68.1 °C + 273.0 = 341.1 K 	 </a:t>
            </a:r>
            <a:r>
              <a:rPr lang="en-GB" err="1">
                <a:solidFill>
                  <a:srgbClr val="FF0000"/>
                </a:solidFill>
                <a:latin typeface="Calibri" panose="020F0502020204030204" pitchFamily="34" charset="0"/>
                <a:cs typeface="Calibri" panose="020F0502020204030204" pitchFamily="34" charset="0"/>
              </a:rPr>
              <a:t>T</a:t>
            </a:r>
            <a:r>
              <a:rPr lang="en-GB" baseline="-25000" err="1">
                <a:solidFill>
                  <a:srgbClr val="FF0000"/>
                </a:solidFill>
                <a:latin typeface="Calibri" panose="020F0502020204030204" pitchFamily="34" charset="0"/>
                <a:cs typeface="Calibri" panose="020F0502020204030204" pitchFamily="34" charset="0"/>
              </a:rPr>
              <a:t>fin</a:t>
            </a:r>
            <a:r>
              <a:rPr lang="en-GB">
                <a:solidFill>
                  <a:srgbClr val="FF0000"/>
                </a:solidFill>
                <a:latin typeface="Calibri" panose="020F0502020204030204" pitchFamily="34" charset="0"/>
                <a:cs typeface="Calibri" panose="020F0502020204030204" pitchFamily="34" charset="0"/>
              </a:rPr>
              <a:t> = 10.0 °C + 273.0 = 283.0 K  </a:t>
            </a:r>
          </a:p>
          <a:p>
            <a:r>
              <a:rPr lang="en-GB">
                <a:solidFill>
                  <a:srgbClr val="FF0000"/>
                </a:solidFill>
                <a:latin typeface="Calibri" panose="020F0502020204030204" pitchFamily="34" charset="0"/>
                <a:cs typeface="Calibri" panose="020F0502020204030204" pitchFamily="34" charset="0"/>
              </a:rPr>
              <a:t>7.41 L x (283.0 K/341.1 K) = 6.14 L </a:t>
            </a:r>
          </a:p>
        </p:txBody>
      </p:sp>
      <p:sp>
        <p:nvSpPr>
          <p:cNvPr id="14" name="TextBox 13">
            <a:extLst>
              <a:ext uri="{FF2B5EF4-FFF2-40B4-BE49-F238E27FC236}">
                <a16:creationId xmlns:a16="http://schemas.microsoft.com/office/drawing/2014/main" id="{665A2CF2-38BB-40B6-BBFB-87FA133E4EC0}"/>
              </a:ext>
            </a:extLst>
          </p:cNvPr>
          <p:cNvSpPr txBox="1"/>
          <p:nvPr/>
        </p:nvSpPr>
        <p:spPr>
          <a:xfrm>
            <a:off x="3575721" y="3740262"/>
            <a:ext cx="3442545" cy="646331"/>
          </a:xfrm>
          <a:prstGeom prst="rect">
            <a:avLst/>
          </a:prstGeom>
          <a:noFill/>
        </p:spPr>
        <p:txBody>
          <a:bodyPr wrap="none" rtlCol="0">
            <a:spAutoFit/>
          </a:bodyPr>
          <a:lstStyle/>
          <a:p>
            <a:r>
              <a:rPr lang="en-GB">
                <a:solidFill>
                  <a:srgbClr val="FF0000"/>
                </a:solidFill>
                <a:latin typeface="Calibri" panose="020F0502020204030204" pitchFamily="34" charset="0"/>
                <a:cs typeface="Calibri" panose="020F0502020204030204" pitchFamily="34" charset="0"/>
              </a:rPr>
              <a:t>Boyle’s law: P down, v up, T </a:t>
            </a:r>
            <a:r>
              <a:rPr lang="en-GB" err="1">
                <a:solidFill>
                  <a:srgbClr val="FF0000"/>
                </a:solidFill>
                <a:latin typeface="Calibri" panose="020F0502020204030204" pitchFamily="34" charset="0"/>
                <a:cs typeface="Calibri" panose="020F0502020204030204" pitchFamily="34" charset="0"/>
              </a:rPr>
              <a:t>const</a:t>
            </a:r>
            <a:r>
              <a:rPr lang="en-GB">
                <a:solidFill>
                  <a:srgbClr val="FF0000"/>
                </a:solidFill>
                <a:latin typeface="Calibri" panose="020F0502020204030204" pitchFamily="34" charset="0"/>
                <a:cs typeface="Calibri" panose="020F0502020204030204" pitchFamily="34" charset="0"/>
              </a:rPr>
              <a:t> </a:t>
            </a:r>
          </a:p>
          <a:p>
            <a:r>
              <a:rPr lang="en-GB">
                <a:solidFill>
                  <a:srgbClr val="FF0000"/>
                </a:solidFill>
                <a:latin typeface="Calibri" panose="020F0502020204030204" pitchFamily="34" charset="0"/>
                <a:cs typeface="Calibri" panose="020F0502020204030204" pitchFamily="34" charset="0"/>
              </a:rPr>
              <a:t>2.0L x (10.0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/2.0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10.0 L </a:t>
            </a:r>
          </a:p>
        </p:txBody>
      </p:sp>
      <p:sp>
        <p:nvSpPr>
          <p:cNvPr id="16" name="TextBox 15">
            <a:extLst>
              <a:ext uri="{FF2B5EF4-FFF2-40B4-BE49-F238E27FC236}">
                <a16:creationId xmlns:a16="http://schemas.microsoft.com/office/drawing/2014/main" id="{C83BECB1-FB1F-45D6-B474-DD7C6D515697}"/>
              </a:ext>
            </a:extLst>
          </p:cNvPr>
          <p:cNvSpPr txBox="1"/>
          <p:nvPr/>
        </p:nvSpPr>
        <p:spPr>
          <a:xfrm>
            <a:off x="3791744" y="5162995"/>
            <a:ext cx="6552729" cy="646331"/>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Boyle’s law: P down, v up 	  Charles’ law: T down, v down </a:t>
            </a:r>
          </a:p>
          <a:p>
            <a:r>
              <a:rPr lang="en-GB">
                <a:solidFill>
                  <a:srgbClr val="FF0000"/>
                </a:solidFill>
                <a:latin typeface="Calibri" panose="020F0502020204030204" pitchFamily="34" charset="0"/>
                <a:cs typeface="Calibri" panose="020F0502020204030204" pitchFamily="34" charset="0"/>
              </a:rPr>
              <a:t>3.74 L x (0.540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/0.431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x (261 K/ 317 K) = 3.86 L</a:t>
            </a:r>
          </a:p>
        </p:txBody>
      </p:sp>
    </p:spTree>
    <p:extLst>
      <p:ext uri="{BB962C8B-B14F-4D97-AF65-F5344CB8AC3E}">
        <p14:creationId xmlns:p14="http://schemas.microsoft.com/office/powerpoint/2010/main" val="3766293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215680" y="50933"/>
            <a:ext cx="5472608"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AVOGADRO’s HYPOTHESIS</a:t>
            </a:r>
          </a:p>
        </p:txBody>
      </p:sp>
      <p:sp>
        <p:nvSpPr>
          <p:cNvPr id="2" name="TextBox 1">
            <a:extLst>
              <a:ext uri="{FF2B5EF4-FFF2-40B4-BE49-F238E27FC236}">
                <a16:creationId xmlns:a16="http://schemas.microsoft.com/office/drawing/2014/main" id="{AACD7B14-02C7-4A2B-A0BA-11D4E688CB96}"/>
              </a:ext>
            </a:extLst>
          </p:cNvPr>
          <p:cNvSpPr txBox="1"/>
          <p:nvPr/>
        </p:nvSpPr>
        <p:spPr>
          <a:xfrm>
            <a:off x="407368" y="1096046"/>
            <a:ext cx="10153128" cy="954107"/>
          </a:xfrm>
          <a:prstGeom prst="rect">
            <a:avLst/>
          </a:prstGeom>
          <a:noFill/>
        </p:spPr>
        <p:txBody>
          <a:bodyPr wrap="square" rtlCol="0">
            <a:spAutoFit/>
          </a:bodyPr>
          <a:lstStyle/>
          <a:p>
            <a:r>
              <a:rPr lang="en-GB" sz="2800">
                <a:cs typeface="Calibri" panose="020F0502020204030204" pitchFamily="34" charset="0"/>
              </a:rPr>
              <a:t>For a fixed </a:t>
            </a:r>
            <a:r>
              <a:rPr lang="en-GB" sz="2800">
                <a:solidFill>
                  <a:srgbClr val="0000FF"/>
                </a:solidFill>
                <a:cs typeface="Calibri" panose="020F0502020204030204" pitchFamily="34" charset="0"/>
              </a:rPr>
              <a:t>temperature</a:t>
            </a:r>
            <a:r>
              <a:rPr lang="en-GB" sz="2800">
                <a:cs typeface="Calibri" panose="020F0502020204030204" pitchFamily="34" charset="0"/>
              </a:rPr>
              <a:t> and </a:t>
            </a:r>
            <a:r>
              <a:rPr lang="en-GB" sz="2800">
                <a:solidFill>
                  <a:srgbClr val="00B050"/>
                </a:solidFill>
                <a:cs typeface="Calibri" panose="020F0502020204030204" pitchFamily="34" charset="0"/>
              </a:rPr>
              <a:t>pressure</a:t>
            </a:r>
            <a:r>
              <a:rPr lang="en-GB" sz="2800">
                <a:cs typeface="Calibri" panose="020F0502020204030204" pitchFamily="34" charset="0"/>
              </a:rPr>
              <a:t>, equal </a:t>
            </a:r>
            <a:r>
              <a:rPr lang="en-GB" sz="2800">
                <a:solidFill>
                  <a:srgbClr val="FF0000"/>
                </a:solidFill>
                <a:cs typeface="Calibri" panose="020F0502020204030204" pitchFamily="34" charset="0"/>
              </a:rPr>
              <a:t>volumes</a:t>
            </a:r>
            <a:r>
              <a:rPr lang="en-GB" sz="2800">
                <a:cs typeface="Calibri" panose="020F0502020204030204" pitchFamily="34" charset="0"/>
              </a:rPr>
              <a:t> of gases contain the same number of molecules</a:t>
            </a:r>
          </a:p>
        </p:txBody>
      </p:sp>
      <p:sp>
        <p:nvSpPr>
          <p:cNvPr id="4" name="TextBox 3">
            <a:extLst>
              <a:ext uri="{FF2B5EF4-FFF2-40B4-BE49-F238E27FC236}">
                <a16:creationId xmlns:a16="http://schemas.microsoft.com/office/drawing/2014/main" id="{0A1F0083-312D-4B79-B4DA-4A5C522428B2}"/>
              </a:ext>
            </a:extLst>
          </p:cNvPr>
          <p:cNvSpPr txBox="1"/>
          <p:nvPr/>
        </p:nvSpPr>
        <p:spPr>
          <a:xfrm>
            <a:off x="407368" y="3356992"/>
            <a:ext cx="10828452" cy="523220"/>
          </a:xfrm>
          <a:prstGeom prst="rect">
            <a:avLst/>
          </a:prstGeom>
          <a:noFill/>
        </p:spPr>
        <p:txBody>
          <a:bodyPr wrap="square" rtlCol="0">
            <a:spAutoFit/>
          </a:bodyPr>
          <a:lstStyle/>
          <a:p>
            <a:r>
              <a:rPr lang="en-GB" sz="2800">
                <a:solidFill>
                  <a:srgbClr val="FF0000"/>
                </a:solidFill>
                <a:cs typeface="Calibri" panose="020F0502020204030204" pitchFamily="34" charset="0"/>
              </a:rPr>
              <a:t>Volume</a:t>
            </a:r>
            <a:r>
              <a:rPr lang="en-GB" sz="2800">
                <a:cs typeface="Calibri" panose="020F0502020204030204" pitchFamily="34" charset="0"/>
              </a:rPr>
              <a:t> of any gas is proportional to </a:t>
            </a:r>
            <a:r>
              <a:rPr lang="en-GB" sz="2800">
                <a:solidFill>
                  <a:srgbClr val="CC66FF"/>
                </a:solidFill>
                <a:cs typeface="Calibri" panose="020F0502020204030204" pitchFamily="34" charset="0"/>
              </a:rPr>
              <a:t>number of moles </a:t>
            </a:r>
            <a:r>
              <a:rPr lang="en-GB" sz="2800">
                <a:cs typeface="Calibri" panose="020F0502020204030204" pitchFamily="34" charset="0"/>
              </a:rPr>
              <a:t>at a given </a:t>
            </a:r>
            <a:r>
              <a:rPr lang="en-GB" sz="2800">
                <a:solidFill>
                  <a:srgbClr val="0000FF"/>
                </a:solidFill>
                <a:cs typeface="Calibri" panose="020F0502020204030204" pitchFamily="34" charset="0"/>
              </a:rPr>
              <a:t>T</a:t>
            </a:r>
            <a:r>
              <a:rPr lang="en-GB" sz="2800">
                <a:cs typeface="Calibri" panose="020F0502020204030204" pitchFamily="34" charset="0"/>
              </a:rPr>
              <a:t> and </a:t>
            </a:r>
            <a:r>
              <a:rPr lang="en-GB" sz="2800">
                <a:solidFill>
                  <a:srgbClr val="00B050"/>
                </a:solidFill>
                <a:cs typeface="Calibri" panose="020F0502020204030204" pitchFamily="34" charset="0"/>
              </a:rPr>
              <a:t>P</a:t>
            </a:r>
          </a:p>
        </p:txBody>
      </p:sp>
      <p:sp>
        <p:nvSpPr>
          <p:cNvPr id="6" name="TextBox 5">
            <a:extLst>
              <a:ext uri="{FF2B5EF4-FFF2-40B4-BE49-F238E27FC236}">
                <a16:creationId xmlns:a16="http://schemas.microsoft.com/office/drawing/2014/main" id="{C32D1B35-9084-47B7-83DB-869677BB9E0E}"/>
              </a:ext>
            </a:extLst>
          </p:cNvPr>
          <p:cNvSpPr txBox="1"/>
          <p:nvPr/>
        </p:nvSpPr>
        <p:spPr>
          <a:xfrm>
            <a:off x="2307943" y="4077072"/>
            <a:ext cx="7576113" cy="2462213"/>
          </a:xfrm>
          <a:prstGeom prst="rect">
            <a:avLst/>
          </a:prstGeom>
          <a:noFill/>
        </p:spPr>
        <p:txBody>
          <a:bodyPr wrap="none" rtlCol="0">
            <a:spAutoFit/>
          </a:bodyPr>
          <a:lstStyle/>
          <a:p>
            <a:pPr>
              <a:lnSpc>
                <a:spcPct val="150000"/>
              </a:lnSpc>
            </a:pPr>
            <a:r>
              <a:rPr lang="en-GB" sz="2800" b="1">
                <a:solidFill>
                  <a:srgbClr val="FFC000"/>
                </a:solidFill>
                <a:cs typeface="Calibri" panose="020F0502020204030204" pitchFamily="34" charset="0"/>
              </a:rPr>
              <a:t>A</a:t>
            </a:r>
            <a:r>
              <a:rPr lang="en-GB" sz="2800">
                <a:cs typeface="Calibri" panose="020F0502020204030204" pitchFamily="34" charset="0"/>
              </a:rPr>
              <a:t>vogadro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CC66FF"/>
                </a:solidFill>
                <a:cs typeface="Calibri" panose="020F0502020204030204" pitchFamily="34" charset="0"/>
                <a:sym typeface="Symbol" panose="05050102010706020507" pitchFamily="18" charset="2"/>
              </a:rPr>
              <a:t>n</a:t>
            </a:r>
          </a:p>
          <a:p>
            <a:pPr>
              <a:lnSpc>
                <a:spcPct val="150000"/>
              </a:lnSpc>
            </a:pPr>
            <a:r>
              <a:rPr lang="en-GB" sz="2800" b="1">
                <a:solidFill>
                  <a:srgbClr val="FFC000"/>
                </a:solidFill>
                <a:cs typeface="Calibri" panose="020F0502020204030204" pitchFamily="34" charset="0"/>
                <a:sym typeface="Symbol" panose="05050102010706020507" pitchFamily="18" charset="2"/>
              </a:rPr>
              <a:t>B</a:t>
            </a:r>
            <a:r>
              <a:rPr lang="en-GB" sz="2800">
                <a:cs typeface="Calibri" panose="020F0502020204030204" pitchFamily="34" charset="0"/>
                <a:sym typeface="Symbol" panose="05050102010706020507" pitchFamily="18" charset="2"/>
              </a:rPr>
              <a:t>oyle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1/</a:t>
            </a:r>
            <a:r>
              <a:rPr lang="en-GB" sz="2800">
                <a:solidFill>
                  <a:srgbClr val="00B050"/>
                </a:solidFill>
                <a:cs typeface="Calibri" panose="020F0502020204030204" pitchFamily="34" charset="0"/>
                <a:sym typeface="Symbol" panose="05050102010706020507" pitchFamily="18" charset="2"/>
              </a:rPr>
              <a:t>P</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err="1">
                <a:solidFill>
                  <a:srgbClr val="CC66FF"/>
                </a:solidFill>
                <a:cs typeface="Calibri" panose="020F0502020204030204" pitchFamily="34" charset="0"/>
                <a:sym typeface="Symbol" panose="05050102010706020507" pitchFamily="18" charset="2"/>
              </a:rPr>
              <a:t>n</a:t>
            </a:r>
            <a:r>
              <a:rPr lang="en-GB" sz="2800" err="1">
                <a:solidFill>
                  <a:srgbClr val="0000FF"/>
                </a:solidFill>
                <a:cs typeface="Calibri" panose="020F0502020204030204" pitchFamily="34" charset="0"/>
                <a:sym typeface="Symbol" panose="05050102010706020507" pitchFamily="18" charset="2"/>
              </a:rPr>
              <a:t>T</a:t>
            </a:r>
            <a:r>
              <a:rPr lang="en-GB" sz="2800">
                <a:cs typeface="Calibri" panose="020F0502020204030204" pitchFamily="34" charset="0"/>
                <a:sym typeface="Symbol" panose="05050102010706020507" pitchFamily="18" charset="2"/>
              </a:rPr>
              <a:t>/</a:t>
            </a:r>
            <a:r>
              <a:rPr lang="en-GB" sz="2800">
                <a:solidFill>
                  <a:srgbClr val="00B050"/>
                </a:solidFill>
                <a:cs typeface="Calibri" panose="020F0502020204030204" pitchFamily="34" charset="0"/>
                <a:sym typeface="Symbol" panose="05050102010706020507" pitchFamily="18" charset="2"/>
              </a:rPr>
              <a:t>P</a:t>
            </a:r>
            <a:r>
              <a:rPr lang="en-GB" sz="2800">
                <a:cs typeface="Calibri" panose="020F0502020204030204" pitchFamily="34" charset="0"/>
                <a:sym typeface="Symbol" panose="05050102010706020507" pitchFamily="18" charset="2"/>
              </a:rPr>
              <a:t>	      </a:t>
            </a:r>
            <a:r>
              <a:rPr lang="en-GB" sz="2800">
                <a:solidFill>
                  <a:srgbClr val="00B050"/>
                </a:solidFill>
                <a:cs typeface="Calibri" panose="020F0502020204030204" pitchFamily="34" charset="0"/>
                <a:sym typeface="Symbol" panose="05050102010706020507" pitchFamily="18" charset="2"/>
              </a:rPr>
              <a:t>P</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err="1">
                <a:solidFill>
                  <a:srgbClr val="CC66FF"/>
                </a:solidFill>
                <a:cs typeface="Calibri" panose="020F0502020204030204" pitchFamily="34" charset="0"/>
                <a:sym typeface="Symbol" panose="05050102010706020507" pitchFamily="18" charset="2"/>
              </a:rPr>
              <a:t>n</a:t>
            </a:r>
            <a:r>
              <a:rPr lang="en-GB" sz="2800" err="1">
                <a:solidFill>
                  <a:srgbClr val="0000FF"/>
                </a:solidFill>
                <a:cs typeface="Calibri" panose="020F0502020204030204" pitchFamily="34" charset="0"/>
                <a:sym typeface="Symbol" panose="05050102010706020507" pitchFamily="18" charset="2"/>
              </a:rPr>
              <a:t>T</a:t>
            </a:r>
            <a:endParaRPr lang="en-GB" sz="2800">
              <a:solidFill>
                <a:srgbClr val="0000FF"/>
              </a:solidFill>
              <a:cs typeface="Calibri" panose="020F0502020204030204" pitchFamily="34" charset="0"/>
              <a:sym typeface="Symbol" panose="05050102010706020507" pitchFamily="18" charset="2"/>
            </a:endParaRPr>
          </a:p>
          <a:p>
            <a:pPr>
              <a:lnSpc>
                <a:spcPct val="150000"/>
              </a:lnSpc>
            </a:pPr>
            <a:r>
              <a:rPr lang="en-GB" sz="2800" b="1">
                <a:solidFill>
                  <a:srgbClr val="FFC000"/>
                </a:solidFill>
                <a:cs typeface="Calibri" panose="020F0502020204030204" pitchFamily="34" charset="0"/>
                <a:sym typeface="Symbol" panose="05050102010706020507" pitchFamily="18" charset="2"/>
              </a:rPr>
              <a:t>C</a:t>
            </a:r>
            <a:r>
              <a:rPr lang="en-GB" sz="2800">
                <a:cs typeface="Calibri" panose="020F0502020204030204" pitchFamily="34" charset="0"/>
                <a:sym typeface="Symbol" panose="05050102010706020507" pitchFamily="18" charset="2"/>
              </a:rPr>
              <a:t>harles		</a:t>
            </a:r>
            <a:r>
              <a:rPr lang="en-GB" sz="2800">
                <a:solidFill>
                  <a:srgbClr val="FF0000"/>
                </a:solidFill>
                <a:cs typeface="Calibri" panose="020F0502020204030204" pitchFamily="34" charset="0"/>
              </a:rPr>
              <a:t>V</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0000FF"/>
                </a:solidFill>
                <a:cs typeface="Calibri" panose="020F0502020204030204" pitchFamily="34" charset="0"/>
                <a:sym typeface="Symbol" panose="05050102010706020507" pitchFamily="18" charset="2"/>
              </a:rPr>
              <a:t>T</a:t>
            </a:r>
          </a:p>
          <a:p>
            <a:endParaRPr lang="en-GB" sz="2800">
              <a:cs typeface="Calibri" panose="020F0502020204030204" pitchFamily="34" charset="0"/>
            </a:endParaRPr>
          </a:p>
        </p:txBody>
      </p:sp>
      <p:sp>
        <p:nvSpPr>
          <p:cNvPr id="12" name="Right Brace 11">
            <a:extLst>
              <a:ext uri="{FF2B5EF4-FFF2-40B4-BE49-F238E27FC236}">
                <a16:creationId xmlns:a16="http://schemas.microsoft.com/office/drawing/2014/main" id="{B7B2A3A7-4987-4FA2-8E7F-C456FEB75F0C}"/>
              </a:ext>
            </a:extLst>
          </p:cNvPr>
          <p:cNvSpPr/>
          <p:nvPr/>
        </p:nvSpPr>
        <p:spPr>
          <a:xfrm>
            <a:off x="5799721" y="4323296"/>
            <a:ext cx="288032" cy="1656184"/>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3549BB68-1954-4221-97EE-2D4A6A0004E7}"/>
              </a:ext>
            </a:extLst>
          </p:cNvPr>
          <p:cNvSpPr txBox="1"/>
          <p:nvPr/>
        </p:nvSpPr>
        <p:spPr>
          <a:xfrm>
            <a:off x="2135560" y="2292258"/>
            <a:ext cx="3728393" cy="923330"/>
          </a:xfrm>
          <a:prstGeom prst="rect">
            <a:avLst/>
          </a:prstGeom>
          <a:noFill/>
        </p:spPr>
        <p:txBody>
          <a:bodyPr wrap="none" rtlCol="0">
            <a:spAutoFit/>
          </a:bodyPr>
          <a:lstStyle/>
          <a:p>
            <a:r>
              <a:rPr lang="en-GB"/>
              <a:t>1 L of gas A – ‘a’ number of molecules</a:t>
            </a:r>
          </a:p>
          <a:p>
            <a:r>
              <a:rPr lang="en-GB"/>
              <a:t>1 L of gas B – ‘b’ number of molecules</a:t>
            </a:r>
          </a:p>
          <a:p>
            <a:endParaRPr lang="en-GB"/>
          </a:p>
        </p:txBody>
      </p:sp>
      <p:sp>
        <p:nvSpPr>
          <p:cNvPr id="8" name="TextBox 7">
            <a:extLst>
              <a:ext uri="{FF2B5EF4-FFF2-40B4-BE49-F238E27FC236}">
                <a16:creationId xmlns:a16="http://schemas.microsoft.com/office/drawing/2014/main" id="{D0C18742-FB2F-45CC-92B1-9F507CECCD0B}"/>
              </a:ext>
            </a:extLst>
          </p:cNvPr>
          <p:cNvSpPr txBox="1"/>
          <p:nvPr/>
        </p:nvSpPr>
        <p:spPr>
          <a:xfrm>
            <a:off x="6600056" y="2448935"/>
            <a:ext cx="4367734" cy="369332"/>
          </a:xfrm>
          <a:prstGeom prst="rect">
            <a:avLst/>
          </a:prstGeom>
          <a:noFill/>
        </p:spPr>
        <p:txBody>
          <a:bodyPr wrap="none" rtlCol="0">
            <a:spAutoFit/>
          </a:bodyPr>
          <a:lstStyle/>
          <a:p>
            <a:r>
              <a:rPr lang="en-GB" b="1"/>
              <a:t>‘a’ = ‘b’ </a:t>
            </a:r>
            <a:r>
              <a:rPr lang="en-GB"/>
              <a:t>if the volume is the same for A and B</a:t>
            </a:r>
          </a:p>
        </p:txBody>
      </p:sp>
    </p:spTree>
    <p:extLst>
      <p:ext uri="{BB962C8B-B14F-4D97-AF65-F5344CB8AC3E}">
        <p14:creationId xmlns:p14="http://schemas.microsoft.com/office/powerpoint/2010/main" val="3332738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431704" y="55512"/>
            <a:ext cx="5472608"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IDEAL GAS EQUATION</a:t>
            </a:r>
          </a:p>
        </p:txBody>
      </p:sp>
      <p:sp>
        <p:nvSpPr>
          <p:cNvPr id="6" name="TextBox 5">
            <a:extLst>
              <a:ext uri="{FF2B5EF4-FFF2-40B4-BE49-F238E27FC236}">
                <a16:creationId xmlns:a16="http://schemas.microsoft.com/office/drawing/2014/main" id="{C32D1B35-9084-47B7-83DB-869677BB9E0E}"/>
              </a:ext>
            </a:extLst>
          </p:cNvPr>
          <p:cNvSpPr txBox="1"/>
          <p:nvPr/>
        </p:nvSpPr>
        <p:spPr>
          <a:xfrm>
            <a:off x="2299199" y="2132857"/>
            <a:ext cx="184731" cy="2031325"/>
          </a:xfrm>
          <a:prstGeom prst="rect">
            <a:avLst/>
          </a:prstGeom>
          <a:noFill/>
        </p:spPr>
        <p:txBody>
          <a:bodyPr wrap="none" rtlCol="0">
            <a:spAutoFit/>
          </a:bodyPr>
          <a:lstStyle/>
          <a:p>
            <a:pPr>
              <a:lnSpc>
                <a:spcPct val="150000"/>
              </a:lnSpc>
            </a:pPr>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sym typeface="Symbol" panose="05050102010706020507" pitchFamily="18" charset="2"/>
            </a:endParaRPr>
          </a:p>
          <a:p>
            <a:endParaRPr lang="en-GB" sz="2800">
              <a:cs typeface="Calibri" panose="020F0502020204030204" pitchFamily="34" charset="0"/>
            </a:endParaRPr>
          </a:p>
        </p:txBody>
      </p:sp>
      <p:sp>
        <p:nvSpPr>
          <p:cNvPr id="10" name="TextBox 9">
            <a:extLst>
              <a:ext uri="{FF2B5EF4-FFF2-40B4-BE49-F238E27FC236}">
                <a16:creationId xmlns:a16="http://schemas.microsoft.com/office/drawing/2014/main" id="{070D5B1B-D785-4C35-9DED-00C5F8C16B69}"/>
              </a:ext>
            </a:extLst>
          </p:cNvPr>
          <p:cNvSpPr txBox="1"/>
          <p:nvPr/>
        </p:nvSpPr>
        <p:spPr>
          <a:xfrm>
            <a:off x="2567608" y="1389710"/>
            <a:ext cx="2383986" cy="646331"/>
          </a:xfrm>
          <a:prstGeom prst="rect">
            <a:avLst/>
          </a:prstGeom>
          <a:noFill/>
          <a:ln w="19050">
            <a:solidFill>
              <a:srgbClr val="99CC00"/>
            </a:solidFill>
          </a:ln>
        </p:spPr>
        <p:txBody>
          <a:bodyPr wrap="none" rtlCol="0">
            <a:spAutoFit/>
          </a:bodyPr>
          <a:lstStyle/>
          <a:p>
            <a:r>
              <a:rPr lang="en-GB" sz="3600" b="1">
                <a:solidFill>
                  <a:srgbClr val="00B050"/>
                </a:solidFill>
              </a:rPr>
              <a:t>P </a:t>
            </a:r>
            <a:r>
              <a:rPr lang="en-GB" sz="3600" b="1">
                <a:solidFill>
                  <a:srgbClr val="FF0000"/>
                </a:solidFill>
              </a:rPr>
              <a:t>V</a:t>
            </a:r>
            <a:r>
              <a:rPr lang="en-GB" sz="3600" b="1"/>
              <a:t> = </a:t>
            </a:r>
            <a:r>
              <a:rPr lang="en-GB" sz="3600" b="1">
                <a:solidFill>
                  <a:srgbClr val="CC66FF"/>
                </a:solidFill>
              </a:rPr>
              <a:t>n </a:t>
            </a:r>
            <a:r>
              <a:rPr lang="en-GB" sz="3600" b="1"/>
              <a:t>R </a:t>
            </a:r>
            <a:r>
              <a:rPr lang="en-GB" sz="3600" b="1">
                <a:solidFill>
                  <a:srgbClr val="0000FF"/>
                </a:solidFill>
              </a:rPr>
              <a:t>T</a:t>
            </a:r>
          </a:p>
        </p:txBody>
      </p:sp>
      <p:sp>
        <p:nvSpPr>
          <p:cNvPr id="9" name="TextBox 8">
            <a:extLst>
              <a:ext uri="{FF2B5EF4-FFF2-40B4-BE49-F238E27FC236}">
                <a16:creationId xmlns:a16="http://schemas.microsoft.com/office/drawing/2014/main" id="{26D1857A-CD99-4BC7-A4EE-D061086F1CBA}"/>
              </a:ext>
            </a:extLst>
          </p:cNvPr>
          <p:cNvSpPr txBox="1"/>
          <p:nvPr/>
        </p:nvSpPr>
        <p:spPr>
          <a:xfrm>
            <a:off x="1017293" y="3183240"/>
            <a:ext cx="9912693" cy="196188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800" b="1">
                <a:solidFill>
                  <a:srgbClr val="00B0F0"/>
                </a:solidFill>
                <a:cs typeface="Calibri" panose="020F0502020204030204" pitchFamily="34" charset="0"/>
              </a:rPr>
              <a:t>ideal gas is a gas that obeys this law under all conditions</a:t>
            </a:r>
          </a:p>
          <a:p>
            <a:pPr marL="285750" indent="-285750">
              <a:lnSpc>
                <a:spcPct val="150000"/>
              </a:lnSpc>
              <a:buFont typeface="Arial" panose="020B0604020202020204" pitchFamily="34" charset="0"/>
              <a:buChar char="•"/>
            </a:pPr>
            <a:r>
              <a:rPr lang="en-US" sz="2800" b="1">
                <a:solidFill>
                  <a:srgbClr val="00B0F0"/>
                </a:solidFill>
                <a:cs typeface="Calibri" panose="020F0502020204030204" pitchFamily="34" charset="0"/>
              </a:rPr>
              <a:t>it is a good approximation of the </a:t>
            </a:r>
            <a:r>
              <a:rPr lang="en-US" sz="2800" b="1" err="1">
                <a:solidFill>
                  <a:srgbClr val="00B0F0"/>
                </a:solidFill>
                <a:cs typeface="Calibri" panose="020F0502020204030204" pitchFamily="34" charset="0"/>
              </a:rPr>
              <a:t>behaviour</a:t>
            </a:r>
            <a:r>
              <a:rPr lang="en-US" sz="2800" b="1">
                <a:solidFill>
                  <a:srgbClr val="00B0F0"/>
                </a:solidFill>
                <a:cs typeface="Calibri" panose="020F0502020204030204" pitchFamily="34" charset="0"/>
              </a:rPr>
              <a:t> of many gases under many conditions</a:t>
            </a:r>
            <a:endParaRPr lang="en-GB" sz="2800" b="1">
              <a:solidFill>
                <a:srgbClr val="00B0F0"/>
              </a:solidFill>
              <a:cs typeface="Calibri" panose="020F0502020204030204" pitchFamily="34" charset="0"/>
            </a:endParaRPr>
          </a:p>
        </p:txBody>
      </p:sp>
      <p:sp>
        <p:nvSpPr>
          <p:cNvPr id="3" name="TextBox 2">
            <a:extLst>
              <a:ext uri="{FF2B5EF4-FFF2-40B4-BE49-F238E27FC236}">
                <a16:creationId xmlns:a16="http://schemas.microsoft.com/office/drawing/2014/main" id="{3BE271F1-247C-42E7-BA49-2A822E3CE867}"/>
              </a:ext>
            </a:extLst>
          </p:cNvPr>
          <p:cNvSpPr txBox="1"/>
          <p:nvPr/>
        </p:nvSpPr>
        <p:spPr>
          <a:xfrm>
            <a:off x="6096000" y="2441997"/>
            <a:ext cx="2498633" cy="523220"/>
          </a:xfrm>
          <a:prstGeom prst="rect">
            <a:avLst/>
          </a:prstGeom>
          <a:noFill/>
        </p:spPr>
        <p:txBody>
          <a:bodyPr wrap="none" rtlCol="0">
            <a:spAutoFit/>
          </a:bodyPr>
          <a:lstStyle/>
          <a:p>
            <a:r>
              <a:rPr lang="en-GB" sz="2800"/>
              <a:t>R – gas constant</a:t>
            </a:r>
          </a:p>
        </p:txBody>
      </p:sp>
      <p:sp>
        <p:nvSpPr>
          <p:cNvPr id="8" name="TextBox 7">
            <a:extLst>
              <a:ext uri="{FF2B5EF4-FFF2-40B4-BE49-F238E27FC236}">
                <a16:creationId xmlns:a16="http://schemas.microsoft.com/office/drawing/2014/main" id="{7C3BC68B-636A-4F10-B613-FDDFFC3F6E1C}"/>
              </a:ext>
            </a:extLst>
          </p:cNvPr>
          <p:cNvSpPr txBox="1"/>
          <p:nvPr/>
        </p:nvSpPr>
        <p:spPr>
          <a:xfrm>
            <a:off x="6096000" y="1023646"/>
            <a:ext cx="2519279" cy="1200329"/>
          </a:xfrm>
          <a:prstGeom prst="rect">
            <a:avLst/>
          </a:prstGeom>
          <a:noFill/>
        </p:spPr>
        <p:txBody>
          <a:bodyPr wrap="none" rtlCol="0">
            <a:spAutoFit/>
          </a:bodyPr>
          <a:lstStyle/>
          <a:p>
            <a:r>
              <a:rPr lang="en-GB"/>
              <a:t>P – pressure</a:t>
            </a:r>
          </a:p>
          <a:p>
            <a:r>
              <a:rPr lang="en-GB"/>
              <a:t>V – volume, </a:t>
            </a:r>
            <a:r>
              <a:rPr lang="en-GB" b="1"/>
              <a:t>L</a:t>
            </a:r>
          </a:p>
          <a:p>
            <a:r>
              <a:rPr lang="en-GB"/>
              <a:t>n – number of moles, </a:t>
            </a:r>
            <a:r>
              <a:rPr lang="en-GB" b="1"/>
              <a:t>mol</a:t>
            </a:r>
          </a:p>
          <a:p>
            <a:r>
              <a:rPr lang="en-GB"/>
              <a:t>T – temperature, </a:t>
            </a:r>
            <a:r>
              <a:rPr lang="en-GB" b="1"/>
              <a:t>K</a:t>
            </a:r>
          </a:p>
        </p:txBody>
      </p:sp>
    </p:spTree>
    <p:extLst>
      <p:ext uri="{BB962C8B-B14F-4D97-AF65-F5344CB8AC3E}">
        <p14:creationId xmlns:p14="http://schemas.microsoft.com/office/powerpoint/2010/main" val="2420228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3881383" y="-124818"/>
            <a:ext cx="3731826"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GAS CONSTANT</a:t>
            </a:r>
          </a:p>
        </p:txBody>
      </p:sp>
      <p:sp>
        <p:nvSpPr>
          <p:cNvPr id="9" name="TextBox 8">
            <a:extLst>
              <a:ext uri="{FF2B5EF4-FFF2-40B4-BE49-F238E27FC236}">
                <a16:creationId xmlns:a16="http://schemas.microsoft.com/office/drawing/2014/main" id="{7E858BA7-6BF7-4281-B27A-5F935772FA0A}"/>
              </a:ext>
            </a:extLst>
          </p:cNvPr>
          <p:cNvSpPr txBox="1"/>
          <p:nvPr/>
        </p:nvSpPr>
        <p:spPr>
          <a:xfrm>
            <a:off x="4539223" y="518950"/>
            <a:ext cx="3731825" cy="646331"/>
          </a:xfrm>
          <a:prstGeom prst="rect">
            <a:avLst/>
          </a:prstGeom>
          <a:noFill/>
        </p:spPr>
        <p:txBody>
          <a:bodyPr wrap="square">
            <a:spAutoFit/>
          </a:bodyPr>
          <a:lstStyle/>
          <a:p>
            <a:r>
              <a:rPr lang="en-GB" sz="3600" b="1">
                <a:solidFill>
                  <a:srgbClr val="00B050"/>
                </a:solidFill>
                <a:cs typeface="Calibri" panose="020F0502020204030204" pitchFamily="34" charset="0"/>
              </a:rPr>
              <a:t>P</a:t>
            </a:r>
            <a:r>
              <a:rPr lang="en-GB" sz="3600" b="1">
                <a:solidFill>
                  <a:srgbClr val="FF0000"/>
                </a:solidFill>
                <a:cs typeface="Calibri" panose="020F0502020204030204" pitchFamily="34" charset="0"/>
              </a:rPr>
              <a:t>V</a:t>
            </a:r>
            <a:r>
              <a:rPr lang="en-GB" sz="3600" b="1">
                <a:cs typeface="Calibri" panose="020F0502020204030204" pitchFamily="34" charset="0"/>
              </a:rPr>
              <a:t> = </a:t>
            </a:r>
            <a:r>
              <a:rPr lang="en-GB" sz="3600" b="1" err="1">
                <a:solidFill>
                  <a:srgbClr val="7030A0"/>
                </a:solidFill>
                <a:cs typeface="Calibri" panose="020F0502020204030204" pitchFamily="34" charset="0"/>
              </a:rPr>
              <a:t>n</a:t>
            </a:r>
            <a:r>
              <a:rPr lang="en-GB" sz="3600" b="1" err="1">
                <a:cs typeface="Calibri" panose="020F0502020204030204" pitchFamily="34" charset="0"/>
              </a:rPr>
              <a:t>R</a:t>
            </a:r>
            <a:r>
              <a:rPr lang="en-GB" sz="3600" b="1" err="1">
                <a:solidFill>
                  <a:srgbClr val="0000FF"/>
                </a:solidFill>
                <a:cs typeface="Calibri" panose="020F0502020204030204" pitchFamily="34" charset="0"/>
              </a:rPr>
              <a:t>T</a:t>
            </a:r>
            <a:endParaRPr lang="en-GB" sz="3600" b="1">
              <a:solidFill>
                <a:srgbClr val="0000FF"/>
              </a:solidFill>
              <a:cs typeface="Calibri" panose="020F0502020204030204" pitchFamily="34" charset="0"/>
            </a:endParaRPr>
          </a:p>
        </p:txBody>
      </p:sp>
      <p:sp>
        <p:nvSpPr>
          <p:cNvPr id="4" name="TextBox 3">
            <a:extLst>
              <a:ext uri="{FF2B5EF4-FFF2-40B4-BE49-F238E27FC236}">
                <a16:creationId xmlns:a16="http://schemas.microsoft.com/office/drawing/2014/main" id="{D71D837D-443A-4BBE-A82A-910FF5FDD488}"/>
              </a:ext>
            </a:extLst>
          </p:cNvPr>
          <p:cNvSpPr txBox="1"/>
          <p:nvPr/>
        </p:nvSpPr>
        <p:spPr>
          <a:xfrm>
            <a:off x="1795375" y="2142213"/>
            <a:ext cx="2540115" cy="4063741"/>
          </a:xfrm>
          <a:prstGeom prst="rect">
            <a:avLst/>
          </a:prstGeom>
          <a:noFill/>
        </p:spPr>
        <p:txBody>
          <a:bodyPr wrap="square" rtlCol="0">
            <a:spAutoFit/>
          </a:bodyPr>
          <a:lstStyle/>
          <a:p>
            <a:pPr>
              <a:lnSpc>
                <a:spcPts val="2200"/>
              </a:lnSpc>
            </a:pPr>
            <a:r>
              <a:rPr lang="en-GB" sz="2800">
                <a:solidFill>
                  <a:srgbClr val="00B050"/>
                </a:solidFill>
                <a:cs typeface="Calibri" panose="020F0502020204030204" pitchFamily="34" charset="0"/>
              </a:rPr>
              <a:t>P Pa</a:t>
            </a:r>
            <a:r>
              <a:rPr lang="en-GB" sz="2800">
                <a:cs typeface="Calibri" panose="020F0502020204030204" pitchFamily="34" charset="0"/>
              </a:rPr>
              <a:t>	          </a:t>
            </a:r>
            <a:endParaRPr lang="en-GB" sz="2800" baseline="30000">
              <a:solidFill>
                <a:srgbClr val="0000FF"/>
              </a:solidFill>
              <a:cs typeface="Calibri" panose="020F0502020204030204" pitchFamily="34" charset="0"/>
            </a:endParaRPr>
          </a:p>
          <a:p>
            <a:pPr>
              <a:lnSpc>
                <a:spcPts val="2200"/>
              </a:lnSpc>
            </a:pPr>
            <a:r>
              <a:rPr lang="en-GB" sz="2800">
                <a:solidFill>
                  <a:srgbClr val="FF0000"/>
                </a:solidFill>
                <a:cs typeface="Calibri" panose="020F0502020204030204" pitchFamily="34" charset="0"/>
              </a:rPr>
              <a:t>V m</a:t>
            </a:r>
            <a:r>
              <a:rPr lang="en-GB" sz="2800" baseline="30000">
                <a:solidFill>
                  <a:srgbClr val="FF0000"/>
                </a:solidFill>
                <a:cs typeface="Calibri" panose="020F0502020204030204" pitchFamily="34" charset="0"/>
              </a:rPr>
              <a:t>3</a:t>
            </a:r>
            <a:r>
              <a:rPr lang="en-GB" sz="2800">
                <a:cs typeface="Calibri" panose="020F0502020204030204" pitchFamily="34" charset="0"/>
              </a:rPr>
              <a:t>	          </a:t>
            </a: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bar</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m</a:t>
            </a:r>
            <a:r>
              <a:rPr lang="en-GB" sz="2800" baseline="30000">
                <a:solidFill>
                  <a:srgbClr val="FF0000"/>
                </a:solidFill>
                <a:cs typeface="Calibri" panose="020F0502020204030204" pitchFamily="34" charset="0"/>
              </a:rPr>
              <a:t>3</a:t>
            </a:r>
            <a:endParaRPr lang="en-GB" sz="28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bar</a:t>
            </a:r>
            <a:r>
              <a:rPr lang="en-GB" sz="2800">
                <a:cs typeface="Calibri" panose="020F0502020204030204" pitchFamily="34" charset="0"/>
              </a:rPr>
              <a:t>	</a:t>
            </a: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a:t>
            </a:r>
            <a:r>
              <a:rPr lang="en-GB" sz="2800" err="1">
                <a:solidFill>
                  <a:srgbClr val="00B050"/>
                </a:solidFill>
                <a:cs typeface="Calibri" panose="020F0502020204030204" pitchFamily="34" charset="0"/>
              </a:rPr>
              <a:t>atm</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a:p>
            <a:pPr>
              <a:lnSpc>
                <a:spcPts val="2200"/>
              </a:lnSpc>
            </a:pPr>
            <a:endParaRPr lang="en-GB" sz="2800" baseline="30000">
              <a:cs typeface="Calibri" panose="020F0502020204030204" pitchFamily="34" charset="0"/>
            </a:endParaRPr>
          </a:p>
          <a:p>
            <a:pPr>
              <a:lnSpc>
                <a:spcPts val="2200"/>
              </a:lnSpc>
            </a:pPr>
            <a:r>
              <a:rPr lang="en-GB" sz="2800">
                <a:solidFill>
                  <a:srgbClr val="00B050"/>
                </a:solidFill>
                <a:cs typeface="Calibri" panose="020F0502020204030204" pitchFamily="34" charset="0"/>
              </a:rPr>
              <a:t>P torr</a:t>
            </a:r>
            <a:r>
              <a:rPr lang="en-GB" sz="2800">
                <a:cs typeface="Calibri" panose="020F0502020204030204" pitchFamily="34" charset="0"/>
              </a:rPr>
              <a:t>	</a:t>
            </a:r>
            <a:endParaRPr lang="en-GB" sz="2800" baseline="30000">
              <a:cs typeface="Calibri" panose="020F0502020204030204" pitchFamily="34" charset="0"/>
            </a:endParaRPr>
          </a:p>
          <a:p>
            <a:pPr>
              <a:lnSpc>
                <a:spcPts val="2200"/>
              </a:lnSpc>
            </a:pPr>
            <a:r>
              <a:rPr lang="en-GB" sz="2800">
                <a:solidFill>
                  <a:srgbClr val="FF0000"/>
                </a:solidFill>
                <a:cs typeface="Calibri" panose="020F0502020204030204" pitchFamily="34" charset="0"/>
              </a:rPr>
              <a:t>V dm</a:t>
            </a:r>
            <a:r>
              <a:rPr lang="en-GB" sz="2800" baseline="30000">
                <a:solidFill>
                  <a:srgbClr val="FF0000"/>
                </a:solidFill>
                <a:cs typeface="Calibri" panose="020F0502020204030204" pitchFamily="34" charset="0"/>
              </a:rPr>
              <a:t>3 </a:t>
            </a:r>
            <a:r>
              <a:rPr lang="en-GB" sz="2800">
                <a:solidFill>
                  <a:srgbClr val="FF0000"/>
                </a:solidFill>
                <a:cs typeface="Calibri" panose="020F0502020204030204" pitchFamily="34" charset="0"/>
              </a:rPr>
              <a:t>(L)</a:t>
            </a:r>
            <a:endParaRPr lang="en-GB" sz="2800" baseline="3000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F10E09CF-E5DB-49B2-8D1F-A665ACEE92D3}"/>
              </a:ext>
            </a:extLst>
          </p:cNvPr>
          <p:cNvSpPr txBox="1"/>
          <p:nvPr/>
        </p:nvSpPr>
        <p:spPr>
          <a:xfrm>
            <a:off x="3831805" y="2977983"/>
            <a:ext cx="7743203" cy="523220"/>
          </a:xfrm>
          <a:prstGeom prst="rect">
            <a:avLst/>
          </a:prstGeom>
          <a:noFill/>
        </p:spPr>
        <p:txBody>
          <a:bodyPr wrap="square">
            <a:spAutoFit/>
          </a:bodyPr>
          <a:lstStyle/>
          <a:p>
            <a:r>
              <a:rPr lang="en-GB" sz="2800" b="1">
                <a:cs typeface="Calibri" panose="020F0502020204030204" pitchFamily="34" charset="0"/>
              </a:rPr>
              <a:t>R </a:t>
            </a:r>
            <a:r>
              <a:rPr lang="en-GB" sz="2800">
                <a:cs typeface="Calibri" panose="020F0502020204030204" pitchFamily="34" charset="0"/>
              </a:rPr>
              <a:t>= 8.314 x 10</a:t>
            </a:r>
            <a:r>
              <a:rPr lang="en-GB" sz="2800" baseline="30000">
                <a:cs typeface="Calibri" panose="020F0502020204030204" pitchFamily="34" charset="0"/>
              </a:rPr>
              <a:t>-5</a:t>
            </a:r>
            <a:r>
              <a:rPr lang="en-GB" sz="2800">
                <a:cs typeface="Calibri" panose="020F0502020204030204" pitchFamily="34" charset="0"/>
              </a:rPr>
              <a:t> </a:t>
            </a:r>
            <a:r>
              <a:rPr lang="en-GB" sz="2800">
                <a:solidFill>
                  <a:srgbClr val="00B050"/>
                </a:solidFill>
                <a:cs typeface="Calibri" panose="020F0502020204030204" pitchFamily="34" charset="0"/>
              </a:rPr>
              <a:t>bar</a:t>
            </a:r>
            <a:r>
              <a:rPr lang="en-GB" sz="2800">
                <a:cs typeface="Calibri" panose="020F0502020204030204" pitchFamily="34" charset="0"/>
              </a:rPr>
              <a:t> </a:t>
            </a:r>
            <a:r>
              <a:rPr lang="en-GB" sz="2800">
                <a:solidFill>
                  <a:srgbClr val="FF0000"/>
                </a:solidFill>
                <a:cs typeface="Calibri" panose="020F0502020204030204" pitchFamily="34" charset="0"/>
              </a:rPr>
              <a:t>m</a:t>
            </a:r>
            <a:r>
              <a:rPr lang="en-GB" sz="2800" baseline="30000">
                <a:solidFill>
                  <a:srgbClr val="FF0000"/>
                </a:solidFill>
                <a:cs typeface="Calibri" panose="020F0502020204030204" pitchFamily="34" charset="0"/>
              </a:rPr>
              <a:t>3</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2" name="TextBox 11">
            <a:extLst>
              <a:ext uri="{FF2B5EF4-FFF2-40B4-BE49-F238E27FC236}">
                <a16:creationId xmlns:a16="http://schemas.microsoft.com/office/drawing/2014/main" id="{D421B36B-57FC-4F84-B545-FDD271C71B05}"/>
              </a:ext>
            </a:extLst>
          </p:cNvPr>
          <p:cNvSpPr txBox="1"/>
          <p:nvPr/>
        </p:nvSpPr>
        <p:spPr>
          <a:xfrm>
            <a:off x="3831806" y="3808216"/>
            <a:ext cx="7438324"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0.08314 </a:t>
            </a:r>
            <a:r>
              <a:rPr lang="en-GB" sz="2800">
                <a:solidFill>
                  <a:srgbClr val="00B050"/>
                </a:solidFill>
                <a:cs typeface="Calibri" panose="020F0502020204030204" pitchFamily="34" charset="0"/>
              </a:rPr>
              <a:t>bar</a:t>
            </a:r>
            <a:r>
              <a:rPr lang="en-GB" sz="2800">
                <a:cs typeface="Calibri" panose="020F0502020204030204" pitchFamily="34" charset="0"/>
              </a:rPr>
              <a:t> </a:t>
            </a:r>
            <a:r>
              <a:rPr lang="en-GB" sz="2800">
                <a:solidFill>
                  <a:srgbClr val="FF0000"/>
                </a:solidFill>
                <a:cs typeface="Calibri" panose="020F0502020204030204" pitchFamily="34" charset="0"/>
              </a:rPr>
              <a:t>dm</a:t>
            </a:r>
            <a:r>
              <a:rPr lang="en-GB" sz="2800" baseline="30000">
                <a:solidFill>
                  <a:srgbClr val="FF0000"/>
                </a:solidFill>
                <a:cs typeface="Calibri" panose="020F0502020204030204" pitchFamily="34" charset="0"/>
              </a:rPr>
              <a:t>3</a:t>
            </a:r>
            <a:r>
              <a:rPr lang="en-GB" sz="2800">
                <a:solidFill>
                  <a:srgbClr val="FF000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3" name="TextBox 12">
            <a:extLst>
              <a:ext uri="{FF2B5EF4-FFF2-40B4-BE49-F238E27FC236}">
                <a16:creationId xmlns:a16="http://schemas.microsoft.com/office/drawing/2014/main" id="{E83BCD35-E118-4EA5-8E54-8DD46B21DD0C}"/>
              </a:ext>
            </a:extLst>
          </p:cNvPr>
          <p:cNvSpPr txBox="1"/>
          <p:nvPr/>
        </p:nvSpPr>
        <p:spPr>
          <a:xfrm>
            <a:off x="3831807" y="4581128"/>
            <a:ext cx="7007099"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0.08206 </a:t>
            </a:r>
            <a:r>
              <a:rPr lang="en-GB" sz="2800" err="1">
                <a:solidFill>
                  <a:srgbClr val="00B050"/>
                </a:solidFill>
                <a:cs typeface="Calibri" panose="020F0502020204030204" pitchFamily="34" charset="0"/>
              </a:rPr>
              <a:t>atm</a:t>
            </a:r>
            <a:r>
              <a:rPr lang="en-GB" sz="2800">
                <a:cs typeface="Calibri" panose="020F0502020204030204" pitchFamily="34" charset="0"/>
              </a:rPr>
              <a:t> </a:t>
            </a:r>
            <a:r>
              <a:rPr lang="en-GB" sz="2800">
                <a:solidFill>
                  <a:srgbClr val="FF0000"/>
                </a:solidFill>
                <a:cs typeface="Calibri" panose="020F0502020204030204" pitchFamily="34" charset="0"/>
              </a:rPr>
              <a:t>L</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14" name="TextBox 13">
            <a:extLst>
              <a:ext uri="{FF2B5EF4-FFF2-40B4-BE49-F238E27FC236}">
                <a16:creationId xmlns:a16="http://schemas.microsoft.com/office/drawing/2014/main" id="{CA721EFF-EEF9-4E9D-A0B1-A5C51530DF2B}"/>
              </a:ext>
            </a:extLst>
          </p:cNvPr>
          <p:cNvSpPr txBox="1"/>
          <p:nvPr/>
        </p:nvSpPr>
        <p:spPr>
          <a:xfrm>
            <a:off x="3831807" y="5380375"/>
            <a:ext cx="6825402"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62.36 </a:t>
            </a:r>
            <a:r>
              <a:rPr lang="en-GB" sz="2800">
                <a:solidFill>
                  <a:srgbClr val="00B050"/>
                </a:solidFill>
                <a:cs typeface="Calibri" panose="020F0502020204030204" pitchFamily="34" charset="0"/>
              </a:rPr>
              <a:t>torr</a:t>
            </a:r>
            <a:r>
              <a:rPr lang="en-GB" sz="2800">
                <a:cs typeface="Calibri" panose="020F0502020204030204" pitchFamily="34" charset="0"/>
              </a:rPr>
              <a:t> </a:t>
            </a:r>
            <a:r>
              <a:rPr lang="en-GB" sz="2800">
                <a:solidFill>
                  <a:srgbClr val="FF0000"/>
                </a:solidFill>
                <a:cs typeface="Calibri" panose="020F0502020204030204" pitchFamily="34" charset="0"/>
              </a:rPr>
              <a:t>L</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solidFill>
                <a:srgbClr val="0000FF"/>
              </a:solidFill>
              <a:cs typeface="Calibri" panose="020F0502020204030204" pitchFamily="34" charset="0"/>
            </a:endParaRPr>
          </a:p>
        </p:txBody>
      </p:sp>
      <p:sp>
        <p:nvSpPr>
          <p:cNvPr id="24" name="TextBox 23">
            <a:extLst>
              <a:ext uri="{FF2B5EF4-FFF2-40B4-BE49-F238E27FC236}">
                <a16:creationId xmlns:a16="http://schemas.microsoft.com/office/drawing/2014/main" id="{E66A3E3A-0390-48DB-A24A-6423D96AECA9}"/>
              </a:ext>
            </a:extLst>
          </p:cNvPr>
          <p:cNvSpPr txBox="1"/>
          <p:nvPr/>
        </p:nvSpPr>
        <p:spPr>
          <a:xfrm>
            <a:off x="2223799" y="1185534"/>
            <a:ext cx="12312899" cy="523220"/>
          </a:xfrm>
          <a:prstGeom prst="rect">
            <a:avLst/>
          </a:prstGeom>
          <a:noFill/>
        </p:spPr>
        <p:txBody>
          <a:bodyPr wrap="square">
            <a:spAutoFit/>
          </a:bodyPr>
          <a:lstStyle/>
          <a:p>
            <a:r>
              <a:rPr lang="en-GB" sz="2800">
                <a:cs typeface="Calibri" panose="020F0502020204030204" pitchFamily="34" charset="0"/>
              </a:rPr>
              <a:t>Value of </a:t>
            </a:r>
            <a:r>
              <a:rPr lang="en-GB" sz="2800" b="1">
                <a:cs typeface="Calibri" panose="020F0502020204030204" pitchFamily="34" charset="0"/>
              </a:rPr>
              <a:t>R</a:t>
            </a:r>
            <a:r>
              <a:rPr lang="en-GB" sz="2800">
                <a:cs typeface="Calibri" panose="020F0502020204030204" pitchFamily="34" charset="0"/>
              </a:rPr>
              <a:t> 	depends on units of </a:t>
            </a:r>
            <a:r>
              <a:rPr lang="en-GB" sz="2800">
                <a:solidFill>
                  <a:srgbClr val="00B050"/>
                </a:solidFill>
                <a:cs typeface="Calibri" panose="020F0502020204030204" pitchFamily="34" charset="0"/>
              </a:rPr>
              <a:t>P</a:t>
            </a:r>
            <a:r>
              <a:rPr lang="en-GB" sz="2800">
                <a:cs typeface="Calibri" panose="020F0502020204030204" pitchFamily="34" charset="0"/>
              </a:rPr>
              <a:t> and </a:t>
            </a:r>
            <a:r>
              <a:rPr lang="en-GB" sz="2800">
                <a:solidFill>
                  <a:srgbClr val="FF0000"/>
                </a:solidFill>
                <a:cs typeface="Calibri" panose="020F0502020204030204" pitchFamily="34" charset="0"/>
              </a:rPr>
              <a:t>V</a:t>
            </a:r>
          </a:p>
        </p:txBody>
      </p:sp>
      <p:sp>
        <p:nvSpPr>
          <p:cNvPr id="26" name="TextBox 25">
            <a:extLst>
              <a:ext uri="{FF2B5EF4-FFF2-40B4-BE49-F238E27FC236}">
                <a16:creationId xmlns:a16="http://schemas.microsoft.com/office/drawing/2014/main" id="{E2A1DF87-3FD2-41CA-A9BA-2E92297BBD34}"/>
              </a:ext>
            </a:extLst>
          </p:cNvPr>
          <p:cNvSpPr txBox="1"/>
          <p:nvPr/>
        </p:nvSpPr>
        <p:spPr>
          <a:xfrm>
            <a:off x="3831807" y="2109313"/>
            <a:ext cx="6583056" cy="523220"/>
          </a:xfrm>
          <a:prstGeom prst="rect">
            <a:avLst/>
          </a:prstGeom>
          <a:noFill/>
        </p:spPr>
        <p:txBody>
          <a:bodyPr wrap="square">
            <a:spAutoFit/>
          </a:bodyPr>
          <a:lstStyle/>
          <a:p>
            <a:r>
              <a:rPr lang="en-GB" sz="2800" b="1">
                <a:cs typeface="Calibri" panose="020F0502020204030204" pitchFamily="34" charset="0"/>
              </a:rPr>
              <a:t>R</a:t>
            </a:r>
            <a:r>
              <a:rPr lang="en-GB" sz="2800">
                <a:cs typeface="Calibri" panose="020F0502020204030204" pitchFamily="34" charset="0"/>
              </a:rPr>
              <a:t> = 8.314 </a:t>
            </a:r>
            <a:r>
              <a:rPr lang="en-GB" sz="2800">
                <a:solidFill>
                  <a:srgbClr val="00B050"/>
                </a:solidFill>
                <a:cs typeface="Calibri" panose="020F0502020204030204" pitchFamily="34" charset="0"/>
              </a:rPr>
              <a:t>Pa</a:t>
            </a:r>
            <a:r>
              <a:rPr lang="en-GB" sz="2800">
                <a:cs typeface="Calibri" panose="020F0502020204030204" pitchFamily="34" charset="0"/>
              </a:rPr>
              <a:t> </a:t>
            </a:r>
            <a:r>
              <a:rPr lang="en-GB" sz="2800">
                <a:solidFill>
                  <a:srgbClr val="FF0000"/>
                </a:solidFill>
                <a:cs typeface="Calibri" panose="020F0502020204030204" pitchFamily="34" charset="0"/>
              </a:rPr>
              <a:t>m</a:t>
            </a:r>
            <a:r>
              <a:rPr lang="en-GB" sz="2800" baseline="30000">
                <a:solidFill>
                  <a:srgbClr val="FF0000"/>
                </a:solidFill>
                <a:cs typeface="Calibri" panose="020F0502020204030204" pitchFamily="34" charset="0"/>
              </a:rPr>
              <a:t>3</a:t>
            </a:r>
            <a:r>
              <a:rPr lang="en-GB" sz="2800">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endParaRPr lang="en-GB" sz="2800"/>
          </a:p>
        </p:txBody>
      </p:sp>
      <p:sp>
        <p:nvSpPr>
          <p:cNvPr id="27" name="TextBox 26">
            <a:extLst>
              <a:ext uri="{FF2B5EF4-FFF2-40B4-BE49-F238E27FC236}">
                <a16:creationId xmlns:a16="http://schemas.microsoft.com/office/drawing/2014/main" id="{E2BA1660-C279-4706-8C18-CA03B22A8D8A}"/>
              </a:ext>
            </a:extLst>
          </p:cNvPr>
          <p:cNvSpPr txBox="1"/>
          <p:nvPr/>
        </p:nvSpPr>
        <p:spPr>
          <a:xfrm>
            <a:off x="3815575" y="2401878"/>
            <a:ext cx="4783332" cy="523220"/>
          </a:xfrm>
          <a:prstGeom prst="rect">
            <a:avLst/>
          </a:prstGeom>
          <a:noFill/>
        </p:spPr>
        <p:txBody>
          <a:bodyPr wrap="square" lIns="91440" tIns="45720" rIns="91440" bIns="45720" anchor="t">
            <a:spAutoFit/>
          </a:bodyPr>
          <a:lstStyle/>
          <a:p>
            <a:r>
              <a:rPr lang="en-GB" sz="2800" b="1">
                <a:cs typeface="Calibri"/>
              </a:rPr>
              <a:t>R</a:t>
            </a:r>
            <a:r>
              <a:rPr lang="en-GB" sz="2800">
                <a:cs typeface="Calibri"/>
              </a:rPr>
              <a:t> = 8.314 J </a:t>
            </a:r>
            <a:r>
              <a:rPr lang="en-GB" sz="2800">
                <a:solidFill>
                  <a:srgbClr val="7030A0"/>
                </a:solidFill>
                <a:cs typeface="Calibri"/>
              </a:rPr>
              <a:t>mol</a:t>
            </a:r>
            <a:r>
              <a:rPr lang="en-GB" sz="2800" baseline="30000">
                <a:solidFill>
                  <a:srgbClr val="0000FF"/>
                </a:solidFill>
                <a:ea typeface="+mn-lt"/>
                <a:cs typeface="+mn-lt"/>
              </a:rPr>
              <a:t>-1</a:t>
            </a:r>
            <a:r>
              <a:rPr lang="en-GB" sz="2800">
                <a:cs typeface="Calibri"/>
              </a:rPr>
              <a:t> -</a:t>
            </a:r>
            <a:r>
              <a:rPr lang="en-GB" sz="2800">
                <a:solidFill>
                  <a:srgbClr val="0000FF"/>
                </a:solidFill>
                <a:cs typeface="Calibri"/>
              </a:rPr>
              <a:t>K</a:t>
            </a:r>
            <a:r>
              <a:rPr lang="en-GB" sz="2800" baseline="30000">
                <a:solidFill>
                  <a:srgbClr val="0000FF"/>
                </a:solidFill>
                <a:cs typeface="Calibri"/>
              </a:rPr>
              <a:t>-1</a:t>
            </a:r>
            <a:r>
              <a:rPr lang="en-GB" sz="2800">
                <a:cs typeface="Calibri"/>
              </a:rPr>
              <a:t> </a:t>
            </a:r>
            <a:endParaRPr lang="en-GB" sz="2800"/>
          </a:p>
        </p:txBody>
      </p:sp>
      <p:sp>
        <p:nvSpPr>
          <p:cNvPr id="16" name="Rectangle 15">
            <a:extLst>
              <a:ext uri="{FF2B5EF4-FFF2-40B4-BE49-F238E27FC236}">
                <a16:creationId xmlns:a16="http://schemas.microsoft.com/office/drawing/2014/main" id="{103C41E7-3DEA-4579-8FDF-BB40855785E7}"/>
              </a:ext>
            </a:extLst>
          </p:cNvPr>
          <p:cNvSpPr/>
          <p:nvPr/>
        </p:nvSpPr>
        <p:spPr>
          <a:xfrm>
            <a:off x="1611496" y="4509120"/>
            <a:ext cx="6768752" cy="79924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28" name="TextBox 27">
            <a:extLst>
              <a:ext uri="{FF2B5EF4-FFF2-40B4-BE49-F238E27FC236}">
                <a16:creationId xmlns:a16="http://schemas.microsoft.com/office/drawing/2014/main" id="{AC51CC8E-CBFD-4C25-A6C3-292F7BE0091D}"/>
              </a:ext>
            </a:extLst>
          </p:cNvPr>
          <p:cNvSpPr txBox="1"/>
          <p:nvPr/>
        </p:nvSpPr>
        <p:spPr>
          <a:xfrm>
            <a:off x="9490821" y="1298607"/>
            <a:ext cx="3558619" cy="954107"/>
          </a:xfrm>
          <a:prstGeom prst="rect">
            <a:avLst/>
          </a:prstGeom>
          <a:noFill/>
        </p:spPr>
        <p:txBody>
          <a:bodyPr wrap="square">
            <a:spAutoFit/>
          </a:bodyPr>
          <a:lstStyle/>
          <a:p>
            <a:r>
              <a:rPr lang="it-IT" sz="2800" b="1" dirty="0">
                <a:solidFill>
                  <a:srgbClr val="202124"/>
                </a:solidFill>
                <a:hlinkClick r:id="rId2"/>
              </a:rPr>
              <a:t>SI base </a:t>
            </a:r>
            <a:r>
              <a:rPr lang="it-IT" sz="2800" b="1" dirty="0" err="1">
                <a:solidFill>
                  <a:srgbClr val="202124"/>
                </a:solidFill>
                <a:hlinkClick r:id="rId2"/>
              </a:rPr>
              <a:t>units</a:t>
            </a:r>
            <a:r>
              <a:rPr lang="it-IT" sz="2800" b="1" dirty="0">
                <a:solidFill>
                  <a:srgbClr val="202124"/>
                </a:solidFill>
              </a:rPr>
              <a:t>: </a:t>
            </a:r>
          </a:p>
          <a:p>
            <a:r>
              <a:rPr lang="it-IT" sz="2800" dirty="0">
                <a:solidFill>
                  <a:srgbClr val="202124"/>
                </a:solidFill>
              </a:rPr>
              <a:t>1J</a:t>
            </a:r>
            <a:r>
              <a:rPr lang="it-IT" sz="2800" b="1" dirty="0">
                <a:solidFill>
                  <a:srgbClr val="202124"/>
                </a:solidFill>
              </a:rPr>
              <a:t> =</a:t>
            </a:r>
            <a:r>
              <a:rPr lang="it-IT" sz="2800" dirty="0">
                <a:solidFill>
                  <a:srgbClr val="202124"/>
                </a:solidFill>
              </a:rPr>
              <a:t>kg⋅m</a:t>
            </a:r>
            <a:r>
              <a:rPr lang="it-IT" sz="2800" baseline="30000" dirty="0">
                <a:solidFill>
                  <a:srgbClr val="202124"/>
                </a:solidFill>
              </a:rPr>
              <a:t>2</a:t>
            </a:r>
            <a:r>
              <a:rPr lang="it-IT" sz="2800" dirty="0">
                <a:solidFill>
                  <a:srgbClr val="202124"/>
                </a:solidFill>
              </a:rPr>
              <a:t>⋅s</a:t>
            </a:r>
            <a:r>
              <a:rPr lang="it-IT" sz="2800" baseline="30000" dirty="0">
                <a:solidFill>
                  <a:srgbClr val="202124"/>
                </a:solidFill>
              </a:rPr>
              <a:t>−2</a:t>
            </a:r>
            <a:endParaRPr lang="en-GB" sz="2800" dirty="0"/>
          </a:p>
        </p:txBody>
      </p:sp>
      <p:sp>
        <p:nvSpPr>
          <p:cNvPr id="30" name="TextBox 29">
            <a:extLst>
              <a:ext uri="{FF2B5EF4-FFF2-40B4-BE49-F238E27FC236}">
                <a16:creationId xmlns:a16="http://schemas.microsoft.com/office/drawing/2014/main" id="{9D2453D9-D2A1-4A48-8AB5-99667798AA67}"/>
              </a:ext>
            </a:extLst>
          </p:cNvPr>
          <p:cNvSpPr txBox="1"/>
          <p:nvPr/>
        </p:nvSpPr>
        <p:spPr>
          <a:xfrm>
            <a:off x="9490820" y="2142213"/>
            <a:ext cx="3558619" cy="954107"/>
          </a:xfrm>
          <a:prstGeom prst="rect">
            <a:avLst/>
          </a:prstGeom>
          <a:noFill/>
        </p:spPr>
        <p:txBody>
          <a:bodyPr wrap="square">
            <a:spAutoFit/>
          </a:bodyPr>
          <a:lstStyle/>
          <a:p>
            <a:r>
              <a:rPr lang="pt-BR" sz="2800" dirty="0">
                <a:solidFill>
                  <a:srgbClr val="202124"/>
                </a:solidFill>
              </a:rPr>
              <a:t>1 </a:t>
            </a:r>
            <a:r>
              <a:rPr lang="pt-BR" sz="2800" dirty="0" err="1">
                <a:solidFill>
                  <a:srgbClr val="202124"/>
                </a:solidFill>
              </a:rPr>
              <a:t>Pa</a:t>
            </a:r>
            <a:r>
              <a:rPr lang="pt-BR" sz="2800" dirty="0">
                <a:solidFill>
                  <a:srgbClr val="202124"/>
                </a:solidFill>
              </a:rPr>
              <a:t> = 1 N/m</a:t>
            </a:r>
            <a:r>
              <a:rPr lang="pt-BR" sz="2800" baseline="30000" dirty="0">
                <a:solidFill>
                  <a:srgbClr val="202124"/>
                </a:solidFill>
              </a:rPr>
              <a:t>2 </a:t>
            </a:r>
          </a:p>
          <a:p>
            <a:r>
              <a:rPr lang="pt-BR" sz="2800" dirty="0">
                <a:solidFill>
                  <a:srgbClr val="202124"/>
                </a:solidFill>
              </a:rPr>
              <a:t>1 N = </a:t>
            </a:r>
            <a:r>
              <a:rPr lang="it-IT" sz="2800" dirty="0">
                <a:solidFill>
                  <a:srgbClr val="202124"/>
                </a:solidFill>
              </a:rPr>
              <a:t>kg⋅m⋅s</a:t>
            </a:r>
            <a:r>
              <a:rPr lang="it-IT" sz="2800" baseline="30000" dirty="0">
                <a:solidFill>
                  <a:srgbClr val="202124"/>
                </a:solidFill>
              </a:rPr>
              <a:t>−2</a:t>
            </a:r>
            <a:endParaRPr lang="en-GB" sz="2800" dirty="0"/>
          </a:p>
        </p:txBody>
      </p:sp>
      <p:sp>
        <p:nvSpPr>
          <p:cNvPr id="15" name="Rectangle 14">
            <a:extLst>
              <a:ext uri="{FF2B5EF4-FFF2-40B4-BE49-F238E27FC236}">
                <a16:creationId xmlns:a16="http://schemas.microsoft.com/office/drawing/2014/main" id="{BE29B19D-4C6D-4E8E-B4A0-BF52ABC57B17}"/>
              </a:ext>
            </a:extLst>
          </p:cNvPr>
          <p:cNvSpPr/>
          <p:nvPr/>
        </p:nvSpPr>
        <p:spPr>
          <a:xfrm>
            <a:off x="1611496" y="2114593"/>
            <a:ext cx="6768752" cy="799247"/>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7" name="TextBox 16">
            <a:extLst>
              <a:ext uri="{FF2B5EF4-FFF2-40B4-BE49-F238E27FC236}">
                <a16:creationId xmlns:a16="http://schemas.microsoft.com/office/drawing/2014/main" id="{FC2BE55D-E35D-48EE-8E79-1C592DB52143}"/>
              </a:ext>
            </a:extLst>
          </p:cNvPr>
          <p:cNvSpPr txBox="1"/>
          <p:nvPr/>
        </p:nvSpPr>
        <p:spPr>
          <a:xfrm>
            <a:off x="9459891" y="4504226"/>
            <a:ext cx="2540116" cy="523220"/>
          </a:xfrm>
          <a:prstGeom prst="rect">
            <a:avLst/>
          </a:prstGeom>
          <a:noFill/>
        </p:spPr>
        <p:txBody>
          <a:bodyPr wrap="square">
            <a:spAutoFit/>
          </a:bodyPr>
          <a:lstStyle/>
          <a:p>
            <a:r>
              <a:rPr lang="it-IT" sz="2800" b="1" dirty="0">
                <a:solidFill>
                  <a:srgbClr val="202124"/>
                </a:solidFill>
                <a:hlinkClick r:id="rId2"/>
              </a:rPr>
              <a:t>gas </a:t>
            </a:r>
            <a:r>
              <a:rPr lang="it-IT" sz="2800" b="1" dirty="0" err="1">
                <a:solidFill>
                  <a:srgbClr val="202124"/>
                </a:solidFill>
                <a:hlinkClick r:id="rId2"/>
              </a:rPr>
              <a:t>problems</a:t>
            </a:r>
            <a:endParaRPr lang="en-GB" sz="2800" dirty="0"/>
          </a:p>
        </p:txBody>
      </p:sp>
    </p:spTree>
    <p:extLst>
      <p:ext uri="{BB962C8B-B14F-4D97-AF65-F5344CB8AC3E}">
        <p14:creationId xmlns:p14="http://schemas.microsoft.com/office/powerpoint/2010/main" val="813451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151784" y="-68139"/>
            <a:ext cx="7760249"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MOLAR VOLUME</a:t>
            </a:r>
          </a:p>
        </p:txBody>
      </p:sp>
      <p:sp>
        <p:nvSpPr>
          <p:cNvPr id="9" name="TextBox 8">
            <a:extLst>
              <a:ext uri="{FF2B5EF4-FFF2-40B4-BE49-F238E27FC236}">
                <a16:creationId xmlns:a16="http://schemas.microsoft.com/office/drawing/2014/main" id="{7E858BA7-6BF7-4281-B27A-5F935772FA0A}"/>
              </a:ext>
            </a:extLst>
          </p:cNvPr>
          <p:cNvSpPr txBox="1"/>
          <p:nvPr/>
        </p:nvSpPr>
        <p:spPr>
          <a:xfrm>
            <a:off x="4328031" y="694926"/>
            <a:ext cx="2771194" cy="646331"/>
          </a:xfrm>
          <a:prstGeom prst="rect">
            <a:avLst/>
          </a:prstGeom>
          <a:noFill/>
        </p:spPr>
        <p:txBody>
          <a:bodyPr wrap="square">
            <a:spAutoFit/>
          </a:bodyPr>
          <a:lstStyle/>
          <a:p>
            <a:r>
              <a:rPr lang="en-GB" sz="3600" b="1">
                <a:solidFill>
                  <a:srgbClr val="00B050"/>
                </a:solidFill>
                <a:cs typeface="Calibri" panose="020F0502020204030204" pitchFamily="34" charset="0"/>
              </a:rPr>
              <a:t>P </a:t>
            </a:r>
            <a:r>
              <a:rPr lang="en-GB" sz="3600" b="1">
                <a:solidFill>
                  <a:srgbClr val="FF0000"/>
                </a:solidFill>
                <a:cs typeface="Calibri" panose="020F0502020204030204" pitchFamily="34" charset="0"/>
              </a:rPr>
              <a:t>V</a:t>
            </a:r>
            <a:r>
              <a:rPr lang="en-GB" sz="3600" b="1">
                <a:cs typeface="Calibri" panose="020F0502020204030204" pitchFamily="34" charset="0"/>
              </a:rPr>
              <a:t> = </a:t>
            </a:r>
            <a:r>
              <a:rPr lang="en-GB" sz="3600" b="1">
                <a:solidFill>
                  <a:srgbClr val="7030A0"/>
                </a:solidFill>
                <a:cs typeface="Calibri" panose="020F0502020204030204" pitchFamily="34" charset="0"/>
              </a:rPr>
              <a:t>n </a:t>
            </a:r>
            <a:r>
              <a:rPr lang="en-GB" sz="3600" b="1">
                <a:cs typeface="Calibri" panose="020F0502020204030204" pitchFamily="34" charset="0"/>
              </a:rPr>
              <a:t>R </a:t>
            </a:r>
            <a:r>
              <a:rPr lang="en-GB" sz="3600" b="1">
                <a:solidFill>
                  <a:srgbClr val="0000FF"/>
                </a:solidFill>
                <a:cs typeface="Calibri" panose="020F0502020204030204" pitchFamily="34" charset="0"/>
              </a:rPr>
              <a:t>T</a:t>
            </a:r>
          </a:p>
        </p:txBody>
      </p:sp>
      <p:sp>
        <p:nvSpPr>
          <p:cNvPr id="18" name="TextBox 17">
            <a:extLst>
              <a:ext uri="{FF2B5EF4-FFF2-40B4-BE49-F238E27FC236}">
                <a16:creationId xmlns:a16="http://schemas.microsoft.com/office/drawing/2014/main" id="{FAC7FF9F-D7EC-4853-9FAC-6DC941756C00}"/>
              </a:ext>
            </a:extLst>
          </p:cNvPr>
          <p:cNvSpPr txBox="1"/>
          <p:nvPr/>
        </p:nvSpPr>
        <p:spPr>
          <a:xfrm>
            <a:off x="2027802" y="1319968"/>
            <a:ext cx="9684822" cy="1692771"/>
          </a:xfrm>
          <a:prstGeom prst="rect">
            <a:avLst/>
          </a:prstGeom>
          <a:noFill/>
        </p:spPr>
        <p:txBody>
          <a:bodyPr wrap="square">
            <a:spAutoFit/>
          </a:bodyPr>
          <a:lstStyle/>
          <a:p>
            <a:pPr>
              <a:spcAft>
                <a:spcPts val="1200"/>
              </a:spcAft>
            </a:pPr>
            <a:r>
              <a:rPr lang="en-GB" sz="2800" b="1">
                <a:cs typeface="Calibri" panose="020F0502020204030204" pitchFamily="34" charset="0"/>
              </a:rPr>
              <a:t>S</a:t>
            </a:r>
            <a:r>
              <a:rPr lang="en-GB" sz="2800">
                <a:cs typeface="Calibri" panose="020F0502020204030204" pitchFamily="34" charset="0"/>
              </a:rPr>
              <a:t>tandard </a:t>
            </a:r>
            <a:r>
              <a:rPr lang="en-GB" sz="2800" b="1">
                <a:cs typeface="Calibri" panose="020F0502020204030204" pitchFamily="34" charset="0"/>
              </a:rPr>
              <a:t>T</a:t>
            </a:r>
            <a:r>
              <a:rPr lang="en-GB" sz="2800">
                <a:cs typeface="Calibri" panose="020F0502020204030204" pitchFamily="34" charset="0"/>
              </a:rPr>
              <a:t>emperature and </a:t>
            </a:r>
            <a:r>
              <a:rPr lang="en-GB" sz="2800" b="1">
                <a:cs typeface="Calibri" panose="020F0502020204030204" pitchFamily="34" charset="0"/>
              </a:rPr>
              <a:t>P</a:t>
            </a:r>
            <a:r>
              <a:rPr lang="en-GB" sz="2800">
                <a:cs typeface="Calibri" panose="020F0502020204030204" pitchFamily="34" charset="0"/>
              </a:rPr>
              <a:t>ressure </a:t>
            </a:r>
          </a:p>
          <a:p>
            <a:pPr>
              <a:spcAft>
                <a:spcPts val="1200"/>
              </a:spcAft>
            </a:pPr>
            <a:r>
              <a:rPr lang="en-GB" sz="2800" b="1">
                <a:cs typeface="Calibri" panose="020F0502020204030204" pitchFamily="34" charset="0"/>
              </a:rPr>
              <a:t>STP  </a:t>
            </a:r>
            <a:r>
              <a:rPr lang="en-GB" sz="2800" b="1">
                <a:solidFill>
                  <a:srgbClr val="0000FF"/>
                </a:solidFill>
                <a:cs typeface="Calibri" panose="020F0502020204030204" pitchFamily="34" charset="0"/>
              </a:rPr>
              <a:t>0 °C (273.15 K)</a:t>
            </a:r>
            <a:r>
              <a:rPr lang="en-GB" sz="2800" b="1">
                <a:solidFill>
                  <a:srgbClr val="00B050"/>
                </a:solidFill>
                <a:cs typeface="Calibri" panose="020F0502020204030204" pitchFamily="34" charset="0"/>
              </a:rPr>
              <a:t> 1 </a:t>
            </a:r>
            <a:r>
              <a:rPr lang="en-GB" sz="2800" b="1" err="1">
                <a:solidFill>
                  <a:srgbClr val="00B050"/>
                </a:solidFill>
                <a:cs typeface="Calibri" panose="020F0502020204030204" pitchFamily="34" charset="0"/>
              </a:rPr>
              <a:t>atm</a:t>
            </a:r>
            <a:endParaRPr lang="en-GB" sz="2800" b="1">
              <a:solidFill>
                <a:srgbClr val="00B050"/>
              </a:solidFill>
              <a:cs typeface="Calibri" panose="020F0502020204030204" pitchFamily="34" charset="0"/>
            </a:endParaRPr>
          </a:p>
          <a:p>
            <a:pPr>
              <a:spcAft>
                <a:spcPts val="1200"/>
              </a:spcAft>
            </a:pPr>
            <a:r>
              <a:rPr lang="en-GB" sz="2800">
                <a:solidFill>
                  <a:srgbClr val="00B050"/>
                </a:solidFill>
                <a:cs typeface="Calibri" panose="020F0502020204030204" pitchFamily="34" charset="0"/>
              </a:rPr>
              <a:t>(1 </a:t>
            </a:r>
            <a:r>
              <a:rPr lang="en-GB" sz="2800" err="1">
                <a:solidFill>
                  <a:srgbClr val="00B050"/>
                </a:solidFill>
                <a:cs typeface="Calibri" panose="020F0502020204030204" pitchFamily="34" charset="0"/>
              </a:rPr>
              <a:t>atm</a:t>
            </a:r>
            <a:r>
              <a:rPr lang="en-GB" sz="2800">
                <a:solidFill>
                  <a:srgbClr val="00B050"/>
                </a:solidFill>
                <a:cs typeface="Calibri" panose="020F0502020204030204" pitchFamily="34" charset="0"/>
              </a:rPr>
              <a:t>) </a:t>
            </a:r>
            <a:r>
              <a:rPr lang="en-GB" sz="2800">
                <a:solidFill>
                  <a:srgbClr val="FF0000"/>
                </a:solidFill>
                <a:cs typeface="Calibri" panose="020F0502020204030204" pitchFamily="34" charset="0"/>
              </a:rPr>
              <a:t>V</a:t>
            </a:r>
            <a:r>
              <a:rPr lang="en-GB" sz="2800">
                <a:solidFill>
                  <a:srgbClr val="00B050"/>
                </a:solidFill>
                <a:cs typeface="Calibri" panose="020F0502020204030204" pitchFamily="34" charset="0"/>
              </a:rPr>
              <a:t> = </a:t>
            </a:r>
            <a:r>
              <a:rPr lang="en-GB" sz="2800">
                <a:solidFill>
                  <a:srgbClr val="7030A0"/>
                </a:solidFill>
                <a:cs typeface="Calibri" panose="020F0502020204030204" pitchFamily="34" charset="0"/>
              </a:rPr>
              <a:t>(1 mol) </a:t>
            </a:r>
            <a:r>
              <a:rPr lang="en-GB" sz="2800">
                <a:solidFill>
                  <a:srgbClr val="00B050"/>
                </a:solidFill>
                <a:cs typeface="Calibri" panose="020F0502020204030204" pitchFamily="34" charset="0"/>
              </a:rPr>
              <a:t>(</a:t>
            </a:r>
            <a:r>
              <a:rPr lang="en-GB" sz="2800">
                <a:cs typeface="Calibri" panose="020F0502020204030204" pitchFamily="34" charset="0"/>
              </a:rPr>
              <a:t>0.08206</a:t>
            </a:r>
            <a:r>
              <a:rPr lang="en-GB" sz="2800">
                <a:solidFill>
                  <a:srgbClr val="00B050"/>
                </a:solidFill>
                <a:cs typeface="Calibri" panose="020F0502020204030204" pitchFamily="34" charset="0"/>
              </a:rPr>
              <a:t> </a:t>
            </a:r>
            <a:r>
              <a:rPr lang="en-GB" sz="2800" err="1">
                <a:solidFill>
                  <a:srgbClr val="00B050"/>
                </a:solidFill>
                <a:cs typeface="Calibri" panose="020F0502020204030204" pitchFamily="34" charset="0"/>
              </a:rPr>
              <a:t>atm</a:t>
            </a:r>
            <a:r>
              <a:rPr lang="en-GB" sz="2800">
                <a:solidFill>
                  <a:srgbClr val="00B050"/>
                </a:solidFill>
                <a:cs typeface="Calibri" panose="020F0502020204030204" pitchFamily="34" charset="0"/>
              </a:rPr>
              <a:t> </a:t>
            </a:r>
            <a:r>
              <a:rPr lang="en-GB" sz="2800">
                <a:solidFill>
                  <a:srgbClr val="FF0000"/>
                </a:solidFill>
                <a:cs typeface="Calibri" panose="020F0502020204030204" pitchFamily="34" charset="0"/>
              </a:rPr>
              <a:t>L</a:t>
            </a:r>
            <a:r>
              <a:rPr lang="en-GB" sz="2800">
                <a:solidFill>
                  <a:srgbClr val="00B05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(273.15 K)</a:t>
            </a:r>
            <a:endParaRPr lang="en-GB" sz="2800" b="1">
              <a:solidFill>
                <a:srgbClr val="FF0000"/>
              </a:solidFill>
              <a:cs typeface="Calibri" panose="020F0502020204030204" pitchFamily="34" charset="0"/>
            </a:endParaRPr>
          </a:p>
        </p:txBody>
      </p:sp>
      <p:sp>
        <p:nvSpPr>
          <p:cNvPr id="20" name="TextBox 19">
            <a:extLst>
              <a:ext uri="{FF2B5EF4-FFF2-40B4-BE49-F238E27FC236}">
                <a16:creationId xmlns:a16="http://schemas.microsoft.com/office/drawing/2014/main" id="{1D57AD2E-7475-41DB-B523-711EC7ECCA97}"/>
              </a:ext>
            </a:extLst>
          </p:cNvPr>
          <p:cNvSpPr txBox="1"/>
          <p:nvPr/>
        </p:nvSpPr>
        <p:spPr>
          <a:xfrm>
            <a:off x="2976322" y="2981788"/>
            <a:ext cx="6682026" cy="523220"/>
          </a:xfrm>
          <a:prstGeom prst="rect">
            <a:avLst/>
          </a:prstGeom>
          <a:noFill/>
          <a:ln w="12700">
            <a:solidFill>
              <a:srgbClr val="C00000"/>
            </a:solidFill>
          </a:ln>
        </p:spPr>
        <p:txBody>
          <a:bodyPr wrap="square" rtlCol="0">
            <a:spAutoFit/>
          </a:bodyPr>
          <a:lstStyle/>
          <a:p>
            <a:r>
              <a:rPr lang="en-GB" sz="2800">
                <a:solidFill>
                  <a:srgbClr val="C00000"/>
                </a:solidFill>
                <a:cs typeface="Calibri" panose="020F0502020204030204" pitchFamily="34" charset="0"/>
              </a:rPr>
              <a:t>Molar Volume = 22.4 L (dm</a:t>
            </a:r>
            <a:r>
              <a:rPr lang="en-GB" sz="2800" baseline="30000">
                <a:solidFill>
                  <a:srgbClr val="C00000"/>
                </a:solidFill>
                <a:cs typeface="Calibri" panose="020F0502020204030204" pitchFamily="34" charset="0"/>
              </a:rPr>
              <a:t>3</a:t>
            </a:r>
            <a:r>
              <a:rPr lang="en-GB" sz="2800">
                <a:solidFill>
                  <a:srgbClr val="C00000"/>
                </a:solidFill>
                <a:cs typeface="Calibri" panose="020F0502020204030204" pitchFamily="34" charset="0"/>
              </a:rPr>
              <a:t>)</a:t>
            </a:r>
            <a:r>
              <a:rPr lang="en-GB" sz="2800" baseline="30000">
                <a:solidFill>
                  <a:srgbClr val="C00000"/>
                </a:solidFill>
                <a:cs typeface="Calibri" panose="020F0502020204030204" pitchFamily="34" charset="0"/>
              </a:rPr>
              <a:t> </a:t>
            </a:r>
          </a:p>
        </p:txBody>
      </p:sp>
      <p:sp>
        <p:nvSpPr>
          <p:cNvPr id="21" name="TextBox 20">
            <a:extLst>
              <a:ext uri="{FF2B5EF4-FFF2-40B4-BE49-F238E27FC236}">
                <a16:creationId xmlns:a16="http://schemas.microsoft.com/office/drawing/2014/main" id="{5DFF4E63-5933-4568-B92E-94C56801E611}"/>
              </a:ext>
            </a:extLst>
          </p:cNvPr>
          <p:cNvSpPr txBox="1"/>
          <p:nvPr/>
        </p:nvSpPr>
        <p:spPr>
          <a:xfrm>
            <a:off x="2027801" y="3892539"/>
            <a:ext cx="10388599" cy="1692771"/>
          </a:xfrm>
          <a:prstGeom prst="rect">
            <a:avLst/>
          </a:prstGeom>
          <a:noFill/>
        </p:spPr>
        <p:txBody>
          <a:bodyPr wrap="square">
            <a:spAutoFit/>
          </a:bodyPr>
          <a:lstStyle/>
          <a:p>
            <a:pPr>
              <a:spcAft>
                <a:spcPts val="1200"/>
              </a:spcAft>
            </a:pPr>
            <a:r>
              <a:rPr lang="en-GB" sz="2800" b="1">
                <a:cs typeface="Calibri" panose="020F0502020204030204" pitchFamily="34" charset="0"/>
              </a:rPr>
              <a:t>S</a:t>
            </a:r>
            <a:r>
              <a:rPr lang="en-GB" sz="2800">
                <a:cs typeface="Calibri" panose="020F0502020204030204" pitchFamily="34" charset="0"/>
              </a:rPr>
              <a:t>tandard </a:t>
            </a:r>
            <a:r>
              <a:rPr lang="en-GB" sz="2800" b="1">
                <a:cs typeface="Calibri" panose="020F0502020204030204" pitchFamily="34" charset="0"/>
              </a:rPr>
              <a:t>A</a:t>
            </a:r>
            <a:r>
              <a:rPr lang="en-GB" sz="2800">
                <a:cs typeface="Calibri" panose="020F0502020204030204" pitchFamily="34" charset="0"/>
              </a:rPr>
              <a:t>mbient </a:t>
            </a:r>
            <a:r>
              <a:rPr lang="en-GB" sz="2800" b="1">
                <a:cs typeface="Calibri" panose="020F0502020204030204" pitchFamily="34" charset="0"/>
              </a:rPr>
              <a:t>T</a:t>
            </a:r>
            <a:r>
              <a:rPr lang="en-GB" sz="2800">
                <a:cs typeface="Calibri" panose="020F0502020204030204" pitchFamily="34" charset="0"/>
              </a:rPr>
              <a:t>emperature and </a:t>
            </a:r>
            <a:r>
              <a:rPr lang="en-GB" sz="2800" b="1">
                <a:cs typeface="Calibri" panose="020F0502020204030204" pitchFamily="34" charset="0"/>
              </a:rPr>
              <a:t>P</a:t>
            </a:r>
            <a:r>
              <a:rPr lang="en-GB" sz="2800">
                <a:cs typeface="Calibri" panose="020F0502020204030204" pitchFamily="34" charset="0"/>
              </a:rPr>
              <a:t>ressure       </a:t>
            </a:r>
          </a:p>
          <a:p>
            <a:pPr>
              <a:spcAft>
                <a:spcPts val="1200"/>
              </a:spcAft>
            </a:pPr>
            <a:r>
              <a:rPr lang="en-GB" sz="2800" b="1">
                <a:cs typeface="Calibri" panose="020F0502020204030204" pitchFamily="34" charset="0"/>
              </a:rPr>
              <a:t>SATP   </a:t>
            </a:r>
            <a:r>
              <a:rPr lang="en-GB" sz="2800" b="1">
                <a:solidFill>
                  <a:srgbClr val="0000FF"/>
                </a:solidFill>
                <a:cs typeface="Calibri" panose="020F0502020204030204" pitchFamily="34" charset="0"/>
              </a:rPr>
              <a:t>25 °C (298.15 K)</a:t>
            </a:r>
            <a:r>
              <a:rPr lang="en-GB" sz="2800" b="1">
                <a:solidFill>
                  <a:srgbClr val="00B050"/>
                </a:solidFill>
                <a:cs typeface="Calibri" panose="020F0502020204030204" pitchFamily="34" charset="0"/>
              </a:rPr>
              <a:t> 1 bar</a:t>
            </a:r>
          </a:p>
          <a:p>
            <a:pPr>
              <a:spcAft>
                <a:spcPts val="1200"/>
              </a:spcAft>
            </a:pPr>
            <a:r>
              <a:rPr lang="en-GB" sz="2800">
                <a:solidFill>
                  <a:srgbClr val="00B050"/>
                </a:solidFill>
                <a:cs typeface="Calibri" panose="020F0502020204030204" pitchFamily="34" charset="0"/>
              </a:rPr>
              <a:t>(1 bar) </a:t>
            </a:r>
            <a:r>
              <a:rPr lang="en-GB" sz="2800">
                <a:solidFill>
                  <a:srgbClr val="FF0000"/>
                </a:solidFill>
                <a:cs typeface="Calibri" panose="020F0502020204030204" pitchFamily="34" charset="0"/>
              </a:rPr>
              <a:t>V</a:t>
            </a:r>
            <a:r>
              <a:rPr lang="en-GB" sz="2800">
                <a:solidFill>
                  <a:srgbClr val="00B050"/>
                </a:solidFill>
                <a:cs typeface="Calibri" panose="020F0502020204030204" pitchFamily="34" charset="0"/>
              </a:rPr>
              <a:t> = </a:t>
            </a:r>
            <a:r>
              <a:rPr lang="en-GB" sz="2800">
                <a:solidFill>
                  <a:srgbClr val="7030A0"/>
                </a:solidFill>
                <a:cs typeface="Calibri" panose="020F0502020204030204" pitchFamily="34" charset="0"/>
              </a:rPr>
              <a:t>(1 mol) </a:t>
            </a:r>
            <a:r>
              <a:rPr lang="en-GB" sz="2800">
                <a:solidFill>
                  <a:srgbClr val="00B050"/>
                </a:solidFill>
                <a:cs typeface="Calibri" panose="020F0502020204030204" pitchFamily="34" charset="0"/>
              </a:rPr>
              <a:t>(</a:t>
            </a:r>
            <a:r>
              <a:rPr lang="en-GB" sz="2800">
                <a:cs typeface="Calibri" panose="020F0502020204030204" pitchFamily="34" charset="0"/>
              </a:rPr>
              <a:t>0.08314</a:t>
            </a:r>
            <a:r>
              <a:rPr lang="en-GB" sz="2800">
                <a:solidFill>
                  <a:srgbClr val="00B050"/>
                </a:solidFill>
                <a:cs typeface="Calibri" panose="020F0502020204030204" pitchFamily="34" charset="0"/>
              </a:rPr>
              <a:t> bar </a:t>
            </a:r>
            <a:r>
              <a:rPr lang="en-GB" sz="2800">
                <a:solidFill>
                  <a:srgbClr val="FF0000"/>
                </a:solidFill>
                <a:cs typeface="Calibri" panose="020F0502020204030204" pitchFamily="34" charset="0"/>
              </a:rPr>
              <a:t>dm</a:t>
            </a:r>
            <a:r>
              <a:rPr lang="en-GB" sz="2800" baseline="30000">
                <a:solidFill>
                  <a:srgbClr val="FF0000"/>
                </a:solidFill>
                <a:cs typeface="Calibri" panose="020F0502020204030204" pitchFamily="34" charset="0"/>
              </a:rPr>
              <a:t>3</a:t>
            </a:r>
            <a:r>
              <a:rPr lang="en-GB" sz="2800">
                <a:solidFill>
                  <a:srgbClr val="00B050"/>
                </a:solidFill>
                <a:cs typeface="Calibri" panose="020F0502020204030204" pitchFamily="34" charset="0"/>
              </a:rPr>
              <a:t> </a:t>
            </a:r>
            <a:r>
              <a:rPr lang="en-GB" sz="2800">
                <a:solidFill>
                  <a:srgbClr val="7030A0"/>
                </a:solidFill>
                <a:cs typeface="Calibri" panose="020F0502020204030204" pitchFamily="34" charset="0"/>
              </a:rPr>
              <a:t>mol</a:t>
            </a:r>
            <a:r>
              <a:rPr lang="en-GB" sz="2800" baseline="30000">
                <a:solidFill>
                  <a:srgbClr val="7030A0"/>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K</a:t>
            </a:r>
            <a:r>
              <a:rPr lang="en-GB" sz="2800" baseline="30000">
                <a:solidFill>
                  <a:srgbClr val="0000FF"/>
                </a:solidFill>
                <a:cs typeface="Calibri" panose="020F0502020204030204" pitchFamily="34" charset="0"/>
              </a:rPr>
              <a:t>-1</a:t>
            </a:r>
            <a:r>
              <a:rPr lang="en-GB" sz="2800">
                <a:solidFill>
                  <a:srgbClr val="00B050"/>
                </a:solidFill>
                <a:cs typeface="Calibri" panose="020F0502020204030204" pitchFamily="34" charset="0"/>
              </a:rPr>
              <a:t>) </a:t>
            </a:r>
            <a:r>
              <a:rPr lang="en-GB" sz="2800">
                <a:solidFill>
                  <a:srgbClr val="0000FF"/>
                </a:solidFill>
                <a:cs typeface="Calibri" panose="020F0502020204030204" pitchFamily="34" charset="0"/>
              </a:rPr>
              <a:t>(298.15 K)</a:t>
            </a:r>
            <a:endParaRPr lang="en-GB" sz="2800">
              <a:solidFill>
                <a:srgbClr val="00B050"/>
              </a:solidFill>
              <a:cs typeface="Calibri" panose="020F0502020204030204" pitchFamily="34" charset="0"/>
            </a:endParaRPr>
          </a:p>
        </p:txBody>
      </p:sp>
      <p:sp>
        <p:nvSpPr>
          <p:cNvPr id="23" name="TextBox 22">
            <a:extLst>
              <a:ext uri="{FF2B5EF4-FFF2-40B4-BE49-F238E27FC236}">
                <a16:creationId xmlns:a16="http://schemas.microsoft.com/office/drawing/2014/main" id="{C21FE695-828E-4B20-A781-E034FEF3F12E}"/>
              </a:ext>
            </a:extLst>
          </p:cNvPr>
          <p:cNvSpPr txBox="1"/>
          <p:nvPr/>
        </p:nvSpPr>
        <p:spPr>
          <a:xfrm>
            <a:off x="2976323" y="5577307"/>
            <a:ext cx="6831386" cy="523220"/>
          </a:xfrm>
          <a:prstGeom prst="rect">
            <a:avLst/>
          </a:prstGeom>
          <a:noFill/>
          <a:ln w="12700">
            <a:solidFill>
              <a:srgbClr val="C00000"/>
            </a:solidFill>
          </a:ln>
        </p:spPr>
        <p:txBody>
          <a:bodyPr wrap="square" rtlCol="0">
            <a:spAutoFit/>
          </a:bodyPr>
          <a:lstStyle/>
          <a:p>
            <a:r>
              <a:rPr lang="en-GB" sz="2800">
                <a:solidFill>
                  <a:srgbClr val="C00000"/>
                </a:solidFill>
                <a:cs typeface="Calibri" panose="020F0502020204030204" pitchFamily="34" charset="0"/>
              </a:rPr>
              <a:t>Molar Volume = 24.8 L (dm</a:t>
            </a:r>
            <a:r>
              <a:rPr lang="en-GB" sz="2800" baseline="30000">
                <a:solidFill>
                  <a:srgbClr val="C00000"/>
                </a:solidFill>
                <a:cs typeface="Calibri" panose="020F0502020204030204" pitchFamily="34" charset="0"/>
              </a:rPr>
              <a:t>3</a:t>
            </a:r>
            <a:r>
              <a:rPr lang="en-GB" sz="2800">
                <a:solidFill>
                  <a:srgbClr val="C00000"/>
                </a:solidFill>
                <a:cs typeface="Calibri" panose="020F0502020204030204" pitchFamily="34" charset="0"/>
              </a:rPr>
              <a:t>)</a:t>
            </a:r>
            <a:r>
              <a:rPr lang="en-GB" sz="2800" baseline="30000">
                <a:solidFill>
                  <a:srgbClr val="C00000"/>
                </a:solidFill>
                <a:cs typeface="Calibri" panose="020F0502020204030204" pitchFamily="34" charset="0"/>
              </a:rPr>
              <a:t> </a:t>
            </a:r>
            <a:r>
              <a:rPr lang="en-GB" sz="2800">
                <a:solidFill>
                  <a:srgbClr val="C00000"/>
                </a:solidFill>
                <a:cs typeface="Calibri" panose="020F0502020204030204" pitchFamily="34" charset="0"/>
              </a:rPr>
              <a:t> </a:t>
            </a:r>
          </a:p>
        </p:txBody>
      </p:sp>
    </p:spTree>
    <p:extLst>
      <p:ext uri="{BB962C8B-B14F-4D97-AF65-F5344CB8AC3E}">
        <p14:creationId xmlns:p14="http://schemas.microsoft.com/office/powerpoint/2010/main" val="408415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0" grpId="0" animBg="1"/>
      <p:bldP spid="21" grpId="0"/>
      <p:bldP spid="2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 </a:t>
            </a:r>
            <a:endParaRPr lang="en-GB" sz="2400" b="1">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D36301F-FE62-4E61-AFF9-94A61D130242}"/>
              </a:ext>
            </a:extLst>
          </p:cNvPr>
          <p:cNvSpPr txBox="1"/>
          <p:nvPr/>
        </p:nvSpPr>
        <p:spPr>
          <a:xfrm>
            <a:off x="1523998" y="2275653"/>
            <a:ext cx="9029886"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2</a:t>
            </a:r>
            <a:r>
              <a:rPr lang="en-GB" sz="2200">
                <a:latin typeface="Calibri" panose="020F0502020204030204" pitchFamily="34" charset="0"/>
                <a:cs typeface="Calibri" panose="020F0502020204030204" pitchFamily="34" charset="0"/>
              </a:rPr>
              <a:t>: Consider the reaction, 2 C</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6</a:t>
            </a:r>
            <a:r>
              <a:rPr lang="en-GB" sz="2200">
                <a:latin typeface="Calibri" panose="020F0502020204030204" pitchFamily="34" charset="0"/>
                <a:cs typeface="Calibri" panose="020F0502020204030204" pitchFamily="34" charset="0"/>
              </a:rPr>
              <a:t> (g)  +  7 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a:t>
            </a:r>
            <a:r>
              <a:rPr lang="en-GB" sz="2200">
                <a:latin typeface="Calibri" panose="020F0502020204030204" pitchFamily="34" charset="0"/>
                <a:cs typeface="Calibri" panose="020F0502020204030204" pitchFamily="34" charset="0"/>
                <a:sym typeface="Wingdings" panose="05000000000000000000" pitchFamily="2" charset="2"/>
              </a:rPr>
              <a:t> 4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6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How many g of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would react with 20.0 L of C</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H</a:t>
            </a:r>
            <a:r>
              <a:rPr lang="en-GB" sz="2200" baseline="-25000">
                <a:latin typeface="Calibri" panose="020F0502020204030204" pitchFamily="34" charset="0"/>
                <a:cs typeface="Calibri" panose="020F0502020204030204" pitchFamily="34" charset="0"/>
                <a:sym typeface="Wingdings" panose="05000000000000000000" pitchFamily="2" charset="2"/>
              </a:rPr>
              <a:t>6</a:t>
            </a:r>
            <a:r>
              <a:rPr lang="en-GB" sz="2200">
                <a:latin typeface="Calibri" panose="020F0502020204030204" pitchFamily="34" charset="0"/>
                <a:cs typeface="Calibri" panose="020F0502020204030204" pitchFamily="34" charset="0"/>
                <a:sym typeface="Wingdings" panose="05000000000000000000" pitchFamily="2" charset="2"/>
              </a:rPr>
              <a:t> (g) at 25 °C and 740 torr pressure?</a:t>
            </a:r>
            <a:endParaRPr lang="en-GB" sz="22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E4E62434-D5EB-40C5-9150-5BA074C1D653}"/>
              </a:ext>
            </a:extLst>
          </p:cNvPr>
          <p:cNvSpPr txBox="1"/>
          <p:nvPr/>
        </p:nvSpPr>
        <p:spPr>
          <a:xfrm>
            <a:off x="6456040" y="102245"/>
            <a:ext cx="1282080" cy="338554"/>
          </a:xfrm>
          <a:prstGeom prst="rect">
            <a:avLst/>
          </a:prstGeom>
          <a:noFill/>
        </p:spPr>
        <p:txBody>
          <a:bodyPr wrap="square">
            <a:spAutoFit/>
          </a:bodyPr>
          <a:lstStyle/>
          <a:p>
            <a:r>
              <a:rPr lang="en-GB" sz="1600">
                <a:solidFill>
                  <a:srgbClr val="00B050"/>
                </a:solidFill>
                <a:latin typeface="Calibri" panose="020F0502020204030204" pitchFamily="34" charset="0"/>
                <a:cs typeface="Calibri" panose="020F0502020204030204" pitchFamily="34" charset="0"/>
              </a:rPr>
              <a:t>P</a:t>
            </a:r>
            <a:r>
              <a:rPr lang="en-GB" sz="1600">
                <a:solidFill>
                  <a:srgbClr val="FF0000"/>
                </a:solidFill>
                <a:latin typeface="Calibri" panose="020F0502020204030204" pitchFamily="34" charset="0"/>
                <a:cs typeface="Calibri" panose="020F0502020204030204" pitchFamily="34" charset="0"/>
              </a:rPr>
              <a:t>V</a:t>
            </a:r>
            <a:r>
              <a:rPr lang="en-GB" sz="1600">
                <a:latin typeface="Calibri" panose="020F0502020204030204" pitchFamily="34" charset="0"/>
                <a:cs typeface="Calibri" panose="020F0502020204030204" pitchFamily="34" charset="0"/>
              </a:rPr>
              <a:t> = </a:t>
            </a:r>
            <a:r>
              <a:rPr lang="en-GB" sz="1600" err="1">
                <a:solidFill>
                  <a:srgbClr val="7030A0"/>
                </a:solidFill>
                <a:latin typeface="Calibri" panose="020F0502020204030204" pitchFamily="34" charset="0"/>
                <a:cs typeface="Calibri" panose="020F0502020204030204" pitchFamily="34" charset="0"/>
              </a:rPr>
              <a:t>n</a:t>
            </a:r>
            <a:r>
              <a:rPr lang="en-GB" sz="1600" err="1">
                <a:latin typeface="Calibri" panose="020F0502020204030204" pitchFamily="34" charset="0"/>
                <a:cs typeface="Calibri" panose="020F0502020204030204" pitchFamily="34" charset="0"/>
              </a:rPr>
              <a:t>R</a:t>
            </a:r>
            <a:r>
              <a:rPr lang="en-GB" sz="1600" err="1">
                <a:solidFill>
                  <a:srgbClr val="0000FF"/>
                </a:solidFill>
                <a:latin typeface="Calibri" panose="020F0502020204030204" pitchFamily="34" charset="0"/>
                <a:cs typeface="Calibri" panose="020F0502020204030204" pitchFamily="34" charset="0"/>
              </a:rPr>
              <a:t>T</a:t>
            </a:r>
            <a:endParaRPr lang="en-GB" sz="1600">
              <a:solidFill>
                <a:srgbClr val="0000FF"/>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C279E329-6422-4082-98A6-BBBD5C806380}"/>
              </a:ext>
            </a:extLst>
          </p:cNvPr>
          <p:cNvSpPr txBox="1"/>
          <p:nvPr/>
        </p:nvSpPr>
        <p:spPr>
          <a:xfrm>
            <a:off x="1524001" y="409039"/>
            <a:ext cx="8338949" cy="430887"/>
          </a:xfrm>
          <a:prstGeom prst="rect">
            <a:avLst/>
          </a:prstGeom>
          <a:noFill/>
        </p:spPr>
        <p:txBody>
          <a:bodyPr wrap="none" rtlCol="0">
            <a:spAutoFit/>
          </a:bodyPr>
          <a:lstStyle/>
          <a:p>
            <a:r>
              <a:rPr lang="en-GB" sz="2200" b="1">
                <a:latin typeface="Calibri" panose="020F0502020204030204" pitchFamily="34" charset="0"/>
                <a:cs typeface="Calibri" panose="020F0502020204030204" pitchFamily="34" charset="0"/>
              </a:rPr>
              <a:t>EXAMPLE 1</a:t>
            </a:r>
            <a:r>
              <a:rPr lang="en-GB" sz="2200">
                <a:latin typeface="Calibri" panose="020F0502020204030204" pitchFamily="34" charset="0"/>
                <a:cs typeface="Calibri" panose="020F0502020204030204" pitchFamily="34" charset="0"/>
              </a:rPr>
              <a:t>: Calculate the volume occupied by 10.0 g of NH</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gas at STP </a:t>
            </a:r>
          </a:p>
        </p:txBody>
      </p:sp>
      <p:sp>
        <p:nvSpPr>
          <p:cNvPr id="11" name="TextBox 10">
            <a:extLst>
              <a:ext uri="{FF2B5EF4-FFF2-40B4-BE49-F238E27FC236}">
                <a16:creationId xmlns:a16="http://schemas.microsoft.com/office/drawing/2014/main" id="{68C5A2FD-BBD6-45FC-8418-D7CA10EB8EC8}"/>
              </a:ext>
            </a:extLst>
          </p:cNvPr>
          <p:cNvSpPr txBox="1"/>
          <p:nvPr/>
        </p:nvSpPr>
        <p:spPr>
          <a:xfrm>
            <a:off x="1515455" y="4886580"/>
            <a:ext cx="8640960"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3</a:t>
            </a:r>
            <a:r>
              <a:rPr lang="en-GB" sz="2200">
                <a:latin typeface="Calibri" panose="020F0502020204030204" pitchFamily="34" charset="0"/>
                <a:cs typeface="Calibri" panose="020F0502020204030204" pitchFamily="34" charset="0"/>
              </a:rPr>
              <a:t>: What mass of CO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will exert the same pressure as 12 g of hydrogen </a:t>
            </a:r>
            <a:r>
              <a:rPr lang="en-GB" sz="2200" err="1">
                <a:latin typeface="Calibri" panose="020F0502020204030204" pitchFamily="34" charset="0"/>
                <a:cs typeface="Calibri" panose="020F0502020204030204" pitchFamily="34" charset="0"/>
              </a:rPr>
              <a:t>sulfide</a:t>
            </a:r>
            <a:r>
              <a:rPr lang="en-GB" sz="2200">
                <a:latin typeface="Calibri" panose="020F0502020204030204" pitchFamily="34" charset="0"/>
                <a:cs typeface="Calibri" panose="020F0502020204030204" pitchFamily="34" charset="0"/>
              </a:rPr>
              <a:t>, H</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S, in the same container under the same conditions. </a:t>
            </a:r>
          </a:p>
        </p:txBody>
      </p:sp>
    </p:spTree>
    <p:extLst>
      <p:ext uri="{BB962C8B-B14F-4D97-AF65-F5344CB8AC3E}">
        <p14:creationId xmlns:p14="http://schemas.microsoft.com/office/powerpoint/2010/main" val="551386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SAMPLE PROBLEM </a:t>
            </a:r>
            <a:endParaRPr lang="en-GB" sz="2400" b="1">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BD36301F-FE62-4E61-AFF9-94A61D130242}"/>
              </a:ext>
            </a:extLst>
          </p:cNvPr>
          <p:cNvSpPr txBox="1"/>
          <p:nvPr/>
        </p:nvSpPr>
        <p:spPr>
          <a:xfrm>
            <a:off x="1523998" y="2275653"/>
            <a:ext cx="9029886"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2</a:t>
            </a:r>
            <a:r>
              <a:rPr lang="en-GB" sz="2200">
                <a:latin typeface="Calibri" panose="020F0502020204030204" pitchFamily="34" charset="0"/>
                <a:cs typeface="Calibri" panose="020F0502020204030204" pitchFamily="34" charset="0"/>
              </a:rPr>
              <a:t>: Consider the reaction, 2 C</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6</a:t>
            </a:r>
            <a:r>
              <a:rPr lang="en-GB" sz="2200">
                <a:latin typeface="Calibri" panose="020F0502020204030204" pitchFamily="34" charset="0"/>
                <a:cs typeface="Calibri" panose="020F0502020204030204" pitchFamily="34" charset="0"/>
              </a:rPr>
              <a:t> (g)  +  7 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(g) </a:t>
            </a:r>
            <a:r>
              <a:rPr lang="en-GB" sz="2200">
                <a:latin typeface="Calibri" panose="020F0502020204030204" pitchFamily="34" charset="0"/>
                <a:cs typeface="Calibri" panose="020F0502020204030204" pitchFamily="34" charset="0"/>
                <a:sym typeface="Wingdings" panose="05000000000000000000" pitchFamily="2" charset="2"/>
              </a:rPr>
              <a:t> 4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6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How many g of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would react with 20.0 L of C</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H</a:t>
            </a:r>
            <a:r>
              <a:rPr lang="en-GB" sz="2200" baseline="-25000">
                <a:latin typeface="Calibri" panose="020F0502020204030204" pitchFamily="34" charset="0"/>
                <a:cs typeface="Calibri" panose="020F0502020204030204" pitchFamily="34" charset="0"/>
                <a:sym typeface="Wingdings" panose="05000000000000000000" pitchFamily="2" charset="2"/>
              </a:rPr>
              <a:t>6</a:t>
            </a:r>
            <a:r>
              <a:rPr lang="en-GB" sz="2200">
                <a:latin typeface="Calibri" panose="020F0502020204030204" pitchFamily="34" charset="0"/>
                <a:cs typeface="Calibri" panose="020F0502020204030204" pitchFamily="34" charset="0"/>
                <a:sym typeface="Wingdings" panose="05000000000000000000" pitchFamily="2" charset="2"/>
              </a:rPr>
              <a:t> (g) at 25 °C and 740 torr pressure?</a:t>
            </a:r>
            <a:endParaRPr lang="en-GB" sz="22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E4E62434-D5EB-40C5-9150-5BA074C1D653}"/>
              </a:ext>
            </a:extLst>
          </p:cNvPr>
          <p:cNvSpPr txBox="1"/>
          <p:nvPr/>
        </p:nvSpPr>
        <p:spPr>
          <a:xfrm>
            <a:off x="6456040" y="102245"/>
            <a:ext cx="1282080" cy="338554"/>
          </a:xfrm>
          <a:prstGeom prst="rect">
            <a:avLst/>
          </a:prstGeom>
          <a:noFill/>
        </p:spPr>
        <p:txBody>
          <a:bodyPr wrap="square">
            <a:spAutoFit/>
          </a:bodyPr>
          <a:lstStyle/>
          <a:p>
            <a:r>
              <a:rPr lang="en-GB" sz="1600">
                <a:solidFill>
                  <a:srgbClr val="00B050"/>
                </a:solidFill>
                <a:latin typeface="Calibri" panose="020F0502020204030204" pitchFamily="34" charset="0"/>
                <a:cs typeface="Calibri" panose="020F0502020204030204" pitchFamily="34" charset="0"/>
              </a:rPr>
              <a:t>P</a:t>
            </a:r>
            <a:r>
              <a:rPr lang="en-GB" sz="1600">
                <a:solidFill>
                  <a:srgbClr val="FF0000"/>
                </a:solidFill>
                <a:latin typeface="Calibri" panose="020F0502020204030204" pitchFamily="34" charset="0"/>
                <a:cs typeface="Calibri" panose="020F0502020204030204" pitchFamily="34" charset="0"/>
              </a:rPr>
              <a:t>V</a:t>
            </a:r>
            <a:r>
              <a:rPr lang="en-GB" sz="1600">
                <a:latin typeface="Calibri" panose="020F0502020204030204" pitchFamily="34" charset="0"/>
                <a:cs typeface="Calibri" panose="020F0502020204030204" pitchFamily="34" charset="0"/>
              </a:rPr>
              <a:t> = </a:t>
            </a:r>
            <a:r>
              <a:rPr lang="en-GB" sz="1600" err="1">
                <a:solidFill>
                  <a:srgbClr val="7030A0"/>
                </a:solidFill>
                <a:latin typeface="Calibri" panose="020F0502020204030204" pitchFamily="34" charset="0"/>
                <a:cs typeface="Calibri" panose="020F0502020204030204" pitchFamily="34" charset="0"/>
              </a:rPr>
              <a:t>n</a:t>
            </a:r>
            <a:r>
              <a:rPr lang="en-GB" sz="1600" err="1">
                <a:latin typeface="Calibri" panose="020F0502020204030204" pitchFamily="34" charset="0"/>
                <a:cs typeface="Calibri" panose="020F0502020204030204" pitchFamily="34" charset="0"/>
              </a:rPr>
              <a:t>R</a:t>
            </a:r>
            <a:r>
              <a:rPr lang="en-GB" sz="1600" err="1">
                <a:solidFill>
                  <a:srgbClr val="0000FF"/>
                </a:solidFill>
                <a:latin typeface="Calibri" panose="020F0502020204030204" pitchFamily="34" charset="0"/>
                <a:cs typeface="Calibri" panose="020F0502020204030204" pitchFamily="34" charset="0"/>
              </a:rPr>
              <a:t>T</a:t>
            </a:r>
            <a:endParaRPr lang="en-GB" sz="1600">
              <a:solidFill>
                <a:srgbClr val="0000FF"/>
              </a:solidFill>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C9483A5A-963B-4259-AAAF-3BF32EEFC9F4}"/>
              </a:ext>
            </a:extLst>
          </p:cNvPr>
          <p:cNvSpPr txBox="1"/>
          <p:nvPr/>
        </p:nvSpPr>
        <p:spPr>
          <a:xfrm>
            <a:off x="1480541" y="3429001"/>
            <a:ext cx="10736137" cy="1477328"/>
          </a:xfrm>
          <a:prstGeom prst="rect">
            <a:avLst/>
          </a:prstGeom>
          <a:noFill/>
        </p:spPr>
        <p:txBody>
          <a:bodyPr wrap="square" rtlCol="0">
            <a:spAutoFit/>
          </a:bodyPr>
          <a:lstStyle/>
          <a:p>
            <a:r>
              <a:rPr lang="en-GB" u="sng">
                <a:solidFill>
                  <a:srgbClr val="FF0000"/>
                </a:solidFill>
                <a:latin typeface="Calibri" panose="020F0502020204030204" pitchFamily="34" charset="0"/>
                <a:cs typeface="Calibri" panose="020F0502020204030204" pitchFamily="34" charset="0"/>
              </a:rPr>
              <a:t>STEP 1: Calculate moles of C</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H</a:t>
            </a:r>
            <a:r>
              <a:rPr lang="en-GB" u="sng"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P in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740 torr x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760 torr) = 0.973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T in K: 25 </a:t>
            </a:r>
            <a:r>
              <a:rPr lang="en-GB" err="1">
                <a:solidFill>
                  <a:srgbClr val="FF0000"/>
                </a:solidFill>
                <a:latin typeface="Calibri" panose="020F0502020204030204" pitchFamily="34" charset="0"/>
                <a:cs typeface="Calibri" panose="020F0502020204030204" pitchFamily="34" charset="0"/>
              </a:rPr>
              <a:t>degC</a:t>
            </a:r>
            <a:r>
              <a:rPr lang="en-GB">
                <a:solidFill>
                  <a:srgbClr val="FF0000"/>
                </a:solidFill>
                <a:latin typeface="Calibri" panose="020F0502020204030204" pitchFamily="34" charset="0"/>
                <a:cs typeface="Calibri" panose="020F0502020204030204" pitchFamily="34" charset="0"/>
              </a:rPr>
              <a:t> + 273 = 298 K </a:t>
            </a:r>
          </a:p>
          <a:p>
            <a:r>
              <a:rPr lang="en-GB">
                <a:solidFill>
                  <a:srgbClr val="FF0000"/>
                </a:solidFill>
                <a:latin typeface="Calibri" panose="020F0502020204030204" pitchFamily="34" charset="0"/>
                <a:cs typeface="Calibri" panose="020F0502020204030204" pitchFamily="34" charset="0"/>
              </a:rPr>
              <a:t>n = PV/RT = (0.973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x 20.0 L)/(0.0821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x 298 K) = 0.795 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p>
          <a:p>
            <a:r>
              <a:rPr lang="en-GB" u="sng">
                <a:solidFill>
                  <a:srgbClr val="FF0000"/>
                </a:solidFill>
                <a:latin typeface="Calibri" panose="020F0502020204030204" pitchFamily="34" charset="0"/>
                <a:cs typeface="Calibri" panose="020F0502020204030204" pitchFamily="34" charset="0"/>
              </a:rPr>
              <a:t>STEP 2: Find the corresponding moles of oxygen</a:t>
            </a:r>
            <a:r>
              <a:rPr lang="en-GB">
                <a:solidFill>
                  <a:srgbClr val="FF0000"/>
                </a:solidFill>
                <a:latin typeface="Calibri" panose="020F0502020204030204" pitchFamily="34" charset="0"/>
                <a:cs typeface="Calibri" panose="020F0502020204030204" pitchFamily="34" charset="0"/>
              </a:rPr>
              <a:t>: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 (coefficient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coefficient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0.795 mol C</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H</a:t>
            </a:r>
            <a:r>
              <a:rPr lang="en-GB" baseline="-25000">
                <a:solidFill>
                  <a:srgbClr val="FF0000"/>
                </a:solidFill>
                <a:latin typeface="Calibri" panose="020F0502020204030204" pitchFamily="34" charset="0"/>
                <a:cs typeface="Calibri" panose="020F0502020204030204" pitchFamily="34" charset="0"/>
              </a:rPr>
              <a:t>6</a:t>
            </a:r>
            <a:r>
              <a:rPr lang="en-GB">
                <a:solidFill>
                  <a:srgbClr val="FF0000"/>
                </a:solidFill>
                <a:latin typeface="Calibri" panose="020F0502020204030204" pitchFamily="34" charset="0"/>
                <a:cs typeface="Calibri" panose="020F0502020204030204" pitchFamily="34" charset="0"/>
              </a:rPr>
              <a:t> x (7/2) = 2.78 mol O</a:t>
            </a:r>
            <a:r>
              <a:rPr lang="en-GB" baseline="-25000">
                <a:solidFill>
                  <a:srgbClr val="FF0000"/>
                </a:solidFill>
                <a:latin typeface="Calibri" panose="020F0502020204030204" pitchFamily="34" charset="0"/>
                <a:cs typeface="Calibri" panose="020F0502020204030204" pitchFamily="34" charset="0"/>
              </a:rPr>
              <a:t>2</a:t>
            </a:r>
          </a:p>
          <a:p>
            <a:r>
              <a:rPr lang="en-GB" u="sng">
                <a:solidFill>
                  <a:srgbClr val="FF0000"/>
                </a:solidFill>
                <a:latin typeface="Calibri" panose="020F0502020204030204" pitchFamily="34" charset="0"/>
                <a:cs typeface="Calibri" panose="020F0502020204030204" pitchFamily="34" charset="0"/>
              </a:rPr>
              <a:t>STEP 3: Find the mass of O</a:t>
            </a:r>
            <a:r>
              <a:rPr lang="en-GB" u="sng"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m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MM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2.78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32.0 g/mol = 89.0 g O</a:t>
            </a:r>
            <a:r>
              <a:rPr lang="en-GB" baseline="-25000">
                <a:solidFill>
                  <a:srgbClr val="FF0000"/>
                </a:solidFill>
                <a:latin typeface="Calibri" panose="020F0502020204030204" pitchFamily="34" charset="0"/>
                <a:cs typeface="Calibri" panose="020F0502020204030204" pitchFamily="34" charset="0"/>
              </a:rPr>
              <a:t>2</a:t>
            </a:r>
          </a:p>
        </p:txBody>
      </p:sp>
      <p:sp>
        <p:nvSpPr>
          <p:cNvPr id="4" name="TextBox 3">
            <a:extLst>
              <a:ext uri="{FF2B5EF4-FFF2-40B4-BE49-F238E27FC236}">
                <a16:creationId xmlns:a16="http://schemas.microsoft.com/office/drawing/2014/main" id="{C279E329-6422-4082-98A6-BBBD5C806380}"/>
              </a:ext>
            </a:extLst>
          </p:cNvPr>
          <p:cNvSpPr txBox="1"/>
          <p:nvPr/>
        </p:nvSpPr>
        <p:spPr>
          <a:xfrm>
            <a:off x="1524001" y="409039"/>
            <a:ext cx="8338949" cy="430887"/>
          </a:xfrm>
          <a:prstGeom prst="rect">
            <a:avLst/>
          </a:prstGeom>
          <a:noFill/>
        </p:spPr>
        <p:txBody>
          <a:bodyPr wrap="none" rtlCol="0">
            <a:spAutoFit/>
          </a:bodyPr>
          <a:lstStyle/>
          <a:p>
            <a:r>
              <a:rPr lang="en-GB" sz="2200" b="1">
                <a:latin typeface="Calibri" panose="020F0502020204030204" pitchFamily="34" charset="0"/>
                <a:cs typeface="Calibri" panose="020F0502020204030204" pitchFamily="34" charset="0"/>
              </a:rPr>
              <a:t>EXAMPLE 1</a:t>
            </a:r>
            <a:r>
              <a:rPr lang="en-GB" sz="2200">
                <a:latin typeface="Calibri" panose="020F0502020204030204" pitchFamily="34" charset="0"/>
                <a:cs typeface="Calibri" panose="020F0502020204030204" pitchFamily="34" charset="0"/>
              </a:rPr>
              <a:t>: Calculate the volume occupied by 10.0 g of NH</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gas at STP </a:t>
            </a:r>
          </a:p>
        </p:txBody>
      </p:sp>
      <p:sp>
        <p:nvSpPr>
          <p:cNvPr id="11" name="TextBox 10">
            <a:extLst>
              <a:ext uri="{FF2B5EF4-FFF2-40B4-BE49-F238E27FC236}">
                <a16:creationId xmlns:a16="http://schemas.microsoft.com/office/drawing/2014/main" id="{68C5A2FD-BBD6-45FC-8418-D7CA10EB8EC8}"/>
              </a:ext>
            </a:extLst>
          </p:cNvPr>
          <p:cNvSpPr txBox="1"/>
          <p:nvPr/>
        </p:nvSpPr>
        <p:spPr>
          <a:xfrm>
            <a:off x="1515455" y="4886580"/>
            <a:ext cx="8640960"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EXAMPLE 3</a:t>
            </a:r>
            <a:r>
              <a:rPr lang="en-GB" sz="2200">
                <a:latin typeface="Calibri" panose="020F0502020204030204" pitchFamily="34" charset="0"/>
                <a:cs typeface="Calibri" panose="020F0502020204030204" pitchFamily="34" charset="0"/>
              </a:rPr>
              <a:t>: What mass of CO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will exert the same pressure as 12 g of hydrogen </a:t>
            </a:r>
            <a:r>
              <a:rPr lang="en-GB" sz="2200" err="1">
                <a:latin typeface="Calibri" panose="020F0502020204030204" pitchFamily="34" charset="0"/>
                <a:cs typeface="Calibri" panose="020F0502020204030204" pitchFamily="34" charset="0"/>
              </a:rPr>
              <a:t>sulfide</a:t>
            </a:r>
            <a:r>
              <a:rPr lang="en-GB" sz="2200">
                <a:latin typeface="Calibri" panose="020F0502020204030204" pitchFamily="34" charset="0"/>
                <a:cs typeface="Calibri" panose="020F0502020204030204" pitchFamily="34" charset="0"/>
              </a:rPr>
              <a:t>, H</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S, in the same container under the same conditions. </a:t>
            </a:r>
          </a:p>
        </p:txBody>
      </p:sp>
      <p:sp>
        <p:nvSpPr>
          <p:cNvPr id="6" name="TextBox 5">
            <a:extLst>
              <a:ext uri="{FF2B5EF4-FFF2-40B4-BE49-F238E27FC236}">
                <a16:creationId xmlns:a16="http://schemas.microsoft.com/office/drawing/2014/main" id="{85BAD1DF-1A6E-48AF-95CC-21974B5B3EEA}"/>
              </a:ext>
            </a:extLst>
          </p:cNvPr>
          <p:cNvSpPr txBox="1"/>
          <p:nvPr/>
        </p:nvSpPr>
        <p:spPr>
          <a:xfrm>
            <a:off x="1523998" y="746859"/>
            <a:ext cx="10692681" cy="1477328"/>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STP: T = 0 </a:t>
            </a:r>
            <a:r>
              <a:rPr lang="en-GB" err="1">
                <a:solidFill>
                  <a:srgbClr val="FF0000"/>
                </a:solidFill>
                <a:latin typeface="Calibri" panose="020F0502020204030204" pitchFamily="34" charset="0"/>
                <a:cs typeface="Calibri" panose="020F0502020204030204" pitchFamily="34" charset="0"/>
              </a:rPr>
              <a:t>degC</a:t>
            </a:r>
            <a:r>
              <a:rPr lang="en-GB">
                <a:solidFill>
                  <a:srgbClr val="FF0000"/>
                </a:solidFill>
                <a:latin typeface="Calibri" panose="020F0502020204030204" pitchFamily="34" charset="0"/>
                <a:cs typeface="Calibri" panose="020F0502020204030204" pitchFamily="34" charset="0"/>
              </a:rPr>
              <a:t> = 273 K, P =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R =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moles of NH3 = ?</a:t>
            </a:r>
          </a:p>
          <a:p>
            <a:r>
              <a:rPr lang="en-GB">
                <a:solidFill>
                  <a:srgbClr val="FF0000"/>
                </a:solidFill>
                <a:latin typeface="Calibri" panose="020F0502020204030204" pitchFamily="34" charset="0"/>
                <a:cs typeface="Calibri" panose="020F0502020204030204" pitchFamily="34" charset="0"/>
              </a:rPr>
              <a:t>V = (</a:t>
            </a:r>
            <a:r>
              <a:rPr lang="en-GB" err="1">
                <a:solidFill>
                  <a:srgbClr val="FF0000"/>
                </a:solidFill>
                <a:latin typeface="Calibri" panose="020F0502020204030204" pitchFamily="34" charset="0"/>
                <a:cs typeface="Calibri" panose="020F0502020204030204" pitchFamily="34" charset="0"/>
              </a:rPr>
              <a:t>nRT</a:t>
            </a:r>
            <a:r>
              <a:rPr lang="en-GB">
                <a:solidFill>
                  <a:srgbClr val="FF0000"/>
                </a:solidFill>
                <a:latin typeface="Calibri" panose="020F0502020204030204" pitchFamily="34" charset="0"/>
                <a:cs typeface="Calibri" panose="020F0502020204030204" pitchFamily="34" charset="0"/>
              </a:rPr>
              <a:t>) / P</a:t>
            </a:r>
          </a:p>
          <a:p>
            <a:r>
              <a:rPr lang="en-GB">
                <a:solidFill>
                  <a:srgbClr val="FF0000"/>
                </a:solidFill>
                <a:latin typeface="Calibri" panose="020F0502020204030204" pitchFamily="34" charset="0"/>
                <a:cs typeface="Calibri" panose="020F0502020204030204" pitchFamily="34" charset="0"/>
              </a:rPr>
              <a:t>To find the moles of NH3, the mass of NH3 must be divided by molar mass of NH3 (MM = 17.0 g/mol)</a:t>
            </a:r>
          </a:p>
          <a:p>
            <a:r>
              <a:rPr lang="en-GB">
                <a:solidFill>
                  <a:srgbClr val="FF0000"/>
                </a:solidFill>
                <a:latin typeface="Calibri" panose="020F0502020204030204" pitchFamily="34" charset="0"/>
                <a:cs typeface="Calibri" panose="020F0502020204030204" pitchFamily="34" charset="0"/>
              </a:rPr>
              <a:t>mol (n) NH3 = 10.0 g / 17.0 g/mol = 0.588 mol NH3</a:t>
            </a:r>
          </a:p>
          <a:p>
            <a:r>
              <a:rPr lang="en-GB">
                <a:solidFill>
                  <a:srgbClr val="FF0000"/>
                </a:solidFill>
                <a:latin typeface="Calibri" panose="020F0502020204030204" pitchFamily="34" charset="0"/>
                <a:cs typeface="Calibri" panose="020F0502020204030204" pitchFamily="34" charset="0"/>
              </a:rPr>
              <a:t>V = (0.588 mol x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x 273 K) / 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 = 13.2 L</a:t>
            </a:r>
          </a:p>
        </p:txBody>
      </p:sp>
      <p:sp>
        <p:nvSpPr>
          <p:cNvPr id="12" name="TextBox 11">
            <a:extLst>
              <a:ext uri="{FF2B5EF4-FFF2-40B4-BE49-F238E27FC236}">
                <a16:creationId xmlns:a16="http://schemas.microsoft.com/office/drawing/2014/main" id="{62A909B7-1107-4D60-9703-1EE3A6C95A0F}"/>
              </a:ext>
            </a:extLst>
          </p:cNvPr>
          <p:cNvSpPr txBox="1"/>
          <p:nvPr/>
        </p:nvSpPr>
        <p:spPr>
          <a:xfrm>
            <a:off x="1526918" y="5656021"/>
            <a:ext cx="10617754" cy="923330"/>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V and T do not change, P(CO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P(H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when mol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a:t>
            </a:r>
          </a:p>
          <a:p>
            <a:r>
              <a:rPr lang="en-GB" u="sng">
                <a:solidFill>
                  <a:srgbClr val="FF0000"/>
                </a:solidFill>
                <a:latin typeface="Calibri" panose="020F0502020204030204" pitchFamily="34" charset="0"/>
                <a:cs typeface="Calibri" panose="020F0502020204030204" pitchFamily="34" charset="0"/>
              </a:rPr>
              <a:t>STEP 1: Find moles of H</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S: </a:t>
            </a:r>
            <a:r>
              <a:rPr lang="en-GB">
                <a:solidFill>
                  <a:srgbClr val="FF0000"/>
                </a:solidFill>
                <a:latin typeface="Calibri" panose="020F0502020204030204" pitchFamily="34" charset="0"/>
                <a:cs typeface="Calibri" panose="020F0502020204030204" pitchFamily="34" charset="0"/>
              </a:rPr>
              <a:t>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mass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MM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12 g / 34.0 g/mol = 0.352 mol H</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S = mol CO</a:t>
            </a:r>
            <a:r>
              <a:rPr lang="en-GB" baseline="-25000">
                <a:solidFill>
                  <a:srgbClr val="FF0000"/>
                </a:solidFill>
                <a:latin typeface="Calibri" panose="020F0502020204030204" pitchFamily="34" charset="0"/>
                <a:cs typeface="Calibri" panose="020F0502020204030204" pitchFamily="34" charset="0"/>
              </a:rPr>
              <a:t>2</a:t>
            </a:r>
          </a:p>
          <a:p>
            <a:r>
              <a:rPr lang="en-GB" u="sng">
                <a:solidFill>
                  <a:srgbClr val="FF0000"/>
                </a:solidFill>
                <a:latin typeface="Calibri" panose="020F0502020204030204" pitchFamily="34" charset="0"/>
                <a:cs typeface="Calibri" panose="020F0502020204030204" pitchFamily="34" charset="0"/>
              </a:rPr>
              <a:t>STEP 2: Convert mol CO</a:t>
            </a:r>
            <a:r>
              <a:rPr lang="en-GB" u="sng" baseline="-25000">
                <a:solidFill>
                  <a:srgbClr val="FF0000"/>
                </a:solidFill>
                <a:latin typeface="Calibri" panose="020F0502020204030204" pitchFamily="34" charset="0"/>
                <a:cs typeface="Calibri" panose="020F0502020204030204" pitchFamily="34" charset="0"/>
              </a:rPr>
              <a:t>2</a:t>
            </a:r>
            <a:r>
              <a:rPr lang="en-GB" u="sng">
                <a:solidFill>
                  <a:srgbClr val="FF0000"/>
                </a:solidFill>
                <a:latin typeface="Calibri" panose="020F0502020204030204" pitchFamily="34" charset="0"/>
                <a:cs typeface="Calibri" panose="020F0502020204030204" pitchFamily="34" charset="0"/>
              </a:rPr>
              <a:t> into mass</a:t>
            </a:r>
            <a:r>
              <a:rPr lang="en-GB">
                <a:solidFill>
                  <a:srgbClr val="FF0000"/>
                </a:solidFill>
                <a:latin typeface="Calibri" panose="020F0502020204030204" pitchFamily="34" charset="0"/>
                <a:cs typeface="Calibri" panose="020F0502020204030204" pitchFamily="34" charset="0"/>
              </a:rPr>
              <a:t>:  m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mol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x MM CO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0.352 mol CO</a:t>
            </a:r>
            <a:r>
              <a:rPr lang="en-GB" baseline="-25000">
                <a:solidFill>
                  <a:srgbClr val="FF0000"/>
                </a:solidFill>
                <a:latin typeface="Calibri" panose="020F0502020204030204" pitchFamily="34" charset="0"/>
                <a:cs typeface="Calibri" panose="020F0502020204030204" pitchFamily="34" charset="0"/>
              </a:rPr>
              <a:t>2 </a:t>
            </a:r>
            <a:r>
              <a:rPr lang="en-GB">
                <a:solidFill>
                  <a:srgbClr val="FF0000"/>
                </a:solidFill>
                <a:latin typeface="Calibri" panose="020F0502020204030204" pitchFamily="34" charset="0"/>
                <a:cs typeface="Calibri" panose="020F0502020204030204" pitchFamily="34" charset="0"/>
              </a:rPr>
              <a:t>x 44.0 g/mol = 15.5 g CO</a:t>
            </a:r>
            <a:r>
              <a:rPr lang="en-GB" baseline="-25000">
                <a:solidFill>
                  <a:srgbClr val="FF0000"/>
                </a:solidFill>
                <a:latin typeface="Calibri" panose="020F0502020204030204" pitchFamily="34" charset="0"/>
                <a:cs typeface="Calibri" panose="020F0502020204030204" pitchFamily="34" charset="0"/>
              </a:rPr>
              <a:t>2</a:t>
            </a:r>
          </a:p>
        </p:txBody>
      </p:sp>
    </p:spTree>
    <p:extLst>
      <p:ext uri="{BB962C8B-B14F-4D97-AF65-F5344CB8AC3E}">
        <p14:creationId xmlns:p14="http://schemas.microsoft.com/office/powerpoint/2010/main" val="13518415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1552028" y="427033"/>
            <a:ext cx="8265472" cy="769441"/>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1</a:t>
            </a:r>
            <a:r>
              <a:rPr lang="en-GB" sz="2200">
                <a:latin typeface="Calibri" panose="020F0502020204030204" pitchFamily="34" charset="0"/>
                <a:cs typeface="Calibri" panose="020F0502020204030204" pitchFamily="34" charset="0"/>
              </a:rPr>
              <a:t>: A 100 mL flask contains argon at 1.3 </a:t>
            </a:r>
            <a:r>
              <a:rPr lang="en-GB" sz="2200" err="1">
                <a:latin typeface="Calibri" panose="020F0502020204030204" pitchFamily="34" charset="0"/>
                <a:cs typeface="Calibri" panose="020F0502020204030204" pitchFamily="34" charset="0"/>
              </a:rPr>
              <a:t>atm</a:t>
            </a:r>
            <a:r>
              <a:rPr lang="en-GB" sz="2200">
                <a:latin typeface="Calibri" panose="020F0502020204030204" pitchFamily="34" charset="0"/>
                <a:cs typeface="Calibri" panose="020F0502020204030204" pitchFamily="34" charset="0"/>
              </a:rPr>
              <a:t> and 77 </a:t>
            </a:r>
            <a:r>
              <a:rPr lang="en-GB" sz="2200" err="1">
                <a:latin typeface="Calibri" panose="020F0502020204030204" pitchFamily="34" charset="0"/>
                <a:cs typeface="Calibri" panose="020F0502020204030204" pitchFamily="34" charset="0"/>
              </a:rPr>
              <a:t>degC</a:t>
            </a:r>
            <a:r>
              <a:rPr lang="en-GB" sz="2200">
                <a:latin typeface="Calibri" panose="020F0502020204030204" pitchFamily="34" charset="0"/>
                <a:cs typeface="Calibri" panose="020F0502020204030204" pitchFamily="34" charset="0"/>
              </a:rPr>
              <a:t>. What amount of </a:t>
            </a:r>
            <a:r>
              <a:rPr lang="en-GB" sz="2200" err="1">
                <a:latin typeface="Calibri" panose="020F0502020204030204" pitchFamily="34" charset="0"/>
                <a:cs typeface="Calibri" panose="020F0502020204030204" pitchFamily="34" charset="0"/>
              </a:rPr>
              <a:t>Ar</a:t>
            </a:r>
            <a:r>
              <a:rPr lang="en-GB" sz="2200">
                <a:latin typeface="Calibri" panose="020F0502020204030204" pitchFamily="34" charset="0"/>
                <a:cs typeface="Calibri" panose="020F0502020204030204" pitchFamily="34" charset="0"/>
              </a:rPr>
              <a:t> is present (in moles and grams)?</a:t>
            </a:r>
          </a:p>
        </p:txBody>
      </p:sp>
      <p:sp>
        <p:nvSpPr>
          <p:cNvPr id="10" name="TextBox 9">
            <a:extLst>
              <a:ext uri="{FF2B5EF4-FFF2-40B4-BE49-F238E27FC236}">
                <a16:creationId xmlns:a16="http://schemas.microsoft.com/office/drawing/2014/main" id="{2BCC2817-8C48-4506-9772-BF59565680CC}"/>
              </a:ext>
            </a:extLst>
          </p:cNvPr>
          <p:cNvSpPr txBox="1"/>
          <p:nvPr/>
        </p:nvSpPr>
        <p:spPr>
          <a:xfrm>
            <a:off x="1524001" y="1809699"/>
            <a:ext cx="8820473" cy="1107996"/>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2</a:t>
            </a:r>
            <a:r>
              <a:rPr lang="en-GB" sz="2200">
                <a:latin typeface="Calibri" panose="020F0502020204030204" pitchFamily="34" charset="0"/>
                <a:cs typeface="Calibri" panose="020F0502020204030204" pitchFamily="34" charset="0"/>
              </a:rPr>
              <a:t>: What volume will 0.361 g of air with an average molar mass of 28.97 g/mol occupy in the troposphere when the pressure is 1.22 </a:t>
            </a:r>
            <a:r>
              <a:rPr lang="en-GB" sz="2200" err="1">
                <a:latin typeface="Calibri" panose="020F0502020204030204" pitchFamily="34" charset="0"/>
                <a:cs typeface="Calibri" panose="020F0502020204030204" pitchFamily="34" charset="0"/>
              </a:rPr>
              <a:t>atm</a:t>
            </a:r>
            <a:r>
              <a:rPr lang="en-GB" sz="2200">
                <a:latin typeface="Calibri" panose="020F0502020204030204" pitchFamily="34" charset="0"/>
                <a:cs typeface="Calibri" panose="020F0502020204030204" pitchFamily="34" charset="0"/>
              </a:rPr>
              <a:t> at 25 </a:t>
            </a:r>
            <a:r>
              <a:rPr lang="en-GB" sz="2200" err="1">
                <a:latin typeface="Calibri" panose="020F0502020204030204" pitchFamily="34" charset="0"/>
                <a:cs typeface="Calibri" panose="020F0502020204030204" pitchFamily="34" charset="0"/>
              </a:rPr>
              <a:t>degC</a:t>
            </a:r>
            <a:r>
              <a:rPr lang="en-GB" sz="2200">
                <a:latin typeface="Calibri" panose="020F0502020204030204" pitchFamily="34" charset="0"/>
                <a:cs typeface="Calibri" panose="020F0502020204030204" pitchFamily="34" charset="0"/>
              </a:rPr>
              <a:t>.</a:t>
            </a:r>
          </a:p>
        </p:txBody>
      </p:sp>
      <p:sp>
        <p:nvSpPr>
          <p:cNvPr id="55" name="TextBox 54">
            <a:extLst>
              <a:ext uri="{FF2B5EF4-FFF2-40B4-BE49-F238E27FC236}">
                <a16:creationId xmlns:a16="http://schemas.microsoft.com/office/drawing/2014/main" id="{CB16842C-50FD-4CF4-A15C-21FF74A21F84}"/>
              </a:ext>
            </a:extLst>
          </p:cNvPr>
          <p:cNvSpPr txBox="1"/>
          <p:nvPr/>
        </p:nvSpPr>
        <p:spPr>
          <a:xfrm>
            <a:off x="3256793" y="3429000"/>
            <a:ext cx="7560840" cy="1785104"/>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3</a:t>
            </a:r>
            <a:r>
              <a:rPr lang="en-GB" sz="2200">
                <a:latin typeface="Calibri" panose="020F0502020204030204" pitchFamily="34" charset="0"/>
                <a:cs typeface="Calibri" panose="020F0502020204030204" pitchFamily="34" charset="0"/>
              </a:rPr>
              <a:t>: </a:t>
            </a:r>
            <a:r>
              <a:rPr lang="en-GB" sz="2200" err="1">
                <a:latin typeface="Calibri" panose="020F0502020204030204" pitchFamily="34" charset="0"/>
                <a:cs typeface="Calibri" panose="020F0502020204030204" pitchFamily="34" charset="0"/>
              </a:rPr>
              <a:t>Nitroglycerin</a:t>
            </a:r>
            <a:r>
              <a:rPr lang="en-GB" sz="2200">
                <a:latin typeface="Calibri" panose="020F0502020204030204" pitchFamily="34" charset="0"/>
                <a:cs typeface="Calibri" panose="020F0502020204030204" pitchFamily="34" charset="0"/>
              </a:rPr>
              <a:t> is a shock-sensitive liquid that detonates by the reaction </a:t>
            </a:r>
          </a:p>
          <a:p>
            <a:r>
              <a:rPr lang="en-GB" sz="2200">
                <a:latin typeface="Calibri" panose="020F0502020204030204" pitchFamily="34" charset="0"/>
                <a:cs typeface="Calibri" panose="020F0502020204030204" pitchFamily="34" charset="0"/>
              </a:rPr>
              <a:t>4 C</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H</a:t>
            </a:r>
            <a:r>
              <a:rPr lang="en-GB" sz="2200" baseline="-25000">
                <a:latin typeface="Calibri" panose="020F0502020204030204" pitchFamily="34" charset="0"/>
                <a:cs typeface="Calibri" panose="020F0502020204030204" pitchFamily="34" charset="0"/>
              </a:rPr>
              <a:t>5</a:t>
            </a:r>
            <a:r>
              <a:rPr lang="en-GB" sz="2200">
                <a:latin typeface="Calibri" panose="020F0502020204030204" pitchFamily="34" charset="0"/>
                <a:cs typeface="Calibri" panose="020F0502020204030204" pitchFamily="34" charset="0"/>
              </a:rPr>
              <a:t>(NO</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a:t>
            </a:r>
            <a:r>
              <a:rPr lang="en-GB" sz="2200" baseline="-25000">
                <a:latin typeface="Calibri" panose="020F0502020204030204" pitchFamily="34" charset="0"/>
                <a:cs typeface="Calibri" panose="020F0502020204030204" pitchFamily="34" charset="0"/>
              </a:rPr>
              <a:t>3</a:t>
            </a:r>
            <a:r>
              <a:rPr lang="en-GB" sz="2200">
                <a:latin typeface="Calibri" panose="020F0502020204030204" pitchFamily="34" charset="0"/>
                <a:cs typeface="Calibri" panose="020F0502020204030204" pitchFamily="34" charset="0"/>
              </a:rPr>
              <a:t> (l)  </a:t>
            </a:r>
            <a:r>
              <a:rPr lang="en-GB" sz="2200">
                <a:latin typeface="Calibri" panose="020F0502020204030204" pitchFamily="34" charset="0"/>
                <a:cs typeface="Calibri" panose="020F0502020204030204" pitchFamily="34" charset="0"/>
                <a:sym typeface="Wingdings" panose="05000000000000000000" pitchFamily="2" charset="2"/>
              </a:rPr>
              <a:t>  6 N</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10 H</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O (g)   +  12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  +  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a:t>
            </a:r>
          </a:p>
          <a:p>
            <a:r>
              <a:rPr lang="en-GB" sz="2200">
                <a:latin typeface="Calibri" panose="020F0502020204030204" pitchFamily="34" charset="0"/>
                <a:cs typeface="Calibri" panose="020F0502020204030204" pitchFamily="34" charset="0"/>
                <a:sym typeface="Wingdings" panose="05000000000000000000" pitchFamily="2" charset="2"/>
              </a:rPr>
              <a:t>Calculate the volume of CO</a:t>
            </a:r>
            <a:r>
              <a:rPr lang="en-GB" sz="2200" baseline="-25000">
                <a:latin typeface="Calibri" panose="020F0502020204030204" pitchFamily="34" charset="0"/>
                <a:cs typeface="Calibri" panose="020F0502020204030204" pitchFamily="34" charset="0"/>
                <a:sym typeface="Wingdings" panose="05000000000000000000" pitchFamily="2" charset="2"/>
              </a:rPr>
              <a:t>2</a:t>
            </a:r>
            <a:r>
              <a:rPr lang="en-GB" sz="2200">
                <a:latin typeface="Calibri" panose="020F0502020204030204" pitchFamily="34" charset="0"/>
                <a:cs typeface="Calibri" panose="020F0502020204030204" pitchFamily="34" charset="0"/>
                <a:sym typeface="Wingdings" panose="05000000000000000000" pitchFamily="2" charset="2"/>
              </a:rPr>
              <a:t> gas produced at 150 kPa and 100 </a:t>
            </a:r>
            <a:r>
              <a:rPr lang="en-GB" sz="2200" err="1">
                <a:latin typeface="Calibri" panose="020F0502020204030204" pitchFamily="34" charset="0"/>
                <a:cs typeface="Calibri" panose="020F0502020204030204" pitchFamily="34" charset="0"/>
                <a:sym typeface="Wingdings" panose="05000000000000000000" pitchFamily="2" charset="2"/>
              </a:rPr>
              <a:t>degC</a:t>
            </a:r>
            <a:r>
              <a:rPr lang="en-GB" sz="2200">
                <a:latin typeface="Calibri" panose="020F0502020204030204" pitchFamily="34" charset="0"/>
                <a:cs typeface="Calibri" panose="020F0502020204030204" pitchFamily="34" charset="0"/>
                <a:sym typeface="Wingdings" panose="05000000000000000000" pitchFamily="2" charset="2"/>
              </a:rPr>
              <a:t> from the detonation of 1.0 g of </a:t>
            </a:r>
            <a:r>
              <a:rPr lang="en-GB" sz="2200" err="1">
                <a:latin typeface="Calibri" panose="020F0502020204030204" pitchFamily="34" charset="0"/>
                <a:cs typeface="Calibri" panose="020F0502020204030204" pitchFamily="34" charset="0"/>
                <a:sym typeface="Wingdings" panose="05000000000000000000" pitchFamily="2" charset="2"/>
              </a:rPr>
              <a:t>nitroglycerin</a:t>
            </a:r>
            <a:endParaRPr lang="en-GB" sz="220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4E2DF8CD-A4CE-48E8-8814-5A9266AD4FAC}"/>
              </a:ext>
            </a:extLst>
          </p:cNvPr>
          <p:cNvSpPr txBox="1"/>
          <p:nvPr/>
        </p:nvSpPr>
        <p:spPr>
          <a:xfrm>
            <a:off x="2063553" y="1236249"/>
            <a:ext cx="5626861" cy="369332"/>
          </a:xfrm>
          <a:prstGeom prst="rect">
            <a:avLst/>
          </a:prstGeom>
          <a:noFill/>
        </p:spPr>
        <p:txBody>
          <a:bodyPr wrap="none" rtlCol="0">
            <a:spAutoFit/>
          </a:bodyPr>
          <a:lstStyle/>
          <a:p>
            <a:r>
              <a:rPr lang="en-GB">
                <a:solidFill>
                  <a:srgbClr val="FF0000"/>
                </a:solidFill>
              </a:rPr>
              <a:t>mol </a:t>
            </a:r>
            <a:r>
              <a:rPr lang="en-GB" err="1">
                <a:solidFill>
                  <a:srgbClr val="FF0000"/>
                </a:solidFill>
              </a:rPr>
              <a:t>Ar</a:t>
            </a:r>
            <a:r>
              <a:rPr lang="en-GB">
                <a:solidFill>
                  <a:srgbClr val="FF0000"/>
                </a:solidFill>
              </a:rPr>
              <a:t> = 0.004524, mass (mol x 40 g/mol) = 0.1809 g </a:t>
            </a:r>
            <a:r>
              <a:rPr lang="en-GB" err="1">
                <a:solidFill>
                  <a:srgbClr val="FF0000"/>
                </a:solidFill>
              </a:rPr>
              <a:t>Ar</a:t>
            </a:r>
            <a:endParaRPr lang="en-GB">
              <a:solidFill>
                <a:srgbClr val="FF0000"/>
              </a:solidFill>
            </a:endParaRPr>
          </a:p>
        </p:txBody>
      </p:sp>
      <p:sp>
        <p:nvSpPr>
          <p:cNvPr id="8" name="TextBox 7">
            <a:extLst>
              <a:ext uri="{FF2B5EF4-FFF2-40B4-BE49-F238E27FC236}">
                <a16:creationId xmlns:a16="http://schemas.microsoft.com/office/drawing/2014/main" id="{06304B77-DD15-4E1D-9275-71DE03F7B310}"/>
              </a:ext>
            </a:extLst>
          </p:cNvPr>
          <p:cNvSpPr txBox="1"/>
          <p:nvPr/>
        </p:nvSpPr>
        <p:spPr>
          <a:xfrm>
            <a:off x="1991544" y="2937147"/>
            <a:ext cx="3095784" cy="369332"/>
          </a:xfrm>
          <a:prstGeom prst="rect">
            <a:avLst/>
          </a:prstGeom>
          <a:noFill/>
        </p:spPr>
        <p:txBody>
          <a:bodyPr wrap="none" rtlCol="0">
            <a:spAutoFit/>
          </a:bodyPr>
          <a:lstStyle/>
          <a:p>
            <a:r>
              <a:rPr lang="en-GB">
                <a:solidFill>
                  <a:srgbClr val="FF0000"/>
                </a:solidFill>
              </a:rPr>
              <a:t>mol Air = 0.01246, V = 0.25 l</a:t>
            </a:r>
          </a:p>
        </p:txBody>
      </p:sp>
      <p:sp>
        <p:nvSpPr>
          <p:cNvPr id="9" name="TextBox 8">
            <a:extLst>
              <a:ext uri="{FF2B5EF4-FFF2-40B4-BE49-F238E27FC236}">
                <a16:creationId xmlns:a16="http://schemas.microsoft.com/office/drawing/2014/main" id="{1EBD5C95-38CA-455B-9F60-F97C45814F8D}"/>
              </a:ext>
            </a:extLst>
          </p:cNvPr>
          <p:cNvSpPr txBox="1"/>
          <p:nvPr/>
        </p:nvSpPr>
        <p:spPr>
          <a:xfrm>
            <a:off x="4098401" y="5517232"/>
            <a:ext cx="1983235" cy="923330"/>
          </a:xfrm>
          <a:prstGeom prst="rect">
            <a:avLst/>
          </a:prstGeom>
          <a:noFill/>
        </p:spPr>
        <p:txBody>
          <a:bodyPr wrap="none" rtlCol="0">
            <a:spAutoFit/>
          </a:bodyPr>
          <a:lstStyle/>
          <a:p>
            <a:r>
              <a:rPr lang="en-GB">
                <a:solidFill>
                  <a:srgbClr val="FF0000"/>
                </a:solidFill>
              </a:rPr>
              <a:t>mol NG = 0.0044, </a:t>
            </a:r>
          </a:p>
          <a:p>
            <a:r>
              <a:rPr lang="en-GB">
                <a:solidFill>
                  <a:srgbClr val="FF0000"/>
                </a:solidFill>
              </a:rPr>
              <a:t>mol CO2 = 0.013 </a:t>
            </a:r>
          </a:p>
          <a:p>
            <a:r>
              <a:rPr lang="en-GB">
                <a:solidFill>
                  <a:srgbClr val="FF0000"/>
                </a:solidFill>
              </a:rPr>
              <a:t>V CO2  = 0.273 L</a:t>
            </a:r>
          </a:p>
        </p:txBody>
      </p:sp>
    </p:spTree>
    <p:extLst>
      <p:ext uri="{BB962C8B-B14F-4D97-AF65-F5344CB8AC3E}">
        <p14:creationId xmlns:p14="http://schemas.microsoft.com/office/powerpoint/2010/main" val="2722450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F358E46-6CE8-4E97-8C17-4891F1EA5BC5}"/>
              </a:ext>
            </a:extLst>
          </p:cNvPr>
          <p:cNvSpPr txBox="1"/>
          <p:nvPr/>
        </p:nvSpPr>
        <p:spPr>
          <a:xfrm>
            <a:off x="670627" y="3148806"/>
            <a:ext cx="10488506" cy="954107"/>
          </a:xfrm>
          <a:prstGeom prst="rect">
            <a:avLst/>
          </a:prstGeom>
          <a:noFill/>
          <a:ln w="12700">
            <a:solidFill>
              <a:srgbClr val="0000FF"/>
            </a:solidFill>
          </a:ln>
        </p:spPr>
        <p:txBody>
          <a:bodyPr wrap="square">
            <a:spAutoFit/>
          </a:bodyPr>
          <a:lstStyle/>
          <a:p>
            <a:r>
              <a:rPr lang="en-US" sz="2800" b="1">
                <a:solidFill>
                  <a:srgbClr val="00B0F0"/>
                </a:solidFill>
                <a:cs typeface="Calibri" panose="020F0502020204030204" pitchFamily="34" charset="0"/>
              </a:rPr>
              <a:t>The partial pressure of each gas is equal to the total pressure multiplied by the mole fraction of that gas</a:t>
            </a:r>
            <a:endParaRPr lang="en-GB" sz="2800" b="1">
              <a:solidFill>
                <a:srgbClr val="00B0F0"/>
              </a:solidFill>
              <a:cs typeface="Calibri" panose="020F0502020204030204" pitchFamily="34" charset="0"/>
            </a:endParaRPr>
          </a:p>
        </p:txBody>
      </p:sp>
      <p:sp>
        <p:nvSpPr>
          <p:cNvPr id="9" name="TextBox 8">
            <a:extLst>
              <a:ext uri="{FF2B5EF4-FFF2-40B4-BE49-F238E27FC236}">
                <a16:creationId xmlns:a16="http://schemas.microsoft.com/office/drawing/2014/main" id="{7747924F-1755-44FF-8822-C463AB7EB54C}"/>
              </a:ext>
            </a:extLst>
          </p:cNvPr>
          <p:cNvSpPr txBox="1"/>
          <p:nvPr/>
        </p:nvSpPr>
        <p:spPr>
          <a:xfrm>
            <a:off x="1055440" y="773112"/>
            <a:ext cx="9937103" cy="954107"/>
          </a:xfrm>
          <a:prstGeom prst="rect">
            <a:avLst/>
          </a:prstGeom>
          <a:noFill/>
          <a:ln w="12700">
            <a:solidFill>
              <a:srgbClr val="0000FF"/>
            </a:solidFill>
          </a:ln>
        </p:spPr>
        <p:txBody>
          <a:bodyPr wrap="square">
            <a:spAutoFit/>
          </a:bodyPr>
          <a:lstStyle/>
          <a:p>
            <a:r>
              <a:rPr lang="en-US" sz="2800" b="1">
                <a:solidFill>
                  <a:srgbClr val="00B0F0"/>
                </a:solidFill>
                <a:cs typeface="Calibri" panose="020F0502020204030204" pitchFamily="34" charset="0"/>
              </a:rPr>
              <a:t>In a mixture of non-reacting gases, the total pressure exerted is equal to the sum of the partial pressures of the individual gases </a:t>
            </a:r>
            <a:endParaRPr lang="en-GB" sz="2800" b="1">
              <a:solidFill>
                <a:srgbClr val="00B0F0"/>
              </a:solidFill>
            </a:endParaRPr>
          </a:p>
        </p:txBody>
      </p:sp>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B33137D-DFD4-4527-A4A8-87BF41F5E9B1}"/>
                  </a:ext>
                </a:extLst>
              </p:cNvPr>
              <p:cNvSpPr txBox="1"/>
              <p:nvPr/>
            </p:nvSpPr>
            <p:spPr>
              <a:xfrm>
                <a:off x="2637108" y="2154090"/>
                <a:ext cx="6177265" cy="523220"/>
              </a:xfrm>
              <a:prstGeom prst="rect">
                <a:avLst/>
              </a:prstGeom>
              <a:noFill/>
            </p:spPr>
            <p:txBody>
              <a:bodyPr wrap="square">
                <a:spAutoFit/>
              </a:bodyPr>
              <a:lstStyle/>
              <a:p>
                <a14:m>
                  <m:oMath xmlns:m="http://schemas.openxmlformats.org/officeDocument/2006/math">
                    <m:r>
                      <a:rPr lang="en-GB" sz="2800" b="1">
                        <a:solidFill>
                          <a:srgbClr val="00B050"/>
                        </a:solidFill>
                        <a:latin typeface="Cambria Math" panose="02040503050406030204" pitchFamily="18" charset="0"/>
                        <a:cs typeface="Calibri" panose="020F0502020204030204" pitchFamily="34" charset="0"/>
                      </a:rPr>
                      <m:t>𝐏</m:t>
                    </m:r>
                    <m:r>
                      <a:rPr lang="en-GB" sz="2800" b="1">
                        <a:solidFill>
                          <a:srgbClr val="00B050"/>
                        </a:solidFill>
                        <a:latin typeface="Cambria Math" panose="02040503050406030204" pitchFamily="18" charset="0"/>
                        <a:cs typeface="Calibri" panose="020F0502020204030204" pitchFamily="34" charset="0"/>
                      </a:rPr>
                      <m:t> </m:t>
                    </m:r>
                    <m:d>
                      <m:dPr>
                        <m:ctrlPr>
                          <a:rPr lang="en-GB" sz="2800" b="1" i="1">
                            <a:solidFill>
                              <a:srgbClr val="00B050"/>
                            </a:solidFill>
                            <a:latin typeface="Cambria Math" panose="02040503050406030204" pitchFamily="18" charset="0"/>
                            <a:cs typeface="Calibri" panose="020F0502020204030204" pitchFamily="34" charset="0"/>
                          </a:rPr>
                        </m:ctrlPr>
                      </m:dPr>
                      <m:e>
                        <m:r>
                          <a:rPr lang="en-GB" sz="2800" b="1">
                            <a:solidFill>
                              <a:srgbClr val="00B050"/>
                            </a:solidFill>
                            <a:latin typeface="Cambria Math" panose="02040503050406030204" pitchFamily="18" charset="0"/>
                            <a:cs typeface="Calibri" panose="020F0502020204030204" pitchFamily="34" charset="0"/>
                          </a:rPr>
                          <m:t>𝐭𝐨𝐭𝐚𝐥</m:t>
                        </m:r>
                      </m:e>
                    </m:d>
                    <m:r>
                      <a:rPr lang="en-GB" sz="2800" b="1">
                        <a:solidFill>
                          <a:srgbClr val="00B050"/>
                        </a:solidFill>
                        <a:latin typeface="Cambria Math" panose="02040503050406030204" pitchFamily="18" charset="0"/>
                        <a:cs typeface="Calibri" panose="020F0502020204030204" pitchFamily="34" charset="0"/>
                      </a:rPr>
                      <m:t>= </m:t>
                    </m:r>
                  </m:oMath>
                </a14:m>
                <a:r>
                  <a:rPr lang="en-GB" sz="2800" b="1">
                    <a:cs typeface="Calibri" panose="020F0502020204030204" pitchFamily="34" charset="0"/>
                    <a:sym typeface="Symbol" panose="05050102010706020507" pitchFamily="18" charset="2"/>
                  </a:rPr>
                  <a:t></a:t>
                </a:r>
                <a:r>
                  <a:rPr lang="en-GB" sz="2800" b="1">
                    <a:solidFill>
                      <a:srgbClr val="00B050"/>
                    </a:solidFill>
                    <a:cs typeface="Calibri" panose="020F0502020204030204" pitchFamily="34" charset="0"/>
                    <a:sym typeface="Symbol" panose="05050102010706020507" pitchFamily="18" charset="2"/>
                  </a:rPr>
                  <a:t> P (partial</a:t>
                </a:r>
                <a:r>
                  <a:rPr lang="en-GB" sz="2800">
                    <a:solidFill>
                      <a:srgbClr val="00B050"/>
                    </a:solidFill>
                    <a:sym typeface="Symbol" panose="05050102010706020507" pitchFamily="18" charset="2"/>
                  </a:rPr>
                  <a:t>)</a:t>
                </a:r>
                <a:endParaRPr lang="en-GB" sz="2800">
                  <a:solidFill>
                    <a:srgbClr val="00B050"/>
                  </a:solidFill>
                </a:endParaRPr>
              </a:p>
            </p:txBody>
          </p:sp>
        </mc:Choice>
        <mc:Fallback xmlns="">
          <p:sp>
            <p:nvSpPr>
              <p:cNvPr id="10" name="TextBox 9">
                <a:extLst>
                  <a:ext uri="{FF2B5EF4-FFF2-40B4-BE49-F238E27FC236}">
                    <a16:creationId xmlns:a16="http://schemas.microsoft.com/office/drawing/2014/main" id="{3B33137D-DFD4-4527-A4A8-87BF41F5E9B1}"/>
                  </a:ext>
                </a:extLst>
              </p:cNvPr>
              <p:cNvSpPr txBox="1">
                <a:spLocks noRot="1" noChangeAspect="1" noMove="1" noResize="1" noEditPoints="1" noAdjustHandles="1" noChangeArrowheads="1" noChangeShapeType="1" noTextEdit="1"/>
              </p:cNvSpPr>
              <p:nvPr/>
            </p:nvSpPr>
            <p:spPr>
              <a:xfrm>
                <a:off x="2637108" y="2154090"/>
                <a:ext cx="6177265" cy="523220"/>
              </a:xfrm>
              <a:prstGeom prst="rect">
                <a:avLst/>
              </a:prstGeom>
              <a:blipFill>
                <a:blip r:embed="rId2"/>
                <a:stretch>
                  <a:fillRect t="-13953" b="-3255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A63A78ED-C1AC-4273-B1F2-04CFDBE64915}"/>
                  </a:ext>
                </a:extLst>
              </p:cNvPr>
              <p:cNvSpPr txBox="1"/>
              <p:nvPr/>
            </p:nvSpPr>
            <p:spPr>
              <a:xfrm>
                <a:off x="2567608" y="4345940"/>
                <a:ext cx="7989214" cy="523220"/>
              </a:xfrm>
              <a:prstGeom prst="rect">
                <a:avLst/>
              </a:prstGeom>
              <a:noFill/>
            </p:spPr>
            <p:txBody>
              <a:bodyPr wrap="square">
                <a:spAutoFit/>
              </a:bodyPr>
              <a:lstStyle/>
              <a:p>
                <a14:m>
                  <m:oMath xmlns:m="http://schemas.openxmlformats.org/officeDocument/2006/math">
                    <m:r>
                      <a:rPr lang="en-GB" sz="2800" b="1">
                        <a:solidFill>
                          <a:srgbClr val="00B050"/>
                        </a:solidFill>
                        <a:latin typeface="Cambria Math" panose="02040503050406030204" pitchFamily="18" charset="0"/>
                        <a:cs typeface="Calibri" panose="020F0502020204030204" pitchFamily="34" charset="0"/>
                      </a:rPr>
                      <m:t>𝐏</m:t>
                    </m:r>
                    <m:r>
                      <a:rPr lang="en-GB" sz="2800" b="1">
                        <a:solidFill>
                          <a:srgbClr val="00B050"/>
                        </a:solidFill>
                        <a:latin typeface="Cambria Math" panose="02040503050406030204" pitchFamily="18" charset="0"/>
                        <a:cs typeface="Calibri" panose="020F0502020204030204" pitchFamily="34" charset="0"/>
                      </a:rPr>
                      <m:t> </m:t>
                    </m:r>
                    <m:d>
                      <m:dPr>
                        <m:ctrlPr>
                          <a:rPr lang="en-GB" sz="2800" b="1" i="1">
                            <a:solidFill>
                              <a:srgbClr val="00B050"/>
                            </a:solidFill>
                            <a:latin typeface="Cambria Math" panose="02040503050406030204" pitchFamily="18" charset="0"/>
                            <a:cs typeface="Calibri" panose="020F0502020204030204" pitchFamily="34" charset="0"/>
                          </a:rPr>
                        </m:ctrlPr>
                      </m:dPr>
                      <m:e>
                        <m:r>
                          <a:rPr lang="en-GB" sz="2800" b="1">
                            <a:solidFill>
                              <a:srgbClr val="00B050"/>
                            </a:solidFill>
                            <a:latin typeface="Cambria Math" panose="02040503050406030204" pitchFamily="18" charset="0"/>
                            <a:cs typeface="Calibri" panose="020F0502020204030204" pitchFamily="34" charset="0"/>
                          </a:rPr>
                          <m:t>𝐩𝐚𝐫𝐭𝐢𝐚𝐥</m:t>
                        </m:r>
                      </m:e>
                    </m:d>
                    <m:r>
                      <a:rPr lang="en-GB" sz="2800" b="1">
                        <a:solidFill>
                          <a:srgbClr val="00B050"/>
                        </a:solidFill>
                        <a:latin typeface="Cambria Math" panose="02040503050406030204" pitchFamily="18" charset="0"/>
                        <a:cs typeface="Calibri" panose="020F0502020204030204" pitchFamily="34" charset="0"/>
                      </a:rPr>
                      <m:t>=</m:t>
                    </m:r>
                    <m:r>
                      <a:rPr lang="en-GB" sz="2800" b="1">
                        <a:solidFill>
                          <a:srgbClr val="00B050"/>
                        </a:solidFill>
                        <a:latin typeface="Cambria Math" panose="02040503050406030204" pitchFamily="18" charset="0"/>
                        <a:cs typeface="Calibri" panose="020F0502020204030204" pitchFamily="34" charset="0"/>
                      </a:rPr>
                      <m:t>𝐏</m:t>
                    </m:r>
                    <m:r>
                      <a:rPr lang="en-GB" sz="2800" b="1">
                        <a:solidFill>
                          <a:srgbClr val="00B050"/>
                        </a:solidFill>
                        <a:latin typeface="Cambria Math" panose="02040503050406030204" pitchFamily="18" charset="0"/>
                        <a:cs typeface="Calibri" panose="020F0502020204030204" pitchFamily="34" charset="0"/>
                      </a:rPr>
                      <m:t> </m:t>
                    </m:r>
                    <m:d>
                      <m:dPr>
                        <m:ctrlPr>
                          <a:rPr lang="en-GB" sz="2800" b="1" i="1">
                            <a:solidFill>
                              <a:srgbClr val="00B050"/>
                            </a:solidFill>
                            <a:latin typeface="Cambria Math" panose="02040503050406030204" pitchFamily="18" charset="0"/>
                            <a:cs typeface="Calibri" panose="020F0502020204030204" pitchFamily="34" charset="0"/>
                          </a:rPr>
                        </m:ctrlPr>
                      </m:dPr>
                      <m:e>
                        <m:r>
                          <a:rPr lang="en-GB" sz="2800" b="1">
                            <a:solidFill>
                              <a:srgbClr val="00B050"/>
                            </a:solidFill>
                            <a:latin typeface="Cambria Math" panose="02040503050406030204" pitchFamily="18" charset="0"/>
                            <a:cs typeface="Calibri" panose="020F0502020204030204" pitchFamily="34" charset="0"/>
                          </a:rPr>
                          <m:t>𝐭𝐨𝐭𝐚𝐥</m:t>
                        </m:r>
                      </m:e>
                    </m:d>
                  </m:oMath>
                </a14:m>
                <a:r>
                  <a:rPr lang="en-GB" sz="2800" b="1">
                    <a:sym typeface="Symbol" panose="05050102010706020507" pitchFamily="18" charset="2"/>
                  </a:rPr>
                  <a:t> x  </a:t>
                </a:r>
                <a:r>
                  <a:rPr lang="en-GB" sz="2800" b="1">
                    <a:solidFill>
                      <a:srgbClr val="CC66FF"/>
                    </a:solidFill>
                    <a:sym typeface="Symbol" panose="05050102010706020507" pitchFamily="18" charset="2"/>
                  </a:rPr>
                  <a:t> (gas)</a:t>
                </a:r>
                <a:endParaRPr lang="en-GB" sz="2800" b="1">
                  <a:solidFill>
                    <a:srgbClr val="CC66FF"/>
                  </a:solidFill>
                </a:endParaRPr>
              </a:p>
            </p:txBody>
          </p:sp>
        </mc:Choice>
        <mc:Fallback xmlns="">
          <p:sp>
            <p:nvSpPr>
              <p:cNvPr id="11" name="TextBox 10">
                <a:extLst>
                  <a:ext uri="{FF2B5EF4-FFF2-40B4-BE49-F238E27FC236}">
                    <a16:creationId xmlns:a16="http://schemas.microsoft.com/office/drawing/2014/main" id="{A63A78ED-C1AC-4273-B1F2-04CFDBE64915}"/>
                  </a:ext>
                </a:extLst>
              </p:cNvPr>
              <p:cNvSpPr txBox="1">
                <a:spLocks noRot="1" noChangeAspect="1" noMove="1" noResize="1" noEditPoints="1" noAdjustHandles="1" noChangeArrowheads="1" noChangeShapeType="1" noTextEdit="1"/>
              </p:cNvSpPr>
              <p:nvPr/>
            </p:nvSpPr>
            <p:spPr>
              <a:xfrm>
                <a:off x="2567608" y="4345940"/>
                <a:ext cx="7989214" cy="523220"/>
              </a:xfrm>
              <a:prstGeom prst="rect">
                <a:avLst/>
              </a:prstGeom>
              <a:blipFill>
                <a:blip r:embed="rId3"/>
                <a:stretch>
                  <a:fillRect t="-15116" b="-32558"/>
                </a:stretch>
              </a:blipFill>
            </p:spPr>
            <p:txBody>
              <a:bodyPr/>
              <a:lstStyle/>
              <a:p>
                <a:r>
                  <a:rPr lang="en-US">
                    <a:noFill/>
                  </a:rPr>
                  <a:t> </a:t>
                </a:r>
              </a:p>
            </p:txBody>
          </p:sp>
        </mc:Fallback>
      </mc:AlternateContent>
      <p:sp>
        <p:nvSpPr>
          <p:cNvPr id="12" name="TextBox 11">
            <a:extLst>
              <a:ext uri="{FF2B5EF4-FFF2-40B4-BE49-F238E27FC236}">
                <a16:creationId xmlns:a16="http://schemas.microsoft.com/office/drawing/2014/main" id="{ABC76090-4F3B-4676-81E7-C3C2AF2A4EBE}"/>
              </a:ext>
            </a:extLst>
          </p:cNvPr>
          <p:cNvSpPr txBox="1"/>
          <p:nvPr/>
        </p:nvSpPr>
        <p:spPr>
          <a:xfrm>
            <a:off x="2567608" y="4869160"/>
            <a:ext cx="7507936" cy="523220"/>
          </a:xfrm>
          <a:prstGeom prst="rect">
            <a:avLst/>
          </a:prstGeom>
          <a:noFill/>
        </p:spPr>
        <p:txBody>
          <a:bodyPr wrap="square">
            <a:spAutoFit/>
          </a:bodyPr>
          <a:lstStyle/>
          <a:p>
            <a:r>
              <a:rPr lang="en-GB" sz="2800" b="1">
                <a:solidFill>
                  <a:srgbClr val="CC66FF"/>
                </a:solidFill>
                <a:sym typeface="Symbol" panose="05050102010706020507" pitchFamily="18" charset="2"/>
              </a:rPr>
              <a:t> (gas) = mole of gas / </a:t>
            </a:r>
            <a:r>
              <a:rPr lang="en-GB" sz="2800" b="1">
                <a:cs typeface="Calibri" panose="020F0502020204030204" pitchFamily="34" charset="0"/>
                <a:sym typeface="Symbol" panose="05050102010706020507" pitchFamily="18" charset="2"/>
              </a:rPr>
              <a:t> </a:t>
            </a:r>
            <a:r>
              <a:rPr lang="en-GB" sz="2800" b="1">
                <a:solidFill>
                  <a:srgbClr val="CC66FF"/>
                </a:solidFill>
                <a:sym typeface="Symbol" panose="05050102010706020507" pitchFamily="18" charset="2"/>
              </a:rPr>
              <a:t>all moles of gases</a:t>
            </a:r>
            <a:r>
              <a:rPr lang="en-GB" sz="2800" b="1">
                <a:cs typeface="Calibri" panose="020F0502020204030204" pitchFamily="34" charset="0"/>
                <a:sym typeface="Symbol" panose="05050102010706020507" pitchFamily="18" charset="2"/>
              </a:rPr>
              <a:t> </a:t>
            </a:r>
            <a:r>
              <a:rPr lang="en-GB" sz="2800" b="1">
                <a:solidFill>
                  <a:srgbClr val="CC66FF"/>
                </a:solidFill>
                <a:sym typeface="Symbol" panose="05050102010706020507" pitchFamily="18" charset="2"/>
              </a:rPr>
              <a:t> </a:t>
            </a:r>
            <a:endParaRPr lang="en-GB" sz="2800"/>
          </a:p>
        </p:txBody>
      </p:sp>
      <p:sp>
        <p:nvSpPr>
          <p:cNvPr id="13" name="TextBox 12">
            <a:extLst>
              <a:ext uri="{FF2B5EF4-FFF2-40B4-BE49-F238E27FC236}">
                <a16:creationId xmlns:a16="http://schemas.microsoft.com/office/drawing/2014/main" id="{F4D70B56-D7FB-43D9-B2B1-D97E304BAC37}"/>
              </a:ext>
            </a:extLst>
          </p:cNvPr>
          <p:cNvSpPr txBox="1"/>
          <p:nvPr/>
        </p:nvSpPr>
        <p:spPr>
          <a:xfrm>
            <a:off x="119336" y="5589240"/>
            <a:ext cx="11591089" cy="954107"/>
          </a:xfrm>
          <a:prstGeom prst="rect">
            <a:avLst/>
          </a:prstGeom>
          <a:noFill/>
        </p:spPr>
        <p:txBody>
          <a:bodyPr wrap="square">
            <a:spAutoFit/>
          </a:bodyPr>
          <a:lstStyle/>
          <a:p>
            <a:r>
              <a:rPr lang="en-GB" sz="2800">
                <a:solidFill>
                  <a:srgbClr val="202124"/>
                </a:solidFill>
              </a:rPr>
              <a:t>The mole fraction is the number of moles of a specific component in the solution divided by the total number of moles in the given solution.</a:t>
            </a:r>
            <a:endParaRPr lang="en-GB" sz="2800"/>
          </a:p>
        </p:txBody>
      </p:sp>
      <p:sp>
        <p:nvSpPr>
          <p:cNvPr id="14" name="TextBox 13">
            <a:extLst>
              <a:ext uri="{FF2B5EF4-FFF2-40B4-BE49-F238E27FC236}">
                <a16:creationId xmlns:a16="http://schemas.microsoft.com/office/drawing/2014/main" id="{16AC6224-B813-4B5D-ABCE-A4E18EE70063}"/>
              </a:ext>
            </a:extLst>
          </p:cNvPr>
          <p:cNvSpPr txBox="1"/>
          <p:nvPr/>
        </p:nvSpPr>
        <p:spPr>
          <a:xfrm>
            <a:off x="1524000" y="17925"/>
            <a:ext cx="9540552"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DALTON’S LAW OF PARTIAL PRESSURES</a:t>
            </a:r>
          </a:p>
        </p:txBody>
      </p:sp>
    </p:spTree>
    <p:extLst>
      <p:ext uri="{BB962C8B-B14F-4D97-AF65-F5344CB8AC3E}">
        <p14:creationId xmlns:p14="http://schemas.microsoft.com/office/powerpoint/2010/main" val="1579895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9540552"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DALTON’S LAW OF PARTIAL PRESSURES</a:t>
            </a:r>
          </a:p>
        </p:txBody>
      </p:sp>
      <p:sp>
        <p:nvSpPr>
          <p:cNvPr id="6" name="TextBox 5">
            <a:extLst>
              <a:ext uri="{FF2B5EF4-FFF2-40B4-BE49-F238E27FC236}">
                <a16:creationId xmlns:a16="http://schemas.microsoft.com/office/drawing/2014/main" id="{8F067C80-B493-4348-8268-5236BD9EE589}"/>
              </a:ext>
            </a:extLst>
          </p:cNvPr>
          <p:cNvSpPr txBox="1"/>
          <p:nvPr/>
        </p:nvSpPr>
        <p:spPr>
          <a:xfrm>
            <a:off x="4815652" y="826259"/>
            <a:ext cx="5330434" cy="461665"/>
          </a:xfrm>
          <a:prstGeom prst="rect">
            <a:avLst/>
          </a:prstGeom>
          <a:noFill/>
        </p:spPr>
        <p:txBody>
          <a:bodyPr wrap="none" rtlCol="0">
            <a:spAutoFit/>
          </a:bodyPr>
          <a:lstStyle/>
          <a:p>
            <a:r>
              <a:rPr lang="en-GB" sz="2400" b="1">
                <a:solidFill>
                  <a:srgbClr val="00B0F0"/>
                </a:solidFill>
                <a:cs typeface="Calibri" panose="020F0502020204030204" pitchFamily="34" charset="0"/>
              </a:rPr>
              <a:t>n can represent moles of mixed gases !!!</a:t>
            </a:r>
          </a:p>
        </p:txBody>
      </p:sp>
      <p:sp>
        <p:nvSpPr>
          <p:cNvPr id="13" name="TextBox 12">
            <a:extLst>
              <a:ext uri="{FF2B5EF4-FFF2-40B4-BE49-F238E27FC236}">
                <a16:creationId xmlns:a16="http://schemas.microsoft.com/office/drawing/2014/main" id="{411BA892-74BB-4E2C-BA8F-21DCD923F31D}"/>
              </a:ext>
            </a:extLst>
          </p:cNvPr>
          <p:cNvSpPr txBox="1"/>
          <p:nvPr/>
        </p:nvSpPr>
        <p:spPr>
          <a:xfrm>
            <a:off x="119336" y="1631130"/>
            <a:ext cx="11953327" cy="830997"/>
          </a:xfrm>
          <a:prstGeom prst="rect">
            <a:avLst/>
          </a:prstGeom>
          <a:noFill/>
        </p:spPr>
        <p:txBody>
          <a:bodyPr wrap="square" rtlCol="0">
            <a:spAutoFit/>
          </a:bodyPr>
          <a:lstStyle/>
          <a:p>
            <a:r>
              <a:rPr lang="en-GB" sz="2400"/>
              <a:t>Calculate the </a:t>
            </a:r>
            <a:r>
              <a:rPr lang="en-GB" sz="2400">
                <a:solidFill>
                  <a:srgbClr val="00B050"/>
                </a:solidFill>
              </a:rPr>
              <a:t>pressure </a:t>
            </a:r>
            <a:r>
              <a:rPr lang="en-GB" sz="2400"/>
              <a:t>for each of the following gases: </a:t>
            </a:r>
            <a:r>
              <a:rPr lang="en-GB" sz="2400">
                <a:solidFill>
                  <a:srgbClr val="CC66FF"/>
                </a:solidFill>
              </a:rPr>
              <a:t>1.0 mol</a:t>
            </a:r>
            <a:r>
              <a:rPr lang="en-GB" sz="2400"/>
              <a:t> O</a:t>
            </a:r>
            <a:r>
              <a:rPr lang="en-GB" sz="2400" baseline="-25000"/>
              <a:t>2</a:t>
            </a:r>
            <a:r>
              <a:rPr lang="en-GB" sz="2400"/>
              <a:t> (g), </a:t>
            </a:r>
            <a:r>
              <a:rPr lang="en-GB" sz="2400">
                <a:solidFill>
                  <a:srgbClr val="CC66FF"/>
                </a:solidFill>
              </a:rPr>
              <a:t>2.0 mol</a:t>
            </a:r>
            <a:r>
              <a:rPr lang="en-GB" sz="2400"/>
              <a:t> N</a:t>
            </a:r>
            <a:r>
              <a:rPr lang="en-GB" sz="2400" baseline="-25000"/>
              <a:t>2</a:t>
            </a:r>
            <a:r>
              <a:rPr lang="en-GB" sz="2400"/>
              <a:t> (g), and </a:t>
            </a:r>
            <a:r>
              <a:rPr lang="en-GB" sz="2400">
                <a:solidFill>
                  <a:srgbClr val="CC66FF"/>
                </a:solidFill>
              </a:rPr>
              <a:t>7.0 mol </a:t>
            </a:r>
            <a:r>
              <a:rPr lang="en-GB" sz="2400"/>
              <a:t>of He (g) in a </a:t>
            </a:r>
            <a:r>
              <a:rPr lang="en-GB" sz="2400">
                <a:solidFill>
                  <a:srgbClr val="FF0000"/>
                </a:solidFill>
              </a:rPr>
              <a:t>10.0 L</a:t>
            </a:r>
            <a:r>
              <a:rPr lang="en-GB" sz="2400"/>
              <a:t> flask at </a:t>
            </a:r>
            <a:r>
              <a:rPr lang="en-GB" sz="2400">
                <a:solidFill>
                  <a:srgbClr val="0000FF"/>
                </a:solidFill>
              </a:rPr>
              <a:t>293 K</a:t>
            </a:r>
            <a:r>
              <a:rPr lang="en-GB" sz="2400"/>
              <a:t>.</a:t>
            </a:r>
          </a:p>
        </p:txBody>
      </p:sp>
      <p:sp>
        <p:nvSpPr>
          <p:cNvPr id="15" name="TextBox 14">
            <a:extLst>
              <a:ext uri="{FF2B5EF4-FFF2-40B4-BE49-F238E27FC236}">
                <a16:creationId xmlns:a16="http://schemas.microsoft.com/office/drawing/2014/main" id="{C48EF581-AD0C-4C3C-B5DD-D24F36DC04F1}"/>
              </a:ext>
            </a:extLst>
          </p:cNvPr>
          <p:cNvSpPr txBox="1"/>
          <p:nvPr/>
        </p:nvSpPr>
        <p:spPr>
          <a:xfrm>
            <a:off x="9898739" y="6341"/>
            <a:ext cx="2592288" cy="830997"/>
          </a:xfrm>
          <a:prstGeom prst="rect">
            <a:avLst/>
          </a:prstGeom>
          <a:noFill/>
        </p:spPr>
        <p:txBody>
          <a:bodyPr wrap="square">
            <a:spAutoFit/>
          </a:bodyPr>
          <a:lstStyle/>
          <a:p>
            <a:r>
              <a:rPr lang="en-GB" sz="2400">
                <a:cs typeface="Calibri" panose="020F0502020204030204" pitchFamily="34" charset="0"/>
              </a:rPr>
              <a:t>(0.08206</a:t>
            </a:r>
            <a:r>
              <a:rPr lang="en-GB" sz="2400">
                <a:solidFill>
                  <a:srgbClr val="00B050"/>
                </a:solidFill>
                <a:cs typeface="Calibri" panose="020F0502020204030204" pitchFamily="34" charset="0"/>
              </a:rPr>
              <a:t> </a:t>
            </a:r>
            <a:r>
              <a:rPr lang="en-GB" sz="2400" err="1">
                <a:solidFill>
                  <a:srgbClr val="00B050"/>
                </a:solidFill>
                <a:cs typeface="Calibri" panose="020F0502020204030204" pitchFamily="34" charset="0"/>
              </a:rPr>
              <a:t>atm</a:t>
            </a:r>
            <a:r>
              <a:rPr lang="en-GB" sz="2400">
                <a:solidFill>
                  <a:srgbClr val="00B050"/>
                </a:solidFill>
                <a:cs typeface="Calibri" panose="020F0502020204030204" pitchFamily="34" charset="0"/>
              </a:rPr>
              <a:t> </a:t>
            </a:r>
            <a:r>
              <a:rPr lang="en-GB" sz="2400">
                <a:solidFill>
                  <a:srgbClr val="FF0000"/>
                </a:solidFill>
                <a:cs typeface="Calibri" panose="020F0502020204030204" pitchFamily="34" charset="0"/>
              </a:rPr>
              <a:t>L</a:t>
            </a:r>
            <a:r>
              <a:rPr lang="en-GB" sz="2400">
                <a:solidFill>
                  <a:srgbClr val="00B050"/>
                </a:solidFill>
                <a:cs typeface="Calibri" panose="020F0502020204030204" pitchFamily="34" charset="0"/>
              </a:rPr>
              <a:t> </a:t>
            </a:r>
            <a:r>
              <a:rPr lang="en-GB" sz="2400">
                <a:solidFill>
                  <a:srgbClr val="7030A0"/>
                </a:solidFill>
                <a:cs typeface="Calibri" panose="020F0502020204030204" pitchFamily="34" charset="0"/>
              </a:rPr>
              <a:t>mol</a:t>
            </a:r>
            <a:r>
              <a:rPr lang="en-GB" sz="2400" baseline="30000">
                <a:solidFill>
                  <a:srgbClr val="7030A0"/>
                </a:solidFill>
                <a:cs typeface="Calibri" panose="020F0502020204030204" pitchFamily="34" charset="0"/>
              </a:rPr>
              <a:t>-1</a:t>
            </a:r>
            <a:r>
              <a:rPr lang="en-GB" sz="2400">
                <a:solidFill>
                  <a:srgbClr val="00B050"/>
                </a:solidFill>
                <a:cs typeface="Calibri" panose="020F0502020204030204" pitchFamily="34" charset="0"/>
              </a:rPr>
              <a:t> </a:t>
            </a:r>
            <a:r>
              <a:rPr lang="en-GB" sz="2400">
                <a:solidFill>
                  <a:srgbClr val="0000FF"/>
                </a:solidFill>
                <a:cs typeface="Calibri" panose="020F0502020204030204" pitchFamily="34" charset="0"/>
              </a:rPr>
              <a:t>K</a:t>
            </a:r>
            <a:r>
              <a:rPr lang="en-GB" sz="2400" baseline="30000">
                <a:solidFill>
                  <a:srgbClr val="0000FF"/>
                </a:solidFill>
                <a:cs typeface="Calibri" panose="020F0502020204030204" pitchFamily="34" charset="0"/>
              </a:rPr>
              <a:t>-1</a:t>
            </a:r>
            <a:r>
              <a:rPr lang="en-GB" sz="2400">
                <a:cs typeface="Calibri" panose="020F0502020204030204" pitchFamily="34" charset="0"/>
              </a:rPr>
              <a:t>)</a:t>
            </a:r>
            <a:endParaRPr lang="en-GB" sz="2400"/>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D2A91487-47B7-4C24-9725-BD3DE4089F69}"/>
                  </a:ext>
                </a:extLst>
              </p:cNvPr>
              <p:cNvSpPr txBox="1"/>
              <p:nvPr/>
            </p:nvSpPr>
            <p:spPr>
              <a:xfrm>
                <a:off x="3015381" y="2725543"/>
                <a:ext cx="6652912" cy="70141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sz="2400">
                          <a:solidFill>
                            <a:srgbClr val="00B050"/>
                          </a:solidFill>
                          <a:latin typeface="Cambria Math" panose="02040503050406030204" pitchFamily="18" charset="0"/>
                        </a:rPr>
                        <m:t>P</m:t>
                      </m:r>
                      <m:r>
                        <a:rPr lang="en-GB" sz="2400">
                          <a:latin typeface="Cambria Math" panose="02040503050406030204" pitchFamily="18" charset="0"/>
                        </a:rPr>
                        <m:t>=</m:t>
                      </m:r>
                      <m:f>
                        <m:fPr>
                          <m:ctrlPr>
                            <a:rPr lang="en-GB" sz="2400" i="1">
                              <a:latin typeface="Cambria Math" panose="02040503050406030204" pitchFamily="18" charset="0"/>
                            </a:rPr>
                          </m:ctrlPr>
                        </m:fPr>
                        <m:num>
                          <m:r>
                            <m:rPr>
                              <m:sty m:val="p"/>
                            </m:rPr>
                            <a:rPr lang="en-GB" sz="2400">
                              <a:solidFill>
                                <a:srgbClr val="CC66FF"/>
                              </a:solidFill>
                              <a:latin typeface="Cambria Math" panose="02040503050406030204" pitchFamily="18" charset="0"/>
                            </a:rPr>
                            <m:t>n</m:t>
                          </m:r>
                          <m:r>
                            <m:rPr>
                              <m:sty m:val="p"/>
                            </m:rPr>
                            <a:rPr lang="en-GB" sz="2400">
                              <a:latin typeface="Cambria Math" panose="02040503050406030204" pitchFamily="18" charset="0"/>
                            </a:rPr>
                            <m:t>R</m:t>
                          </m:r>
                          <m:r>
                            <m:rPr>
                              <m:sty m:val="p"/>
                            </m:rPr>
                            <a:rPr lang="en-GB" sz="2400">
                              <a:solidFill>
                                <a:srgbClr val="0000FF"/>
                              </a:solidFill>
                              <a:latin typeface="Cambria Math" panose="02040503050406030204" pitchFamily="18" charset="0"/>
                            </a:rPr>
                            <m:t>T</m:t>
                          </m:r>
                        </m:num>
                        <m:den>
                          <m:r>
                            <m:rPr>
                              <m:sty m:val="p"/>
                            </m:rPr>
                            <a:rPr lang="en-GB" sz="2400">
                              <a:solidFill>
                                <a:srgbClr val="FF0000"/>
                              </a:solidFill>
                              <a:latin typeface="Cambria Math" panose="02040503050406030204" pitchFamily="18" charset="0"/>
                            </a:rPr>
                            <m:t>V</m:t>
                          </m:r>
                          <m:r>
                            <a:rPr lang="en-GB" sz="2400">
                              <a:latin typeface="Cambria Math" panose="02040503050406030204" pitchFamily="18" charset="0"/>
                            </a:rPr>
                            <m:t> </m:t>
                          </m:r>
                        </m:den>
                      </m:f>
                      <m:r>
                        <a:rPr lang="en-GB" sz="2400">
                          <a:latin typeface="Cambria Math" panose="02040503050406030204" pitchFamily="18" charset="0"/>
                        </a:rPr>
                        <m:t>=</m:t>
                      </m:r>
                      <m:f>
                        <m:fPr>
                          <m:ctrlPr>
                            <a:rPr lang="en-GB" sz="2400" i="1">
                              <a:latin typeface="Cambria Math" panose="02040503050406030204" pitchFamily="18" charset="0"/>
                            </a:rPr>
                          </m:ctrlPr>
                        </m:fPr>
                        <m:num>
                          <m:r>
                            <a:rPr lang="en-GB" sz="2400">
                              <a:solidFill>
                                <a:srgbClr val="CC66FF"/>
                              </a:solidFill>
                              <a:latin typeface="Cambria Math" panose="02040503050406030204" pitchFamily="18" charset="0"/>
                            </a:rPr>
                            <m:t>1</m:t>
                          </m:r>
                          <m:r>
                            <m:rPr>
                              <m:sty m:val="p"/>
                            </m:rPr>
                            <a:rPr lang="en-GB" sz="2400">
                              <a:solidFill>
                                <a:srgbClr val="CC66FF"/>
                              </a:solidFill>
                              <a:latin typeface="Cambria Math" panose="02040503050406030204" pitchFamily="18" charset="0"/>
                            </a:rPr>
                            <m:t>mol</m:t>
                          </m:r>
                          <m:r>
                            <a:rPr lang="en-GB" sz="2400">
                              <a:solidFill>
                                <a:srgbClr val="CC66FF"/>
                              </a:solidFill>
                              <a:latin typeface="Cambria Math" panose="02040503050406030204" pitchFamily="18" charset="0"/>
                            </a:rPr>
                            <m:t> </m:t>
                          </m:r>
                          <m:r>
                            <m:rPr>
                              <m:sty m:val="p"/>
                            </m:rPr>
                            <a:rPr lang="en-GB" sz="2400">
                              <a:latin typeface="Cambria Math" panose="02040503050406030204" pitchFamily="18" charset="0"/>
                            </a:rPr>
                            <m:t>x</m:t>
                          </m:r>
                          <m:r>
                            <a:rPr lang="en-GB" sz="2400">
                              <a:latin typeface="Cambria Math" panose="02040503050406030204" pitchFamily="18" charset="0"/>
                            </a:rPr>
                            <m:t> 0.08206 </m:t>
                          </m:r>
                          <m:r>
                            <m:rPr>
                              <m:sty m:val="p"/>
                            </m:rPr>
                            <a:rPr lang="en-GB" sz="2400">
                              <a:latin typeface="Cambria Math" panose="02040503050406030204" pitchFamily="18" charset="0"/>
                            </a:rPr>
                            <m:t>atm</m:t>
                          </m:r>
                          <m:r>
                            <a:rPr lang="en-GB" sz="2400">
                              <a:latin typeface="Cambria Math" panose="02040503050406030204" pitchFamily="18" charset="0"/>
                            </a:rPr>
                            <m:t> </m:t>
                          </m:r>
                          <m:r>
                            <m:rPr>
                              <m:sty m:val="p"/>
                            </m:rPr>
                            <a:rPr lang="en-GB" sz="2400">
                              <a:latin typeface="Cambria Math" panose="02040503050406030204" pitchFamily="18" charset="0"/>
                            </a:rPr>
                            <m:t>L</m:t>
                          </m:r>
                          <m:r>
                            <a:rPr lang="en-GB" sz="2400">
                              <a:latin typeface="Cambria Math" panose="02040503050406030204" pitchFamily="18" charset="0"/>
                            </a:rPr>
                            <m:t> </m:t>
                          </m:r>
                          <m:r>
                            <m:rPr>
                              <m:sty m:val="p"/>
                            </m:rPr>
                            <a:rPr lang="en-GB" sz="2400">
                              <a:latin typeface="Cambria Math" panose="02040503050406030204" pitchFamily="18" charset="0"/>
                            </a:rPr>
                            <m:t>mol</m:t>
                          </m:r>
                          <m:r>
                            <a:rPr lang="en-GB" sz="2400" baseline="30000">
                              <a:latin typeface="Cambria Math" panose="02040503050406030204" pitchFamily="18" charset="0"/>
                            </a:rPr>
                            <m:t>_1</m:t>
                          </m:r>
                          <m:r>
                            <a:rPr lang="en-GB" sz="2400">
                              <a:latin typeface="Cambria Math" panose="02040503050406030204" pitchFamily="18" charset="0"/>
                            </a:rPr>
                            <m:t> </m:t>
                          </m:r>
                          <m:r>
                            <m:rPr>
                              <m:sty m:val="p"/>
                            </m:rPr>
                            <a:rPr lang="en-GB" sz="2400">
                              <a:latin typeface="Cambria Math" panose="02040503050406030204" pitchFamily="18" charset="0"/>
                            </a:rPr>
                            <m:t>K</m:t>
                          </m:r>
                          <m:r>
                            <a:rPr lang="en-GB" sz="2400" baseline="30000">
                              <a:latin typeface="Cambria Math" panose="02040503050406030204" pitchFamily="18" charset="0"/>
                            </a:rPr>
                            <m:t>_1</m:t>
                          </m:r>
                          <m:r>
                            <a:rPr lang="en-GB" sz="2400">
                              <a:latin typeface="Cambria Math" panose="02040503050406030204" pitchFamily="18" charset="0"/>
                            </a:rPr>
                            <m:t> </m:t>
                          </m:r>
                          <m:r>
                            <m:rPr>
                              <m:sty m:val="p"/>
                            </m:rPr>
                            <a:rPr lang="en-GB" sz="2400">
                              <a:latin typeface="Cambria Math" panose="02040503050406030204" pitchFamily="18" charset="0"/>
                            </a:rPr>
                            <m:t>x</m:t>
                          </m:r>
                          <m:r>
                            <a:rPr lang="en-GB" sz="2400">
                              <a:solidFill>
                                <a:srgbClr val="0000FF"/>
                              </a:solidFill>
                              <a:latin typeface="Cambria Math" panose="02040503050406030204" pitchFamily="18" charset="0"/>
                            </a:rPr>
                            <m:t>293 </m:t>
                          </m:r>
                          <m:r>
                            <m:rPr>
                              <m:sty m:val="p"/>
                            </m:rPr>
                            <a:rPr lang="en-GB" sz="2400">
                              <a:solidFill>
                                <a:srgbClr val="0000FF"/>
                              </a:solidFill>
                              <a:latin typeface="Cambria Math" panose="02040503050406030204" pitchFamily="18" charset="0"/>
                            </a:rPr>
                            <m:t>K</m:t>
                          </m:r>
                        </m:num>
                        <m:den>
                          <m:r>
                            <a:rPr lang="en-GB" sz="2400">
                              <a:solidFill>
                                <a:srgbClr val="FF0000"/>
                              </a:solidFill>
                              <a:latin typeface="Cambria Math" panose="02040503050406030204" pitchFamily="18" charset="0"/>
                            </a:rPr>
                            <m:t>10.0 </m:t>
                          </m:r>
                          <m:r>
                            <m:rPr>
                              <m:sty m:val="p"/>
                            </m:rPr>
                            <a:rPr lang="en-GB" sz="2400">
                              <a:solidFill>
                                <a:srgbClr val="FF0000"/>
                              </a:solidFill>
                              <a:latin typeface="Cambria Math" panose="02040503050406030204" pitchFamily="18" charset="0"/>
                            </a:rPr>
                            <m:t>L</m:t>
                          </m:r>
                          <m:r>
                            <a:rPr lang="en-GB" sz="2400">
                              <a:solidFill>
                                <a:srgbClr val="FF0000"/>
                              </a:solidFill>
                              <a:latin typeface="Cambria Math" panose="02040503050406030204" pitchFamily="18" charset="0"/>
                            </a:rPr>
                            <m:t> </m:t>
                          </m:r>
                        </m:den>
                      </m:f>
                    </m:oMath>
                  </m:oMathPara>
                </a14:m>
                <a:endParaRPr lang="en-GB" sz="2400"/>
              </a:p>
            </p:txBody>
          </p:sp>
        </mc:Choice>
        <mc:Fallback xmlns="">
          <p:sp>
            <p:nvSpPr>
              <p:cNvPr id="17" name="TextBox 16">
                <a:extLst>
                  <a:ext uri="{FF2B5EF4-FFF2-40B4-BE49-F238E27FC236}">
                    <a16:creationId xmlns:a16="http://schemas.microsoft.com/office/drawing/2014/main" id="{D2A91487-47B7-4C24-9725-BD3DE4089F69}"/>
                  </a:ext>
                </a:extLst>
              </p:cNvPr>
              <p:cNvSpPr txBox="1">
                <a:spLocks noRot="1" noChangeAspect="1" noMove="1" noResize="1" noEditPoints="1" noAdjustHandles="1" noChangeArrowheads="1" noChangeShapeType="1" noTextEdit="1"/>
              </p:cNvSpPr>
              <p:nvPr/>
            </p:nvSpPr>
            <p:spPr>
              <a:xfrm>
                <a:off x="3015381" y="2725543"/>
                <a:ext cx="6652912" cy="701410"/>
              </a:xfrm>
              <a:prstGeom prst="rect">
                <a:avLst/>
              </a:prstGeom>
              <a:blipFill>
                <a:blip r:embed="rId3"/>
                <a:stretch>
                  <a:fillRect/>
                </a:stretch>
              </a:blipFill>
            </p:spPr>
            <p:txBody>
              <a:bodyPr/>
              <a:lstStyle/>
              <a:p>
                <a:r>
                  <a:rPr lang="en-US">
                    <a:noFill/>
                  </a:rPr>
                  <a:t> </a:t>
                </a:r>
              </a:p>
            </p:txBody>
          </p:sp>
        </mc:Fallback>
      </mc:AlternateContent>
      <p:grpSp>
        <p:nvGrpSpPr>
          <p:cNvPr id="30" name="Group 29">
            <a:extLst>
              <a:ext uri="{FF2B5EF4-FFF2-40B4-BE49-F238E27FC236}">
                <a16:creationId xmlns:a16="http://schemas.microsoft.com/office/drawing/2014/main" id="{23707171-96A8-4412-94E3-8DE2D441B28D}"/>
              </a:ext>
            </a:extLst>
          </p:cNvPr>
          <p:cNvGrpSpPr/>
          <p:nvPr/>
        </p:nvGrpSpPr>
        <p:grpSpPr>
          <a:xfrm>
            <a:off x="911424" y="4212731"/>
            <a:ext cx="11092796" cy="1829745"/>
            <a:chOff x="1123682" y="3645024"/>
            <a:chExt cx="11092796" cy="1829745"/>
          </a:xfrm>
        </p:grpSpPr>
        <p:sp>
          <p:nvSpPr>
            <p:cNvPr id="16" name="TextBox 15">
              <a:extLst>
                <a:ext uri="{FF2B5EF4-FFF2-40B4-BE49-F238E27FC236}">
                  <a16:creationId xmlns:a16="http://schemas.microsoft.com/office/drawing/2014/main" id="{B772E10C-60FF-4BFB-944F-068B8E03C71A}"/>
                </a:ext>
              </a:extLst>
            </p:cNvPr>
            <p:cNvSpPr txBox="1"/>
            <p:nvPr/>
          </p:nvSpPr>
          <p:spPr>
            <a:xfrm>
              <a:off x="1259632" y="3645024"/>
              <a:ext cx="10956846" cy="523220"/>
            </a:xfrm>
            <a:prstGeom prst="rect">
              <a:avLst/>
            </a:prstGeom>
            <a:noFill/>
          </p:spPr>
          <p:txBody>
            <a:bodyPr wrap="none" rtlCol="0">
              <a:spAutoFit/>
            </a:bodyPr>
            <a:lstStyle/>
            <a:p>
              <a:r>
                <a:rPr lang="en-GB" sz="2800"/>
                <a:t>moles of O</a:t>
              </a:r>
              <a:r>
                <a:rPr lang="en-GB" sz="2800" baseline="-25000"/>
                <a:t>2</a:t>
              </a:r>
              <a:r>
                <a:rPr lang="en-GB" sz="2800"/>
                <a:t> = </a:t>
              </a:r>
              <a:r>
                <a:rPr lang="en-GB" sz="2800">
                  <a:solidFill>
                    <a:srgbClr val="CC66FF"/>
                  </a:solidFill>
                </a:rPr>
                <a:t>1.0 mol </a:t>
              </a:r>
              <a:r>
                <a:rPr lang="en-GB" sz="2800"/>
                <a:t>O</a:t>
              </a:r>
              <a:r>
                <a:rPr lang="en-GB" sz="2800" baseline="-25000"/>
                <a:t>2</a:t>
              </a:r>
              <a:r>
                <a:rPr lang="en-GB" sz="2800"/>
                <a:t> (g)		</a:t>
              </a:r>
              <a:r>
                <a:rPr lang="en-GB" sz="2800">
                  <a:solidFill>
                    <a:srgbClr val="00B050"/>
                  </a:solidFill>
                </a:rPr>
                <a:t>P</a:t>
              </a:r>
              <a:r>
                <a:rPr lang="en-GB" sz="2800"/>
                <a:t> O</a:t>
              </a:r>
              <a:r>
                <a:rPr lang="en-GB" sz="2800" baseline="-25000"/>
                <a:t>2</a:t>
              </a:r>
              <a:r>
                <a:rPr lang="en-GB" sz="2800"/>
                <a:t> (g) = </a:t>
              </a:r>
              <a:r>
                <a:rPr lang="en-GB" sz="2800">
                  <a:solidFill>
                    <a:srgbClr val="00B050"/>
                  </a:solidFill>
                </a:rPr>
                <a:t>2.41 </a:t>
              </a:r>
              <a:r>
                <a:rPr lang="en-GB" sz="2800" err="1">
                  <a:solidFill>
                    <a:srgbClr val="00B050"/>
                  </a:solidFill>
                </a:rPr>
                <a:t>atm</a:t>
              </a:r>
              <a:r>
                <a:rPr lang="en-GB" sz="2800">
                  <a:solidFill>
                    <a:srgbClr val="00B050"/>
                  </a:solidFill>
                </a:rPr>
                <a:t> 	= (1/10) x 24.1 </a:t>
              </a:r>
            </a:p>
          </p:txBody>
        </p:sp>
        <p:sp>
          <p:nvSpPr>
            <p:cNvPr id="18" name="TextBox 17">
              <a:extLst>
                <a:ext uri="{FF2B5EF4-FFF2-40B4-BE49-F238E27FC236}">
                  <a16:creationId xmlns:a16="http://schemas.microsoft.com/office/drawing/2014/main" id="{AA02ACDF-41D8-44DC-9351-22361088F02E}"/>
                </a:ext>
              </a:extLst>
            </p:cNvPr>
            <p:cNvSpPr txBox="1"/>
            <p:nvPr/>
          </p:nvSpPr>
          <p:spPr>
            <a:xfrm>
              <a:off x="1255052" y="4077011"/>
              <a:ext cx="10956846" cy="523220"/>
            </a:xfrm>
            <a:prstGeom prst="rect">
              <a:avLst/>
            </a:prstGeom>
            <a:noFill/>
          </p:spPr>
          <p:txBody>
            <a:bodyPr wrap="none" rtlCol="0">
              <a:spAutoFit/>
            </a:bodyPr>
            <a:lstStyle/>
            <a:p>
              <a:r>
                <a:rPr lang="en-GB" sz="2800"/>
                <a:t>moles of</a:t>
              </a:r>
              <a:r>
                <a:rPr lang="en-GB" sz="2800">
                  <a:solidFill>
                    <a:srgbClr val="00FFFF"/>
                  </a:solidFill>
                </a:rPr>
                <a:t> </a:t>
              </a:r>
              <a:r>
                <a:rPr lang="en-GB" sz="2800"/>
                <a:t>N</a:t>
              </a:r>
              <a:r>
                <a:rPr lang="en-GB" sz="2800" baseline="-25000"/>
                <a:t>2</a:t>
              </a:r>
              <a:r>
                <a:rPr lang="en-GB" sz="2800"/>
                <a:t> = </a:t>
              </a:r>
              <a:r>
                <a:rPr lang="en-GB" sz="2800">
                  <a:solidFill>
                    <a:srgbClr val="CC66FF"/>
                  </a:solidFill>
                </a:rPr>
                <a:t>2.0 mol </a:t>
              </a:r>
              <a:r>
                <a:rPr lang="en-GB" sz="2800"/>
                <a:t>N</a:t>
              </a:r>
              <a:r>
                <a:rPr lang="en-GB" sz="2800" baseline="-25000"/>
                <a:t>2</a:t>
              </a:r>
              <a:r>
                <a:rPr lang="en-GB" sz="2800"/>
                <a:t> (g)			</a:t>
              </a:r>
              <a:r>
                <a:rPr lang="en-GB" sz="2800">
                  <a:solidFill>
                    <a:srgbClr val="00B050"/>
                  </a:solidFill>
                </a:rPr>
                <a:t>P</a:t>
              </a:r>
              <a:r>
                <a:rPr lang="en-GB" sz="2800"/>
                <a:t> N</a:t>
              </a:r>
              <a:r>
                <a:rPr lang="en-GB" sz="2800" baseline="-25000"/>
                <a:t>2</a:t>
              </a:r>
              <a:r>
                <a:rPr lang="en-GB" sz="2800"/>
                <a:t> (g) = </a:t>
              </a:r>
              <a:r>
                <a:rPr lang="en-GB" sz="2800">
                  <a:solidFill>
                    <a:srgbClr val="00B050"/>
                  </a:solidFill>
                </a:rPr>
                <a:t>4.82 </a:t>
              </a:r>
              <a:r>
                <a:rPr lang="en-GB" sz="2800" err="1">
                  <a:solidFill>
                    <a:srgbClr val="00B050"/>
                  </a:solidFill>
                </a:rPr>
                <a:t>atm</a:t>
              </a:r>
              <a:r>
                <a:rPr lang="en-GB" sz="2800">
                  <a:solidFill>
                    <a:srgbClr val="00B050"/>
                  </a:solidFill>
                </a:rPr>
                <a:t>	= (2/10) x 24.1 </a:t>
              </a:r>
            </a:p>
          </p:txBody>
        </p:sp>
        <p:sp>
          <p:nvSpPr>
            <p:cNvPr id="19" name="TextBox 18">
              <a:extLst>
                <a:ext uri="{FF2B5EF4-FFF2-40B4-BE49-F238E27FC236}">
                  <a16:creationId xmlns:a16="http://schemas.microsoft.com/office/drawing/2014/main" id="{7BD88FDA-4393-4E08-ABAA-7FC066043DDA}"/>
                </a:ext>
              </a:extLst>
            </p:cNvPr>
            <p:cNvSpPr txBox="1"/>
            <p:nvPr/>
          </p:nvSpPr>
          <p:spPr>
            <a:xfrm>
              <a:off x="1259631" y="4478790"/>
              <a:ext cx="10956846" cy="523220"/>
            </a:xfrm>
            <a:prstGeom prst="rect">
              <a:avLst/>
            </a:prstGeom>
            <a:noFill/>
          </p:spPr>
          <p:txBody>
            <a:bodyPr wrap="none" rtlCol="0">
              <a:spAutoFit/>
            </a:bodyPr>
            <a:lstStyle/>
            <a:p>
              <a:r>
                <a:rPr lang="en-GB" sz="2800"/>
                <a:t>moles of He = </a:t>
              </a:r>
              <a:r>
                <a:rPr lang="en-GB" sz="2800">
                  <a:solidFill>
                    <a:srgbClr val="CC66FF"/>
                  </a:solidFill>
                </a:rPr>
                <a:t>7.0 mol </a:t>
              </a:r>
              <a:r>
                <a:rPr lang="en-GB" sz="2800"/>
                <a:t>He (g)		</a:t>
              </a:r>
              <a:r>
                <a:rPr lang="en-GB" sz="2800">
                  <a:solidFill>
                    <a:srgbClr val="00B050"/>
                  </a:solidFill>
                </a:rPr>
                <a:t>P</a:t>
              </a:r>
              <a:r>
                <a:rPr lang="en-GB" sz="2800"/>
                <a:t> He (g) = </a:t>
              </a:r>
              <a:r>
                <a:rPr lang="en-GB" sz="2800">
                  <a:solidFill>
                    <a:srgbClr val="00B050"/>
                  </a:solidFill>
                </a:rPr>
                <a:t>16.84 </a:t>
              </a:r>
              <a:r>
                <a:rPr lang="en-GB" sz="2800" err="1">
                  <a:solidFill>
                    <a:srgbClr val="00B050"/>
                  </a:solidFill>
                </a:rPr>
                <a:t>atm</a:t>
              </a:r>
              <a:r>
                <a:rPr lang="en-GB" sz="2800">
                  <a:solidFill>
                    <a:srgbClr val="00B050"/>
                  </a:solidFill>
                </a:rPr>
                <a:t> 	= (7/10) x 24.1 </a:t>
              </a:r>
            </a:p>
          </p:txBody>
        </p:sp>
        <p:cxnSp>
          <p:nvCxnSpPr>
            <p:cNvPr id="21" name="Straight Connector 20">
              <a:extLst>
                <a:ext uri="{FF2B5EF4-FFF2-40B4-BE49-F238E27FC236}">
                  <a16:creationId xmlns:a16="http://schemas.microsoft.com/office/drawing/2014/main" id="{D772A132-2D27-4EB7-8D33-EF4B73AADAD8}"/>
                </a:ext>
              </a:extLst>
            </p:cNvPr>
            <p:cNvCxnSpPr>
              <a:cxnSpLocks/>
            </p:cNvCxnSpPr>
            <p:nvPr/>
          </p:nvCxnSpPr>
          <p:spPr>
            <a:xfrm>
              <a:off x="1123682" y="5021533"/>
              <a:ext cx="1101722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1F866330-C3C3-4EA5-811B-48E27859C05C}"/>
                </a:ext>
              </a:extLst>
            </p:cNvPr>
            <p:cNvSpPr txBox="1"/>
            <p:nvPr/>
          </p:nvSpPr>
          <p:spPr>
            <a:xfrm>
              <a:off x="2259102" y="4951549"/>
              <a:ext cx="3384260" cy="523220"/>
            </a:xfrm>
            <a:prstGeom prst="rect">
              <a:avLst/>
            </a:prstGeom>
            <a:noFill/>
          </p:spPr>
          <p:txBody>
            <a:bodyPr wrap="none" rtlCol="0">
              <a:spAutoFit/>
            </a:bodyPr>
            <a:lstStyle/>
            <a:p>
              <a:r>
                <a:rPr lang="en-GB" sz="2800" b="1">
                  <a:solidFill>
                    <a:srgbClr val="CC66FF"/>
                  </a:solidFill>
                </a:rPr>
                <a:t>		  total 10.0 mol</a:t>
              </a:r>
            </a:p>
          </p:txBody>
        </p:sp>
        <p:sp>
          <p:nvSpPr>
            <p:cNvPr id="29" name="TextBox 28">
              <a:extLst>
                <a:ext uri="{FF2B5EF4-FFF2-40B4-BE49-F238E27FC236}">
                  <a16:creationId xmlns:a16="http://schemas.microsoft.com/office/drawing/2014/main" id="{7FCE6862-8F68-40B1-B89E-F6536BB55017}"/>
                </a:ext>
              </a:extLst>
            </p:cNvPr>
            <p:cNvSpPr txBox="1"/>
            <p:nvPr/>
          </p:nvSpPr>
          <p:spPr>
            <a:xfrm>
              <a:off x="5525950" y="4931815"/>
              <a:ext cx="4582473" cy="523220"/>
            </a:xfrm>
            <a:prstGeom prst="rect">
              <a:avLst/>
            </a:prstGeom>
            <a:noFill/>
          </p:spPr>
          <p:txBody>
            <a:bodyPr wrap="none" rtlCol="0">
              <a:spAutoFit/>
            </a:bodyPr>
            <a:lstStyle/>
            <a:p>
              <a:r>
                <a:rPr lang="en-GB" sz="2800" b="1">
                  <a:solidFill>
                    <a:srgbClr val="00B050"/>
                  </a:solidFill>
                </a:rPr>
                <a:t>					total 24.1 </a:t>
              </a:r>
              <a:r>
                <a:rPr lang="en-GB" sz="2800" b="1" err="1">
                  <a:solidFill>
                    <a:srgbClr val="00B050"/>
                  </a:solidFill>
                </a:rPr>
                <a:t>atm</a:t>
              </a:r>
              <a:endParaRPr lang="en-GB" sz="2800" b="1">
                <a:solidFill>
                  <a:srgbClr val="00B050"/>
                </a:solidFill>
              </a:endParaRPr>
            </a:p>
          </p:txBody>
        </p:sp>
      </p:grpSp>
      <p:sp>
        <p:nvSpPr>
          <p:cNvPr id="2" name="TextBox 1">
            <a:extLst>
              <a:ext uri="{FF2B5EF4-FFF2-40B4-BE49-F238E27FC236}">
                <a16:creationId xmlns:a16="http://schemas.microsoft.com/office/drawing/2014/main" id="{5B886E00-11E6-4DC2-8530-D4C57DDC5288}"/>
              </a:ext>
            </a:extLst>
          </p:cNvPr>
          <p:cNvSpPr txBox="1"/>
          <p:nvPr/>
        </p:nvSpPr>
        <p:spPr>
          <a:xfrm>
            <a:off x="1631504" y="2857876"/>
            <a:ext cx="1081193" cy="461665"/>
          </a:xfrm>
          <a:prstGeom prst="rect">
            <a:avLst/>
          </a:prstGeom>
          <a:noFill/>
        </p:spPr>
        <p:txBody>
          <a:bodyPr wrap="none" rtlCol="0">
            <a:spAutoFit/>
          </a:bodyPr>
          <a:lstStyle/>
          <a:p>
            <a:r>
              <a:rPr lang="en-GB" sz="2400" b="1"/>
              <a:t>For O</a:t>
            </a:r>
            <a:r>
              <a:rPr lang="en-GB" sz="2400" b="1" baseline="-25000"/>
              <a:t>2</a:t>
            </a:r>
            <a:r>
              <a:rPr lang="en-GB" sz="2400" b="1"/>
              <a:t>:</a:t>
            </a:r>
            <a:endParaRPr lang="en-GB" sz="2400" b="1" baseline="-25000"/>
          </a:p>
        </p:txBody>
      </p:sp>
      <p:sp>
        <p:nvSpPr>
          <p:cNvPr id="22" name="TextBox 21">
            <a:extLst>
              <a:ext uri="{FF2B5EF4-FFF2-40B4-BE49-F238E27FC236}">
                <a16:creationId xmlns:a16="http://schemas.microsoft.com/office/drawing/2014/main" id="{12FA1590-75B9-45E0-8741-78780989C626}"/>
              </a:ext>
            </a:extLst>
          </p:cNvPr>
          <p:cNvSpPr txBox="1"/>
          <p:nvPr/>
        </p:nvSpPr>
        <p:spPr>
          <a:xfrm>
            <a:off x="1862403" y="664205"/>
            <a:ext cx="2771194" cy="646331"/>
          </a:xfrm>
          <a:prstGeom prst="rect">
            <a:avLst/>
          </a:prstGeom>
          <a:noFill/>
        </p:spPr>
        <p:txBody>
          <a:bodyPr wrap="square">
            <a:spAutoFit/>
          </a:bodyPr>
          <a:lstStyle/>
          <a:p>
            <a:r>
              <a:rPr lang="en-GB" sz="3600" b="1">
                <a:solidFill>
                  <a:srgbClr val="00B050"/>
                </a:solidFill>
                <a:cs typeface="Calibri" panose="020F0502020204030204" pitchFamily="34" charset="0"/>
              </a:rPr>
              <a:t>P </a:t>
            </a:r>
            <a:r>
              <a:rPr lang="en-GB" sz="3600" b="1">
                <a:solidFill>
                  <a:srgbClr val="FF0000"/>
                </a:solidFill>
                <a:cs typeface="Calibri" panose="020F0502020204030204" pitchFamily="34" charset="0"/>
              </a:rPr>
              <a:t>V</a:t>
            </a:r>
            <a:r>
              <a:rPr lang="en-GB" sz="3600" b="1">
                <a:cs typeface="Calibri" panose="020F0502020204030204" pitchFamily="34" charset="0"/>
              </a:rPr>
              <a:t> = </a:t>
            </a:r>
            <a:r>
              <a:rPr lang="en-GB" sz="3600" b="1">
                <a:solidFill>
                  <a:srgbClr val="7030A0"/>
                </a:solidFill>
                <a:cs typeface="Calibri" panose="020F0502020204030204" pitchFamily="34" charset="0"/>
              </a:rPr>
              <a:t>n </a:t>
            </a:r>
            <a:r>
              <a:rPr lang="en-GB" sz="3600" b="1">
                <a:cs typeface="Calibri" panose="020F0502020204030204" pitchFamily="34" charset="0"/>
              </a:rPr>
              <a:t>R </a:t>
            </a:r>
            <a:r>
              <a:rPr lang="en-GB" sz="3600" b="1">
                <a:solidFill>
                  <a:srgbClr val="0000FF"/>
                </a:solidFill>
                <a:cs typeface="Calibri" panose="020F0502020204030204" pitchFamily="34" charset="0"/>
              </a:rPr>
              <a:t>T</a:t>
            </a:r>
          </a:p>
        </p:txBody>
      </p:sp>
    </p:spTree>
    <p:extLst>
      <p:ext uri="{BB962C8B-B14F-4D97-AF65-F5344CB8AC3E}">
        <p14:creationId xmlns:p14="http://schemas.microsoft.com/office/powerpoint/2010/main" val="38277781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2" name="TextBox 1">
            <a:extLst>
              <a:ext uri="{FF2B5EF4-FFF2-40B4-BE49-F238E27FC236}">
                <a16:creationId xmlns:a16="http://schemas.microsoft.com/office/drawing/2014/main" id="{0307F2D0-6649-417B-90A5-33A5CBD555EE}"/>
              </a:ext>
            </a:extLst>
          </p:cNvPr>
          <p:cNvSpPr txBox="1"/>
          <p:nvPr/>
        </p:nvSpPr>
        <p:spPr>
          <a:xfrm>
            <a:off x="163755" y="447901"/>
            <a:ext cx="11784529" cy="1384995"/>
          </a:xfrm>
          <a:prstGeom prst="rect">
            <a:avLst/>
          </a:prstGeom>
          <a:noFill/>
        </p:spPr>
        <p:txBody>
          <a:bodyPr wrap="square" rtlCol="0">
            <a:spAutoFit/>
          </a:bodyPr>
          <a:lstStyle/>
          <a:p>
            <a:r>
              <a:rPr lang="en-GB" sz="2800" b="1">
                <a:cs typeface="Calibri" panose="020F0502020204030204" pitchFamily="34" charset="0"/>
              </a:rPr>
              <a:t>PRACTICE PROBLEM 1</a:t>
            </a:r>
            <a:r>
              <a:rPr lang="en-GB" sz="2800">
                <a:cs typeface="Calibri" panose="020F0502020204030204" pitchFamily="34" charset="0"/>
              </a:rPr>
              <a:t>: Calculate the partial pressure of each gas and the total pressure of the following mixture that occupies 500 mL at 0 </a:t>
            </a:r>
            <a:r>
              <a:rPr lang="en-GB" sz="2800" err="1">
                <a:cs typeface="Calibri" panose="020F0502020204030204" pitchFamily="34" charset="0"/>
              </a:rPr>
              <a:t>degC</a:t>
            </a:r>
            <a:r>
              <a:rPr lang="en-GB" sz="2800">
                <a:cs typeface="Calibri" panose="020F0502020204030204" pitchFamily="34" charset="0"/>
              </a:rPr>
              <a:t>: 0.020 mol N</a:t>
            </a:r>
            <a:r>
              <a:rPr lang="en-GB" sz="2800" baseline="-25000">
                <a:cs typeface="Calibri" panose="020F0502020204030204" pitchFamily="34" charset="0"/>
              </a:rPr>
              <a:t>2</a:t>
            </a:r>
            <a:r>
              <a:rPr lang="en-GB" sz="2800">
                <a:cs typeface="Calibri" panose="020F0502020204030204" pitchFamily="34" charset="0"/>
              </a:rPr>
              <a:t> and 2.33 g of O</a:t>
            </a:r>
            <a:r>
              <a:rPr lang="en-GB" sz="2800" baseline="-25000">
                <a:cs typeface="Calibri" panose="020F0502020204030204" pitchFamily="34" charset="0"/>
              </a:rPr>
              <a:t>2</a:t>
            </a:r>
            <a:r>
              <a:rPr lang="en-GB" sz="2800">
                <a:cs typeface="Calibri" panose="020F0502020204030204" pitchFamily="34" charset="0"/>
              </a:rPr>
              <a:t>.</a:t>
            </a:r>
          </a:p>
        </p:txBody>
      </p:sp>
      <p:sp>
        <p:nvSpPr>
          <p:cNvPr id="3" name="TextBox 2">
            <a:extLst>
              <a:ext uri="{FF2B5EF4-FFF2-40B4-BE49-F238E27FC236}">
                <a16:creationId xmlns:a16="http://schemas.microsoft.com/office/drawing/2014/main" id="{4E006ED6-D3AA-42E4-B8E0-E7FB74A295E6}"/>
              </a:ext>
            </a:extLst>
          </p:cNvPr>
          <p:cNvSpPr txBox="1"/>
          <p:nvPr/>
        </p:nvSpPr>
        <p:spPr>
          <a:xfrm>
            <a:off x="36411" y="2060848"/>
            <a:ext cx="12169352" cy="5550237"/>
          </a:xfrm>
          <a:prstGeom prst="rect">
            <a:avLst/>
          </a:prstGeom>
          <a:noFill/>
        </p:spPr>
        <p:txBody>
          <a:bodyPr wrap="square" rtlCol="0">
            <a:spAutoFit/>
          </a:bodyPr>
          <a:lstStyle/>
          <a:p>
            <a:r>
              <a:rPr lang="en-GB" sz="2800">
                <a:solidFill>
                  <a:srgbClr val="FF0000"/>
                </a:solidFill>
                <a:cs typeface="Calibri" panose="020F0502020204030204" pitchFamily="34" charset="0"/>
              </a:rPr>
              <a:t>P = ?, V = 500 mL = 0.5 L, n N</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0.020 mol, n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mass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MM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2.33g/32.0 g/mol = 0.073 mol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R = 0.0821 </a:t>
            </a:r>
            <a:r>
              <a:rPr lang="en-GB" sz="2800" err="1">
                <a:solidFill>
                  <a:srgbClr val="FF0000"/>
                </a:solidFill>
                <a:cs typeface="Calibri" panose="020F0502020204030204" pitchFamily="34" charset="0"/>
              </a:rPr>
              <a:t>atm</a:t>
            </a:r>
            <a:r>
              <a:rPr lang="en-GB" sz="2800">
                <a:solidFill>
                  <a:srgbClr val="FF0000"/>
                </a:solidFill>
                <a:cs typeface="Calibri" panose="020F0502020204030204" pitchFamily="34" charset="0"/>
              </a:rPr>
              <a:t>-L/mol-K, T = 0 </a:t>
            </a:r>
            <a:r>
              <a:rPr lang="en-GB" sz="2800" err="1">
                <a:solidFill>
                  <a:srgbClr val="FF0000"/>
                </a:solidFill>
                <a:cs typeface="Calibri" panose="020F0502020204030204" pitchFamily="34" charset="0"/>
              </a:rPr>
              <a:t>degC</a:t>
            </a:r>
            <a:r>
              <a:rPr lang="en-GB" sz="2800">
                <a:solidFill>
                  <a:srgbClr val="FF0000"/>
                </a:solidFill>
                <a:cs typeface="Calibri" panose="020F0502020204030204" pitchFamily="34" charset="0"/>
              </a:rPr>
              <a:t> + 273 = 273 K</a:t>
            </a:r>
          </a:p>
          <a:p>
            <a:r>
              <a:rPr lang="en-GB" sz="2800">
                <a:solidFill>
                  <a:srgbClr val="FF0000"/>
                </a:solidFill>
                <a:cs typeface="Calibri" panose="020F0502020204030204" pitchFamily="34" charset="0"/>
                <a:sym typeface="Symbol" panose="05050102010706020507" pitchFamily="18" charset="2"/>
              </a:rPr>
              <a:t> mol = </a:t>
            </a:r>
            <a:r>
              <a:rPr lang="en-GB" sz="2800">
                <a:solidFill>
                  <a:srgbClr val="FF0000"/>
                </a:solidFill>
                <a:cs typeface="Calibri" panose="020F0502020204030204" pitchFamily="34" charset="0"/>
              </a:rPr>
              <a:t>n N</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n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0.020 mol N</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+ 0.073 O</a:t>
            </a:r>
            <a:r>
              <a:rPr lang="en-GB" sz="2800" baseline="-25000">
                <a:solidFill>
                  <a:srgbClr val="FF0000"/>
                </a:solidFill>
                <a:cs typeface="Calibri" panose="020F0502020204030204" pitchFamily="34" charset="0"/>
              </a:rPr>
              <a:t>2</a:t>
            </a:r>
            <a:r>
              <a:rPr lang="en-GB" sz="2800">
                <a:solidFill>
                  <a:srgbClr val="FF0000"/>
                </a:solidFill>
                <a:cs typeface="Calibri" panose="020F0502020204030204" pitchFamily="34" charset="0"/>
              </a:rPr>
              <a:t> = 0.093 mol of gas mixture</a:t>
            </a:r>
          </a:p>
          <a:p>
            <a:pPr marL="285750" indent="-285750">
              <a:buFont typeface="Symbol" panose="05050102010706020507" pitchFamily="18" charset="2"/>
              <a:buChar char="c"/>
            </a:pPr>
            <a:r>
              <a:rPr lang="en-GB" sz="2800">
                <a:solidFill>
                  <a:srgbClr val="FF0000"/>
                </a:solidFill>
                <a:cs typeface="Calibri" panose="020F0502020204030204" pitchFamily="34" charset="0"/>
                <a:sym typeface="Symbol" panose="05050102010706020507" pitchFamily="18" charset="2"/>
              </a:rPr>
              <a:t>(N</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n N</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mol  = 0.020 mol N</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0.093 mol = 0.215</a:t>
            </a:r>
          </a:p>
          <a:p>
            <a:pPr marL="285750" indent="-285750">
              <a:buFont typeface="Symbol" panose="05050102010706020507" pitchFamily="18" charset="2"/>
              <a:buChar char="c"/>
            </a:pPr>
            <a:r>
              <a:rPr lang="en-GB" sz="2800">
                <a:solidFill>
                  <a:srgbClr val="FF0000"/>
                </a:solidFill>
                <a:cs typeface="Calibri" panose="020F0502020204030204" pitchFamily="34" charset="0"/>
                <a:sym typeface="Symbol" panose="05050102010706020507" pitchFamily="18" charset="2"/>
              </a:rPr>
              <a:t>(O</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n O</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mol  = 0.073 mol O</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0.093 mol = 0.783</a:t>
            </a:r>
          </a:p>
          <a:p>
            <a:r>
              <a:rPr lang="en-GB" sz="2800" b="1">
                <a:solidFill>
                  <a:srgbClr val="FF0000"/>
                </a:solidFill>
                <a:cs typeface="Calibri" panose="020F0502020204030204" pitchFamily="34" charset="0"/>
                <a:sym typeface="Symbol" panose="05050102010706020507" pitchFamily="18" charset="2"/>
              </a:rPr>
              <a:t>P (total) </a:t>
            </a:r>
            <a:r>
              <a:rPr lang="en-GB" sz="2800">
                <a:solidFill>
                  <a:srgbClr val="FF0000"/>
                </a:solidFill>
                <a:cs typeface="Calibri" panose="020F0502020204030204" pitchFamily="34" charset="0"/>
                <a:sym typeface="Symbol" panose="05050102010706020507" pitchFamily="18" charset="2"/>
              </a:rPr>
              <a:t>= ( mol x R x T) / V = (0.093 mol x 0.0821 </a:t>
            </a:r>
            <a:r>
              <a:rPr lang="en-GB" sz="2800" err="1">
                <a:solidFill>
                  <a:srgbClr val="FF0000"/>
                </a:solidFill>
                <a:cs typeface="Calibri" panose="020F0502020204030204" pitchFamily="34" charset="0"/>
              </a:rPr>
              <a:t>atm</a:t>
            </a:r>
            <a:r>
              <a:rPr lang="en-GB" sz="2800">
                <a:solidFill>
                  <a:srgbClr val="FF0000"/>
                </a:solidFill>
                <a:cs typeface="Calibri" panose="020F0502020204030204" pitchFamily="34" charset="0"/>
              </a:rPr>
              <a:t>-L/mol-K x 273 K) / 0.5 L = 4.17 </a:t>
            </a:r>
            <a:r>
              <a:rPr lang="en-GB" sz="2800" err="1">
                <a:solidFill>
                  <a:srgbClr val="FF0000"/>
                </a:solidFill>
                <a:cs typeface="Calibri" panose="020F0502020204030204" pitchFamily="34" charset="0"/>
              </a:rPr>
              <a:t>atm</a:t>
            </a:r>
            <a:endParaRPr lang="en-GB" sz="2800">
              <a:solidFill>
                <a:srgbClr val="FF0000"/>
              </a:solidFill>
              <a:cs typeface="Calibri" panose="020F0502020204030204" pitchFamily="34" charset="0"/>
            </a:endParaRPr>
          </a:p>
          <a:p>
            <a:r>
              <a:rPr lang="en-GB" sz="2800" b="1">
                <a:solidFill>
                  <a:srgbClr val="FF0000"/>
                </a:solidFill>
                <a:cs typeface="Calibri" panose="020F0502020204030204" pitchFamily="34" charset="0"/>
              </a:rPr>
              <a:t>P (partial) N</a:t>
            </a:r>
            <a:r>
              <a:rPr lang="en-GB" sz="2800" b="1" baseline="-25000">
                <a:solidFill>
                  <a:srgbClr val="FF0000"/>
                </a:solidFill>
                <a:cs typeface="Calibri" panose="020F0502020204030204" pitchFamily="34" charset="0"/>
              </a:rPr>
              <a:t>2</a:t>
            </a:r>
            <a:r>
              <a:rPr lang="en-GB" sz="2800" b="1">
                <a:solidFill>
                  <a:srgbClr val="FF0000"/>
                </a:solidFill>
                <a:cs typeface="Calibri" panose="020F0502020204030204" pitchFamily="34" charset="0"/>
              </a:rPr>
              <a:t> </a:t>
            </a:r>
            <a:r>
              <a:rPr lang="en-GB" sz="2800">
                <a:solidFill>
                  <a:srgbClr val="FF0000"/>
                </a:solidFill>
                <a:cs typeface="Calibri" panose="020F0502020204030204" pitchFamily="34" charset="0"/>
              </a:rPr>
              <a:t>= P (total) x </a:t>
            </a:r>
            <a:r>
              <a:rPr lang="en-GB" sz="2800">
                <a:solidFill>
                  <a:srgbClr val="FF0000"/>
                </a:solidFill>
                <a:cs typeface="Calibri" panose="020F0502020204030204" pitchFamily="34" charset="0"/>
                <a:sym typeface="Symbol" panose="05050102010706020507" pitchFamily="18" charset="2"/>
              </a:rPr>
              <a:t> N</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4.17 </a:t>
            </a:r>
            <a:r>
              <a:rPr lang="en-GB" sz="2800" err="1">
                <a:solidFill>
                  <a:srgbClr val="FF0000"/>
                </a:solidFill>
                <a:cs typeface="Calibri" panose="020F0502020204030204" pitchFamily="34" charset="0"/>
                <a:sym typeface="Symbol" panose="05050102010706020507" pitchFamily="18" charset="2"/>
              </a:rPr>
              <a:t>atm</a:t>
            </a:r>
            <a:r>
              <a:rPr lang="en-GB" sz="2800">
                <a:solidFill>
                  <a:srgbClr val="FF0000"/>
                </a:solidFill>
                <a:cs typeface="Calibri" panose="020F0502020204030204" pitchFamily="34" charset="0"/>
                <a:sym typeface="Symbol" panose="05050102010706020507" pitchFamily="18" charset="2"/>
              </a:rPr>
              <a:t> x 0.215 = 0.897 </a:t>
            </a:r>
            <a:r>
              <a:rPr lang="en-GB" sz="2800" err="1">
                <a:solidFill>
                  <a:srgbClr val="FF0000"/>
                </a:solidFill>
                <a:cs typeface="Calibri" panose="020F0502020204030204" pitchFamily="34" charset="0"/>
                <a:sym typeface="Symbol" panose="05050102010706020507" pitchFamily="18" charset="2"/>
              </a:rPr>
              <a:t>atm</a:t>
            </a:r>
            <a:endParaRPr lang="en-GB" sz="2800">
              <a:solidFill>
                <a:srgbClr val="FF0000"/>
              </a:solidFill>
              <a:cs typeface="Calibri" panose="020F0502020204030204" pitchFamily="34" charset="0"/>
              <a:sym typeface="Symbol" panose="05050102010706020507" pitchFamily="18" charset="2"/>
            </a:endParaRPr>
          </a:p>
          <a:p>
            <a:r>
              <a:rPr lang="en-GB" sz="2800" b="1">
                <a:solidFill>
                  <a:srgbClr val="FF0000"/>
                </a:solidFill>
                <a:cs typeface="Calibri" panose="020F0502020204030204" pitchFamily="34" charset="0"/>
              </a:rPr>
              <a:t>P (partial) O</a:t>
            </a:r>
            <a:r>
              <a:rPr lang="en-GB" sz="2800" b="1" baseline="-25000">
                <a:solidFill>
                  <a:srgbClr val="FF0000"/>
                </a:solidFill>
                <a:cs typeface="Calibri" panose="020F0502020204030204" pitchFamily="34" charset="0"/>
              </a:rPr>
              <a:t>2</a:t>
            </a:r>
            <a:r>
              <a:rPr lang="en-GB" sz="2800" b="1">
                <a:solidFill>
                  <a:srgbClr val="FF0000"/>
                </a:solidFill>
                <a:cs typeface="Calibri" panose="020F0502020204030204" pitchFamily="34" charset="0"/>
              </a:rPr>
              <a:t> </a:t>
            </a:r>
            <a:r>
              <a:rPr lang="en-GB" sz="2800">
                <a:solidFill>
                  <a:srgbClr val="FF0000"/>
                </a:solidFill>
                <a:cs typeface="Calibri" panose="020F0502020204030204" pitchFamily="34" charset="0"/>
              </a:rPr>
              <a:t>= P (total) x </a:t>
            </a:r>
            <a:r>
              <a:rPr lang="en-GB" sz="2800">
                <a:solidFill>
                  <a:srgbClr val="FF0000"/>
                </a:solidFill>
                <a:cs typeface="Calibri" panose="020F0502020204030204" pitchFamily="34" charset="0"/>
                <a:sym typeface="Symbol" panose="05050102010706020507" pitchFamily="18" charset="2"/>
              </a:rPr>
              <a:t> O</a:t>
            </a:r>
            <a:r>
              <a:rPr lang="en-GB" sz="2800" baseline="-25000">
                <a:solidFill>
                  <a:srgbClr val="FF0000"/>
                </a:solidFill>
                <a:cs typeface="Calibri" panose="020F0502020204030204" pitchFamily="34" charset="0"/>
                <a:sym typeface="Symbol" panose="05050102010706020507" pitchFamily="18" charset="2"/>
              </a:rPr>
              <a:t>2</a:t>
            </a:r>
            <a:r>
              <a:rPr lang="en-GB" sz="2800">
                <a:solidFill>
                  <a:srgbClr val="FF0000"/>
                </a:solidFill>
                <a:cs typeface="Calibri" panose="020F0502020204030204" pitchFamily="34" charset="0"/>
                <a:sym typeface="Symbol" panose="05050102010706020507" pitchFamily="18" charset="2"/>
              </a:rPr>
              <a:t> = 4.17 </a:t>
            </a:r>
            <a:r>
              <a:rPr lang="en-GB" sz="2800" err="1">
                <a:solidFill>
                  <a:srgbClr val="FF0000"/>
                </a:solidFill>
                <a:cs typeface="Calibri" panose="020F0502020204030204" pitchFamily="34" charset="0"/>
                <a:sym typeface="Symbol" panose="05050102010706020507" pitchFamily="18" charset="2"/>
              </a:rPr>
              <a:t>atm</a:t>
            </a:r>
            <a:r>
              <a:rPr lang="en-GB" sz="2800">
                <a:solidFill>
                  <a:srgbClr val="FF0000"/>
                </a:solidFill>
                <a:cs typeface="Calibri" panose="020F0502020204030204" pitchFamily="34" charset="0"/>
                <a:sym typeface="Symbol" panose="05050102010706020507" pitchFamily="18" charset="2"/>
              </a:rPr>
              <a:t> x 0.783 = 3.26 </a:t>
            </a:r>
            <a:r>
              <a:rPr lang="en-GB" sz="2800" err="1">
                <a:solidFill>
                  <a:srgbClr val="FF0000"/>
                </a:solidFill>
                <a:cs typeface="Calibri" panose="020F0502020204030204" pitchFamily="34" charset="0"/>
                <a:sym typeface="Symbol" panose="05050102010706020507" pitchFamily="18" charset="2"/>
              </a:rPr>
              <a:t>atm</a:t>
            </a:r>
            <a:endParaRPr lang="en-GB" sz="2800">
              <a:solidFill>
                <a:srgbClr val="FF0000"/>
              </a:solidFill>
              <a:cs typeface="Calibri" panose="020F0502020204030204" pitchFamily="34" charset="0"/>
            </a:endParaRPr>
          </a:p>
          <a:p>
            <a:endParaRPr lang="en-GB" sz="2800">
              <a:solidFill>
                <a:srgbClr val="FF0000"/>
              </a:solidFill>
              <a:cs typeface="Calibri" panose="020F0502020204030204" pitchFamily="34" charset="0"/>
            </a:endParaRPr>
          </a:p>
          <a:p>
            <a:endParaRPr lang="en-GB" sz="2800">
              <a:solidFill>
                <a:srgbClr val="FF0000"/>
              </a:solidFill>
              <a:cs typeface="Calibri" panose="020F0502020204030204" pitchFamily="34" charset="0"/>
            </a:endParaRPr>
          </a:p>
          <a:p>
            <a:endParaRPr lang="en-GB" sz="2800" baseline="-25000">
              <a:solidFill>
                <a:srgbClr val="FF0000"/>
              </a:solidFill>
              <a:cs typeface="Calibri" panose="020F0502020204030204" pitchFamily="34" charset="0"/>
            </a:endParaRPr>
          </a:p>
        </p:txBody>
      </p:sp>
    </p:spTree>
    <p:extLst>
      <p:ext uri="{BB962C8B-B14F-4D97-AF65-F5344CB8AC3E}">
        <p14:creationId xmlns:p14="http://schemas.microsoft.com/office/powerpoint/2010/main" val="18628899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PRACTICE PROBLEMS</a:t>
            </a:r>
            <a:endParaRPr lang="en-GB" sz="2400" b="1">
              <a:solidFill>
                <a:srgbClr val="00B050"/>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5D8B960E-BF80-403A-B087-7B9B6F6CF9E6}"/>
              </a:ext>
            </a:extLst>
          </p:cNvPr>
          <p:cNvPicPr>
            <a:picLocks noChangeAspect="1"/>
          </p:cNvPicPr>
          <p:nvPr/>
        </p:nvPicPr>
        <p:blipFill>
          <a:blip r:embed="rId2"/>
          <a:stretch>
            <a:fillRect/>
          </a:stretch>
        </p:blipFill>
        <p:spPr>
          <a:xfrm>
            <a:off x="9284250" y="6381328"/>
            <a:ext cx="1383751" cy="483518"/>
          </a:xfrm>
          <a:prstGeom prst="rect">
            <a:avLst/>
          </a:prstGeom>
        </p:spPr>
      </p:pic>
      <p:sp>
        <p:nvSpPr>
          <p:cNvPr id="55" name="TextBox 54">
            <a:extLst>
              <a:ext uri="{FF2B5EF4-FFF2-40B4-BE49-F238E27FC236}">
                <a16:creationId xmlns:a16="http://schemas.microsoft.com/office/drawing/2014/main" id="{CB16842C-50FD-4CF4-A15C-21FF74A21F84}"/>
              </a:ext>
            </a:extLst>
          </p:cNvPr>
          <p:cNvSpPr txBox="1"/>
          <p:nvPr/>
        </p:nvSpPr>
        <p:spPr>
          <a:xfrm>
            <a:off x="1559496" y="548680"/>
            <a:ext cx="8640960" cy="4493538"/>
          </a:xfrm>
          <a:prstGeom prst="rect">
            <a:avLst/>
          </a:prstGeom>
          <a:noFill/>
        </p:spPr>
        <p:txBody>
          <a:bodyPr wrap="square" rtlCol="0">
            <a:spAutoFit/>
          </a:bodyPr>
          <a:lstStyle/>
          <a:p>
            <a:r>
              <a:rPr lang="en-GB" sz="2200" b="1">
                <a:latin typeface="Calibri" panose="020F0502020204030204" pitchFamily="34" charset="0"/>
                <a:cs typeface="Calibri" panose="020F0502020204030204" pitchFamily="34" charset="0"/>
              </a:rPr>
              <a:t>PRACTICE PROBLEM 2</a:t>
            </a:r>
            <a:r>
              <a:rPr lang="en-GB" sz="2200">
                <a:latin typeface="Calibri" panose="020F0502020204030204" pitchFamily="34" charset="0"/>
                <a:cs typeface="Calibri" panose="020F0502020204030204" pitchFamily="34" charset="0"/>
              </a:rPr>
              <a:t>: A sample of dry air of total mass 1.0 g consists of 0.76 g of nitrogen and 0.24 g of oxygen. </a:t>
            </a:r>
          </a:p>
          <a:p>
            <a:pPr marL="342900" indent="-342900">
              <a:buAutoNum type="alphaLcParenR"/>
            </a:pPr>
            <a:r>
              <a:rPr lang="en-GB" sz="2200">
                <a:latin typeface="Calibri" panose="020F0502020204030204" pitchFamily="34" charset="0"/>
                <a:cs typeface="Calibri" panose="020F0502020204030204" pitchFamily="34" charset="0"/>
              </a:rPr>
              <a:t>Calculate the partial pressures of these gases and the total pressure in </a:t>
            </a:r>
            <a:r>
              <a:rPr lang="en-GB" sz="2200" err="1">
                <a:latin typeface="Calibri" panose="020F0502020204030204" pitchFamily="34" charset="0"/>
                <a:cs typeface="Calibri" panose="020F0502020204030204" pitchFamily="34" charset="0"/>
              </a:rPr>
              <a:t>atm</a:t>
            </a:r>
            <a:r>
              <a:rPr lang="en-GB" sz="2200">
                <a:latin typeface="Calibri" panose="020F0502020204030204" pitchFamily="34" charset="0"/>
                <a:cs typeface="Calibri" panose="020F0502020204030204" pitchFamily="34" charset="0"/>
              </a:rPr>
              <a:t> when this sample is in flask of volume 1.00 L at 20 </a:t>
            </a:r>
            <a:r>
              <a:rPr lang="en-GB" sz="2200" err="1">
                <a:latin typeface="Calibri" panose="020F0502020204030204" pitchFamily="34" charset="0"/>
                <a:cs typeface="Calibri" panose="020F0502020204030204" pitchFamily="34" charset="0"/>
              </a:rPr>
              <a:t>degC</a:t>
            </a: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endParaRPr lang="en-GB" sz="2200">
              <a:latin typeface="Calibri" panose="020F0502020204030204" pitchFamily="34" charset="0"/>
              <a:cs typeface="Calibri" panose="020F0502020204030204" pitchFamily="34" charset="0"/>
            </a:endParaRPr>
          </a:p>
          <a:p>
            <a:pPr marL="342900" indent="-342900">
              <a:buAutoNum type="alphaLcParenR"/>
            </a:pPr>
            <a:r>
              <a:rPr lang="en-GB" sz="2200">
                <a:latin typeface="Calibri" panose="020F0502020204030204" pitchFamily="34" charset="0"/>
                <a:cs typeface="Calibri" panose="020F0502020204030204" pitchFamily="34" charset="0"/>
              </a:rPr>
              <a:t>The sample of air is heated until the total pressure is 1.00 atm. What are the partial pressures of oxygen and nitrogen in the heated sample. </a:t>
            </a:r>
          </a:p>
        </p:txBody>
      </p:sp>
      <p:sp>
        <p:nvSpPr>
          <p:cNvPr id="7" name="TextBox 6">
            <a:extLst>
              <a:ext uri="{FF2B5EF4-FFF2-40B4-BE49-F238E27FC236}">
                <a16:creationId xmlns:a16="http://schemas.microsoft.com/office/drawing/2014/main" id="{B7B1D47D-FF3E-4C5B-9B9D-68D88EB11001}"/>
              </a:ext>
            </a:extLst>
          </p:cNvPr>
          <p:cNvSpPr txBox="1"/>
          <p:nvPr/>
        </p:nvSpPr>
        <p:spPr>
          <a:xfrm>
            <a:off x="1631504" y="1844825"/>
            <a:ext cx="9108504" cy="2769989"/>
          </a:xfrm>
          <a:prstGeom prst="rect">
            <a:avLst/>
          </a:prstGeom>
          <a:noFill/>
        </p:spPr>
        <p:txBody>
          <a:bodyPr wrap="square" rtlCol="0">
            <a:spAutoFit/>
          </a:bodyPr>
          <a:lstStyle/>
          <a:p>
            <a:r>
              <a:rPr lang="en-GB">
                <a:solidFill>
                  <a:srgbClr val="FF0000"/>
                </a:solidFill>
                <a:latin typeface="Calibri" panose="020F0502020204030204" pitchFamily="34" charset="0"/>
                <a:cs typeface="Calibri" panose="020F0502020204030204" pitchFamily="34" charset="0"/>
              </a:rPr>
              <a:t>P = ?, V = 1 L, n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mass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MM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0.76g/28 g/mol = 0.027mol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n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mass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MM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0.24g/32.0 g/mol = 0.0075 mol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R =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T = 20 </a:t>
            </a:r>
            <a:r>
              <a:rPr lang="en-GB" err="1">
                <a:solidFill>
                  <a:srgbClr val="FF0000"/>
                </a:solidFill>
                <a:latin typeface="Calibri" panose="020F0502020204030204" pitchFamily="34" charset="0"/>
                <a:cs typeface="Calibri" panose="020F0502020204030204" pitchFamily="34" charset="0"/>
              </a:rPr>
              <a:t>degC</a:t>
            </a:r>
            <a:r>
              <a:rPr lang="en-GB">
                <a:solidFill>
                  <a:srgbClr val="FF0000"/>
                </a:solidFill>
                <a:latin typeface="Calibri" panose="020F0502020204030204" pitchFamily="34" charset="0"/>
                <a:cs typeface="Calibri" panose="020F0502020204030204" pitchFamily="34" charset="0"/>
              </a:rPr>
              <a:t> + 273 = 293 K</a:t>
            </a:r>
          </a:p>
          <a:p>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mol = </a:t>
            </a:r>
            <a:r>
              <a:rPr lang="en-GB">
                <a:solidFill>
                  <a:srgbClr val="FF0000"/>
                </a:solidFill>
                <a:latin typeface="Calibri" panose="020F0502020204030204" pitchFamily="34" charset="0"/>
                <a:cs typeface="Calibri" panose="020F0502020204030204" pitchFamily="34" charset="0"/>
              </a:rPr>
              <a:t>n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n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0.027 mol N</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+ 0.0075 O</a:t>
            </a:r>
            <a:r>
              <a:rPr lang="en-GB" baseline="-25000">
                <a:solidFill>
                  <a:srgbClr val="FF0000"/>
                </a:solidFill>
                <a:latin typeface="Calibri" panose="020F0502020204030204" pitchFamily="34" charset="0"/>
                <a:cs typeface="Calibri" panose="020F0502020204030204" pitchFamily="34" charset="0"/>
              </a:rPr>
              <a:t>2</a:t>
            </a:r>
            <a:r>
              <a:rPr lang="en-GB">
                <a:solidFill>
                  <a:srgbClr val="FF0000"/>
                </a:solidFill>
                <a:latin typeface="Calibri" panose="020F0502020204030204" pitchFamily="34" charset="0"/>
                <a:cs typeface="Calibri" panose="020F0502020204030204" pitchFamily="34" charset="0"/>
              </a:rPr>
              <a:t> = 0.0345 mol of dry air</a:t>
            </a:r>
          </a:p>
          <a:p>
            <a:pPr marL="285750" indent="-285750">
              <a:buFont typeface="Symbol" panose="05050102010706020507" pitchFamily="18" charset="2"/>
              <a:buChar char="c"/>
            </a:pP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n 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mol  = 0.027 mol 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0.0345 mol = 0.783</a:t>
            </a:r>
          </a:p>
          <a:p>
            <a:pPr marL="285750" indent="-285750">
              <a:buFont typeface="Symbol" panose="05050102010706020507" pitchFamily="18" charset="2"/>
              <a:buChar char="c"/>
            </a:pP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n 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mol  = 0.0075 mol 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0.0345 mol = 0.217</a:t>
            </a:r>
          </a:p>
          <a:p>
            <a:r>
              <a:rPr lang="en-GB" b="1">
                <a:solidFill>
                  <a:srgbClr val="FF0000"/>
                </a:solidFill>
                <a:latin typeface="Calibri" panose="020F0502020204030204" pitchFamily="34" charset="0"/>
                <a:cs typeface="Calibri" panose="020F0502020204030204" pitchFamily="34" charset="0"/>
                <a:sym typeface="Symbol" panose="05050102010706020507" pitchFamily="18" charset="2"/>
              </a:rPr>
              <a:t>P (total)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mol x R x T) / V = (0.0345 mol x 0.0821 </a:t>
            </a:r>
            <a:r>
              <a:rPr lang="en-GB" err="1">
                <a:solidFill>
                  <a:srgbClr val="FF0000"/>
                </a:solidFill>
                <a:latin typeface="Calibri" panose="020F0502020204030204" pitchFamily="34" charset="0"/>
                <a:cs typeface="Calibri" panose="020F0502020204030204" pitchFamily="34" charset="0"/>
              </a:rPr>
              <a:t>atm</a:t>
            </a:r>
            <a:r>
              <a:rPr lang="en-GB">
                <a:solidFill>
                  <a:srgbClr val="FF0000"/>
                </a:solidFill>
                <a:latin typeface="Calibri" panose="020F0502020204030204" pitchFamily="34" charset="0"/>
                <a:cs typeface="Calibri" panose="020F0502020204030204" pitchFamily="34" charset="0"/>
              </a:rPr>
              <a:t>-L/mol-K x 293 K) / 1 L = 0.830 </a:t>
            </a:r>
            <a:r>
              <a:rPr lang="en-GB" err="1">
                <a:solidFill>
                  <a:srgbClr val="FF0000"/>
                </a:solidFill>
                <a:latin typeface="Calibri" panose="020F0502020204030204" pitchFamily="34" charset="0"/>
                <a:cs typeface="Calibri" panose="020F0502020204030204" pitchFamily="34" charset="0"/>
              </a:rPr>
              <a:t>atm</a:t>
            </a:r>
            <a:endParaRPr lang="en-GB">
              <a:solidFill>
                <a:srgbClr val="FF0000"/>
              </a:solidFill>
              <a:latin typeface="Calibri" panose="020F0502020204030204" pitchFamily="34" charset="0"/>
              <a:cs typeface="Calibri" panose="020F0502020204030204" pitchFamily="34" charset="0"/>
            </a:endParaRPr>
          </a:p>
          <a:p>
            <a:r>
              <a:rPr lang="en-GB" b="1">
                <a:solidFill>
                  <a:srgbClr val="FF0000"/>
                </a:solidFill>
                <a:latin typeface="Calibri" panose="020F0502020204030204" pitchFamily="34" charset="0"/>
                <a:cs typeface="Calibri" panose="020F0502020204030204" pitchFamily="34" charset="0"/>
              </a:rPr>
              <a:t>P (partial) N</a:t>
            </a:r>
            <a:r>
              <a:rPr lang="en-GB" b="1" baseline="-25000">
                <a:solidFill>
                  <a:srgbClr val="FF0000"/>
                </a:solidFill>
                <a:latin typeface="Calibri" panose="020F0502020204030204" pitchFamily="34" charset="0"/>
                <a:cs typeface="Calibri" panose="020F0502020204030204" pitchFamily="34" charset="0"/>
              </a:rPr>
              <a:t>2</a:t>
            </a:r>
            <a:r>
              <a:rPr lang="en-GB" b="1">
                <a:solidFill>
                  <a:srgbClr val="FF0000"/>
                </a:solidFill>
                <a:latin typeface="Calibri" panose="020F0502020204030204" pitchFamily="34" charset="0"/>
                <a:cs typeface="Calibri" panose="020F0502020204030204" pitchFamily="34" charset="0"/>
              </a:rPr>
              <a:t> </a:t>
            </a:r>
            <a:r>
              <a:rPr lang="en-GB">
                <a:solidFill>
                  <a:srgbClr val="FF0000"/>
                </a:solidFill>
                <a:latin typeface="Calibri" panose="020F0502020204030204" pitchFamily="34" charset="0"/>
                <a:cs typeface="Calibri" panose="020F0502020204030204" pitchFamily="34" charset="0"/>
              </a:rPr>
              <a:t>= P (total) x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0.830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x 0.783 = 0.650atm</a:t>
            </a:r>
          </a:p>
          <a:p>
            <a:r>
              <a:rPr lang="en-GB" b="1">
                <a:solidFill>
                  <a:srgbClr val="FF0000"/>
                </a:solidFill>
                <a:latin typeface="Calibri" panose="020F0502020204030204" pitchFamily="34" charset="0"/>
                <a:cs typeface="Calibri" panose="020F0502020204030204" pitchFamily="34" charset="0"/>
              </a:rPr>
              <a:t>P (partial) O</a:t>
            </a:r>
            <a:r>
              <a:rPr lang="en-GB" b="1" baseline="-25000">
                <a:solidFill>
                  <a:srgbClr val="FF0000"/>
                </a:solidFill>
                <a:latin typeface="Calibri" panose="020F0502020204030204" pitchFamily="34" charset="0"/>
                <a:cs typeface="Calibri" panose="020F0502020204030204" pitchFamily="34" charset="0"/>
              </a:rPr>
              <a:t>2</a:t>
            </a:r>
            <a:r>
              <a:rPr lang="en-GB" b="1">
                <a:solidFill>
                  <a:srgbClr val="FF0000"/>
                </a:solidFill>
                <a:latin typeface="Calibri" panose="020F0502020204030204" pitchFamily="34" charset="0"/>
                <a:cs typeface="Calibri" panose="020F0502020204030204" pitchFamily="34" charset="0"/>
              </a:rPr>
              <a:t> </a:t>
            </a:r>
            <a:r>
              <a:rPr lang="en-GB">
                <a:solidFill>
                  <a:srgbClr val="FF0000"/>
                </a:solidFill>
                <a:latin typeface="Calibri" panose="020F0502020204030204" pitchFamily="34" charset="0"/>
                <a:cs typeface="Calibri" panose="020F0502020204030204" pitchFamily="34" charset="0"/>
              </a:rPr>
              <a:t>= P (total) x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0.830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x 0.217 = 0.180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a:solidFill>
                <a:srgbClr val="FF0000"/>
              </a:solidFill>
              <a:latin typeface="Calibri" panose="020F0502020204030204" pitchFamily="34" charset="0"/>
              <a:cs typeface="Calibri" panose="020F0502020204030204" pitchFamily="34" charset="0"/>
            </a:endParaRPr>
          </a:p>
          <a:p>
            <a:endParaRPr lang="en-GB">
              <a:solidFill>
                <a:srgbClr val="FF0000"/>
              </a:solidFill>
              <a:latin typeface="Calibri" panose="020F0502020204030204" pitchFamily="34" charset="0"/>
              <a:cs typeface="Calibri" panose="020F0502020204030204" pitchFamily="34" charset="0"/>
            </a:endParaRPr>
          </a:p>
          <a:p>
            <a:endParaRPr lang="en-GB" baseline="-25000">
              <a:solidFill>
                <a:srgbClr val="FF0000"/>
              </a:solidFill>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ADE26F1E-C164-471F-B256-F717BB95E632}"/>
              </a:ext>
            </a:extLst>
          </p:cNvPr>
          <p:cNvSpPr txBox="1"/>
          <p:nvPr/>
        </p:nvSpPr>
        <p:spPr>
          <a:xfrm>
            <a:off x="3856740" y="4941169"/>
            <a:ext cx="6703756" cy="646331"/>
          </a:xfrm>
          <a:prstGeom prst="rect">
            <a:avLst/>
          </a:prstGeom>
          <a:noFill/>
        </p:spPr>
        <p:txBody>
          <a:bodyPr wrap="square">
            <a:spAutoFit/>
          </a:bodyPr>
          <a:lstStyle/>
          <a:p>
            <a:r>
              <a:rPr lang="en-GB" b="1">
                <a:solidFill>
                  <a:srgbClr val="FF0000"/>
                </a:solidFill>
                <a:latin typeface="Calibri" panose="020F0502020204030204" pitchFamily="34" charset="0"/>
                <a:cs typeface="Calibri" panose="020F0502020204030204" pitchFamily="34" charset="0"/>
              </a:rPr>
              <a:t>P (partial) N</a:t>
            </a:r>
            <a:r>
              <a:rPr lang="en-GB" b="1" baseline="-25000">
                <a:solidFill>
                  <a:srgbClr val="FF0000"/>
                </a:solidFill>
                <a:latin typeface="Calibri" panose="020F0502020204030204" pitchFamily="34" charset="0"/>
                <a:cs typeface="Calibri" panose="020F0502020204030204" pitchFamily="34" charset="0"/>
              </a:rPr>
              <a:t>2</a:t>
            </a:r>
            <a:r>
              <a:rPr lang="en-GB" b="1">
                <a:solidFill>
                  <a:srgbClr val="FF0000"/>
                </a:solidFill>
                <a:latin typeface="Calibri" panose="020F0502020204030204" pitchFamily="34" charset="0"/>
                <a:cs typeface="Calibri" panose="020F0502020204030204" pitchFamily="34" charset="0"/>
              </a:rPr>
              <a:t> </a:t>
            </a:r>
            <a:r>
              <a:rPr lang="en-GB">
                <a:solidFill>
                  <a:srgbClr val="FF0000"/>
                </a:solidFill>
                <a:latin typeface="Calibri" panose="020F0502020204030204" pitchFamily="34" charset="0"/>
                <a:cs typeface="Calibri" panose="020F0502020204030204" pitchFamily="34" charset="0"/>
              </a:rPr>
              <a:t>= P (total) x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N</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1.00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x 0.783 = 0.783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a:solidFill>
                <a:srgbClr val="FF0000"/>
              </a:solidFill>
              <a:latin typeface="Calibri" panose="020F0502020204030204" pitchFamily="34" charset="0"/>
              <a:cs typeface="Calibri" panose="020F0502020204030204" pitchFamily="34" charset="0"/>
              <a:sym typeface="Symbol" panose="05050102010706020507" pitchFamily="18" charset="2"/>
            </a:endParaRPr>
          </a:p>
          <a:p>
            <a:r>
              <a:rPr lang="en-GB" b="1">
                <a:solidFill>
                  <a:srgbClr val="FF0000"/>
                </a:solidFill>
                <a:latin typeface="Calibri" panose="020F0502020204030204" pitchFamily="34" charset="0"/>
                <a:cs typeface="Calibri" panose="020F0502020204030204" pitchFamily="34" charset="0"/>
              </a:rPr>
              <a:t>P (partial) O</a:t>
            </a:r>
            <a:r>
              <a:rPr lang="en-GB" b="1" baseline="-25000">
                <a:solidFill>
                  <a:srgbClr val="FF0000"/>
                </a:solidFill>
                <a:latin typeface="Calibri" panose="020F0502020204030204" pitchFamily="34" charset="0"/>
                <a:cs typeface="Calibri" panose="020F0502020204030204" pitchFamily="34" charset="0"/>
              </a:rPr>
              <a:t>2</a:t>
            </a:r>
            <a:r>
              <a:rPr lang="en-GB" b="1">
                <a:solidFill>
                  <a:srgbClr val="FF0000"/>
                </a:solidFill>
                <a:latin typeface="Calibri" panose="020F0502020204030204" pitchFamily="34" charset="0"/>
                <a:cs typeface="Calibri" panose="020F0502020204030204" pitchFamily="34" charset="0"/>
              </a:rPr>
              <a:t> </a:t>
            </a:r>
            <a:r>
              <a:rPr lang="en-GB">
                <a:solidFill>
                  <a:srgbClr val="FF0000"/>
                </a:solidFill>
                <a:latin typeface="Calibri" panose="020F0502020204030204" pitchFamily="34" charset="0"/>
                <a:cs typeface="Calibri" panose="020F0502020204030204" pitchFamily="34" charset="0"/>
              </a:rPr>
              <a:t>= P (total) x </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O</a:t>
            </a:r>
            <a:r>
              <a:rPr lang="en-GB" baseline="-25000">
                <a:solidFill>
                  <a:srgbClr val="FF0000"/>
                </a:solidFill>
                <a:latin typeface="Calibri" panose="020F0502020204030204" pitchFamily="34" charset="0"/>
                <a:cs typeface="Calibri" panose="020F0502020204030204" pitchFamily="34" charset="0"/>
                <a:sym typeface="Symbol" panose="05050102010706020507" pitchFamily="18" charset="2"/>
              </a:rPr>
              <a:t>2</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 1.00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r>
              <a:rPr lang="en-GB">
                <a:solidFill>
                  <a:srgbClr val="FF0000"/>
                </a:solidFill>
                <a:latin typeface="Calibri" panose="020F0502020204030204" pitchFamily="34" charset="0"/>
                <a:cs typeface="Calibri" panose="020F0502020204030204" pitchFamily="34" charset="0"/>
                <a:sym typeface="Symbol" panose="05050102010706020507" pitchFamily="18" charset="2"/>
              </a:rPr>
              <a:t> x 0.217 = 0.217 </a:t>
            </a:r>
            <a:r>
              <a:rPr lang="en-GB" err="1">
                <a:solidFill>
                  <a:srgbClr val="FF0000"/>
                </a:solidFill>
                <a:latin typeface="Calibri" panose="020F0502020204030204" pitchFamily="34" charset="0"/>
                <a:cs typeface="Calibri" panose="020F0502020204030204" pitchFamily="34" charset="0"/>
                <a:sym typeface="Symbol" panose="05050102010706020507" pitchFamily="18" charset="2"/>
              </a:rPr>
              <a:t>atm</a:t>
            </a:r>
            <a:endParaRPr lang="en-GB">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487143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4079776" y="-15363"/>
            <a:ext cx="7760249" cy="646331"/>
          </a:xfrm>
          <a:prstGeom prst="rect">
            <a:avLst/>
          </a:prstGeom>
          <a:noFill/>
        </p:spPr>
        <p:txBody>
          <a:bodyPr wrap="square">
            <a:spAutoFit/>
          </a:bodyPr>
          <a:lstStyle/>
          <a:p>
            <a:r>
              <a:rPr lang="en-GB" sz="3600" b="1">
                <a:effectLst>
                  <a:outerShdw blurRad="38100" dist="38100" dir="2700000" algn="tl">
                    <a:srgbClr val="000000">
                      <a:alpha val="43137"/>
                    </a:srgbClr>
                  </a:outerShdw>
                </a:effectLst>
              </a:rPr>
              <a:t>GRAHAM’S LAWS</a:t>
            </a:r>
          </a:p>
        </p:txBody>
      </p:sp>
      <p:pic>
        <p:nvPicPr>
          <p:cNvPr id="1028" name="Picture 4" descr="See the source image">
            <a:extLst>
              <a:ext uri="{FF2B5EF4-FFF2-40B4-BE49-F238E27FC236}">
                <a16:creationId xmlns:a16="http://schemas.microsoft.com/office/drawing/2014/main" id="{96FE920E-8501-4532-8CCC-575AE1FE64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13" t="23529" r="52362" b="43700"/>
          <a:stretch/>
        </p:blipFill>
        <p:spPr bwMode="auto">
          <a:xfrm>
            <a:off x="798579" y="734466"/>
            <a:ext cx="4176464" cy="28337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645E3FD-5B22-4C0E-BEC5-3B005D4D9CBB}"/>
              </a:ext>
            </a:extLst>
          </p:cNvPr>
          <p:cNvPicPr>
            <a:picLocks noChangeAspect="1"/>
          </p:cNvPicPr>
          <p:nvPr/>
        </p:nvPicPr>
        <p:blipFill rotWithShape="1">
          <a:blip r:embed="rId4"/>
          <a:srcRect l="52362" t="23528" r="11413" b="43700"/>
          <a:stretch/>
        </p:blipFill>
        <p:spPr>
          <a:xfrm>
            <a:off x="6168008" y="727730"/>
            <a:ext cx="4176464" cy="2833710"/>
          </a:xfrm>
          <a:prstGeom prst="rect">
            <a:avLst/>
          </a:prstGeom>
        </p:spPr>
      </p:pic>
      <p:sp>
        <p:nvSpPr>
          <p:cNvPr id="6" name="TextBox 5">
            <a:extLst>
              <a:ext uri="{FF2B5EF4-FFF2-40B4-BE49-F238E27FC236}">
                <a16:creationId xmlns:a16="http://schemas.microsoft.com/office/drawing/2014/main" id="{5A621F55-A3CE-431C-A9A4-A2B8C08EFA20}"/>
              </a:ext>
            </a:extLst>
          </p:cNvPr>
          <p:cNvSpPr txBox="1"/>
          <p:nvPr/>
        </p:nvSpPr>
        <p:spPr>
          <a:xfrm>
            <a:off x="6384032" y="3544632"/>
            <a:ext cx="4081630" cy="954107"/>
          </a:xfrm>
          <a:prstGeom prst="rect">
            <a:avLst/>
          </a:prstGeom>
          <a:noFill/>
        </p:spPr>
        <p:txBody>
          <a:bodyPr wrap="none" rtlCol="0">
            <a:spAutoFit/>
          </a:bodyPr>
          <a:lstStyle/>
          <a:p>
            <a:r>
              <a:rPr lang="en-GB" sz="2800">
                <a:cs typeface="Calibri" panose="020F0502020204030204" pitchFamily="34" charset="0"/>
              </a:rPr>
              <a:t>EFFUSION: </a:t>
            </a:r>
          </a:p>
          <a:p>
            <a:r>
              <a:rPr lang="en-GB" sz="2800">
                <a:cs typeface="Calibri" panose="020F0502020204030204" pitchFamily="34" charset="0"/>
              </a:rPr>
              <a:t>gas escapes through a hole</a:t>
            </a:r>
          </a:p>
        </p:txBody>
      </p:sp>
      <p:sp>
        <p:nvSpPr>
          <p:cNvPr id="12" name="TextBox 11">
            <a:extLst>
              <a:ext uri="{FF2B5EF4-FFF2-40B4-BE49-F238E27FC236}">
                <a16:creationId xmlns:a16="http://schemas.microsoft.com/office/drawing/2014/main" id="{54F0A538-04BF-4ACC-B34F-422DD6949C18}"/>
              </a:ext>
            </a:extLst>
          </p:cNvPr>
          <p:cNvSpPr txBox="1"/>
          <p:nvPr/>
        </p:nvSpPr>
        <p:spPr>
          <a:xfrm>
            <a:off x="1055440" y="3627021"/>
            <a:ext cx="2942665" cy="954107"/>
          </a:xfrm>
          <a:prstGeom prst="rect">
            <a:avLst/>
          </a:prstGeom>
          <a:noFill/>
        </p:spPr>
        <p:txBody>
          <a:bodyPr wrap="none" rtlCol="0">
            <a:spAutoFit/>
          </a:bodyPr>
          <a:lstStyle/>
          <a:p>
            <a:r>
              <a:rPr lang="en-GB" sz="2800">
                <a:cs typeface="Calibri" panose="020F0502020204030204" pitchFamily="34" charset="0"/>
              </a:rPr>
              <a:t>DIFFUSION: </a:t>
            </a:r>
          </a:p>
          <a:p>
            <a:r>
              <a:rPr lang="en-GB" sz="2800">
                <a:cs typeface="Calibri" panose="020F0502020204030204" pitchFamily="34" charset="0"/>
              </a:rPr>
              <a:t>different gases mix</a:t>
            </a:r>
          </a:p>
        </p:txBody>
      </p:sp>
      <p:sp>
        <p:nvSpPr>
          <p:cNvPr id="10" name="TextBox 9">
            <a:extLst>
              <a:ext uri="{FF2B5EF4-FFF2-40B4-BE49-F238E27FC236}">
                <a16:creationId xmlns:a16="http://schemas.microsoft.com/office/drawing/2014/main" id="{D59F0245-275D-4F40-9BAF-FC52D5EF09BE}"/>
              </a:ext>
            </a:extLst>
          </p:cNvPr>
          <p:cNvSpPr txBox="1"/>
          <p:nvPr/>
        </p:nvSpPr>
        <p:spPr>
          <a:xfrm flipH="1">
            <a:off x="1847528" y="4725144"/>
            <a:ext cx="8280920" cy="954107"/>
          </a:xfrm>
          <a:prstGeom prst="rect">
            <a:avLst/>
          </a:prstGeom>
          <a:noFill/>
        </p:spPr>
        <p:txBody>
          <a:bodyPr wrap="square" rtlCol="0">
            <a:spAutoFit/>
          </a:bodyPr>
          <a:lstStyle/>
          <a:p>
            <a:r>
              <a:rPr lang="en-GB" sz="2800" b="1">
                <a:solidFill>
                  <a:srgbClr val="00B0F0"/>
                </a:solidFill>
                <a:cs typeface="Calibri" panose="020F0502020204030204" pitchFamily="34" charset="0"/>
              </a:rPr>
              <a:t>Average velocity of gas is inversely proportional to the square root of the molar mass </a:t>
            </a:r>
          </a:p>
        </p:txBody>
      </p:sp>
      <p:sp>
        <p:nvSpPr>
          <p:cNvPr id="11" name="TextBox 10">
            <a:extLst>
              <a:ext uri="{FF2B5EF4-FFF2-40B4-BE49-F238E27FC236}">
                <a16:creationId xmlns:a16="http://schemas.microsoft.com/office/drawing/2014/main" id="{94123F65-8D1F-405C-B54B-BF83F3048897}"/>
              </a:ext>
            </a:extLst>
          </p:cNvPr>
          <p:cNvSpPr txBox="1"/>
          <p:nvPr/>
        </p:nvSpPr>
        <p:spPr>
          <a:xfrm>
            <a:off x="2918138" y="5805264"/>
            <a:ext cx="5178725" cy="523220"/>
          </a:xfrm>
          <a:prstGeom prst="rect">
            <a:avLst/>
          </a:prstGeom>
          <a:noFill/>
          <a:ln>
            <a:noFill/>
          </a:ln>
        </p:spPr>
        <p:txBody>
          <a:bodyPr wrap="none" rtlCol="0">
            <a:spAutoFit/>
          </a:bodyPr>
          <a:lstStyle/>
          <a:p>
            <a:r>
              <a:rPr lang="en-GB" sz="2800" b="1">
                <a:solidFill>
                  <a:srgbClr val="0000FF"/>
                </a:solidFill>
                <a:cs typeface="Calibri" panose="020F0502020204030204" pitchFamily="34" charset="0"/>
              </a:rPr>
              <a:t>average velocity </a:t>
            </a:r>
            <a:r>
              <a:rPr lang="en-GB" sz="2800" b="1">
                <a:solidFill>
                  <a:srgbClr val="0000FF"/>
                </a:solidFill>
                <a:cs typeface="Calibri" panose="020F0502020204030204" pitchFamily="34" charset="0"/>
                <a:sym typeface="Symbol" panose="05050102010706020507" pitchFamily="18" charset="2"/>
              </a:rPr>
              <a:t> 1 /  sqrt (MM)</a:t>
            </a:r>
            <a:endParaRPr lang="en-GB" sz="2800" b="1">
              <a:solidFill>
                <a:srgbClr val="0000FF"/>
              </a:solidFill>
              <a:cs typeface="Calibri" panose="020F0502020204030204" pitchFamily="34" charset="0"/>
            </a:endParaRPr>
          </a:p>
        </p:txBody>
      </p:sp>
    </p:spTree>
    <p:extLst>
      <p:ext uri="{BB962C8B-B14F-4D97-AF65-F5344CB8AC3E}">
        <p14:creationId xmlns:p14="http://schemas.microsoft.com/office/powerpoint/2010/main" val="7933038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GRAHAM’S LAWS - EXAMPLES</a:t>
            </a:r>
            <a:endParaRPr lang="en-GB" sz="2400" b="1">
              <a:solidFill>
                <a:srgbClr val="00B05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4DBCAEC1-8FF9-4B60-BF93-2B08233F4C94}"/>
              </a:ext>
            </a:extLst>
          </p:cNvPr>
          <p:cNvSpPr txBox="1"/>
          <p:nvPr/>
        </p:nvSpPr>
        <p:spPr>
          <a:xfrm>
            <a:off x="1544674" y="611382"/>
            <a:ext cx="4392488" cy="769441"/>
          </a:xfrm>
          <a:prstGeom prst="rect">
            <a:avLst/>
          </a:prstGeom>
          <a:noFill/>
        </p:spPr>
        <p:txBody>
          <a:bodyPr wrap="square" rtlCol="0">
            <a:spAutoFit/>
          </a:bodyPr>
          <a:lstStyle/>
          <a:p>
            <a:r>
              <a:rPr lang="en-GB" sz="2200">
                <a:latin typeface="Calibri" panose="020F0502020204030204" pitchFamily="34" charset="0"/>
                <a:cs typeface="Calibri" panose="020F0502020204030204" pitchFamily="34" charset="0"/>
              </a:rPr>
              <a:t>How much faster will methane diffuse than </a:t>
            </a:r>
            <a:r>
              <a:rPr lang="en-GB" sz="2200" err="1">
                <a:latin typeface="Calibri" panose="020F0502020204030204" pitchFamily="34" charset="0"/>
                <a:cs typeface="Calibri" panose="020F0502020204030204" pitchFamily="34" charset="0"/>
              </a:rPr>
              <a:t>sulfur</a:t>
            </a:r>
            <a:r>
              <a:rPr lang="en-GB" sz="2200">
                <a:latin typeface="Calibri" panose="020F0502020204030204" pitchFamily="34" charset="0"/>
                <a:cs typeface="Calibri" panose="020F0502020204030204" pitchFamily="34" charset="0"/>
              </a:rPr>
              <a:t> dioxide?</a:t>
            </a:r>
          </a:p>
        </p:txBody>
      </p:sp>
      <p:sp>
        <p:nvSpPr>
          <p:cNvPr id="4" name="TextBox 3">
            <a:extLst>
              <a:ext uri="{FF2B5EF4-FFF2-40B4-BE49-F238E27FC236}">
                <a16:creationId xmlns:a16="http://schemas.microsoft.com/office/drawing/2014/main" id="{41DF0654-D620-4901-B1B8-54A8D0658A50}"/>
              </a:ext>
            </a:extLst>
          </p:cNvPr>
          <p:cNvSpPr txBox="1"/>
          <p:nvPr/>
        </p:nvSpPr>
        <p:spPr>
          <a:xfrm>
            <a:off x="1799708" y="1450805"/>
            <a:ext cx="3902287" cy="769441"/>
          </a:xfrm>
          <a:prstGeom prst="rect">
            <a:avLst/>
          </a:prstGeom>
          <a:noFill/>
        </p:spPr>
        <p:txBody>
          <a:bodyPr wrap="none" rtlCol="0">
            <a:spAutoFit/>
          </a:bodyPr>
          <a:lstStyle/>
          <a:p>
            <a:r>
              <a:rPr lang="en-GB" sz="2200" b="1">
                <a:solidFill>
                  <a:srgbClr val="7030A0"/>
                </a:solidFill>
                <a:latin typeface="Calibri" panose="020F0502020204030204" pitchFamily="34" charset="0"/>
                <a:cs typeface="Calibri" panose="020F0502020204030204" pitchFamily="34" charset="0"/>
              </a:rPr>
              <a:t>molar mass </a:t>
            </a:r>
            <a:r>
              <a:rPr lang="en-GB" sz="2200">
                <a:latin typeface="Calibri" panose="020F0502020204030204" pitchFamily="34" charset="0"/>
                <a:cs typeface="Calibri" panose="020F0502020204030204" pitchFamily="34" charset="0"/>
              </a:rPr>
              <a:t>of CH</a:t>
            </a:r>
            <a:r>
              <a:rPr lang="en-GB" sz="2200" baseline="-25000">
                <a:latin typeface="Calibri" panose="020F0502020204030204" pitchFamily="34" charset="0"/>
                <a:cs typeface="Calibri" panose="020F0502020204030204" pitchFamily="34" charset="0"/>
              </a:rPr>
              <a:t>4</a:t>
            </a:r>
            <a:r>
              <a:rPr lang="en-GB" sz="2200">
                <a:latin typeface="Calibri" panose="020F0502020204030204" pitchFamily="34" charset="0"/>
                <a:cs typeface="Calibri" panose="020F0502020204030204" pitchFamily="34" charset="0"/>
              </a:rPr>
              <a:t> is </a:t>
            </a:r>
            <a:r>
              <a:rPr lang="en-GB" sz="2200" b="1">
                <a:solidFill>
                  <a:srgbClr val="7030A0"/>
                </a:solidFill>
                <a:latin typeface="Calibri" panose="020F0502020204030204" pitchFamily="34" charset="0"/>
                <a:cs typeface="Calibri" panose="020F0502020204030204" pitchFamily="34" charset="0"/>
              </a:rPr>
              <a:t>16.0 g/mol</a:t>
            </a:r>
          </a:p>
          <a:p>
            <a:r>
              <a:rPr lang="en-GB" sz="2200" b="1">
                <a:solidFill>
                  <a:srgbClr val="7030A0"/>
                </a:solidFill>
                <a:latin typeface="Calibri" panose="020F0502020204030204" pitchFamily="34" charset="0"/>
                <a:cs typeface="Calibri" panose="020F0502020204030204" pitchFamily="34" charset="0"/>
              </a:rPr>
              <a:t>molar mass</a:t>
            </a:r>
            <a:r>
              <a:rPr lang="en-GB" sz="2200">
                <a:latin typeface="Calibri" panose="020F0502020204030204" pitchFamily="34" charset="0"/>
                <a:cs typeface="Calibri" panose="020F0502020204030204" pitchFamily="34" charset="0"/>
              </a:rPr>
              <a:t> of SO</a:t>
            </a:r>
            <a:r>
              <a:rPr lang="en-GB" sz="2200" baseline="-25000">
                <a:latin typeface="Calibri" panose="020F0502020204030204" pitchFamily="34" charset="0"/>
                <a:cs typeface="Calibri" panose="020F0502020204030204" pitchFamily="34" charset="0"/>
              </a:rPr>
              <a:t>2</a:t>
            </a:r>
            <a:r>
              <a:rPr lang="en-GB" sz="2200">
                <a:latin typeface="Calibri" panose="020F0502020204030204" pitchFamily="34" charset="0"/>
                <a:cs typeface="Calibri" panose="020F0502020204030204" pitchFamily="34" charset="0"/>
              </a:rPr>
              <a:t> is </a:t>
            </a:r>
            <a:r>
              <a:rPr lang="en-GB" sz="2200" b="1">
                <a:solidFill>
                  <a:srgbClr val="7030A0"/>
                </a:solidFill>
                <a:latin typeface="Calibri" panose="020F0502020204030204" pitchFamily="34" charset="0"/>
                <a:cs typeface="Calibri" panose="020F0502020204030204" pitchFamily="34" charset="0"/>
              </a:rPr>
              <a:t>64.0 g/mol</a:t>
            </a:r>
          </a:p>
        </p:txBody>
      </p:sp>
      <p:sp>
        <p:nvSpPr>
          <p:cNvPr id="9" name="TextBox 8">
            <a:extLst>
              <a:ext uri="{FF2B5EF4-FFF2-40B4-BE49-F238E27FC236}">
                <a16:creationId xmlns:a16="http://schemas.microsoft.com/office/drawing/2014/main" id="{79533C78-DA91-43F9-957E-257DACB53114}"/>
              </a:ext>
            </a:extLst>
          </p:cNvPr>
          <p:cNvSpPr txBox="1"/>
          <p:nvPr/>
        </p:nvSpPr>
        <p:spPr>
          <a:xfrm>
            <a:off x="2315559" y="2371649"/>
            <a:ext cx="2664063" cy="430887"/>
          </a:xfrm>
          <a:prstGeom prst="rect">
            <a:avLst/>
          </a:prstGeom>
          <a:noFill/>
        </p:spPr>
        <p:txBody>
          <a:bodyPr wrap="none" rtlCol="0">
            <a:spAutoFit/>
          </a:bodyPr>
          <a:lstStyle/>
          <a:p>
            <a:r>
              <a:rPr lang="en-GB" sz="2200" b="1">
                <a:solidFill>
                  <a:srgbClr val="00FFFF"/>
                </a:solidFill>
                <a:latin typeface="Calibri" panose="020F0502020204030204" pitchFamily="34" charset="0"/>
                <a:cs typeface="Calibri" panose="020F0502020204030204" pitchFamily="34" charset="0"/>
              </a:rPr>
              <a:t>What do you expect?</a:t>
            </a:r>
          </a:p>
        </p:txBody>
      </p:sp>
      <p:sp>
        <p:nvSpPr>
          <p:cNvPr id="10" name="TextBox 9">
            <a:extLst>
              <a:ext uri="{FF2B5EF4-FFF2-40B4-BE49-F238E27FC236}">
                <a16:creationId xmlns:a16="http://schemas.microsoft.com/office/drawing/2014/main" id="{E97499BA-D236-46F7-B6AD-882F91EA1AF8}"/>
              </a:ext>
            </a:extLst>
          </p:cNvPr>
          <p:cNvSpPr txBox="1"/>
          <p:nvPr/>
        </p:nvSpPr>
        <p:spPr>
          <a:xfrm>
            <a:off x="2241760" y="3001287"/>
            <a:ext cx="3243965" cy="738664"/>
          </a:xfrm>
          <a:prstGeom prst="rect">
            <a:avLst/>
          </a:prstGeom>
          <a:noFill/>
        </p:spPr>
        <p:txBody>
          <a:bodyPr wrap="none" rtlCol="0">
            <a:spAutoFit/>
          </a:bodyPr>
          <a:lstStyle/>
          <a:p>
            <a:r>
              <a:rPr lang="en-GB" sz="2400">
                <a:latin typeface="Calibri" panose="020F0502020204030204" pitchFamily="34" charset="0"/>
                <a:cs typeface="Calibri" panose="020F0502020204030204" pitchFamily="34" charset="0"/>
              </a:rPr>
              <a:t>CH</a:t>
            </a:r>
            <a:r>
              <a:rPr lang="en-GB" sz="2400" baseline="-25000">
                <a:latin typeface="Calibri" panose="020F0502020204030204" pitchFamily="34" charset="0"/>
                <a:cs typeface="Calibri" panose="020F0502020204030204" pitchFamily="34" charset="0"/>
              </a:rPr>
              <a:t>4</a:t>
            </a:r>
            <a:r>
              <a:rPr lang="en-GB" sz="2400">
                <a:latin typeface="Calibri" panose="020F0502020204030204" pitchFamily="34" charset="0"/>
                <a:cs typeface="Calibri" panose="020F0502020204030204" pitchFamily="34" charset="0"/>
              </a:rPr>
              <a:t> to be faster</a:t>
            </a:r>
            <a:r>
              <a:rPr lang="en-GB">
                <a:latin typeface="Calibri" panose="020F0502020204030204" pitchFamily="34" charset="0"/>
                <a:cs typeface="Calibri" panose="020F0502020204030204" pitchFamily="34" charset="0"/>
              </a:rPr>
              <a:t>, </a:t>
            </a:r>
          </a:p>
          <a:p>
            <a:r>
              <a:rPr lang="en-GB">
                <a:latin typeface="Calibri" panose="020F0502020204030204" pitchFamily="34" charset="0"/>
                <a:cs typeface="Calibri" panose="020F0502020204030204" pitchFamily="34" charset="0"/>
              </a:rPr>
              <a:t>                   but how much faster?</a:t>
            </a:r>
          </a:p>
        </p:txBody>
      </p:sp>
      <p:sp>
        <p:nvSpPr>
          <p:cNvPr id="11" name="TextBox 10">
            <a:extLst>
              <a:ext uri="{FF2B5EF4-FFF2-40B4-BE49-F238E27FC236}">
                <a16:creationId xmlns:a16="http://schemas.microsoft.com/office/drawing/2014/main" id="{623EC5B0-D9B7-4AD8-8556-640F615CB95A}"/>
              </a:ext>
            </a:extLst>
          </p:cNvPr>
          <p:cNvSpPr txBox="1"/>
          <p:nvPr/>
        </p:nvSpPr>
        <p:spPr>
          <a:xfrm>
            <a:off x="1544675" y="4214462"/>
            <a:ext cx="4653133" cy="1015663"/>
          </a:xfrm>
          <a:prstGeom prst="rect">
            <a:avLst/>
          </a:prstGeom>
          <a:noFill/>
        </p:spPr>
        <p:txBody>
          <a:bodyPr wrap="none" rtlCol="0">
            <a:spAutoFit/>
          </a:bodyPr>
          <a:lstStyle/>
          <a:p>
            <a:r>
              <a:rPr lang="en-GB" sz="2000">
                <a:latin typeface="Calibri" panose="020F0502020204030204" pitchFamily="34" charset="0"/>
                <a:cs typeface="Calibri" panose="020F0502020204030204" pitchFamily="34" charset="0"/>
              </a:rPr>
              <a:t>Ratio of </a:t>
            </a:r>
            <a:r>
              <a:rPr lang="en-GB" sz="2000" b="1">
                <a:solidFill>
                  <a:srgbClr val="7030A0"/>
                </a:solidFill>
                <a:latin typeface="Calibri" panose="020F0502020204030204" pitchFamily="34" charset="0"/>
                <a:cs typeface="Calibri" panose="020F0502020204030204" pitchFamily="34" charset="0"/>
              </a:rPr>
              <a:t>molar masses </a:t>
            </a:r>
            <a:r>
              <a:rPr lang="en-GB" sz="2000">
                <a:latin typeface="Calibri" panose="020F0502020204030204" pitchFamily="34" charset="0"/>
                <a:cs typeface="Calibri" panose="020F0502020204030204" pitchFamily="34" charset="0"/>
              </a:rPr>
              <a:t>= 16/64 = </a:t>
            </a:r>
            <a:r>
              <a:rPr lang="en-GB" sz="2000" b="1">
                <a:solidFill>
                  <a:srgbClr val="7030A0"/>
                </a:solidFill>
                <a:latin typeface="Calibri" panose="020F0502020204030204" pitchFamily="34" charset="0"/>
                <a:cs typeface="Calibri" panose="020F0502020204030204" pitchFamily="34" charset="0"/>
              </a:rPr>
              <a:t>1 /4</a:t>
            </a:r>
          </a:p>
          <a:p>
            <a:r>
              <a:rPr lang="en-GB" sz="2000">
                <a:latin typeface="Calibri" panose="020F0502020204030204" pitchFamily="34" charset="0"/>
                <a:cs typeface="Calibri" panose="020F0502020204030204" pitchFamily="34" charset="0"/>
              </a:rPr>
              <a:t>Ratio of sqrt (</a:t>
            </a:r>
            <a:r>
              <a:rPr lang="en-GB" sz="2000" b="1">
                <a:solidFill>
                  <a:srgbClr val="7030A0"/>
                </a:solidFill>
                <a:latin typeface="Calibri" panose="020F0502020204030204" pitchFamily="34" charset="0"/>
                <a:cs typeface="Calibri" panose="020F0502020204030204" pitchFamily="34" charset="0"/>
              </a:rPr>
              <a:t>molar mass</a:t>
            </a:r>
            <a:r>
              <a:rPr lang="en-GB" sz="2000">
                <a:latin typeface="Calibri" panose="020F0502020204030204" pitchFamily="34" charset="0"/>
                <a:cs typeface="Calibri" panose="020F0502020204030204" pitchFamily="34" charset="0"/>
              </a:rPr>
              <a:t> of the gas) = </a:t>
            </a:r>
            <a:r>
              <a:rPr lang="en-GB" sz="2000" b="1">
                <a:solidFill>
                  <a:srgbClr val="7030A0"/>
                </a:solidFill>
                <a:latin typeface="Calibri" panose="020F0502020204030204" pitchFamily="34" charset="0"/>
                <a:cs typeface="Calibri" panose="020F0502020204030204" pitchFamily="34" charset="0"/>
              </a:rPr>
              <a:t>1 /2</a:t>
            </a:r>
          </a:p>
          <a:p>
            <a:r>
              <a:rPr lang="en-GB" sz="2000">
                <a:latin typeface="Calibri" panose="020F0502020204030204" pitchFamily="34" charset="0"/>
                <a:cs typeface="Calibri" panose="020F0502020204030204" pitchFamily="34" charset="0"/>
              </a:rPr>
              <a:t>Ratio of </a:t>
            </a:r>
            <a:r>
              <a:rPr lang="en-GB" sz="2000" b="1">
                <a:solidFill>
                  <a:srgbClr val="0000FF"/>
                </a:solidFill>
                <a:latin typeface="Calibri" panose="020F0502020204030204" pitchFamily="34" charset="0"/>
                <a:cs typeface="Calibri" panose="020F0502020204030204" pitchFamily="34" charset="0"/>
              </a:rPr>
              <a:t>velocity</a:t>
            </a:r>
            <a:r>
              <a:rPr lang="en-GB" sz="2000">
                <a:latin typeface="Calibri" panose="020F0502020204030204" pitchFamily="34" charset="0"/>
                <a:cs typeface="Calibri" panose="020F0502020204030204" pitchFamily="34" charset="0"/>
              </a:rPr>
              <a:t> = 1 / (1 /2) = </a:t>
            </a:r>
            <a:r>
              <a:rPr lang="en-GB" sz="2000" b="1">
                <a:solidFill>
                  <a:srgbClr val="0000FF"/>
                </a:solidFill>
                <a:latin typeface="Calibri" panose="020F0502020204030204" pitchFamily="34" charset="0"/>
                <a:cs typeface="Calibri" panose="020F0502020204030204" pitchFamily="34" charset="0"/>
              </a:rPr>
              <a:t>2</a:t>
            </a:r>
            <a:r>
              <a:rPr lang="en-GB" sz="2000">
                <a:latin typeface="Calibri" panose="020F0502020204030204" pitchFamily="34" charset="0"/>
                <a:cs typeface="Calibri" panose="020F0502020204030204" pitchFamily="34" charset="0"/>
              </a:rPr>
              <a:t> </a:t>
            </a:r>
          </a:p>
        </p:txBody>
      </p:sp>
      <p:cxnSp>
        <p:nvCxnSpPr>
          <p:cNvPr id="13" name="Straight Connector 12">
            <a:extLst>
              <a:ext uri="{FF2B5EF4-FFF2-40B4-BE49-F238E27FC236}">
                <a16:creationId xmlns:a16="http://schemas.microsoft.com/office/drawing/2014/main" id="{EA1BAA85-CE52-4146-A970-878BE5136A70}"/>
              </a:ext>
            </a:extLst>
          </p:cNvPr>
          <p:cNvCxnSpPr>
            <a:cxnSpLocks/>
          </p:cNvCxnSpPr>
          <p:nvPr/>
        </p:nvCxnSpPr>
        <p:spPr>
          <a:xfrm>
            <a:off x="6077934" y="479589"/>
            <a:ext cx="0" cy="6174506"/>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EDDDFF5-7968-44DB-8B81-E7F02AA618AB}"/>
              </a:ext>
            </a:extLst>
          </p:cNvPr>
          <p:cNvSpPr txBox="1"/>
          <p:nvPr/>
        </p:nvSpPr>
        <p:spPr>
          <a:xfrm>
            <a:off x="6794269" y="79480"/>
            <a:ext cx="3373359" cy="430887"/>
          </a:xfrm>
          <a:prstGeom prst="rect">
            <a:avLst/>
          </a:prstGeom>
          <a:noFill/>
        </p:spPr>
        <p:txBody>
          <a:bodyPr wrap="none" rtlCol="0">
            <a:spAutoFit/>
          </a:bodyPr>
          <a:lstStyle/>
          <a:p>
            <a:r>
              <a:rPr lang="en-GB" sz="2200" b="1">
                <a:solidFill>
                  <a:srgbClr val="00B0F0"/>
                </a:solidFill>
                <a:latin typeface="Calibri" panose="020F0502020204030204" pitchFamily="34" charset="0"/>
                <a:cs typeface="Calibri" panose="020F0502020204030204" pitchFamily="34" charset="0"/>
              </a:rPr>
              <a:t>For any two gases A and B: </a:t>
            </a:r>
          </a:p>
        </p:txBody>
      </p:sp>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C1B2FE3D-596A-48D7-94F8-BF9D0362C77D}"/>
                  </a:ext>
                </a:extLst>
              </p:cNvPr>
              <p:cNvSpPr txBox="1"/>
              <p:nvPr/>
            </p:nvSpPr>
            <p:spPr>
              <a:xfrm>
                <a:off x="6780725" y="663628"/>
                <a:ext cx="2958054" cy="100033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f>
                        <m:fPr>
                          <m:ctrlPr>
                            <a:rPr lang="en-GB" sz="2200" i="1">
                              <a:solidFill>
                                <a:srgbClr val="0000FF"/>
                              </a:solidFill>
                              <a:latin typeface="Cambria Math" panose="02040503050406030204" pitchFamily="18" charset="0"/>
                            </a:rPr>
                          </m:ctrlPr>
                        </m:fPr>
                        <m:num>
                          <m:r>
                            <m:rPr>
                              <m:sty m:val="p"/>
                            </m:rPr>
                            <a:rPr lang="en-GB" sz="2200">
                              <a:solidFill>
                                <a:srgbClr val="0000FF"/>
                              </a:solidFill>
                              <a:latin typeface="Cambria Math" panose="02040503050406030204" pitchFamily="18" charset="0"/>
                            </a:rPr>
                            <m:t>v</m:t>
                          </m:r>
                          <m:r>
                            <m:rPr>
                              <m:sty m:val="p"/>
                            </m:rPr>
                            <a:rPr lang="en-GB" sz="2200" baseline="-25000">
                              <a:solidFill>
                                <a:srgbClr val="0000FF"/>
                              </a:solidFill>
                              <a:latin typeface="Cambria Math" panose="02040503050406030204" pitchFamily="18" charset="0"/>
                            </a:rPr>
                            <m:t>A</m:t>
                          </m:r>
                          <m:r>
                            <a:rPr lang="en-GB" sz="2200" baseline="-25000">
                              <a:solidFill>
                                <a:srgbClr val="0000FF"/>
                              </a:solidFill>
                              <a:latin typeface="Cambria Math" panose="02040503050406030204" pitchFamily="18" charset="0"/>
                            </a:rPr>
                            <m:t> </m:t>
                          </m:r>
                        </m:num>
                        <m:den>
                          <m:r>
                            <m:rPr>
                              <m:sty m:val="p"/>
                            </m:rPr>
                            <a:rPr lang="en-GB" sz="2200">
                              <a:solidFill>
                                <a:srgbClr val="0000FF"/>
                              </a:solidFill>
                              <a:latin typeface="Cambria Math" panose="02040503050406030204" pitchFamily="18" charset="0"/>
                            </a:rPr>
                            <m:t>v</m:t>
                          </m:r>
                          <m:r>
                            <m:rPr>
                              <m:sty m:val="p"/>
                            </m:rPr>
                            <a:rPr lang="en-GB" sz="2200" baseline="-25000">
                              <a:solidFill>
                                <a:srgbClr val="0000FF"/>
                              </a:solidFill>
                              <a:latin typeface="Cambria Math" panose="02040503050406030204" pitchFamily="18" charset="0"/>
                            </a:rPr>
                            <m:t>B</m:t>
                          </m:r>
                          <m:r>
                            <a:rPr lang="en-GB" sz="2200">
                              <a:solidFill>
                                <a:srgbClr val="0000FF"/>
                              </a:solidFill>
                              <a:latin typeface="Cambria Math" panose="02040503050406030204" pitchFamily="18" charset="0"/>
                            </a:rPr>
                            <m:t> </m:t>
                          </m:r>
                        </m:den>
                      </m:f>
                      <m:r>
                        <a:rPr lang="en-GB" sz="2200">
                          <a:latin typeface="Cambria Math" panose="02040503050406030204" pitchFamily="18" charset="0"/>
                        </a:rPr>
                        <m:t>= </m:t>
                      </m:r>
                      <m:rad>
                        <m:radPr>
                          <m:degHide m:val="on"/>
                          <m:ctrlPr>
                            <a:rPr lang="en-GB" sz="2200" i="1">
                              <a:latin typeface="Cambria Math" panose="02040503050406030204" pitchFamily="18" charset="0"/>
                            </a:rPr>
                          </m:ctrlPr>
                        </m:radPr>
                        <m:deg/>
                        <m:e>
                          <m:f>
                            <m:fPr>
                              <m:ctrlPr>
                                <a:rPr lang="en-GB" sz="2200" i="1">
                                  <a:solidFill>
                                    <a:srgbClr val="7030A0"/>
                                  </a:solidFill>
                                  <a:latin typeface="Cambria Math" panose="02040503050406030204" pitchFamily="18" charset="0"/>
                                </a:rPr>
                              </m:ctrlPr>
                            </m:fPr>
                            <m:num>
                              <m:r>
                                <m:rPr>
                                  <m:sty m:val="p"/>
                                </m:rPr>
                                <a:rPr lang="en-GB" sz="2200">
                                  <a:solidFill>
                                    <a:srgbClr val="7030A0"/>
                                  </a:solidFill>
                                  <a:latin typeface="Cambria Math" panose="02040503050406030204" pitchFamily="18" charset="0"/>
                                </a:rPr>
                                <m:t>molar</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mass</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of</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B</m:t>
                              </m:r>
                            </m:num>
                            <m:den>
                              <m:r>
                                <m:rPr>
                                  <m:sty m:val="p"/>
                                </m:rPr>
                                <a:rPr lang="en-GB" sz="2200">
                                  <a:solidFill>
                                    <a:srgbClr val="7030A0"/>
                                  </a:solidFill>
                                  <a:latin typeface="Cambria Math" panose="02040503050406030204" pitchFamily="18" charset="0"/>
                                </a:rPr>
                                <m:t>molar</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mass</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of</m:t>
                              </m:r>
                              <m:r>
                                <a:rPr lang="en-GB" sz="2200">
                                  <a:solidFill>
                                    <a:srgbClr val="7030A0"/>
                                  </a:solidFill>
                                  <a:latin typeface="Cambria Math" panose="02040503050406030204" pitchFamily="18" charset="0"/>
                                </a:rPr>
                                <m:t> </m:t>
                              </m:r>
                              <m:r>
                                <m:rPr>
                                  <m:sty m:val="p"/>
                                </m:rPr>
                                <a:rPr lang="en-GB" sz="2200">
                                  <a:solidFill>
                                    <a:srgbClr val="7030A0"/>
                                  </a:solidFill>
                                  <a:latin typeface="Cambria Math" panose="02040503050406030204" pitchFamily="18" charset="0"/>
                                </a:rPr>
                                <m:t>A</m:t>
                              </m:r>
                            </m:den>
                          </m:f>
                        </m:e>
                      </m:rad>
                    </m:oMath>
                  </m:oMathPara>
                </a14:m>
                <a:endParaRPr lang="en-GB" sz="2200">
                  <a:latin typeface="Calibri" panose="020F0502020204030204" pitchFamily="34" charset="0"/>
                  <a:cs typeface="Calibri" panose="020F0502020204030204" pitchFamily="34" charset="0"/>
                </a:endParaRPr>
              </a:p>
            </p:txBody>
          </p:sp>
        </mc:Choice>
        <mc:Fallback xmlns="">
          <p:sp>
            <p:nvSpPr>
              <p:cNvPr id="16" name="TextBox 15">
                <a:extLst>
                  <a:ext uri="{FF2B5EF4-FFF2-40B4-BE49-F238E27FC236}">
                    <a16:creationId xmlns:a16="http://schemas.microsoft.com/office/drawing/2014/main" id="{C1B2FE3D-596A-48D7-94F8-BF9D0362C77D}"/>
                  </a:ext>
                </a:extLst>
              </p:cNvPr>
              <p:cNvSpPr txBox="1">
                <a:spLocks noRot="1" noChangeAspect="1" noMove="1" noResize="1" noEditPoints="1" noAdjustHandles="1" noChangeArrowheads="1" noChangeShapeType="1" noTextEdit="1"/>
              </p:cNvSpPr>
              <p:nvPr/>
            </p:nvSpPr>
            <p:spPr>
              <a:xfrm>
                <a:off x="6780725" y="663628"/>
                <a:ext cx="2958054" cy="1000338"/>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0B2FE87A-267A-4CB9-9F1C-75D5E164E27A}"/>
                  </a:ext>
                </a:extLst>
              </p:cNvPr>
              <p:cNvSpPr txBox="1"/>
              <p:nvPr/>
            </p:nvSpPr>
            <p:spPr>
              <a:xfrm>
                <a:off x="6633518" y="1982338"/>
                <a:ext cx="3694858" cy="751552"/>
              </a:xfrm>
              <a:prstGeom prst="rect">
                <a:avLst/>
              </a:prstGeom>
              <a:noFill/>
            </p:spPr>
            <p:txBody>
              <a:bodyPr wrap="none" lIns="0" tIns="0" rIns="0" bIns="0" rtlCol="0">
                <a:spAutoFit/>
              </a:bodyPr>
              <a:lstStyle/>
              <a:p>
                <a14:m>
                  <m:oMath xmlns:m="http://schemas.openxmlformats.org/officeDocument/2006/math">
                    <m:d>
                      <m:dPr>
                        <m:ctrlPr>
                          <a:rPr lang="en-GB" sz="2400" i="1">
                            <a:latin typeface="Cambria Math" panose="02040503050406030204" pitchFamily="18" charset="0"/>
                            <a:ea typeface="Cambria Math" panose="02040503050406030204" pitchFamily="18" charset="0"/>
                          </a:rPr>
                        </m:ctrlPr>
                      </m:dPr>
                      <m:e>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v</m:t>
                            </m:r>
                            <m:r>
                              <m:rPr>
                                <m:sty m:val="p"/>
                              </m:rPr>
                              <a:rPr lang="en-GB" sz="2400" baseline="-25000">
                                <a:latin typeface="Cambria Math" panose="02040503050406030204" pitchFamily="18" charset="0"/>
                                <a:ea typeface="Cambria Math" panose="02040503050406030204" pitchFamily="18" charset="0"/>
                              </a:rPr>
                              <m:t>A</m:t>
                            </m:r>
                          </m:num>
                          <m:den>
                            <m:r>
                              <m:rPr>
                                <m:sty m:val="p"/>
                              </m:rPr>
                              <a:rPr lang="en-GB" sz="2400">
                                <a:latin typeface="Cambria Math" panose="02040503050406030204" pitchFamily="18" charset="0"/>
                                <a:ea typeface="Cambria Math" panose="02040503050406030204" pitchFamily="18" charset="0"/>
                              </a:rPr>
                              <m:t>v</m:t>
                            </m:r>
                            <m:r>
                              <m:rPr>
                                <m:sty m:val="p"/>
                              </m:rPr>
                              <a:rPr lang="en-GB" sz="2400" baseline="-25000">
                                <a:latin typeface="Cambria Math" panose="02040503050406030204" pitchFamily="18" charset="0"/>
                                <a:ea typeface="Cambria Math" panose="02040503050406030204" pitchFamily="18" charset="0"/>
                              </a:rPr>
                              <m:t>B</m:t>
                            </m:r>
                            <m:r>
                              <a:rPr lang="en-GB" sz="2400">
                                <a:latin typeface="Cambria Math" panose="02040503050406030204" pitchFamily="18" charset="0"/>
                                <a:ea typeface="Cambria Math" panose="02040503050406030204" pitchFamily="18" charset="0"/>
                              </a:rPr>
                              <m:t> </m:t>
                            </m:r>
                          </m:den>
                        </m:f>
                      </m:e>
                    </m:d>
                    <m:r>
                      <a:rPr lang="en-GB" sz="2400" baseline="30000">
                        <a:latin typeface="Cambria Math" panose="02040503050406030204" pitchFamily="18" charset="0"/>
                        <a:ea typeface="Cambria Math" panose="02040503050406030204" pitchFamily="18" charset="0"/>
                      </a:rPr>
                      <m:t>2</m:t>
                    </m:r>
                    <m:r>
                      <a:rPr lang="en-GB" sz="2400">
                        <a:latin typeface="Cambria Math" panose="02040503050406030204" pitchFamily="18" charset="0"/>
                        <a:ea typeface="Cambria Math" panose="02040503050406030204" pitchFamily="18" charset="0"/>
                      </a:rPr>
                      <m:t>=(</m:t>
                    </m:r>
                    <m:rad>
                      <m:radPr>
                        <m:degHide m:val="on"/>
                        <m:ctrlPr>
                          <a:rPr lang="en-GB" sz="2400" i="1">
                            <a:latin typeface="Cambria Math" panose="02040503050406030204" pitchFamily="18" charset="0"/>
                            <a:ea typeface="Cambria Math" panose="02040503050406030204" pitchFamily="18" charset="0"/>
                          </a:rPr>
                        </m:ctrlPr>
                      </m:radPr>
                      <m:deg/>
                      <m:e>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B</m:t>
                            </m:r>
                          </m:num>
                          <m:den>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A</m:t>
                            </m:r>
                          </m:den>
                        </m:f>
                      </m:e>
                    </m:rad>
                  </m:oMath>
                </a14:m>
                <a:r>
                  <a:rPr lang="en-GB" sz="2400">
                    <a:latin typeface="Calibri" panose="020F0502020204030204" pitchFamily="34" charset="0"/>
                    <a:ea typeface="Cambria Math" panose="02040503050406030204" pitchFamily="18" charset="0"/>
                    <a:cs typeface="Calibri" panose="020F0502020204030204" pitchFamily="34" charset="0"/>
                  </a:rPr>
                  <a:t>) </a:t>
                </a:r>
                <a:r>
                  <a:rPr lang="en-GB" sz="2400" baseline="30000">
                    <a:latin typeface="Calibri" panose="020F0502020204030204" pitchFamily="34" charset="0"/>
                    <a:ea typeface="Cambria Math" panose="02040503050406030204" pitchFamily="18" charset="0"/>
                    <a:cs typeface="Calibri" panose="020F0502020204030204" pitchFamily="34" charset="0"/>
                  </a:rPr>
                  <a:t>2</a:t>
                </a:r>
                <a:r>
                  <a:rPr lang="en-GB" sz="2400">
                    <a:latin typeface="Calibri" panose="020F0502020204030204" pitchFamily="34" charset="0"/>
                    <a:ea typeface="Cambria Math" panose="02040503050406030204" pitchFamily="18" charset="0"/>
                    <a:cs typeface="Calibri" panose="020F0502020204030204" pitchFamily="34" charset="0"/>
                  </a:rPr>
                  <a:t> </a:t>
                </a:r>
              </a:p>
            </p:txBody>
          </p:sp>
        </mc:Choice>
        <mc:Fallback xmlns="">
          <p:sp>
            <p:nvSpPr>
              <p:cNvPr id="20" name="TextBox 19">
                <a:extLst>
                  <a:ext uri="{FF2B5EF4-FFF2-40B4-BE49-F238E27FC236}">
                    <a16:creationId xmlns:a16="http://schemas.microsoft.com/office/drawing/2014/main" id="{0B2FE87A-267A-4CB9-9F1C-75D5E164E27A}"/>
                  </a:ext>
                </a:extLst>
              </p:cNvPr>
              <p:cNvSpPr txBox="1">
                <a:spLocks noRot="1" noChangeAspect="1" noMove="1" noResize="1" noEditPoints="1" noAdjustHandles="1" noChangeArrowheads="1" noChangeShapeType="1" noTextEdit="1"/>
              </p:cNvSpPr>
              <p:nvPr/>
            </p:nvSpPr>
            <p:spPr>
              <a:xfrm>
                <a:off x="6633518" y="1982338"/>
                <a:ext cx="3694858" cy="751552"/>
              </a:xfrm>
              <a:prstGeom prst="rect">
                <a:avLst/>
              </a:prstGeom>
              <a:blipFill>
                <a:blip r:embed="rId3"/>
                <a:stretch>
                  <a:fillRect b="-487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3D5F0928-8937-4841-9DD5-8192A90798F5}"/>
                  </a:ext>
                </a:extLst>
              </p:cNvPr>
              <p:cNvSpPr txBox="1"/>
              <p:nvPr/>
            </p:nvSpPr>
            <p:spPr>
              <a:xfrm>
                <a:off x="6753434" y="3985032"/>
                <a:ext cx="3449727" cy="66146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d>
                        <m:dPr>
                          <m:ctrlPr>
                            <a:rPr lang="en-GB" sz="2200" b="1" i="1">
                              <a:solidFill>
                                <a:srgbClr val="0000FF"/>
                              </a:solidFill>
                              <a:latin typeface="Cambria Math" panose="02040503050406030204" pitchFamily="18" charset="0"/>
                            </a:rPr>
                          </m:ctrlPr>
                        </m:dPr>
                        <m:e>
                          <m:r>
                            <a:rPr lang="en-GB" sz="2200" b="1">
                              <a:solidFill>
                                <a:srgbClr val="0000FF"/>
                              </a:solidFill>
                              <a:latin typeface="Cambria Math" panose="02040503050406030204" pitchFamily="18" charset="0"/>
                            </a:rPr>
                            <m:t>𝐦𝐨𝐥𝐚𝐫</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𝐦𝐚𝐬𝐬</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𝐨𝐟</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𝐀</m:t>
                          </m:r>
                        </m:e>
                      </m:d>
                      <m:d>
                        <m:dPr>
                          <m:ctrlPr>
                            <a:rPr lang="en-GB" sz="2200" b="1" i="1">
                              <a:solidFill>
                                <a:srgbClr val="0000FF"/>
                              </a:solidFill>
                              <a:latin typeface="Cambria Math" panose="02040503050406030204" pitchFamily="18" charset="0"/>
                            </a:rPr>
                          </m:ctrlPr>
                        </m:dPr>
                        <m:e>
                          <m:r>
                            <a:rPr lang="en-GB" sz="2200" b="1">
                              <a:solidFill>
                                <a:srgbClr val="0000FF"/>
                              </a:solidFill>
                              <a:latin typeface="Cambria Math" panose="02040503050406030204" pitchFamily="18" charset="0"/>
                            </a:rPr>
                            <m:t>𝐯</m:t>
                          </m:r>
                          <m:r>
                            <a:rPr lang="en-GB" sz="2200" b="1" baseline="-25000">
                              <a:solidFill>
                                <a:srgbClr val="0000FF"/>
                              </a:solidFill>
                              <a:latin typeface="Cambria Math" panose="02040503050406030204" pitchFamily="18" charset="0"/>
                            </a:rPr>
                            <m:t>𝐀</m:t>
                          </m:r>
                          <m:r>
                            <a:rPr lang="en-GB" sz="2200" b="1">
                              <a:solidFill>
                                <a:srgbClr val="0000FF"/>
                              </a:solidFill>
                              <a:latin typeface="Cambria Math" panose="02040503050406030204" pitchFamily="18" charset="0"/>
                            </a:rPr>
                            <m:t> </m:t>
                          </m:r>
                        </m:e>
                      </m:d>
                      <m:r>
                        <a:rPr lang="en-GB" sz="2200" b="1" baseline="30000">
                          <a:solidFill>
                            <a:srgbClr val="0000FF"/>
                          </a:solidFill>
                          <a:latin typeface="Cambria Math" panose="02040503050406030204" pitchFamily="18" charset="0"/>
                        </a:rPr>
                        <m:t>𝟐</m:t>
                      </m:r>
                    </m:oMath>
                  </m:oMathPara>
                </a14:m>
                <a:endParaRPr lang="en-GB" sz="2200" b="1" baseline="30000">
                  <a:solidFill>
                    <a:srgbClr val="0000FF"/>
                  </a:solidFill>
                  <a:latin typeface="Cambria Math" panose="02040503050406030204" pitchFamily="18" charset="0"/>
                </a:endParaRPr>
              </a:p>
              <a:p>
                <a:pPr/>
                <a14:m>
                  <m:oMathPara xmlns:m="http://schemas.openxmlformats.org/officeDocument/2006/math">
                    <m:oMathParaPr>
                      <m:jc m:val="centerGroup"/>
                    </m:oMathParaPr>
                    <m:oMath xmlns:m="http://schemas.openxmlformats.org/officeDocument/2006/math">
                      <m:r>
                        <a:rPr lang="en-GB" sz="2200" b="1">
                          <a:solidFill>
                            <a:srgbClr val="0000FF"/>
                          </a:solidFill>
                          <a:latin typeface="Cambria Math" panose="02040503050406030204" pitchFamily="18" charset="0"/>
                        </a:rPr>
                        <m:t>=</m:t>
                      </m:r>
                      <m:d>
                        <m:dPr>
                          <m:ctrlPr>
                            <a:rPr lang="en-GB" sz="2200" b="1" i="1">
                              <a:solidFill>
                                <a:srgbClr val="0000FF"/>
                              </a:solidFill>
                              <a:latin typeface="Cambria Math" panose="02040503050406030204" pitchFamily="18" charset="0"/>
                            </a:rPr>
                          </m:ctrlPr>
                        </m:dPr>
                        <m:e>
                          <m:r>
                            <a:rPr lang="en-GB" sz="2200" b="1">
                              <a:solidFill>
                                <a:srgbClr val="0000FF"/>
                              </a:solidFill>
                              <a:latin typeface="Cambria Math" panose="02040503050406030204" pitchFamily="18" charset="0"/>
                            </a:rPr>
                            <m:t>𝐦𝐨𝐥𝐚𝐫</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𝐦𝐚𝐬𝐬</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𝐨𝐟</m:t>
                          </m:r>
                          <m:r>
                            <a:rPr lang="en-GB" sz="2200" b="1">
                              <a:solidFill>
                                <a:srgbClr val="0000FF"/>
                              </a:solidFill>
                              <a:latin typeface="Cambria Math" panose="02040503050406030204" pitchFamily="18" charset="0"/>
                            </a:rPr>
                            <m:t> </m:t>
                          </m:r>
                          <m:r>
                            <a:rPr lang="en-GB" sz="2200" b="1">
                              <a:solidFill>
                                <a:srgbClr val="0000FF"/>
                              </a:solidFill>
                              <a:latin typeface="Cambria Math" panose="02040503050406030204" pitchFamily="18" charset="0"/>
                            </a:rPr>
                            <m:t>𝐁</m:t>
                          </m:r>
                        </m:e>
                      </m:d>
                      <m:r>
                        <a:rPr lang="en-GB" sz="2200" b="1">
                          <a:solidFill>
                            <a:srgbClr val="0000FF"/>
                          </a:solidFill>
                          <a:latin typeface="Cambria Math" panose="02040503050406030204" pitchFamily="18" charset="0"/>
                        </a:rPr>
                        <m:t> </m:t>
                      </m:r>
                      <m:d>
                        <m:dPr>
                          <m:ctrlPr>
                            <a:rPr lang="en-GB" sz="2200" b="1" i="1">
                              <a:solidFill>
                                <a:srgbClr val="0000FF"/>
                              </a:solidFill>
                              <a:latin typeface="Cambria Math" panose="02040503050406030204" pitchFamily="18" charset="0"/>
                            </a:rPr>
                          </m:ctrlPr>
                        </m:dPr>
                        <m:e>
                          <m:r>
                            <a:rPr lang="en-GB" sz="2200" b="1">
                              <a:solidFill>
                                <a:srgbClr val="0000FF"/>
                              </a:solidFill>
                              <a:latin typeface="Cambria Math" panose="02040503050406030204" pitchFamily="18" charset="0"/>
                            </a:rPr>
                            <m:t>𝐯</m:t>
                          </m:r>
                          <m:r>
                            <a:rPr lang="en-GB" sz="2200" b="1" baseline="-25000">
                              <a:solidFill>
                                <a:srgbClr val="0000FF"/>
                              </a:solidFill>
                              <a:latin typeface="Cambria Math" panose="02040503050406030204" pitchFamily="18" charset="0"/>
                            </a:rPr>
                            <m:t>𝐁</m:t>
                          </m:r>
                          <m:r>
                            <a:rPr lang="en-GB" sz="2200" b="1">
                              <a:solidFill>
                                <a:srgbClr val="0000FF"/>
                              </a:solidFill>
                              <a:latin typeface="Cambria Math" panose="02040503050406030204" pitchFamily="18" charset="0"/>
                            </a:rPr>
                            <m:t> </m:t>
                          </m:r>
                        </m:e>
                      </m:d>
                      <m:r>
                        <a:rPr lang="en-GB" sz="2200" b="1" baseline="30000">
                          <a:solidFill>
                            <a:srgbClr val="0000FF"/>
                          </a:solidFill>
                          <a:latin typeface="Cambria Math" panose="02040503050406030204" pitchFamily="18" charset="0"/>
                        </a:rPr>
                        <m:t>𝟐</m:t>
                      </m:r>
                    </m:oMath>
                  </m:oMathPara>
                </a14:m>
                <a:endParaRPr lang="en-GB" sz="2200" b="1" baseline="30000">
                  <a:solidFill>
                    <a:srgbClr val="0000FF"/>
                  </a:solidFill>
                  <a:latin typeface="Calibri" panose="020F0502020204030204" pitchFamily="34" charset="0"/>
                  <a:cs typeface="Calibri" panose="020F0502020204030204" pitchFamily="34" charset="0"/>
                </a:endParaRPr>
              </a:p>
            </p:txBody>
          </p:sp>
        </mc:Choice>
        <mc:Fallback xmlns="">
          <p:sp>
            <p:nvSpPr>
              <p:cNvPr id="21" name="TextBox 20">
                <a:extLst>
                  <a:ext uri="{FF2B5EF4-FFF2-40B4-BE49-F238E27FC236}">
                    <a16:creationId xmlns:a16="http://schemas.microsoft.com/office/drawing/2014/main" id="{3D5F0928-8937-4841-9DD5-8192A90798F5}"/>
                  </a:ext>
                </a:extLst>
              </p:cNvPr>
              <p:cNvSpPr txBox="1">
                <a:spLocks noRot="1" noChangeAspect="1" noMove="1" noResize="1" noEditPoints="1" noAdjustHandles="1" noChangeArrowheads="1" noChangeShapeType="1" noTextEdit="1"/>
              </p:cNvSpPr>
              <p:nvPr/>
            </p:nvSpPr>
            <p:spPr>
              <a:xfrm>
                <a:off x="6753434" y="3985032"/>
                <a:ext cx="3449727" cy="661463"/>
              </a:xfrm>
              <a:prstGeom prst="rect">
                <a:avLst/>
              </a:prstGeom>
              <a:blipFill>
                <a:blip r:embed="rId4"/>
                <a:stretch>
                  <a:fillRect l="-707" r="-1060" b="-9259"/>
                </a:stretch>
              </a:blipFill>
            </p:spPr>
            <p:txBody>
              <a:bodyPr/>
              <a:lstStyle/>
              <a:p>
                <a:r>
                  <a:rPr lang="en-US">
                    <a:noFill/>
                  </a:rPr>
                  <a:t> </a:t>
                </a:r>
              </a:p>
            </p:txBody>
          </p:sp>
        </mc:Fallback>
      </mc:AlternateContent>
      <p:sp>
        <p:nvSpPr>
          <p:cNvPr id="22" name="TextBox 21">
            <a:extLst>
              <a:ext uri="{FF2B5EF4-FFF2-40B4-BE49-F238E27FC236}">
                <a16:creationId xmlns:a16="http://schemas.microsoft.com/office/drawing/2014/main" id="{862D5D71-4153-4796-B0FB-E20BA83F6710}"/>
              </a:ext>
            </a:extLst>
          </p:cNvPr>
          <p:cNvSpPr txBox="1"/>
          <p:nvPr/>
        </p:nvSpPr>
        <p:spPr>
          <a:xfrm>
            <a:off x="6902681" y="4876181"/>
            <a:ext cx="3399042" cy="707886"/>
          </a:xfrm>
          <a:prstGeom prst="rect">
            <a:avLst/>
          </a:prstGeom>
          <a:noFill/>
          <a:ln w="12700">
            <a:solidFill>
              <a:srgbClr val="0000FF"/>
            </a:solidFill>
          </a:ln>
        </p:spPr>
        <p:txBody>
          <a:bodyPr wrap="square" rtlCol="0">
            <a:spAutoFit/>
          </a:bodyPr>
          <a:lstStyle/>
          <a:p>
            <a:r>
              <a:rPr lang="en-GB" sz="2000" b="1">
                <a:solidFill>
                  <a:srgbClr val="00B0F0"/>
                </a:solidFill>
                <a:latin typeface="Calibri" panose="020F0502020204030204" pitchFamily="34" charset="0"/>
                <a:cs typeface="Calibri" panose="020F0502020204030204" pitchFamily="34" charset="0"/>
              </a:rPr>
              <a:t>Kinetic energy of any gas is equal at a given temperature </a:t>
            </a:r>
          </a:p>
        </p:txBody>
      </p:sp>
      <p:sp>
        <p:nvSpPr>
          <p:cNvPr id="23" name="TextBox 22">
            <a:extLst>
              <a:ext uri="{FF2B5EF4-FFF2-40B4-BE49-F238E27FC236}">
                <a16:creationId xmlns:a16="http://schemas.microsoft.com/office/drawing/2014/main" id="{892B7BD5-6C5A-4280-925F-1A79954B5357}"/>
              </a:ext>
            </a:extLst>
          </p:cNvPr>
          <p:cNvSpPr txBox="1"/>
          <p:nvPr/>
        </p:nvSpPr>
        <p:spPr>
          <a:xfrm>
            <a:off x="6622593" y="5803178"/>
            <a:ext cx="3914987" cy="769441"/>
          </a:xfrm>
          <a:prstGeom prst="rect">
            <a:avLst/>
          </a:prstGeom>
          <a:noFill/>
          <a:ln w="19050">
            <a:solidFill>
              <a:srgbClr val="0000FF"/>
            </a:solidFill>
          </a:ln>
        </p:spPr>
        <p:txBody>
          <a:bodyPr wrap="square" rtlCol="0">
            <a:spAutoFit/>
          </a:bodyPr>
          <a:lstStyle/>
          <a:p>
            <a:r>
              <a:rPr lang="en-GB" sz="2200" b="1">
                <a:solidFill>
                  <a:srgbClr val="00B0F0"/>
                </a:solidFill>
                <a:latin typeface="Calibri" panose="020F0502020204030204" pitchFamily="34" charset="0"/>
                <a:cs typeface="Calibri" panose="020F0502020204030204" pitchFamily="34" charset="0"/>
              </a:rPr>
              <a:t>KE of any gas is proportional to temperature </a:t>
            </a:r>
          </a:p>
        </p:txBody>
      </p: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9D2B56B5-E007-4ED7-ABCE-F2F2D7EA0EEC}"/>
                  </a:ext>
                </a:extLst>
              </p:cNvPr>
              <p:cNvSpPr txBox="1"/>
              <p:nvPr/>
            </p:nvSpPr>
            <p:spPr>
              <a:xfrm>
                <a:off x="6670145" y="3029253"/>
                <a:ext cx="2989408" cy="552715"/>
              </a:xfrm>
              <a:prstGeom prst="rect">
                <a:avLst/>
              </a:prstGeom>
              <a:noFill/>
            </p:spPr>
            <p:txBody>
              <a:bodyPr wrap="none" lIns="0" tIns="0" rIns="0" bIns="0" rtlCol="0">
                <a:spAutoFit/>
              </a:bodyPr>
              <a:lstStyle/>
              <a:p>
                <a14:m>
                  <m:oMath xmlns:m="http://schemas.openxmlformats.org/officeDocument/2006/math">
                    <m:d>
                      <m:dPr>
                        <m:ctrlPr>
                          <a:rPr lang="en-GB" sz="2400" i="1">
                            <a:latin typeface="Cambria Math" panose="02040503050406030204" pitchFamily="18" charset="0"/>
                            <a:ea typeface="Cambria Math" panose="02040503050406030204" pitchFamily="18" charset="0"/>
                          </a:rPr>
                        </m:ctrlPr>
                      </m:dPr>
                      <m:e>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v</m:t>
                            </m:r>
                            <m:r>
                              <m:rPr>
                                <m:sty m:val="p"/>
                              </m:rPr>
                              <a:rPr lang="en-GB" sz="2400" baseline="-25000">
                                <a:latin typeface="Cambria Math" panose="02040503050406030204" pitchFamily="18" charset="0"/>
                                <a:ea typeface="Cambria Math" panose="02040503050406030204" pitchFamily="18" charset="0"/>
                              </a:rPr>
                              <m:t>A</m:t>
                            </m:r>
                          </m:num>
                          <m:den>
                            <m:r>
                              <m:rPr>
                                <m:sty m:val="p"/>
                              </m:rPr>
                              <a:rPr lang="en-GB" sz="2400">
                                <a:latin typeface="Cambria Math" panose="02040503050406030204" pitchFamily="18" charset="0"/>
                                <a:ea typeface="Cambria Math" panose="02040503050406030204" pitchFamily="18" charset="0"/>
                              </a:rPr>
                              <m:t>v</m:t>
                            </m:r>
                            <m:r>
                              <m:rPr>
                                <m:sty m:val="p"/>
                              </m:rPr>
                              <a:rPr lang="en-GB" sz="2400" baseline="-25000">
                                <a:latin typeface="Cambria Math" panose="02040503050406030204" pitchFamily="18" charset="0"/>
                                <a:ea typeface="Cambria Math" panose="02040503050406030204" pitchFamily="18" charset="0"/>
                              </a:rPr>
                              <m:t>B</m:t>
                            </m:r>
                            <m:r>
                              <a:rPr lang="en-GB" sz="2400">
                                <a:latin typeface="Cambria Math" panose="02040503050406030204" pitchFamily="18" charset="0"/>
                                <a:ea typeface="Cambria Math" panose="02040503050406030204" pitchFamily="18" charset="0"/>
                              </a:rPr>
                              <m:t> </m:t>
                            </m:r>
                          </m:den>
                        </m:f>
                      </m:e>
                    </m:d>
                    <m:r>
                      <a:rPr lang="en-GB" sz="2400" baseline="30000">
                        <a:latin typeface="Cambria Math" panose="02040503050406030204" pitchFamily="18" charset="0"/>
                        <a:ea typeface="Cambria Math" panose="02040503050406030204" pitchFamily="18" charset="0"/>
                      </a:rPr>
                      <m:t>2</m:t>
                    </m:r>
                    <m:r>
                      <a:rPr lang="en-GB" sz="2400">
                        <a:latin typeface="Cambria Math" panose="02040503050406030204" pitchFamily="18" charset="0"/>
                        <a:ea typeface="Cambria Math" panose="02040503050406030204" pitchFamily="18" charset="0"/>
                      </a:rPr>
                      <m:t>=</m:t>
                    </m:r>
                    <m:f>
                      <m:fPr>
                        <m:ctrlPr>
                          <a:rPr lang="en-GB" sz="2400" i="1">
                            <a:latin typeface="Cambria Math" panose="02040503050406030204" pitchFamily="18" charset="0"/>
                            <a:ea typeface="Cambria Math" panose="02040503050406030204" pitchFamily="18" charset="0"/>
                          </a:rPr>
                        </m:ctrlPr>
                      </m:fPr>
                      <m:num>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B</m:t>
                        </m:r>
                      </m:num>
                      <m:den>
                        <m:r>
                          <m:rPr>
                            <m:sty m:val="p"/>
                          </m:rPr>
                          <a:rPr lang="en-GB" sz="2400">
                            <a:latin typeface="Cambria Math" panose="02040503050406030204" pitchFamily="18" charset="0"/>
                            <a:ea typeface="Cambria Math" panose="02040503050406030204" pitchFamily="18" charset="0"/>
                          </a:rPr>
                          <m:t>molar</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mass</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of</m:t>
                        </m:r>
                        <m:r>
                          <a:rPr lang="en-GB" sz="2400">
                            <a:latin typeface="Cambria Math" panose="02040503050406030204" pitchFamily="18" charset="0"/>
                            <a:ea typeface="Cambria Math" panose="02040503050406030204" pitchFamily="18" charset="0"/>
                          </a:rPr>
                          <m:t> </m:t>
                        </m:r>
                        <m:r>
                          <m:rPr>
                            <m:sty m:val="p"/>
                          </m:rPr>
                          <a:rPr lang="en-GB" sz="2400">
                            <a:latin typeface="Cambria Math" panose="02040503050406030204" pitchFamily="18" charset="0"/>
                            <a:ea typeface="Cambria Math" panose="02040503050406030204" pitchFamily="18" charset="0"/>
                          </a:rPr>
                          <m:t>A</m:t>
                        </m:r>
                      </m:den>
                    </m:f>
                  </m:oMath>
                </a14:m>
                <a:r>
                  <a:rPr lang="en-GB" sz="2400">
                    <a:latin typeface="Calibri" panose="020F0502020204030204" pitchFamily="34" charset="0"/>
                    <a:ea typeface="Cambria Math" panose="02040503050406030204" pitchFamily="18" charset="0"/>
                    <a:cs typeface="Calibri" panose="020F0502020204030204" pitchFamily="34" charset="0"/>
                  </a:rPr>
                  <a:t> </a:t>
                </a:r>
              </a:p>
            </p:txBody>
          </p:sp>
        </mc:Choice>
        <mc:Fallback xmlns="">
          <p:sp>
            <p:nvSpPr>
              <p:cNvPr id="25" name="TextBox 24">
                <a:extLst>
                  <a:ext uri="{FF2B5EF4-FFF2-40B4-BE49-F238E27FC236}">
                    <a16:creationId xmlns:a16="http://schemas.microsoft.com/office/drawing/2014/main" id="{9D2B56B5-E007-4ED7-ABCE-F2F2D7EA0EEC}"/>
                  </a:ext>
                </a:extLst>
              </p:cNvPr>
              <p:cNvSpPr txBox="1">
                <a:spLocks noRot="1" noChangeAspect="1" noMove="1" noResize="1" noEditPoints="1" noAdjustHandles="1" noChangeArrowheads="1" noChangeShapeType="1" noTextEdit="1"/>
              </p:cNvSpPr>
              <p:nvPr/>
            </p:nvSpPr>
            <p:spPr>
              <a:xfrm>
                <a:off x="6670145" y="3029253"/>
                <a:ext cx="2989408" cy="552715"/>
              </a:xfrm>
              <a:prstGeom prst="rect">
                <a:avLst/>
              </a:prstGeom>
              <a:blipFill>
                <a:blip r:embed="rId5"/>
                <a:stretch>
                  <a:fillRect b="-9890"/>
                </a:stretch>
              </a:blipFill>
            </p:spPr>
            <p:txBody>
              <a:bodyPr/>
              <a:lstStyle/>
              <a:p>
                <a:r>
                  <a:rPr lang="en-US">
                    <a:noFill/>
                  </a:rPr>
                  <a:t> </a:t>
                </a:r>
              </a:p>
            </p:txBody>
          </p:sp>
        </mc:Fallback>
      </mc:AlternateContent>
    </p:spTree>
    <p:extLst>
      <p:ext uri="{BB962C8B-B14F-4D97-AF65-F5344CB8AC3E}">
        <p14:creationId xmlns:p14="http://schemas.microsoft.com/office/powerpoint/2010/main" val="3508446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a:solidFill>
                  <a:srgbClr val="0070C0"/>
                </a:solidFill>
                <a:effectLst>
                  <a:outerShdw blurRad="38100" dist="38100" dir="2700000" algn="tl">
                    <a:srgbClr val="000000">
                      <a:alpha val="43137"/>
                    </a:srgbClr>
                  </a:outerShdw>
                </a:effectLst>
              </a:rPr>
              <a:t>IDEAL GAS - ASSUMPTIONS</a:t>
            </a:r>
            <a:endParaRPr lang="en-GB" sz="2400" b="1">
              <a:solidFill>
                <a:srgbClr val="00B050"/>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8A66759E-20D9-4857-AA8E-08D8B4A7DB9F}"/>
              </a:ext>
            </a:extLst>
          </p:cNvPr>
          <p:cNvSpPr txBox="1"/>
          <p:nvPr/>
        </p:nvSpPr>
        <p:spPr>
          <a:xfrm>
            <a:off x="1003277" y="645861"/>
            <a:ext cx="9494099" cy="523220"/>
          </a:xfrm>
          <a:prstGeom prst="rect">
            <a:avLst/>
          </a:prstGeom>
          <a:noFill/>
        </p:spPr>
        <p:txBody>
          <a:bodyPr wrap="square" rtlCol="0">
            <a:spAutoFit/>
          </a:bodyPr>
          <a:lstStyle/>
          <a:p>
            <a:r>
              <a:rPr lang="en-GB" sz="2800" b="1">
                <a:solidFill>
                  <a:srgbClr val="FF0000"/>
                </a:solidFill>
                <a:cs typeface="Calibri" panose="020F0502020204030204" pitchFamily="34" charset="0"/>
              </a:rPr>
              <a:t>KE of any gas is proportional to temperature </a:t>
            </a:r>
          </a:p>
        </p:txBody>
      </p:sp>
      <p:sp>
        <p:nvSpPr>
          <p:cNvPr id="9" name="TextBox 8">
            <a:extLst>
              <a:ext uri="{FF2B5EF4-FFF2-40B4-BE49-F238E27FC236}">
                <a16:creationId xmlns:a16="http://schemas.microsoft.com/office/drawing/2014/main" id="{6DD5C1C4-7886-46A1-BE46-6887D4CBEC3D}"/>
              </a:ext>
            </a:extLst>
          </p:cNvPr>
          <p:cNvSpPr txBox="1"/>
          <p:nvPr/>
        </p:nvSpPr>
        <p:spPr>
          <a:xfrm>
            <a:off x="1003277" y="1663719"/>
            <a:ext cx="6345203" cy="523220"/>
          </a:xfrm>
          <a:prstGeom prst="rect">
            <a:avLst/>
          </a:prstGeom>
          <a:noFill/>
        </p:spPr>
        <p:txBody>
          <a:bodyPr wrap="square" rtlCol="0">
            <a:spAutoFit/>
          </a:bodyPr>
          <a:lstStyle/>
          <a:p>
            <a:r>
              <a:rPr lang="en-GB" sz="2800" b="1">
                <a:solidFill>
                  <a:srgbClr val="FF0000"/>
                </a:solidFill>
                <a:cs typeface="Calibri" panose="020F0502020204030204" pitchFamily="34" charset="0"/>
              </a:rPr>
              <a:t>Gas particles have no volume</a:t>
            </a:r>
          </a:p>
        </p:txBody>
      </p:sp>
      <p:sp>
        <p:nvSpPr>
          <p:cNvPr id="10" name="TextBox 9">
            <a:extLst>
              <a:ext uri="{FF2B5EF4-FFF2-40B4-BE49-F238E27FC236}">
                <a16:creationId xmlns:a16="http://schemas.microsoft.com/office/drawing/2014/main" id="{F174D7B5-E7B4-42CE-BEF2-EDC3FC18EF64}"/>
              </a:ext>
            </a:extLst>
          </p:cNvPr>
          <p:cNvSpPr txBox="1"/>
          <p:nvPr/>
        </p:nvSpPr>
        <p:spPr>
          <a:xfrm>
            <a:off x="1055440" y="3725095"/>
            <a:ext cx="7972919" cy="523220"/>
          </a:xfrm>
          <a:prstGeom prst="rect">
            <a:avLst/>
          </a:prstGeom>
          <a:noFill/>
        </p:spPr>
        <p:txBody>
          <a:bodyPr wrap="square" rtlCol="0">
            <a:spAutoFit/>
          </a:bodyPr>
          <a:lstStyle/>
          <a:p>
            <a:r>
              <a:rPr lang="en-GB" sz="2800" b="1">
                <a:solidFill>
                  <a:srgbClr val="FF0000"/>
                </a:solidFill>
                <a:cs typeface="Calibri" panose="020F0502020204030204" pitchFamily="34" charset="0"/>
              </a:rPr>
              <a:t>Gas particles do not attract each other</a:t>
            </a:r>
          </a:p>
        </p:txBody>
      </p:sp>
      <p:sp>
        <p:nvSpPr>
          <p:cNvPr id="11" name="TextBox 10">
            <a:extLst>
              <a:ext uri="{FF2B5EF4-FFF2-40B4-BE49-F238E27FC236}">
                <a16:creationId xmlns:a16="http://schemas.microsoft.com/office/drawing/2014/main" id="{892D652A-AE2E-4B0F-B094-D0AD5BC0B800}"/>
              </a:ext>
            </a:extLst>
          </p:cNvPr>
          <p:cNvSpPr txBox="1"/>
          <p:nvPr/>
        </p:nvSpPr>
        <p:spPr>
          <a:xfrm>
            <a:off x="1033613" y="5085184"/>
            <a:ext cx="8041495" cy="523220"/>
          </a:xfrm>
          <a:prstGeom prst="rect">
            <a:avLst/>
          </a:prstGeom>
          <a:noFill/>
        </p:spPr>
        <p:txBody>
          <a:bodyPr wrap="square" rtlCol="0">
            <a:spAutoFit/>
          </a:bodyPr>
          <a:lstStyle/>
          <a:p>
            <a:r>
              <a:rPr lang="en-GB" sz="2800" b="1">
                <a:solidFill>
                  <a:srgbClr val="FF0000"/>
                </a:solidFill>
                <a:cs typeface="Calibri" panose="020F0502020204030204" pitchFamily="34" charset="0"/>
              </a:rPr>
              <a:t>All collisions must be perfectly elastic </a:t>
            </a:r>
          </a:p>
        </p:txBody>
      </p:sp>
      <p:sp>
        <p:nvSpPr>
          <p:cNvPr id="2" name="TextBox 1">
            <a:extLst>
              <a:ext uri="{FF2B5EF4-FFF2-40B4-BE49-F238E27FC236}">
                <a16:creationId xmlns:a16="http://schemas.microsoft.com/office/drawing/2014/main" id="{A720D096-DB5B-4A97-8A94-265245CB5862}"/>
              </a:ext>
            </a:extLst>
          </p:cNvPr>
          <p:cNvSpPr txBox="1"/>
          <p:nvPr/>
        </p:nvSpPr>
        <p:spPr>
          <a:xfrm>
            <a:off x="2335686" y="1068885"/>
            <a:ext cx="8853037" cy="461665"/>
          </a:xfrm>
          <a:prstGeom prst="rect">
            <a:avLst/>
          </a:prstGeom>
          <a:noFill/>
        </p:spPr>
        <p:txBody>
          <a:bodyPr wrap="square" rtlCol="0">
            <a:spAutoFit/>
          </a:bodyPr>
          <a:lstStyle/>
          <a:p>
            <a:r>
              <a:rPr lang="en-GB" sz="2400"/>
              <a:t>Graham’s law as discussed on previous slide</a:t>
            </a:r>
          </a:p>
        </p:txBody>
      </p:sp>
      <p:sp>
        <p:nvSpPr>
          <p:cNvPr id="12" name="TextBox 11">
            <a:extLst>
              <a:ext uri="{FF2B5EF4-FFF2-40B4-BE49-F238E27FC236}">
                <a16:creationId xmlns:a16="http://schemas.microsoft.com/office/drawing/2014/main" id="{8EBCD458-E5A5-4587-AE74-E0BB73155B49}"/>
              </a:ext>
            </a:extLst>
          </p:cNvPr>
          <p:cNvSpPr txBox="1"/>
          <p:nvPr/>
        </p:nvSpPr>
        <p:spPr>
          <a:xfrm>
            <a:off x="2279576" y="2084419"/>
            <a:ext cx="9001000" cy="830997"/>
          </a:xfrm>
          <a:prstGeom prst="rect">
            <a:avLst/>
          </a:prstGeom>
          <a:noFill/>
        </p:spPr>
        <p:txBody>
          <a:bodyPr wrap="square" rtlCol="0">
            <a:spAutoFit/>
          </a:bodyPr>
          <a:lstStyle/>
          <a:p>
            <a:r>
              <a:rPr lang="en-GB" sz="2400"/>
              <a:t>@ SATP: 1 mole of liquid water (18.0 g) occupies 18 mL (approximate volume of all particles)</a:t>
            </a:r>
          </a:p>
        </p:txBody>
      </p:sp>
      <p:sp>
        <p:nvSpPr>
          <p:cNvPr id="13" name="TextBox 12">
            <a:extLst>
              <a:ext uri="{FF2B5EF4-FFF2-40B4-BE49-F238E27FC236}">
                <a16:creationId xmlns:a16="http://schemas.microsoft.com/office/drawing/2014/main" id="{9CADA938-523A-4482-8FD2-B72B7FC0178A}"/>
              </a:ext>
            </a:extLst>
          </p:cNvPr>
          <p:cNvSpPr txBox="1"/>
          <p:nvPr/>
        </p:nvSpPr>
        <p:spPr>
          <a:xfrm>
            <a:off x="2279576" y="2867976"/>
            <a:ext cx="8797674" cy="830997"/>
          </a:xfrm>
          <a:prstGeom prst="rect">
            <a:avLst/>
          </a:prstGeom>
          <a:noFill/>
        </p:spPr>
        <p:txBody>
          <a:bodyPr wrap="square" rtlCol="0">
            <a:spAutoFit/>
          </a:bodyPr>
          <a:lstStyle/>
          <a:p>
            <a:r>
              <a:rPr lang="en-GB" sz="2400"/>
              <a:t>@ SATP: 1 mole of gas water (18.0 g) occupies 24.8 L</a:t>
            </a:r>
          </a:p>
          <a:p>
            <a:r>
              <a:rPr lang="en-GB" sz="2400"/>
              <a:t>1378 times more !!!</a:t>
            </a:r>
          </a:p>
        </p:txBody>
      </p:sp>
      <p:sp>
        <p:nvSpPr>
          <p:cNvPr id="14" name="TextBox 13">
            <a:extLst>
              <a:ext uri="{FF2B5EF4-FFF2-40B4-BE49-F238E27FC236}">
                <a16:creationId xmlns:a16="http://schemas.microsoft.com/office/drawing/2014/main" id="{06DBD1A1-C573-4B20-966C-00CBCD27AD53}"/>
              </a:ext>
            </a:extLst>
          </p:cNvPr>
          <p:cNvSpPr txBox="1"/>
          <p:nvPr/>
        </p:nvSpPr>
        <p:spPr>
          <a:xfrm>
            <a:off x="2207568" y="4162011"/>
            <a:ext cx="9793069" cy="830997"/>
          </a:xfrm>
          <a:prstGeom prst="rect">
            <a:avLst/>
          </a:prstGeom>
          <a:noFill/>
        </p:spPr>
        <p:txBody>
          <a:bodyPr wrap="square" rtlCol="0">
            <a:spAutoFit/>
          </a:bodyPr>
          <a:lstStyle/>
          <a:p>
            <a:r>
              <a:rPr lang="en-GB" sz="2400"/>
              <a:t>Pressure would depend upon nature of molecules</a:t>
            </a:r>
          </a:p>
          <a:p>
            <a:r>
              <a:rPr lang="en-GB" sz="2400"/>
              <a:t>Dalton’s Law</a:t>
            </a:r>
          </a:p>
        </p:txBody>
      </p:sp>
      <p:sp>
        <p:nvSpPr>
          <p:cNvPr id="15" name="TextBox 14">
            <a:extLst>
              <a:ext uri="{FF2B5EF4-FFF2-40B4-BE49-F238E27FC236}">
                <a16:creationId xmlns:a16="http://schemas.microsoft.com/office/drawing/2014/main" id="{D46AF7AC-ED7C-4302-B95B-AEAF44378942}"/>
              </a:ext>
            </a:extLst>
          </p:cNvPr>
          <p:cNvSpPr txBox="1"/>
          <p:nvPr/>
        </p:nvSpPr>
        <p:spPr>
          <a:xfrm>
            <a:off x="2207568" y="5528685"/>
            <a:ext cx="7186279" cy="461665"/>
          </a:xfrm>
          <a:prstGeom prst="rect">
            <a:avLst/>
          </a:prstGeom>
          <a:noFill/>
        </p:spPr>
        <p:txBody>
          <a:bodyPr wrap="square">
            <a:spAutoFit/>
          </a:bodyPr>
          <a:lstStyle/>
          <a:p>
            <a:r>
              <a:rPr lang="en-GB" sz="2400"/>
              <a:t>Graham’s Law</a:t>
            </a:r>
          </a:p>
        </p:txBody>
      </p:sp>
    </p:spTree>
    <p:extLst>
      <p:ext uri="{BB962C8B-B14F-4D97-AF65-F5344CB8AC3E}">
        <p14:creationId xmlns:p14="http://schemas.microsoft.com/office/powerpoint/2010/main" val="46839746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3691</Words>
  <Application>Microsoft Office PowerPoint</Application>
  <PresentationFormat>Widescreen</PresentationFormat>
  <Paragraphs>327</Paragraphs>
  <Slides>28</Slides>
  <Notes>3</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Droplet</vt:lpstr>
      <vt:lpstr>GASES  </vt:lpstr>
      <vt:lpstr>Today’s lecture</vt:lpstr>
      <vt:lpstr>PowerPoint Presentation</vt:lpstr>
      <vt:lpstr>pressure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5</cp:revision>
  <cp:lastPrinted>2023-03-07T18:11:56Z</cp:lastPrinted>
  <dcterms:created xsi:type="dcterms:W3CDTF">2010-05-23T14:28:12Z</dcterms:created>
  <dcterms:modified xsi:type="dcterms:W3CDTF">2023-10-09T14:22:57Z</dcterms:modified>
</cp:coreProperties>
</file>