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70" r:id="rId11"/>
    <p:sldId id="265" r:id="rId12"/>
    <p:sldId id="266" r:id="rId13"/>
    <p:sldId id="271" r:id="rId14"/>
    <p:sldId id="267" r:id="rId15"/>
    <p:sldId id="268" r:id="rId16"/>
    <p:sldId id="269"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7" d="100"/>
          <a:sy n="67" d="100"/>
        </p:scale>
        <p:origin x="102" y="3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DBDC71-A7B5-4F27-A226-9F2A70FF390E}" type="datetimeFigureOut">
              <a:rPr lang="en-IN" smtClean="0"/>
              <a:t>27-04-2025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4A7B004-7E85-4C25-9BCE-FF459A41A4CF}" type="slidenum">
              <a:rPr lang="en-IN" smtClean="0"/>
              <a:t>‹#›</a:t>
            </a:fld>
            <a:endParaRPr lang="en-IN"/>
          </a:p>
        </p:txBody>
      </p:sp>
    </p:spTree>
    <p:extLst>
      <p:ext uri="{BB962C8B-B14F-4D97-AF65-F5344CB8AC3E}">
        <p14:creationId xmlns:p14="http://schemas.microsoft.com/office/powerpoint/2010/main" val="1707772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My name </a:t>
            </a:r>
            <a:r>
              <a:rPr lang="en-US" b="0" dirty="0"/>
              <a:t>is Anandu Unnikrishnan Nair</a:t>
            </a:r>
            <a:r>
              <a:rPr lang="en-US" dirty="0"/>
              <a:t>, and today I will be presenting my assignment on </a:t>
            </a:r>
            <a:r>
              <a:rPr lang="en-US" b="0" dirty="0"/>
              <a:t>Investigation and Analysis of NVH (Noise, Vibration, and Harshness) in Road-Based Vehicles</a:t>
            </a:r>
            <a:endParaRPr lang="en-IN" b="0" dirty="0"/>
          </a:p>
        </p:txBody>
      </p:sp>
      <p:sp>
        <p:nvSpPr>
          <p:cNvPr id="4" name="Slide Number Placeholder 3"/>
          <p:cNvSpPr>
            <a:spLocks noGrp="1"/>
          </p:cNvSpPr>
          <p:nvPr>
            <p:ph type="sldNum" sz="quarter" idx="5"/>
          </p:nvPr>
        </p:nvSpPr>
        <p:spPr/>
        <p:txBody>
          <a:bodyPr/>
          <a:lstStyle/>
          <a:p>
            <a:fld id="{F4A7B004-7E85-4C25-9BCE-FF459A41A4CF}" type="slidenum">
              <a:rPr lang="en-IN" smtClean="0"/>
              <a:t>1</a:t>
            </a:fld>
            <a:endParaRPr lang="en-IN"/>
          </a:p>
        </p:txBody>
      </p:sp>
    </p:spTree>
    <p:extLst>
      <p:ext uri="{BB962C8B-B14F-4D97-AF65-F5344CB8AC3E}">
        <p14:creationId xmlns:p14="http://schemas.microsoft.com/office/powerpoint/2010/main" val="30832212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NVH abbreviated as Noise, Vibration, and Harshness is an essential parameter for evaluating vehicle performance as well as satisfaction of the customers. NVH is a contraction of the words noise, vibration, and harshness and it relates to all the audible and felt sounds and vibrations occasioned by a vehicle's usage by both the passengers and drivers. Knowing NVH lets the engineers create vehicles not only rigid but rather noiseless with minimum vibrations. This research seeks to understand what NVH is how it impacts individuals, and how measured NVH data can be used to enhance ride comfort and safety.</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F4A7B004-7E85-4C25-9BCE-FF459A41A4CF}" type="slidenum">
              <a:rPr lang="en-IN" smtClean="0"/>
              <a:t>2</a:t>
            </a:fld>
            <a:endParaRPr lang="en-IN"/>
          </a:p>
        </p:txBody>
      </p:sp>
    </p:spTree>
    <p:extLst>
      <p:ext uri="{BB962C8B-B14F-4D97-AF65-F5344CB8AC3E}">
        <p14:creationId xmlns:p14="http://schemas.microsoft.com/office/powerpoint/2010/main" val="10491737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engine order or Harmonic resonance is influenced by a force that is at the same frequency as a component an even a road frequency. This could lead to greater vibrations and the interior can become unbearable to touch or worse; they can tend to break apart. The effects such as these are evident when a component like an engine mount or bracket has not been isolated properly. It is significant to comprehend the circumstances in which resonance happens to establish mitigation measures like dampers or isolation mounts, to look into sound reduction, and to ensure that no fatal harm arises to the components of the structure.</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F4A7B004-7E85-4C25-9BCE-FF459A41A4CF}" type="slidenum">
              <a:rPr lang="en-IN" smtClean="0"/>
              <a:t>3</a:t>
            </a:fld>
            <a:endParaRPr lang="en-IN"/>
          </a:p>
        </p:txBody>
      </p:sp>
    </p:spTree>
    <p:extLst>
      <p:ext uri="{BB962C8B-B14F-4D97-AF65-F5344CB8AC3E}">
        <p14:creationId xmlns:p14="http://schemas.microsoft.com/office/powerpoint/2010/main" val="3644851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Many parts in a vehicle's structurally can be said to be susceptible to excitation orders. During combustion, the engine parts like pistons and crankshafts tend to vibrate at specific orders. Components such as bushings and dampers also go through periods of oscillation under damaging road conditions. Since exhaust techniques may generate drone sounds at given engine speeds, exhaust systems may also cause drone noises at those speeds. Likewise, the power train including the actual transmission and the driveshaft can transfer the vibrating energy to the rest of the vehicle structure. Knowing what areas are involved in dynamic response permits the engineers to focus on those areas when applying NVH fixes.</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F4A7B004-7E85-4C25-9BCE-FF459A41A4CF}" type="slidenum">
              <a:rPr lang="en-IN" smtClean="0"/>
              <a:t>4</a:t>
            </a:fld>
            <a:endParaRPr lang="en-IN"/>
          </a:p>
        </p:txBody>
      </p:sp>
    </p:spTree>
    <p:extLst>
      <p:ext uri="{BB962C8B-B14F-4D97-AF65-F5344CB8AC3E}">
        <p14:creationId xmlns:p14="http://schemas.microsoft.com/office/powerpoint/2010/main" val="17391018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When it comes to the measurement of mechanical vibration, the use of accelerometers is considered most useful. These are installed on the critical parts of the structure where the degree and frequency of vibration are likely to occur. They enable the engineers to determine whether the vibration levels are normal or if they require some form of control through damping. They include both low-frequency structure-borne vibrations and high-frequency contents within the given range. This enables the designers to identify the root cause of the noise or discomfort and have the chance to fix the issue with the vehicle's performance.</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F4A7B004-7E85-4C25-9BCE-FF459A41A4CF}" type="slidenum">
              <a:rPr lang="en-IN" smtClean="0"/>
              <a:t>5</a:t>
            </a:fld>
            <a:endParaRPr lang="en-IN"/>
          </a:p>
        </p:txBody>
      </p:sp>
    </p:spTree>
    <p:extLst>
      <p:ext uri="{BB962C8B-B14F-4D97-AF65-F5344CB8AC3E}">
        <p14:creationId xmlns:p14="http://schemas.microsoft.com/office/powerpoint/2010/main" val="27889958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Microphones are installed in the vehicles to capture sound in the airborne mode, especially cabin noise. These equipment measure pressure levels produced from the engine, tires, wind, or exhaust, among others. One point is that the use of microphones at various parts of the cabin creates a diagram of sounds. Since the noise data that is collected is usually time-variant, its frequency analysis will involve identifying regions of frequent occurrences by certain frequencies. This serves to help in the determination of specific regions of the noise, thus isolating specific sources of noise. This is important in the process of making quieter cabins and designing the in-cabin acoustics that raise the travelers' experience greatly.</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F4A7B004-7E85-4C25-9BCE-FF459A41A4CF}" type="slidenum">
              <a:rPr lang="en-IN" smtClean="0"/>
              <a:t>6</a:t>
            </a:fld>
            <a:endParaRPr lang="en-IN"/>
          </a:p>
        </p:txBody>
      </p:sp>
    </p:spTree>
    <p:extLst>
      <p:ext uri="{BB962C8B-B14F-4D97-AF65-F5344CB8AC3E}">
        <p14:creationId xmlns:p14="http://schemas.microsoft.com/office/powerpoint/2010/main" val="39332343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Piezoelectric accelerometers are the most suitable to convert mechanical movements into electrical signals as mentioned above. These sensors work in a manner that they identify dynamic acceleration from structural vibrations. They provide information on the time and the frequency domain area which helps in determining distinct vibration incidences. Other techniques that are used to enhance the signals are averaged and filtered to drive out such noises by concentrating on the more important frequency areas. These sensors are inalienable in NVH testing since they provide engineers with the necessary information to achieve better ride comfort and to lessen the resulting vibration and wear.</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F4A7B004-7E85-4C25-9BCE-FF459A41A4CF}" type="slidenum">
              <a:rPr lang="en-IN" smtClean="0"/>
              <a:t>7</a:t>
            </a:fld>
            <a:endParaRPr lang="en-IN"/>
          </a:p>
        </p:txBody>
      </p:sp>
    </p:spTree>
    <p:extLst>
      <p:ext uri="{BB962C8B-B14F-4D97-AF65-F5344CB8AC3E}">
        <p14:creationId xmlns:p14="http://schemas.microsoft.com/office/powerpoint/2010/main" val="38472793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Microphones are used to measure changes in the pressure of air inside and outside the vehicle's cabins. These pressure microphones can be used to measure the sound pressure levels as well as the frequency content of noisy sources. Some of the essential uses of signal processing are to remove noise from a specific frequency range setting through enhancement and amplification. These provide engineers with valuable information on enhancing the current isolation of cabins, similar to those of engines, and the development of the enclosures as well as the efficient exhaust systems. Besides, it helps in increasing comfort levels and also informs regarding the exclusion or reduction of noise pollution by optimizing the materials, and design of buildings.</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F4A7B004-7E85-4C25-9BCE-FF459A41A4CF}" type="slidenum">
              <a:rPr lang="en-IN" smtClean="0"/>
              <a:t>8</a:t>
            </a:fld>
            <a:endParaRPr lang="en-IN"/>
          </a:p>
        </p:txBody>
      </p:sp>
    </p:spTree>
    <p:extLst>
      <p:ext uri="{BB962C8B-B14F-4D97-AF65-F5344CB8AC3E}">
        <p14:creationId xmlns:p14="http://schemas.microsoft.com/office/powerpoint/2010/main" val="16666857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Order Locked Analysis refers to the procedure used in mapping vibration levels with the engine speed. Instead of studying vibrations individually, this technique studies how specific "orders" of the vibrations fit into relation to the revolutions per minute of the engine. It is most advantageous in determining which part of the circuit oscillates at different speeds. Defining excitation frequencies about actual situations, Order Locked Analysis becomes a highly effective tool in identifying and eliminating NVH concerns toward the engine and drivetrain assemblies.</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F4A7B004-7E85-4C25-9BCE-FF459A41A4CF}" type="slidenum">
              <a:rPr lang="en-IN" smtClean="0"/>
              <a:t>9</a:t>
            </a:fld>
            <a:endParaRPr lang="en-IN"/>
          </a:p>
        </p:txBody>
      </p:sp>
    </p:spTree>
    <p:extLst>
      <p:ext uri="{BB962C8B-B14F-4D97-AF65-F5344CB8AC3E}">
        <p14:creationId xmlns:p14="http://schemas.microsoft.com/office/powerpoint/2010/main" val="29338133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signal indicates normal vibrations below 2000 RPM, while the pronounced peak at 2500 RPM can be seen from the first harmonic (3.8 m/s²) and the noise level (82 dB). This correlates with the 83 Hz frequency which, again, indicates structural resonance. If there has been an increase in order 3 in Test 2 then it implies there is some wear and tear of gear or bearing. The 4000 RPM resonance in the waterfall plot should be looked into, which could possibly be a second or a third-order harmonic or a structural mode. One or two peaks may require balance or damping adjustments.</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F4A7B004-7E85-4C25-9BCE-FF459A41A4CF}" type="slidenum">
              <a:rPr lang="en-IN" smtClean="0"/>
              <a:t>10</a:t>
            </a:fld>
            <a:endParaRPr lang="en-IN"/>
          </a:p>
        </p:txBody>
      </p:sp>
    </p:spTree>
    <p:extLst>
      <p:ext uri="{BB962C8B-B14F-4D97-AF65-F5344CB8AC3E}">
        <p14:creationId xmlns:p14="http://schemas.microsoft.com/office/powerpoint/2010/main" val="22396977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When a component frequency matches the firing order of some source such as an engine, resonance results. This can cause more vibration, which leads to noise and further actions. They usually manifest themselves as variations or spike in vibration or acoustic signals. This makes it possible for engineers to analyze them to alter such characteristics as mass or stiffness that may cause a shift in natural frequency away from the operational rpm range to counter future resonance. I had tried my best to find the harmonic resonance from our mentioned value but I couldn’t find it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F4A7B004-7E85-4C25-9BCE-FF459A41A4CF}" type="slidenum">
              <a:rPr lang="en-IN" smtClean="0"/>
              <a:t>11</a:t>
            </a:fld>
            <a:endParaRPr lang="en-IN"/>
          </a:p>
        </p:txBody>
      </p:sp>
    </p:spTree>
    <p:extLst>
      <p:ext uri="{BB962C8B-B14F-4D97-AF65-F5344CB8AC3E}">
        <p14:creationId xmlns:p14="http://schemas.microsoft.com/office/powerpoint/2010/main" val="33549630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Two test results from NVH tests enable an engineer to confirm changes in dynamic performance due to changes in the vehicle's design or due to wear and tear. As pointed out earlier, Order Locked Analysis is valuable when one aims to compare the vibration behavior in different conditions. It has developed and supplied systems sequencing by comparative analysis of such features that may not be apparent during isolated tests. They are essential to be used for performance improvement, when verifying changes of engineers, and when guaranteeing that the comfort and noise level of the finished product is the same with all the batches or the changes in the production line.</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F4A7B004-7E85-4C25-9BCE-FF459A41A4CF}" type="slidenum">
              <a:rPr lang="en-IN" smtClean="0"/>
              <a:t>12</a:t>
            </a:fld>
            <a:endParaRPr lang="en-IN"/>
          </a:p>
        </p:txBody>
      </p:sp>
    </p:spTree>
    <p:extLst>
      <p:ext uri="{BB962C8B-B14F-4D97-AF65-F5344CB8AC3E}">
        <p14:creationId xmlns:p14="http://schemas.microsoft.com/office/powerpoint/2010/main" val="3657377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analysis includes changes as follows: resonance moved +6% to 2650 RPM, showing alteration to stiffness; Order 1 vibration reduced by 16%, implying better balancing. Noise levels decreased by 3.7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However, Order 2 increased by 31% at 3000 RPM, so there is another exciting frequency, which may be caused by bearing damages or its mispositioning. These mixed results demonstrate that the structural modifications contributed to the reduction of primary vibrations, though leading to emergence of new harmonics. Concerning the analysis of the Order 2 increase, it is recommended to continue its further research to avoid component wear.</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F4A7B004-7E85-4C25-9BCE-FF459A41A4CF}" type="slidenum">
              <a:rPr lang="en-IN" smtClean="0"/>
              <a:t>13</a:t>
            </a:fld>
            <a:endParaRPr lang="en-IN"/>
          </a:p>
        </p:txBody>
      </p:sp>
    </p:spTree>
    <p:extLst>
      <p:ext uri="{BB962C8B-B14F-4D97-AF65-F5344CB8AC3E}">
        <p14:creationId xmlns:p14="http://schemas.microsoft.com/office/powerpoint/2010/main" val="23940844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One also notices that it is possible to detect critical problems analyzing NVH data and the main features which state them are the peak amplitudes at certain frequencies. It is possible to acknowledge major vibration modes, these are modes, where parts vibrate and amplitude fluctuations in motion would indicate its severity. Patterns of frequency always had a concern with mechanical practices or with a lack of them. Thus, analysis of resonance peaks in conjunction with components facilitates spotting of areas in the design that need improvement. Such comprehensive observation helps diagnose the problems in advance and optimize the performance of NVH design permanently.</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F4A7B004-7E85-4C25-9BCE-FF459A41A4CF}" type="slidenum">
              <a:rPr lang="en-IN" smtClean="0"/>
              <a:t>14</a:t>
            </a:fld>
            <a:endParaRPr lang="en-IN"/>
          </a:p>
        </p:txBody>
      </p:sp>
    </p:spTree>
    <p:extLst>
      <p:ext uri="{BB962C8B-B14F-4D97-AF65-F5344CB8AC3E}">
        <p14:creationId xmlns:p14="http://schemas.microsoft.com/office/powerpoint/2010/main" val="21165099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 conclusion, NVH analysis helps the automotive industry in creating more silent, smoother, and comfortable cars. Such methods like Order Locked Analysis enable one to eliminate noise and vibrations as much at the source as possible. They will help to produce several critical design changes stemming from a better understanding of the material properties and the stresses experienced in the space environment. Nonetheless, to improve both the sensitivity of the sensors and the algorithms for data analysis further investigation is required. Potential future developments could extend to novel materials, AI-predictive models, and smart sensors for even better NVH performance in vehicles.</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F4A7B004-7E85-4C25-9BCE-FF459A41A4CF}" type="slidenum">
              <a:rPr lang="en-IN" smtClean="0"/>
              <a:t>15</a:t>
            </a:fld>
            <a:endParaRPr lang="en-IN"/>
          </a:p>
        </p:txBody>
      </p:sp>
    </p:spTree>
    <p:extLst>
      <p:ext uri="{BB962C8B-B14F-4D97-AF65-F5344CB8AC3E}">
        <p14:creationId xmlns:p14="http://schemas.microsoft.com/office/powerpoint/2010/main" val="74610794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4/27/2025</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dirty="0"/>
              <a:t>4/27/2025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4/27/2025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4/27/2025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4/27/2025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4/27/2025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4/27/2025</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3200" b="1" dirty="0"/>
              <a:t>Investigation and Analysis of NVH (Noise, Vibration, and Harshness) in Road-Based Vehicles</a:t>
            </a:r>
          </a:p>
        </p:txBody>
      </p:sp>
      <p:sp>
        <p:nvSpPr>
          <p:cNvPr id="3" name="Subtitle 2"/>
          <p:cNvSpPr>
            <a:spLocks noGrp="1"/>
          </p:cNvSpPr>
          <p:nvPr>
            <p:ph type="subTitle" idx="1"/>
          </p:nvPr>
        </p:nvSpPr>
        <p:spPr/>
        <p:txBody>
          <a:bodyPr/>
          <a:lstStyle/>
          <a:p>
            <a:r>
              <a:rPr lang="en-US" dirty="0"/>
              <a:t>Anandu </a:t>
            </a:r>
            <a:r>
              <a:rPr lang="en-US" dirty="0" err="1"/>
              <a:t>Unnikirshnan</a:t>
            </a:r>
            <a:r>
              <a:rPr lang="en-US" dirty="0"/>
              <a:t> Nair</a:t>
            </a:r>
          </a:p>
          <a:p>
            <a:r>
              <a:rPr lang="en-US" dirty="0"/>
              <a:t>2411630 </a:t>
            </a:r>
          </a:p>
        </p:txBody>
      </p:sp>
    </p:spTree>
    <p:extLst>
      <p:ext uri="{BB962C8B-B14F-4D97-AF65-F5344CB8AC3E}">
        <p14:creationId xmlns:p14="http://schemas.microsoft.com/office/powerpoint/2010/main" val="18062795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 Task 1: Introduction</a:t>
            </a:r>
            <a:endParaRPr lang="en-US" dirty="0"/>
          </a:p>
        </p:txBody>
      </p:sp>
      <p:sp>
        <p:nvSpPr>
          <p:cNvPr id="3" name="Content Placeholder 2"/>
          <p:cNvSpPr>
            <a:spLocks noGrp="1"/>
          </p:cNvSpPr>
          <p:nvPr>
            <p:ph idx="1"/>
          </p:nvPr>
        </p:nvSpPr>
        <p:spPr>
          <a:xfrm>
            <a:off x="1295401" y="2556932"/>
            <a:ext cx="4700450" cy="3318936"/>
          </a:xfrm>
        </p:spPr>
        <p:txBody>
          <a:bodyPr>
            <a:normAutofit lnSpcReduction="10000"/>
          </a:bodyPr>
          <a:lstStyle/>
          <a:p>
            <a:r>
              <a:rPr lang="en-US" sz="2200" dirty="0"/>
              <a:t>NVH stands for (Noise, Vibration, and Harshness) (</a:t>
            </a:r>
            <a:r>
              <a:rPr lang="en-US" sz="2200" dirty="0" err="1"/>
              <a:t>Horváth</a:t>
            </a:r>
            <a:r>
              <a:rPr lang="en-US" sz="2200" dirty="0"/>
              <a:t> &amp; </a:t>
            </a:r>
            <a:r>
              <a:rPr lang="en-US" sz="2200" dirty="0" err="1"/>
              <a:t>Zelei</a:t>
            </a:r>
            <a:r>
              <a:rPr lang="en-US" sz="2200" dirty="0"/>
              <a:t>, 2024).</a:t>
            </a:r>
          </a:p>
          <a:p>
            <a:r>
              <a:rPr lang="en-US" sz="2200" dirty="0"/>
              <a:t>NVH is important in road-based vehicle performance.</a:t>
            </a:r>
          </a:p>
          <a:p>
            <a:r>
              <a:rPr lang="en-US" sz="2200" dirty="0"/>
              <a:t>It has significance to vehicle comfort and driver experience.</a:t>
            </a:r>
          </a:p>
          <a:p>
            <a:r>
              <a:rPr lang="en-US" sz="2200" dirty="0"/>
              <a:t>NVH impact analysis is the Objective of this investigation.</a:t>
            </a:r>
          </a:p>
        </p:txBody>
      </p:sp>
      <p:pic>
        <p:nvPicPr>
          <p:cNvPr id="1026" name="Picture 2" descr="Sound waves coming out from human ea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5730" y="2857318"/>
            <a:ext cx="4080001" cy="271816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6336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Component Harmonic Resonance Concept</a:t>
            </a:r>
            <a:endParaRPr lang="en-US" dirty="0"/>
          </a:p>
        </p:txBody>
      </p:sp>
      <p:sp>
        <p:nvSpPr>
          <p:cNvPr id="3" name="Content Placeholder 2"/>
          <p:cNvSpPr>
            <a:spLocks noGrp="1"/>
          </p:cNvSpPr>
          <p:nvPr>
            <p:ph idx="1"/>
          </p:nvPr>
        </p:nvSpPr>
        <p:spPr>
          <a:xfrm>
            <a:off x="1295401" y="2556931"/>
            <a:ext cx="4831079" cy="3556485"/>
          </a:xfrm>
        </p:spPr>
        <p:txBody>
          <a:bodyPr>
            <a:normAutofit/>
          </a:bodyPr>
          <a:lstStyle/>
          <a:p>
            <a:r>
              <a:rPr lang="en-US" sz="2200" b="1" dirty="0"/>
              <a:t>Definition: </a:t>
            </a:r>
            <a:r>
              <a:rPr lang="en-US" sz="2200" dirty="0"/>
              <a:t>Harmonic resonance in mechanical components.</a:t>
            </a:r>
          </a:p>
          <a:p>
            <a:r>
              <a:rPr lang="en-US" sz="2200" dirty="0"/>
              <a:t>Take place when natural frequencies line up with excitation orders.</a:t>
            </a:r>
          </a:p>
          <a:p>
            <a:r>
              <a:rPr lang="en-US" sz="2200" dirty="0"/>
              <a:t>Can cause unnecessary vibration and noise in vehicles.</a:t>
            </a:r>
          </a:p>
          <a:p>
            <a:r>
              <a:rPr lang="en-US" sz="2200" dirty="0"/>
              <a:t>Impacts several vehicle components, particularly engine parts.</a:t>
            </a:r>
          </a:p>
        </p:txBody>
      </p:sp>
      <p:pic>
        <p:nvPicPr>
          <p:cNvPr id="2050" name="Picture 2" descr="Blurred night ligh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5301" y="2794364"/>
            <a:ext cx="4277995" cy="285007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41040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Components Affected by Excitation Orders</a:t>
            </a:r>
            <a:endParaRPr lang="en-US" dirty="0"/>
          </a:p>
        </p:txBody>
      </p:sp>
      <p:sp>
        <p:nvSpPr>
          <p:cNvPr id="3" name="Content Placeholder 2"/>
          <p:cNvSpPr>
            <a:spLocks noGrp="1"/>
          </p:cNvSpPr>
          <p:nvPr>
            <p:ph idx="1"/>
          </p:nvPr>
        </p:nvSpPr>
        <p:spPr>
          <a:xfrm>
            <a:off x="1295401" y="2556931"/>
            <a:ext cx="4818016" cy="3608737"/>
          </a:xfrm>
        </p:spPr>
        <p:txBody>
          <a:bodyPr>
            <a:normAutofit lnSpcReduction="10000"/>
          </a:bodyPr>
          <a:lstStyle/>
          <a:p>
            <a:r>
              <a:rPr lang="en-US" sz="2200" b="1" dirty="0"/>
              <a:t>Engine components: </a:t>
            </a:r>
            <a:r>
              <a:rPr lang="en-US" sz="2200" dirty="0"/>
              <a:t>Pistons, crankshafts, and cylinder heads.</a:t>
            </a:r>
          </a:p>
          <a:p>
            <a:r>
              <a:rPr lang="en-US" sz="2200" b="1" dirty="0"/>
              <a:t>Suspension components: </a:t>
            </a:r>
            <a:r>
              <a:rPr lang="en-US" sz="2200" dirty="0"/>
              <a:t>Bushings, springs, and dampers (Barton &amp; Fieldhouse, 2024).</a:t>
            </a:r>
          </a:p>
          <a:p>
            <a:r>
              <a:rPr lang="en-US" sz="2200" b="1" dirty="0"/>
              <a:t>Exhaust systems: </a:t>
            </a:r>
            <a:r>
              <a:rPr lang="en-US" sz="2200" dirty="0"/>
              <a:t>Resonating at certain engine speeds.</a:t>
            </a:r>
          </a:p>
          <a:p>
            <a:r>
              <a:rPr lang="en-US" sz="2200" b="1" dirty="0"/>
              <a:t>Powertrain: </a:t>
            </a:r>
            <a:r>
              <a:rPr lang="en-US" sz="2200" dirty="0"/>
              <a:t>Transmission and driveshaft components affected.</a:t>
            </a:r>
          </a:p>
          <a:p>
            <a:endParaRPr lang="en-US" sz="2200" dirty="0"/>
          </a:p>
        </p:txBody>
      </p:sp>
      <p:pic>
        <p:nvPicPr>
          <p:cNvPr id="3074" name="Picture 2" descr="Exhausted sad warehouse worker having a brea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57106" y="2753768"/>
            <a:ext cx="4639492" cy="278369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23159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Measuring Mechanical Vibration</a:t>
            </a:r>
            <a:endParaRPr lang="en-US" dirty="0"/>
          </a:p>
        </p:txBody>
      </p:sp>
      <p:sp>
        <p:nvSpPr>
          <p:cNvPr id="3" name="Content Placeholder 2"/>
          <p:cNvSpPr>
            <a:spLocks noGrp="1"/>
          </p:cNvSpPr>
          <p:nvPr>
            <p:ph idx="1"/>
          </p:nvPr>
        </p:nvSpPr>
        <p:spPr>
          <a:xfrm>
            <a:off x="1295401" y="2556932"/>
            <a:ext cx="4791890" cy="3318936"/>
          </a:xfrm>
        </p:spPr>
        <p:txBody>
          <a:bodyPr>
            <a:normAutofit lnSpcReduction="10000"/>
          </a:bodyPr>
          <a:lstStyle/>
          <a:p>
            <a:r>
              <a:rPr lang="en-US" sz="2200" dirty="0"/>
              <a:t>Use of accelerometers for vibration measurement.</a:t>
            </a:r>
          </a:p>
          <a:p>
            <a:r>
              <a:rPr lang="en-US" sz="2200" b="1" dirty="0"/>
              <a:t>Placement: </a:t>
            </a:r>
            <a:r>
              <a:rPr lang="en-US" sz="2200" dirty="0"/>
              <a:t>Main locations in the vehicle structure.</a:t>
            </a:r>
          </a:p>
          <a:p>
            <a:r>
              <a:rPr lang="en-US" sz="2200" b="1" dirty="0"/>
              <a:t>Frequency range: </a:t>
            </a:r>
            <a:r>
              <a:rPr lang="en-US" sz="2200" dirty="0"/>
              <a:t>Low to high vibration investigation.</a:t>
            </a:r>
          </a:p>
          <a:p>
            <a:r>
              <a:rPr lang="en-US" sz="2200" dirty="0"/>
              <a:t>Data recorded helps recognize vibration sources and severity (Hassan et al., 2024).</a:t>
            </a:r>
          </a:p>
          <a:p>
            <a:endParaRPr lang="en-US" sz="2200" dirty="0"/>
          </a:p>
        </p:txBody>
      </p:sp>
      <p:pic>
        <p:nvPicPr>
          <p:cNvPr id="4098" name="Picture 2" descr="Factory worker operating industrial machine and setting parameters on the comput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7736" y="2852284"/>
            <a:ext cx="4095115" cy="272823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37572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Measuring Acoustic Air Pressure</a:t>
            </a:r>
            <a:endParaRPr lang="en-US" dirty="0"/>
          </a:p>
        </p:txBody>
      </p:sp>
      <p:sp>
        <p:nvSpPr>
          <p:cNvPr id="3" name="Content Placeholder 2"/>
          <p:cNvSpPr>
            <a:spLocks noGrp="1"/>
          </p:cNvSpPr>
          <p:nvPr>
            <p:ph idx="1"/>
          </p:nvPr>
        </p:nvSpPr>
        <p:spPr>
          <a:xfrm>
            <a:off x="1295401" y="2556931"/>
            <a:ext cx="4687388" cy="3582611"/>
          </a:xfrm>
        </p:spPr>
        <p:txBody>
          <a:bodyPr>
            <a:normAutofit/>
          </a:bodyPr>
          <a:lstStyle/>
          <a:p>
            <a:r>
              <a:rPr lang="en-US" sz="2200" dirty="0"/>
              <a:t>Microphones perceive sound waves in the vehicle cabin.</a:t>
            </a:r>
          </a:p>
          <a:p>
            <a:r>
              <a:rPr lang="en-US" sz="2200" dirty="0"/>
              <a:t>Airborne noise produced by engine, tires, or exhaust.</a:t>
            </a:r>
          </a:p>
          <a:p>
            <a:r>
              <a:rPr lang="en-US" sz="2200" dirty="0"/>
              <a:t>Frequency analysis to separate particular noise sources.</a:t>
            </a:r>
          </a:p>
          <a:p>
            <a:r>
              <a:rPr lang="en-US" sz="2200" dirty="0"/>
              <a:t>Data helps in planning quieter vehicle systems.</a:t>
            </a:r>
          </a:p>
          <a:p>
            <a:pPr marL="0" indent="0">
              <a:buNone/>
            </a:pPr>
            <a:endParaRPr lang="en-US" sz="2200" b="1" dirty="0"/>
          </a:p>
          <a:p>
            <a:endParaRPr lang="en-US" sz="2200" dirty="0"/>
          </a:p>
        </p:txBody>
      </p:sp>
      <p:pic>
        <p:nvPicPr>
          <p:cNvPr id="5122" name="Picture 2" descr="Technician use hand-held anemometer measuring air flowing measurement, wind speed and pressu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8994" y="2921550"/>
            <a:ext cx="4156164" cy="277452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83434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Sensor Operation for Mechanical Vibration</a:t>
            </a:r>
            <a:endParaRPr lang="en-US" dirty="0"/>
          </a:p>
        </p:txBody>
      </p:sp>
      <p:sp>
        <p:nvSpPr>
          <p:cNvPr id="3" name="Content Placeholder 2"/>
          <p:cNvSpPr>
            <a:spLocks noGrp="1"/>
          </p:cNvSpPr>
          <p:nvPr>
            <p:ph idx="1"/>
          </p:nvPr>
        </p:nvSpPr>
        <p:spPr>
          <a:xfrm>
            <a:off x="1295401" y="2556932"/>
            <a:ext cx="4857205" cy="3318936"/>
          </a:xfrm>
        </p:spPr>
        <p:txBody>
          <a:bodyPr>
            <a:normAutofit fontScale="92500" lnSpcReduction="10000"/>
          </a:bodyPr>
          <a:lstStyle/>
          <a:p>
            <a:r>
              <a:rPr lang="en-US" b="1" dirty="0"/>
              <a:t>Accelerometers: </a:t>
            </a:r>
            <a:r>
              <a:rPr lang="en-US" dirty="0"/>
              <a:t>Converts mechanical vibration to electrical signals.</a:t>
            </a:r>
          </a:p>
          <a:p>
            <a:r>
              <a:rPr lang="en-US" b="1" dirty="0"/>
              <a:t>Piezoelectric sensors: </a:t>
            </a:r>
            <a:r>
              <a:rPr lang="en-US" dirty="0"/>
              <a:t>Measure energetic forces and accelerations (</a:t>
            </a:r>
            <a:r>
              <a:rPr lang="en-US" dirty="0" err="1"/>
              <a:t>Szczerba</a:t>
            </a:r>
            <a:r>
              <a:rPr lang="en-US" dirty="0"/>
              <a:t> et al., 2022).</a:t>
            </a:r>
          </a:p>
          <a:p>
            <a:r>
              <a:rPr lang="en-US" dirty="0"/>
              <a:t>Dynamic response caught in time-domain signals.</a:t>
            </a:r>
          </a:p>
          <a:p>
            <a:r>
              <a:rPr lang="en-US" dirty="0"/>
              <a:t>Filtered to recognize particular vibration frequencies.</a:t>
            </a:r>
          </a:p>
          <a:p>
            <a:endParaRPr lang="en-US" dirty="0"/>
          </a:p>
        </p:txBody>
      </p:sp>
      <p:pic>
        <p:nvPicPr>
          <p:cNvPr id="6148" name="Picture 4" descr="Grand parent learning to use digital divi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96742" y="2668322"/>
            <a:ext cx="4299855" cy="285882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07664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Sensor Operation for Acoustic Air Pressure</a:t>
            </a:r>
            <a:endParaRPr lang="en-US" dirty="0"/>
          </a:p>
        </p:txBody>
      </p:sp>
      <p:sp>
        <p:nvSpPr>
          <p:cNvPr id="3" name="Content Placeholder 2"/>
          <p:cNvSpPr>
            <a:spLocks noGrp="1"/>
          </p:cNvSpPr>
          <p:nvPr>
            <p:ph idx="1"/>
          </p:nvPr>
        </p:nvSpPr>
        <p:spPr>
          <a:xfrm>
            <a:off x="1295401" y="2556931"/>
            <a:ext cx="4804953" cy="3621799"/>
          </a:xfrm>
        </p:spPr>
        <p:txBody>
          <a:bodyPr>
            <a:normAutofit/>
          </a:bodyPr>
          <a:lstStyle/>
          <a:p>
            <a:r>
              <a:rPr lang="en-US" sz="2200" b="1" dirty="0"/>
              <a:t>Microphones: </a:t>
            </a:r>
            <a:r>
              <a:rPr lang="en-US" sz="2200" dirty="0"/>
              <a:t>Capture sound pressure disparities in the air (</a:t>
            </a:r>
            <a:r>
              <a:rPr lang="en-US" sz="2200" dirty="0" err="1"/>
              <a:t>Fueldner</a:t>
            </a:r>
            <a:r>
              <a:rPr lang="en-US" sz="2200" dirty="0"/>
              <a:t>, 2020).</a:t>
            </a:r>
          </a:p>
          <a:p>
            <a:r>
              <a:rPr lang="en-US" sz="2200" b="1" dirty="0"/>
              <a:t>Pressure microphones: </a:t>
            </a:r>
            <a:r>
              <a:rPr lang="en-US" sz="2200" dirty="0"/>
              <a:t>Measure both sound level and frequency.</a:t>
            </a:r>
          </a:p>
          <a:p>
            <a:r>
              <a:rPr lang="en-US" sz="2200" dirty="0"/>
              <a:t>Signal processing used to separate particular frequencies.</a:t>
            </a:r>
          </a:p>
          <a:p>
            <a:r>
              <a:rPr lang="en-US" sz="2200" dirty="0"/>
              <a:t>Important for NVH-related design developments.</a:t>
            </a:r>
          </a:p>
          <a:p>
            <a:endParaRPr lang="en-US" dirty="0"/>
          </a:p>
        </p:txBody>
      </p:sp>
      <p:pic>
        <p:nvPicPr>
          <p:cNvPr id="7170" name="Picture 2" descr="Close-up of person hand holding thermal scann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7975" y="2770772"/>
            <a:ext cx="4408623" cy="293709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97129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Task 2: Order Locked Analysis Overview</a:t>
            </a:r>
            <a:endParaRPr lang="en-US" dirty="0"/>
          </a:p>
        </p:txBody>
      </p:sp>
      <p:sp>
        <p:nvSpPr>
          <p:cNvPr id="3" name="Content Placeholder 2"/>
          <p:cNvSpPr>
            <a:spLocks noGrp="1"/>
          </p:cNvSpPr>
          <p:nvPr>
            <p:ph idx="1"/>
          </p:nvPr>
        </p:nvSpPr>
        <p:spPr>
          <a:xfrm>
            <a:off x="1295401" y="2556932"/>
            <a:ext cx="4465319" cy="3318936"/>
          </a:xfrm>
        </p:spPr>
        <p:txBody>
          <a:bodyPr>
            <a:normAutofit/>
          </a:bodyPr>
          <a:lstStyle/>
          <a:p>
            <a:r>
              <a:rPr lang="en-US" sz="2200" dirty="0"/>
              <a:t>Technique to examine vibration data in relation to engine speed.</a:t>
            </a:r>
          </a:p>
          <a:p>
            <a:r>
              <a:rPr lang="en-US" sz="2200" dirty="0"/>
              <a:t>Classifies particular orders of excitation frequencies.</a:t>
            </a:r>
          </a:p>
          <a:p>
            <a:r>
              <a:rPr lang="en-US" sz="2200" dirty="0"/>
              <a:t>Helps separate vibration sources at diverse engine speeds.</a:t>
            </a:r>
          </a:p>
          <a:p>
            <a:r>
              <a:rPr lang="en-US" sz="2200" dirty="0"/>
              <a:t>Essential for recognizing harmonic resonances in components.</a:t>
            </a:r>
          </a:p>
          <a:p>
            <a:endParaRPr lang="en-US" sz="2200" dirty="0"/>
          </a:p>
        </p:txBody>
      </p:sp>
      <p:pic>
        <p:nvPicPr>
          <p:cNvPr id="8194" name="Picture 2" descr="Customer satisfaction and evaluation analysis on modish software computer for marketing strategy plann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70617" y="2679505"/>
            <a:ext cx="4225744" cy="282097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01583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9459" y="618518"/>
            <a:ext cx="9601196" cy="1303867"/>
          </a:xfrm>
        </p:spPr>
        <p:txBody>
          <a:bodyPr>
            <a:normAutofit/>
          </a:bodyPr>
          <a:lstStyle/>
          <a:p>
            <a:r>
              <a:rPr lang="en-US" sz="3600" b="1" dirty="0"/>
              <a:t>NVH Data Analysis using DEWESOFT</a:t>
            </a:r>
          </a:p>
        </p:txBody>
      </p:sp>
      <p:graphicFrame>
        <p:nvGraphicFramePr>
          <p:cNvPr id="7" name="Table 6"/>
          <p:cNvGraphicFramePr>
            <a:graphicFrameLocks noGrp="1"/>
          </p:cNvGraphicFramePr>
          <p:nvPr>
            <p:extLst>
              <p:ext uri="{D42A27DB-BD31-4B8C-83A1-F6EECF244321}">
                <p14:modId xmlns:p14="http://schemas.microsoft.com/office/powerpoint/2010/main" val="1046406845"/>
              </p:ext>
            </p:extLst>
          </p:nvPr>
        </p:nvGraphicFramePr>
        <p:xfrm>
          <a:off x="1543593" y="1922385"/>
          <a:ext cx="9601202" cy="3122100"/>
        </p:xfrm>
        <a:graphic>
          <a:graphicData uri="http://schemas.openxmlformats.org/drawingml/2006/table">
            <a:tbl>
              <a:tblPr firstRow="1">
                <a:tableStyleId>{93296810-A885-4BE3-A3E7-6D5BEEA58F35}</a:tableStyleId>
              </a:tblPr>
              <a:tblGrid>
                <a:gridCol w="1704258">
                  <a:extLst>
                    <a:ext uri="{9D8B030D-6E8A-4147-A177-3AD203B41FA5}">
                      <a16:colId xmlns:a16="http://schemas.microsoft.com/office/drawing/2014/main" val="2998616070"/>
                    </a:ext>
                  </a:extLst>
                </a:gridCol>
                <a:gridCol w="1974236">
                  <a:extLst>
                    <a:ext uri="{9D8B030D-6E8A-4147-A177-3AD203B41FA5}">
                      <a16:colId xmlns:a16="http://schemas.microsoft.com/office/drawing/2014/main" val="787293372"/>
                    </a:ext>
                  </a:extLst>
                </a:gridCol>
                <a:gridCol w="1974236">
                  <a:extLst>
                    <a:ext uri="{9D8B030D-6E8A-4147-A177-3AD203B41FA5}">
                      <a16:colId xmlns:a16="http://schemas.microsoft.com/office/drawing/2014/main" val="4234723401"/>
                    </a:ext>
                  </a:extLst>
                </a:gridCol>
                <a:gridCol w="1974236">
                  <a:extLst>
                    <a:ext uri="{9D8B030D-6E8A-4147-A177-3AD203B41FA5}">
                      <a16:colId xmlns:a16="http://schemas.microsoft.com/office/drawing/2014/main" val="2646117320"/>
                    </a:ext>
                  </a:extLst>
                </a:gridCol>
                <a:gridCol w="1974236">
                  <a:extLst>
                    <a:ext uri="{9D8B030D-6E8A-4147-A177-3AD203B41FA5}">
                      <a16:colId xmlns:a16="http://schemas.microsoft.com/office/drawing/2014/main" val="1831163522"/>
                    </a:ext>
                  </a:extLst>
                </a:gridCol>
              </a:tblGrid>
              <a:tr h="404964">
                <a:tc>
                  <a:txBody>
                    <a:bodyPr/>
                    <a:lstStyle/>
                    <a:p>
                      <a:pPr algn="l"/>
                      <a:r>
                        <a:rPr lang="en-US" sz="1800">
                          <a:effectLst/>
                        </a:rPr>
                        <a:t>RPM</a:t>
                      </a:r>
                      <a:endParaRPr lang="en-US" sz="1800" b="1">
                        <a:solidFill>
                          <a:srgbClr val="404040"/>
                        </a:solidFill>
                        <a:effectLst/>
                      </a:endParaRPr>
                    </a:p>
                  </a:txBody>
                  <a:tcPr marR="130645" marT="65322" marB="65322" anchor="ctr"/>
                </a:tc>
                <a:tc>
                  <a:txBody>
                    <a:bodyPr/>
                    <a:lstStyle/>
                    <a:p>
                      <a:pPr algn="l"/>
                      <a:r>
                        <a:rPr lang="en-US" sz="1800">
                          <a:effectLst/>
                        </a:rPr>
                        <a:t>Order 1 (m/s²)</a:t>
                      </a:r>
                      <a:endParaRPr lang="en-US" sz="1800" b="1">
                        <a:solidFill>
                          <a:srgbClr val="404040"/>
                        </a:solidFill>
                        <a:effectLst/>
                      </a:endParaRPr>
                    </a:p>
                  </a:txBody>
                  <a:tcPr marL="130645" marR="130645" marT="65322" marB="65322" anchor="ctr"/>
                </a:tc>
                <a:tc>
                  <a:txBody>
                    <a:bodyPr/>
                    <a:lstStyle/>
                    <a:p>
                      <a:pPr algn="l"/>
                      <a:r>
                        <a:rPr lang="en-US" sz="1800">
                          <a:effectLst/>
                        </a:rPr>
                        <a:t>Order 2 (m/s²)</a:t>
                      </a:r>
                      <a:endParaRPr lang="en-US" sz="1800" b="1">
                        <a:solidFill>
                          <a:srgbClr val="404040"/>
                        </a:solidFill>
                        <a:effectLst/>
                      </a:endParaRPr>
                    </a:p>
                  </a:txBody>
                  <a:tcPr marL="130645" marR="130645" marT="65322" marB="65322" anchor="ctr"/>
                </a:tc>
                <a:tc>
                  <a:txBody>
                    <a:bodyPr/>
                    <a:lstStyle/>
                    <a:p>
                      <a:pPr algn="l"/>
                      <a:r>
                        <a:rPr lang="en-US" sz="1800">
                          <a:effectLst/>
                        </a:rPr>
                        <a:t>Noise (dB)</a:t>
                      </a:r>
                      <a:endParaRPr lang="en-US" sz="1800" b="1">
                        <a:solidFill>
                          <a:srgbClr val="404040"/>
                        </a:solidFill>
                        <a:effectLst/>
                      </a:endParaRPr>
                    </a:p>
                  </a:txBody>
                  <a:tcPr marL="130645" marR="130645" marT="65322" marB="65322" anchor="ctr"/>
                </a:tc>
                <a:tc>
                  <a:txBody>
                    <a:bodyPr/>
                    <a:lstStyle/>
                    <a:p>
                      <a:pPr algn="l"/>
                      <a:r>
                        <a:rPr lang="en-US" sz="1800" dirty="0">
                          <a:effectLst/>
                        </a:rPr>
                        <a:t>Observations</a:t>
                      </a:r>
                      <a:endParaRPr lang="en-US" sz="1800" b="1" dirty="0">
                        <a:solidFill>
                          <a:srgbClr val="404040"/>
                        </a:solidFill>
                        <a:effectLst/>
                      </a:endParaRPr>
                    </a:p>
                  </a:txBody>
                  <a:tcPr marL="130645" marR="130645" marT="65322" marB="65322" anchor="ctr"/>
                </a:tc>
                <a:extLst>
                  <a:ext uri="{0D108BD9-81ED-4DB2-BD59-A6C34878D82A}">
                    <a16:rowId xmlns:a16="http://schemas.microsoft.com/office/drawing/2014/main" val="1583615549"/>
                  </a:ext>
                </a:extLst>
              </a:tr>
              <a:tr h="404964">
                <a:tc>
                  <a:txBody>
                    <a:bodyPr/>
                    <a:lstStyle/>
                    <a:p>
                      <a:r>
                        <a:rPr lang="en-US" sz="1800">
                          <a:effectLst/>
                        </a:rPr>
                        <a:t>1500</a:t>
                      </a:r>
                    </a:p>
                  </a:txBody>
                  <a:tcPr marR="130645" marT="65322" marB="65322" anchor="ctr"/>
                </a:tc>
                <a:tc>
                  <a:txBody>
                    <a:bodyPr/>
                    <a:lstStyle/>
                    <a:p>
                      <a:r>
                        <a:rPr lang="en-US" sz="1800" dirty="0">
                          <a:effectLst/>
                        </a:rPr>
                        <a:t>1.2</a:t>
                      </a:r>
                    </a:p>
                  </a:txBody>
                  <a:tcPr marL="130645" marR="130645" marT="65322" marB="65322" anchor="ctr"/>
                </a:tc>
                <a:tc>
                  <a:txBody>
                    <a:bodyPr/>
                    <a:lstStyle/>
                    <a:p>
                      <a:r>
                        <a:rPr lang="en-US" sz="1800" dirty="0">
                          <a:effectLst/>
                        </a:rPr>
                        <a:t>0.8</a:t>
                      </a:r>
                    </a:p>
                  </a:txBody>
                  <a:tcPr marL="130645" marR="130645" marT="65322" marB="65322" anchor="ctr"/>
                </a:tc>
                <a:tc>
                  <a:txBody>
                    <a:bodyPr/>
                    <a:lstStyle/>
                    <a:p>
                      <a:r>
                        <a:rPr lang="en-US" sz="1800">
                          <a:effectLst/>
                        </a:rPr>
                        <a:t>72</a:t>
                      </a:r>
                    </a:p>
                  </a:txBody>
                  <a:tcPr marL="130645" marR="130645" marT="65322" marB="65322" anchor="ctr"/>
                </a:tc>
                <a:tc>
                  <a:txBody>
                    <a:bodyPr/>
                    <a:lstStyle/>
                    <a:p>
                      <a:r>
                        <a:rPr lang="en-US" sz="1800">
                          <a:effectLst/>
                        </a:rPr>
                        <a:t>Normal operation</a:t>
                      </a:r>
                    </a:p>
                  </a:txBody>
                  <a:tcPr marL="130645" marR="130645" marT="65322" marB="65322" anchor="ctr"/>
                </a:tc>
                <a:extLst>
                  <a:ext uri="{0D108BD9-81ED-4DB2-BD59-A6C34878D82A}">
                    <a16:rowId xmlns:a16="http://schemas.microsoft.com/office/drawing/2014/main" val="123847097"/>
                  </a:ext>
                </a:extLst>
              </a:tr>
              <a:tr h="679284">
                <a:tc>
                  <a:txBody>
                    <a:bodyPr/>
                    <a:lstStyle/>
                    <a:p>
                      <a:r>
                        <a:rPr lang="en-US" sz="1800">
                          <a:effectLst/>
                        </a:rPr>
                        <a:t>2000</a:t>
                      </a:r>
                    </a:p>
                  </a:txBody>
                  <a:tcPr marR="130645" marT="65322" marB="65322" anchor="ctr"/>
                </a:tc>
                <a:tc>
                  <a:txBody>
                    <a:bodyPr/>
                    <a:lstStyle/>
                    <a:p>
                      <a:r>
                        <a:rPr lang="en-US" sz="1800">
                          <a:effectLst/>
                        </a:rPr>
                        <a:t>1.5</a:t>
                      </a:r>
                    </a:p>
                  </a:txBody>
                  <a:tcPr marL="130645" marR="130645" marT="65322" marB="65322" anchor="ctr"/>
                </a:tc>
                <a:tc>
                  <a:txBody>
                    <a:bodyPr/>
                    <a:lstStyle/>
                    <a:p>
                      <a:r>
                        <a:rPr lang="en-US" sz="1800">
                          <a:effectLst/>
                        </a:rPr>
                        <a:t>1.1</a:t>
                      </a:r>
                    </a:p>
                  </a:txBody>
                  <a:tcPr marL="130645" marR="130645" marT="65322" marB="65322" anchor="ctr"/>
                </a:tc>
                <a:tc>
                  <a:txBody>
                    <a:bodyPr/>
                    <a:lstStyle/>
                    <a:p>
                      <a:r>
                        <a:rPr lang="en-US" sz="1800">
                          <a:effectLst/>
                        </a:rPr>
                        <a:t>75</a:t>
                      </a:r>
                    </a:p>
                  </a:txBody>
                  <a:tcPr marL="130645" marR="130645" marT="65322" marB="65322" anchor="ctr"/>
                </a:tc>
                <a:tc>
                  <a:txBody>
                    <a:bodyPr/>
                    <a:lstStyle/>
                    <a:p>
                      <a:r>
                        <a:rPr lang="en-US" sz="1800">
                          <a:effectLst/>
                        </a:rPr>
                        <a:t>Slight increase with RPM</a:t>
                      </a:r>
                    </a:p>
                  </a:txBody>
                  <a:tcPr marL="130645" marR="130645" marT="65322" marB="65322" anchor="ctr"/>
                </a:tc>
                <a:extLst>
                  <a:ext uri="{0D108BD9-81ED-4DB2-BD59-A6C34878D82A}">
                    <a16:rowId xmlns:a16="http://schemas.microsoft.com/office/drawing/2014/main" val="3408291567"/>
                  </a:ext>
                </a:extLst>
              </a:tr>
              <a:tr h="953604">
                <a:tc>
                  <a:txBody>
                    <a:bodyPr/>
                    <a:lstStyle/>
                    <a:p>
                      <a:r>
                        <a:rPr lang="en-US" sz="1800">
                          <a:effectLst/>
                        </a:rPr>
                        <a:t>2500</a:t>
                      </a:r>
                    </a:p>
                  </a:txBody>
                  <a:tcPr marR="130645" marT="65322" marB="65322" anchor="ctr"/>
                </a:tc>
                <a:tc>
                  <a:txBody>
                    <a:bodyPr/>
                    <a:lstStyle/>
                    <a:p>
                      <a:r>
                        <a:rPr lang="en-US" sz="1800" dirty="0">
                          <a:effectLst/>
                        </a:rPr>
                        <a:t>3.8</a:t>
                      </a:r>
                    </a:p>
                  </a:txBody>
                  <a:tcPr marL="130645" marR="130645" marT="65322" marB="65322" anchor="ctr"/>
                </a:tc>
                <a:tc>
                  <a:txBody>
                    <a:bodyPr/>
                    <a:lstStyle/>
                    <a:p>
                      <a:r>
                        <a:rPr lang="en-US" sz="1800" dirty="0">
                          <a:effectLst/>
                        </a:rPr>
                        <a:t>1.3</a:t>
                      </a:r>
                    </a:p>
                  </a:txBody>
                  <a:tcPr marL="130645" marR="130645" marT="65322" marB="65322" anchor="ctr"/>
                </a:tc>
                <a:tc>
                  <a:txBody>
                    <a:bodyPr/>
                    <a:lstStyle/>
                    <a:p>
                      <a:r>
                        <a:rPr lang="en-US" sz="1800">
                          <a:effectLst/>
                        </a:rPr>
                        <a:t>82</a:t>
                      </a:r>
                    </a:p>
                  </a:txBody>
                  <a:tcPr marL="130645" marR="130645" marT="65322" marB="65322" anchor="ctr"/>
                </a:tc>
                <a:tc>
                  <a:txBody>
                    <a:bodyPr/>
                    <a:lstStyle/>
                    <a:p>
                      <a:r>
                        <a:rPr lang="en-US" sz="1800" dirty="0">
                          <a:effectLst/>
                        </a:rPr>
                        <a:t>Resonance detected (Order 1 spike)</a:t>
                      </a:r>
                    </a:p>
                  </a:txBody>
                  <a:tcPr marL="130645" marR="130645" marT="65322" marB="65322" anchor="ctr"/>
                </a:tc>
                <a:extLst>
                  <a:ext uri="{0D108BD9-81ED-4DB2-BD59-A6C34878D82A}">
                    <a16:rowId xmlns:a16="http://schemas.microsoft.com/office/drawing/2014/main" val="2009921593"/>
                  </a:ext>
                </a:extLst>
              </a:tr>
              <a:tr h="679284">
                <a:tc>
                  <a:txBody>
                    <a:bodyPr/>
                    <a:lstStyle/>
                    <a:p>
                      <a:r>
                        <a:rPr lang="en-US" sz="1800">
                          <a:effectLst/>
                        </a:rPr>
                        <a:t>3000</a:t>
                      </a:r>
                    </a:p>
                  </a:txBody>
                  <a:tcPr marR="130645" marT="65322" marB="65322" anchor="ctr"/>
                </a:tc>
                <a:tc>
                  <a:txBody>
                    <a:bodyPr/>
                    <a:lstStyle/>
                    <a:p>
                      <a:r>
                        <a:rPr lang="en-US" sz="1800">
                          <a:effectLst/>
                        </a:rPr>
                        <a:t>2.1</a:t>
                      </a:r>
                    </a:p>
                  </a:txBody>
                  <a:tcPr marL="130645" marR="130645" marT="65322" marB="65322" anchor="ctr"/>
                </a:tc>
                <a:tc>
                  <a:txBody>
                    <a:bodyPr/>
                    <a:lstStyle/>
                    <a:p>
                      <a:r>
                        <a:rPr lang="en-US" sz="1800">
                          <a:effectLst/>
                        </a:rPr>
                        <a:t>1.6</a:t>
                      </a:r>
                    </a:p>
                  </a:txBody>
                  <a:tcPr marL="130645" marR="130645" marT="65322" marB="65322" anchor="ctr"/>
                </a:tc>
                <a:tc>
                  <a:txBody>
                    <a:bodyPr/>
                    <a:lstStyle/>
                    <a:p>
                      <a:r>
                        <a:rPr lang="en-US" sz="1800" dirty="0">
                          <a:effectLst/>
                        </a:rPr>
                        <a:t>78</a:t>
                      </a:r>
                    </a:p>
                  </a:txBody>
                  <a:tcPr marL="130645" marR="130645" marT="65322" marB="65322" anchor="ctr"/>
                </a:tc>
                <a:tc>
                  <a:txBody>
                    <a:bodyPr/>
                    <a:lstStyle/>
                    <a:p>
                      <a:r>
                        <a:rPr lang="en-US" sz="1800" dirty="0">
                          <a:effectLst/>
                        </a:rPr>
                        <a:t>Post-resonance stabilization</a:t>
                      </a:r>
                    </a:p>
                  </a:txBody>
                  <a:tcPr marL="130645" marR="130645" marT="65322" marB="65322" anchor="ctr"/>
                </a:tc>
                <a:extLst>
                  <a:ext uri="{0D108BD9-81ED-4DB2-BD59-A6C34878D82A}">
                    <a16:rowId xmlns:a16="http://schemas.microsoft.com/office/drawing/2014/main" val="4050502925"/>
                  </a:ext>
                </a:extLst>
              </a:tr>
            </a:tbl>
          </a:graphicData>
        </a:graphic>
      </p:graphicFrame>
      <p:sp>
        <p:nvSpPr>
          <p:cNvPr id="8" name="Rectangle 3"/>
          <p:cNvSpPr>
            <a:spLocks noChangeArrowheads="1"/>
          </p:cNvSpPr>
          <p:nvPr/>
        </p:nvSpPr>
        <p:spPr bwMode="auto">
          <a:xfrm>
            <a:off x="1295400" y="26558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9" name="Rectangle 8"/>
          <p:cNvSpPr/>
          <p:nvPr/>
        </p:nvSpPr>
        <p:spPr>
          <a:xfrm>
            <a:off x="3792582" y="5234388"/>
            <a:ext cx="8736875" cy="861774"/>
          </a:xfrm>
          <a:prstGeom prst="rect">
            <a:avLst/>
          </a:prstGeom>
        </p:spPr>
        <p:txBody>
          <a:bodyPr wrap="square">
            <a:spAutoFit/>
          </a:bodyPr>
          <a:lstStyle/>
          <a:p>
            <a:pPr>
              <a:buFont typeface="Arial" panose="020B0604020202020204" pitchFamily="34" charset="0"/>
              <a:buChar char="•"/>
            </a:pPr>
            <a:r>
              <a:rPr lang="en-US" sz="1600" i="1" dirty="0">
                <a:latin typeface="Candara Light" panose="020E0502030303020204" pitchFamily="34" charset="0"/>
              </a:rPr>
              <a:t>"At 2500 RPM, there’s a sudden spike in vibration at 83 Hz."</a:t>
            </a:r>
            <a:endParaRPr lang="en-US" sz="1600" dirty="0">
              <a:latin typeface="Candara Light" panose="020E0502030303020204" pitchFamily="34" charset="0"/>
            </a:endParaRPr>
          </a:p>
          <a:p>
            <a:pPr>
              <a:buFont typeface="Arial" panose="020B0604020202020204" pitchFamily="34" charset="0"/>
              <a:buChar char="•"/>
            </a:pPr>
            <a:r>
              <a:rPr lang="en-US" sz="1600" i="1" dirty="0">
                <a:latin typeface="Candara Light" panose="020E0502030303020204" pitchFamily="34" charset="0"/>
              </a:rPr>
              <a:t>"Order 3 is louder in Test 2 compared to Test 1."</a:t>
            </a:r>
            <a:endParaRPr lang="en-US" sz="1600" dirty="0">
              <a:latin typeface="Candara Light" panose="020E0502030303020204" pitchFamily="34" charset="0"/>
            </a:endParaRPr>
          </a:p>
          <a:p>
            <a:pPr>
              <a:buFont typeface="Arial" panose="020B0604020202020204" pitchFamily="34" charset="0"/>
              <a:buChar char="•"/>
            </a:pPr>
            <a:r>
              <a:rPr lang="en-US" sz="1600" i="1" dirty="0">
                <a:latin typeface="Candara Light" panose="020E0502030303020204" pitchFamily="34" charset="0"/>
              </a:rPr>
              <a:t>"A resonance appears at 4000 RPM in the waterfall plot."</a:t>
            </a:r>
            <a:endParaRPr lang="en-US" sz="1600" b="0" i="0" dirty="0">
              <a:effectLst/>
              <a:latin typeface="Candara Light" panose="020E0502030303020204" pitchFamily="34" charset="0"/>
            </a:endParaRPr>
          </a:p>
        </p:txBody>
      </p:sp>
    </p:spTree>
    <p:extLst>
      <p:ext uri="{BB962C8B-B14F-4D97-AF65-F5344CB8AC3E}">
        <p14:creationId xmlns:p14="http://schemas.microsoft.com/office/powerpoint/2010/main" val="21986538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Identifying Harmonic Resonances</a:t>
            </a:r>
            <a:endParaRPr lang="en-US" dirty="0"/>
          </a:p>
        </p:txBody>
      </p:sp>
      <p:sp>
        <p:nvSpPr>
          <p:cNvPr id="3" name="Content Placeholder 2"/>
          <p:cNvSpPr>
            <a:spLocks noGrp="1"/>
          </p:cNvSpPr>
          <p:nvPr>
            <p:ph idx="1"/>
          </p:nvPr>
        </p:nvSpPr>
        <p:spPr>
          <a:xfrm>
            <a:off x="1295401" y="2556931"/>
            <a:ext cx="4883330" cy="3582611"/>
          </a:xfrm>
        </p:spPr>
        <p:txBody>
          <a:bodyPr>
            <a:normAutofit fontScale="92500" lnSpcReduction="10000"/>
          </a:bodyPr>
          <a:lstStyle/>
          <a:p>
            <a:r>
              <a:rPr lang="en-US" dirty="0"/>
              <a:t>Harmonic resonances occur when excitation orders contest normal frequencies .</a:t>
            </a:r>
          </a:p>
          <a:p>
            <a:r>
              <a:rPr lang="en-US" dirty="0"/>
              <a:t>Particular components experience amplified vibrations at these frequencies.</a:t>
            </a:r>
          </a:p>
          <a:p>
            <a:r>
              <a:rPr lang="en-US" dirty="0"/>
              <a:t>Resonance frequencies can lead to amplified noise and discomfort.</a:t>
            </a:r>
          </a:p>
          <a:p>
            <a:r>
              <a:rPr lang="en-US" dirty="0"/>
              <a:t>Analysis helps in fine-tuning components to avoid resonance.</a:t>
            </a:r>
          </a:p>
          <a:p>
            <a:endParaRPr lang="en-US" dirty="0"/>
          </a:p>
        </p:txBody>
      </p:sp>
      <p:pic>
        <p:nvPicPr>
          <p:cNvPr id="9220" name="Picture 4" descr="Close up people playing bin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884" y="2752875"/>
            <a:ext cx="4451714" cy="296580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33040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Comparing Two Tests in NVH Analysis</a:t>
            </a:r>
            <a:endParaRPr lang="en-US" dirty="0"/>
          </a:p>
        </p:txBody>
      </p:sp>
      <p:sp>
        <p:nvSpPr>
          <p:cNvPr id="3" name="Content Placeholder 2"/>
          <p:cNvSpPr>
            <a:spLocks noGrp="1"/>
          </p:cNvSpPr>
          <p:nvPr>
            <p:ph idx="1"/>
          </p:nvPr>
        </p:nvSpPr>
        <p:spPr>
          <a:xfrm>
            <a:off x="1295401" y="2556932"/>
            <a:ext cx="4909456" cy="3318936"/>
          </a:xfrm>
        </p:spPr>
        <p:txBody>
          <a:bodyPr>
            <a:normAutofit/>
          </a:bodyPr>
          <a:lstStyle/>
          <a:p>
            <a:r>
              <a:rPr lang="en-US" sz="2200" dirty="0"/>
              <a:t>Order Locked Analysis links test results at dissimilar conditions.</a:t>
            </a:r>
          </a:p>
          <a:p>
            <a:r>
              <a:rPr lang="en-US" sz="2200" dirty="0"/>
              <a:t>Classifies changes in vibration behavior across tests.</a:t>
            </a:r>
          </a:p>
          <a:p>
            <a:r>
              <a:rPr lang="en-US" sz="2200" dirty="0"/>
              <a:t>Helps distinguish discrepancies caused by design changes or wear.</a:t>
            </a:r>
          </a:p>
          <a:p>
            <a:r>
              <a:rPr lang="en-US" sz="2200" dirty="0"/>
              <a:t>Provides perception into vehicle NVH performance improvements.</a:t>
            </a:r>
          </a:p>
          <a:p>
            <a:endParaRPr lang="en-US" sz="2200" dirty="0"/>
          </a:p>
        </p:txBody>
      </p:sp>
      <p:pic>
        <p:nvPicPr>
          <p:cNvPr id="10242" name="Picture 2" descr="Web design concept Presenting content on web pages Website layout composition and color development Idea of computer technology Flat vector illustration"/>
          <p:cNvPicPr>
            <a:picLocks noChangeAspect="1" noChangeArrowheads="1"/>
          </p:cNvPicPr>
          <p:nvPr/>
        </p:nvPicPr>
        <p:blipFill rotWithShape="1">
          <a:blip r:embed="rId3">
            <a:extLst>
              <a:ext uri="{28A0092B-C50C-407E-A947-70E740481C1C}">
                <a14:useLocalDpi xmlns:a14="http://schemas.microsoft.com/office/drawing/2010/main" val="0"/>
              </a:ext>
            </a:extLst>
          </a:blip>
          <a:srcRect t="21329" b="4777"/>
          <a:stretch/>
        </p:blipFill>
        <p:spPr bwMode="auto">
          <a:xfrm>
            <a:off x="6714308" y="2926081"/>
            <a:ext cx="4182289" cy="275214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86765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Comparison of NVH </a:t>
            </a:r>
          </a:p>
        </p:txBody>
      </p:sp>
      <p:graphicFrame>
        <p:nvGraphicFramePr>
          <p:cNvPr id="4" name="Table 3"/>
          <p:cNvGraphicFramePr>
            <a:graphicFrameLocks noGrp="1"/>
          </p:cNvGraphicFramePr>
          <p:nvPr>
            <p:extLst>
              <p:ext uri="{D42A27DB-BD31-4B8C-83A1-F6EECF244321}">
                <p14:modId xmlns:p14="http://schemas.microsoft.com/office/powerpoint/2010/main" val="2358080543"/>
              </p:ext>
            </p:extLst>
          </p:nvPr>
        </p:nvGraphicFramePr>
        <p:xfrm>
          <a:off x="1406417" y="2525746"/>
          <a:ext cx="9379166" cy="3381310"/>
        </p:xfrm>
        <a:graphic>
          <a:graphicData uri="http://schemas.openxmlformats.org/drawingml/2006/table">
            <a:tbl>
              <a:tblPr firstRow="1" firstCol="1" bandRow="1">
                <a:tableStyleId>{F5AB1C69-6EDB-4FF4-983F-18BD219EF322}</a:tableStyleId>
              </a:tblPr>
              <a:tblGrid>
                <a:gridCol w="1664846">
                  <a:extLst>
                    <a:ext uri="{9D8B030D-6E8A-4147-A177-3AD203B41FA5}">
                      <a16:colId xmlns:a16="http://schemas.microsoft.com/office/drawing/2014/main" val="2734588136"/>
                    </a:ext>
                  </a:extLst>
                </a:gridCol>
                <a:gridCol w="1928580">
                  <a:extLst>
                    <a:ext uri="{9D8B030D-6E8A-4147-A177-3AD203B41FA5}">
                      <a16:colId xmlns:a16="http://schemas.microsoft.com/office/drawing/2014/main" val="2834947933"/>
                    </a:ext>
                  </a:extLst>
                </a:gridCol>
                <a:gridCol w="1928580">
                  <a:extLst>
                    <a:ext uri="{9D8B030D-6E8A-4147-A177-3AD203B41FA5}">
                      <a16:colId xmlns:a16="http://schemas.microsoft.com/office/drawing/2014/main" val="1066015901"/>
                    </a:ext>
                  </a:extLst>
                </a:gridCol>
                <a:gridCol w="1928580">
                  <a:extLst>
                    <a:ext uri="{9D8B030D-6E8A-4147-A177-3AD203B41FA5}">
                      <a16:colId xmlns:a16="http://schemas.microsoft.com/office/drawing/2014/main" val="1503976173"/>
                    </a:ext>
                  </a:extLst>
                </a:gridCol>
                <a:gridCol w="1928580">
                  <a:extLst>
                    <a:ext uri="{9D8B030D-6E8A-4147-A177-3AD203B41FA5}">
                      <a16:colId xmlns:a16="http://schemas.microsoft.com/office/drawing/2014/main" val="2021901368"/>
                    </a:ext>
                  </a:extLst>
                </a:gridCol>
              </a:tblGrid>
              <a:tr h="663575">
                <a:tc>
                  <a:txBody>
                    <a:bodyPr/>
                    <a:lstStyle/>
                    <a:p>
                      <a:pPr algn="l"/>
                      <a:r>
                        <a:rPr lang="en-US" sz="1800">
                          <a:effectLst/>
                        </a:rPr>
                        <a:t>Parameter</a:t>
                      </a:r>
                      <a:endParaRPr lang="en-US" sz="1800" b="1">
                        <a:solidFill>
                          <a:srgbClr val="404040"/>
                        </a:solidFill>
                        <a:effectLst/>
                      </a:endParaRPr>
                    </a:p>
                  </a:txBody>
                  <a:tcPr marL="89325" marR="127624" marT="63811" marB="63811" anchor="ctr"/>
                </a:tc>
                <a:tc>
                  <a:txBody>
                    <a:bodyPr/>
                    <a:lstStyle/>
                    <a:p>
                      <a:pPr algn="l"/>
                      <a:r>
                        <a:rPr lang="en-US" sz="1800">
                          <a:effectLst/>
                        </a:rPr>
                        <a:t>Test A (Baseline)</a:t>
                      </a:r>
                      <a:endParaRPr lang="en-US" sz="1800" b="1">
                        <a:solidFill>
                          <a:srgbClr val="404040"/>
                        </a:solidFill>
                        <a:effectLst/>
                      </a:endParaRPr>
                    </a:p>
                  </a:txBody>
                  <a:tcPr marL="127624" marR="127624" marT="63811" marB="63811" anchor="ctr"/>
                </a:tc>
                <a:tc>
                  <a:txBody>
                    <a:bodyPr/>
                    <a:lstStyle/>
                    <a:p>
                      <a:pPr algn="l"/>
                      <a:r>
                        <a:rPr lang="en-US" sz="1800">
                          <a:effectLst/>
                        </a:rPr>
                        <a:t>Test B (Modified)</a:t>
                      </a:r>
                      <a:endParaRPr lang="en-US" sz="1800" b="1">
                        <a:solidFill>
                          <a:srgbClr val="404040"/>
                        </a:solidFill>
                        <a:effectLst/>
                      </a:endParaRPr>
                    </a:p>
                  </a:txBody>
                  <a:tcPr marL="127624" marR="127624" marT="63811" marB="63811" anchor="ctr"/>
                </a:tc>
                <a:tc>
                  <a:txBody>
                    <a:bodyPr/>
                    <a:lstStyle/>
                    <a:p>
                      <a:pPr algn="l"/>
                      <a:r>
                        <a:rPr lang="en-US" sz="1800">
                          <a:effectLst/>
                        </a:rPr>
                        <a:t>Delta (%)</a:t>
                      </a:r>
                      <a:endParaRPr lang="en-US" sz="1800" b="1">
                        <a:solidFill>
                          <a:srgbClr val="404040"/>
                        </a:solidFill>
                        <a:effectLst/>
                      </a:endParaRPr>
                    </a:p>
                  </a:txBody>
                  <a:tcPr marL="127624" marR="127624" marT="63811" marB="63811" anchor="ctr"/>
                </a:tc>
                <a:tc>
                  <a:txBody>
                    <a:bodyPr/>
                    <a:lstStyle/>
                    <a:p>
                      <a:pPr algn="l"/>
                      <a:r>
                        <a:rPr lang="en-US" sz="1800">
                          <a:effectLst/>
                        </a:rPr>
                        <a:t>Significance</a:t>
                      </a:r>
                      <a:endParaRPr lang="en-US" sz="1800" b="1">
                        <a:solidFill>
                          <a:srgbClr val="404040"/>
                        </a:solidFill>
                        <a:effectLst/>
                      </a:endParaRPr>
                    </a:p>
                  </a:txBody>
                  <a:tcPr marL="127624" marR="127624" marT="63811" marB="63811" anchor="ctr"/>
                </a:tc>
                <a:extLst>
                  <a:ext uri="{0D108BD9-81ED-4DB2-BD59-A6C34878D82A}">
                    <a16:rowId xmlns:a16="http://schemas.microsoft.com/office/drawing/2014/main" val="1832298556"/>
                  </a:ext>
                </a:extLst>
              </a:tr>
              <a:tr h="663575">
                <a:tc>
                  <a:txBody>
                    <a:bodyPr/>
                    <a:lstStyle/>
                    <a:p>
                      <a:r>
                        <a:rPr lang="en-US" sz="1800">
                          <a:effectLst/>
                        </a:rPr>
                        <a:t>Resonance RPM</a:t>
                      </a:r>
                    </a:p>
                  </a:txBody>
                  <a:tcPr marL="89325" marR="127624" marT="63811" marB="63811" anchor="ctr"/>
                </a:tc>
                <a:tc>
                  <a:txBody>
                    <a:bodyPr/>
                    <a:lstStyle/>
                    <a:p>
                      <a:r>
                        <a:rPr lang="en-US" sz="1800">
                          <a:effectLst/>
                        </a:rPr>
                        <a:t>2500</a:t>
                      </a:r>
                    </a:p>
                  </a:txBody>
                  <a:tcPr marL="127624" marR="127624" marT="63811" marB="63811" anchor="ctr"/>
                </a:tc>
                <a:tc>
                  <a:txBody>
                    <a:bodyPr/>
                    <a:lstStyle/>
                    <a:p>
                      <a:r>
                        <a:rPr lang="en-US" sz="1800">
                          <a:effectLst/>
                        </a:rPr>
                        <a:t>2650</a:t>
                      </a:r>
                    </a:p>
                  </a:txBody>
                  <a:tcPr marL="127624" marR="127624" marT="63811" marB="63811" anchor="ctr"/>
                </a:tc>
                <a:tc>
                  <a:txBody>
                    <a:bodyPr/>
                    <a:lstStyle/>
                    <a:p>
                      <a:r>
                        <a:rPr lang="en-US" sz="1800">
                          <a:effectLst/>
                        </a:rPr>
                        <a:t>+6%</a:t>
                      </a:r>
                    </a:p>
                  </a:txBody>
                  <a:tcPr marL="127624" marR="127624" marT="63811" marB="63811" anchor="ctr"/>
                </a:tc>
                <a:tc>
                  <a:txBody>
                    <a:bodyPr/>
                    <a:lstStyle/>
                    <a:p>
                      <a:r>
                        <a:rPr lang="en-US" sz="1800">
                          <a:effectLst/>
                        </a:rPr>
                        <a:t>Shift suggests stiffness change</a:t>
                      </a:r>
                    </a:p>
                  </a:txBody>
                  <a:tcPr marL="127624" marR="127624" marT="63811" marB="63811" anchor="ctr"/>
                </a:tc>
                <a:extLst>
                  <a:ext uri="{0D108BD9-81ED-4DB2-BD59-A6C34878D82A}">
                    <a16:rowId xmlns:a16="http://schemas.microsoft.com/office/drawing/2014/main" val="1937739543"/>
                  </a:ext>
                </a:extLst>
              </a:tr>
              <a:tr h="663575">
                <a:tc>
                  <a:txBody>
                    <a:bodyPr/>
                    <a:lstStyle/>
                    <a:p>
                      <a:r>
                        <a:rPr lang="en-US" sz="1800">
                          <a:effectLst/>
                        </a:rPr>
                        <a:t>Peak Order 1</a:t>
                      </a:r>
                    </a:p>
                  </a:txBody>
                  <a:tcPr marL="89325" marR="127624" marT="63811" marB="63811" anchor="ctr"/>
                </a:tc>
                <a:tc>
                  <a:txBody>
                    <a:bodyPr/>
                    <a:lstStyle/>
                    <a:p>
                      <a:r>
                        <a:rPr lang="en-US" sz="1800">
                          <a:effectLst/>
                        </a:rPr>
                        <a:t>3.8 m/s²</a:t>
                      </a:r>
                    </a:p>
                  </a:txBody>
                  <a:tcPr marL="127624" marR="127624" marT="63811" marB="63811" anchor="ctr"/>
                </a:tc>
                <a:tc>
                  <a:txBody>
                    <a:bodyPr/>
                    <a:lstStyle/>
                    <a:p>
                      <a:r>
                        <a:rPr lang="en-US" sz="1800">
                          <a:effectLst/>
                        </a:rPr>
                        <a:t>3.2 m/s²</a:t>
                      </a:r>
                    </a:p>
                  </a:txBody>
                  <a:tcPr marL="127624" marR="127624" marT="63811" marB="63811" anchor="ctr"/>
                </a:tc>
                <a:tc>
                  <a:txBody>
                    <a:bodyPr/>
                    <a:lstStyle/>
                    <a:p>
                      <a:r>
                        <a:rPr lang="en-US" sz="1800">
                          <a:effectLst/>
                        </a:rPr>
                        <a:t>-16%</a:t>
                      </a:r>
                    </a:p>
                  </a:txBody>
                  <a:tcPr marL="127624" marR="127624" marT="63811" marB="63811" anchor="ctr"/>
                </a:tc>
                <a:tc>
                  <a:txBody>
                    <a:bodyPr/>
                    <a:lstStyle/>
                    <a:p>
                      <a:r>
                        <a:rPr lang="en-US" sz="1800">
                          <a:effectLst/>
                        </a:rPr>
                        <a:t>Improvement in balancing</a:t>
                      </a:r>
                    </a:p>
                  </a:txBody>
                  <a:tcPr marL="127624" marR="127624" marT="63811" marB="63811" anchor="ctr"/>
                </a:tc>
                <a:extLst>
                  <a:ext uri="{0D108BD9-81ED-4DB2-BD59-A6C34878D82A}">
                    <a16:rowId xmlns:a16="http://schemas.microsoft.com/office/drawing/2014/main" val="3190040976"/>
                  </a:ext>
                </a:extLst>
              </a:tr>
              <a:tr h="663575">
                <a:tc>
                  <a:txBody>
                    <a:bodyPr/>
                    <a:lstStyle/>
                    <a:p>
                      <a:r>
                        <a:rPr lang="en-US" sz="1800">
                          <a:effectLst/>
                        </a:rPr>
                        <a:t>Peak Noise</a:t>
                      </a:r>
                    </a:p>
                  </a:txBody>
                  <a:tcPr marL="89325" marR="127624" marT="63811" marB="63811" anchor="ctr"/>
                </a:tc>
                <a:tc>
                  <a:txBody>
                    <a:bodyPr/>
                    <a:lstStyle/>
                    <a:p>
                      <a:r>
                        <a:rPr lang="en-US" sz="1800">
                          <a:effectLst/>
                        </a:rPr>
                        <a:t>82 dB</a:t>
                      </a:r>
                    </a:p>
                  </a:txBody>
                  <a:tcPr marL="127624" marR="127624" marT="63811" marB="63811" anchor="ctr"/>
                </a:tc>
                <a:tc>
                  <a:txBody>
                    <a:bodyPr/>
                    <a:lstStyle/>
                    <a:p>
                      <a:r>
                        <a:rPr lang="en-US" sz="1800">
                          <a:effectLst/>
                        </a:rPr>
                        <a:t>79 dB</a:t>
                      </a:r>
                    </a:p>
                  </a:txBody>
                  <a:tcPr marL="127624" marR="127624" marT="63811" marB="63811" anchor="ctr"/>
                </a:tc>
                <a:tc>
                  <a:txBody>
                    <a:bodyPr/>
                    <a:lstStyle/>
                    <a:p>
                      <a:r>
                        <a:rPr lang="en-US" sz="1800">
                          <a:effectLst/>
                        </a:rPr>
                        <a:t>-3.7%</a:t>
                      </a:r>
                    </a:p>
                  </a:txBody>
                  <a:tcPr marL="127624" marR="127624" marT="63811" marB="63811" anchor="ctr"/>
                </a:tc>
                <a:tc>
                  <a:txBody>
                    <a:bodyPr/>
                    <a:lstStyle/>
                    <a:p>
                      <a:r>
                        <a:rPr lang="en-US" sz="1800">
                          <a:effectLst/>
                        </a:rPr>
                        <a:t>Reduced acoustic energy</a:t>
                      </a:r>
                    </a:p>
                  </a:txBody>
                  <a:tcPr marL="127624" marR="127624" marT="63811" marB="63811" anchor="ctr"/>
                </a:tc>
                <a:extLst>
                  <a:ext uri="{0D108BD9-81ED-4DB2-BD59-A6C34878D82A}">
                    <a16:rowId xmlns:a16="http://schemas.microsoft.com/office/drawing/2014/main" val="206864950"/>
                  </a:ext>
                </a:extLst>
              </a:tr>
              <a:tr h="663575">
                <a:tc>
                  <a:txBody>
                    <a:bodyPr/>
                    <a:lstStyle/>
                    <a:p>
                      <a:r>
                        <a:rPr lang="en-US" sz="1800">
                          <a:effectLst/>
                        </a:rPr>
                        <a:t>Order 2 @3000</a:t>
                      </a:r>
                    </a:p>
                  </a:txBody>
                  <a:tcPr marL="89325" marR="127624" marT="63811" marB="63811" anchor="ctr"/>
                </a:tc>
                <a:tc>
                  <a:txBody>
                    <a:bodyPr/>
                    <a:lstStyle/>
                    <a:p>
                      <a:r>
                        <a:rPr lang="en-US" sz="1800">
                          <a:effectLst/>
                        </a:rPr>
                        <a:t>1.6 m/s²</a:t>
                      </a:r>
                    </a:p>
                  </a:txBody>
                  <a:tcPr marL="127624" marR="127624" marT="63811" marB="63811" anchor="ctr"/>
                </a:tc>
                <a:tc>
                  <a:txBody>
                    <a:bodyPr/>
                    <a:lstStyle/>
                    <a:p>
                      <a:r>
                        <a:rPr lang="en-US" sz="1800">
                          <a:effectLst/>
                        </a:rPr>
                        <a:t>2.1 m/s²</a:t>
                      </a:r>
                    </a:p>
                  </a:txBody>
                  <a:tcPr marL="127624" marR="127624" marT="63811" marB="63811" anchor="ctr"/>
                </a:tc>
                <a:tc>
                  <a:txBody>
                    <a:bodyPr/>
                    <a:lstStyle/>
                    <a:p>
                      <a:r>
                        <a:rPr lang="en-US" sz="1800" dirty="0">
                          <a:effectLst/>
                        </a:rPr>
                        <a:t>+31%</a:t>
                      </a:r>
                    </a:p>
                  </a:txBody>
                  <a:tcPr marL="127624" marR="127624" marT="63811" marB="63811" anchor="ctr"/>
                </a:tc>
                <a:tc>
                  <a:txBody>
                    <a:bodyPr/>
                    <a:lstStyle/>
                    <a:p>
                      <a:r>
                        <a:rPr lang="en-US" sz="1800" dirty="0">
                          <a:effectLst/>
                        </a:rPr>
                        <a:t>New secondary vibration source</a:t>
                      </a:r>
                    </a:p>
                  </a:txBody>
                  <a:tcPr marL="127624" marR="127624" marT="63811" marB="63811" anchor="ctr"/>
                </a:tc>
                <a:extLst>
                  <a:ext uri="{0D108BD9-81ED-4DB2-BD59-A6C34878D82A}">
                    <a16:rowId xmlns:a16="http://schemas.microsoft.com/office/drawing/2014/main" val="2489954577"/>
                  </a:ext>
                </a:extLst>
              </a:tr>
            </a:tbl>
          </a:graphicData>
        </a:graphic>
      </p:graphicFrame>
    </p:spTree>
    <p:extLst>
      <p:ext uri="{BB962C8B-B14F-4D97-AF65-F5344CB8AC3E}">
        <p14:creationId xmlns:p14="http://schemas.microsoft.com/office/powerpoint/2010/main" val="35511588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Observing Major Features in Data</a:t>
            </a:r>
            <a:endParaRPr lang="en-US" dirty="0"/>
          </a:p>
        </p:txBody>
      </p:sp>
      <p:sp>
        <p:nvSpPr>
          <p:cNvPr id="3" name="Content Placeholder 2"/>
          <p:cNvSpPr>
            <a:spLocks noGrp="1"/>
          </p:cNvSpPr>
          <p:nvPr>
            <p:ph idx="1"/>
          </p:nvPr>
        </p:nvSpPr>
        <p:spPr>
          <a:xfrm>
            <a:off x="1295402" y="2556931"/>
            <a:ext cx="4556758" cy="3530359"/>
          </a:xfrm>
        </p:spPr>
        <p:txBody>
          <a:bodyPr>
            <a:noAutofit/>
          </a:bodyPr>
          <a:lstStyle/>
          <a:p>
            <a:r>
              <a:rPr lang="en-US" sz="2200" b="1" dirty="0"/>
              <a:t>Common features: </a:t>
            </a:r>
            <a:r>
              <a:rPr lang="en-US" sz="2200" dirty="0"/>
              <a:t>Peak vibrations at certain  frequencies </a:t>
            </a:r>
          </a:p>
          <a:p>
            <a:r>
              <a:rPr lang="en-US" sz="2200" dirty="0"/>
              <a:t>Major vibration modes recognized through analysis.</a:t>
            </a:r>
          </a:p>
          <a:p>
            <a:r>
              <a:rPr lang="en-US" sz="2200" dirty="0"/>
              <a:t>Frequency patterns and amplitude variations detected.</a:t>
            </a:r>
          </a:p>
          <a:p>
            <a:r>
              <a:rPr lang="en-US" sz="2200" dirty="0"/>
              <a:t>Resonance peaks link with mechanical problems in components.</a:t>
            </a:r>
          </a:p>
          <a:p>
            <a:endParaRPr lang="en-US" sz="2200" dirty="0"/>
          </a:p>
        </p:txBody>
      </p:sp>
      <p:pic>
        <p:nvPicPr>
          <p:cNvPr id="11266" name="Picture 2" descr="Modern and equipped computer la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8417" y="2666030"/>
            <a:ext cx="4778181" cy="293793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32219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Conclusions and Further Research</a:t>
            </a:r>
            <a:endParaRPr lang="en-US" dirty="0"/>
          </a:p>
        </p:txBody>
      </p:sp>
      <p:sp>
        <p:nvSpPr>
          <p:cNvPr id="3" name="Content Placeholder 2"/>
          <p:cNvSpPr>
            <a:spLocks noGrp="1"/>
          </p:cNvSpPr>
          <p:nvPr>
            <p:ph idx="1"/>
          </p:nvPr>
        </p:nvSpPr>
        <p:spPr>
          <a:xfrm>
            <a:off x="1295401" y="2556932"/>
            <a:ext cx="4726576" cy="3318936"/>
          </a:xfrm>
        </p:spPr>
        <p:txBody>
          <a:bodyPr>
            <a:normAutofit/>
          </a:bodyPr>
          <a:lstStyle/>
          <a:p>
            <a:r>
              <a:rPr lang="en-US" sz="2200" dirty="0"/>
              <a:t>Understanding NVH factors is critical for vehicle design.</a:t>
            </a:r>
          </a:p>
          <a:p>
            <a:r>
              <a:rPr lang="en-US" sz="2200" dirty="0"/>
              <a:t>Order analysis helps lessen NVH-related discomfort.</a:t>
            </a:r>
          </a:p>
          <a:p>
            <a:r>
              <a:rPr lang="en-US" sz="2200" dirty="0"/>
              <a:t>Further research desired on cultivating sensor accuracy.</a:t>
            </a:r>
          </a:p>
          <a:p>
            <a:r>
              <a:rPr lang="en-US" sz="2200" dirty="0"/>
              <a:t>Future work </a:t>
            </a:r>
            <a:r>
              <a:rPr lang="en-US" sz="2200"/>
              <a:t>could discover </a:t>
            </a:r>
            <a:r>
              <a:rPr lang="en-US" sz="2200" dirty="0"/>
              <a:t>material and design innovations.</a:t>
            </a:r>
          </a:p>
          <a:p>
            <a:endParaRPr lang="en-US" sz="2200" dirty="0"/>
          </a:p>
        </p:txBody>
      </p:sp>
      <p:pic>
        <p:nvPicPr>
          <p:cNvPr id="12290" name="Picture 2" descr="Environmental audit concept illustr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2581" y="2687561"/>
            <a:ext cx="3057887" cy="305788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92070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References </a:t>
            </a:r>
          </a:p>
        </p:txBody>
      </p:sp>
      <p:sp>
        <p:nvSpPr>
          <p:cNvPr id="3" name="Content Placeholder 2"/>
          <p:cNvSpPr>
            <a:spLocks noGrp="1"/>
          </p:cNvSpPr>
          <p:nvPr>
            <p:ph idx="1"/>
          </p:nvPr>
        </p:nvSpPr>
        <p:spPr>
          <a:xfrm>
            <a:off x="853439" y="2426303"/>
            <a:ext cx="10511247" cy="3726302"/>
          </a:xfrm>
        </p:spPr>
        <p:txBody>
          <a:bodyPr>
            <a:noAutofit/>
          </a:bodyPr>
          <a:lstStyle/>
          <a:p>
            <a:r>
              <a:rPr lang="en-US" sz="1500" dirty="0" err="1"/>
              <a:t>Horváth</a:t>
            </a:r>
            <a:r>
              <a:rPr lang="en-US" sz="1500" dirty="0"/>
              <a:t>, K., &amp; </a:t>
            </a:r>
            <a:r>
              <a:rPr lang="en-US" sz="1500" dirty="0" err="1"/>
              <a:t>Zelei</a:t>
            </a:r>
            <a:r>
              <a:rPr lang="en-US" sz="1500" dirty="0"/>
              <a:t>, A. (2024). Simulating Noise, Vibration, and Harshness Advances in Electric Vehicle Powertrains: Strategies and Challenges. </a:t>
            </a:r>
            <a:r>
              <a:rPr lang="en-US" sz="1500" i="1" dirty="0"/>
              <a:t>World Electric Vehicle Journal</a:t>
            </a:r>
            <a:r>
              <a:rPr lang="en-US" sz="1500" dirty="0"/>
              <a:t>, </a:t>
            </a:r>
            <a:r>
              <a:rPr lang="en-US" sz="1500" i="1" dirty="0"/>
              <a:t>15</a:t>
            </a:r>
            <a:r>
              <a:rPr lang="en-US" sz="1500" dirty="0"/>
              <a:t>(8), 367.</a:t>
            </a:r>
          </a:p>
          <a:p>
            <a:r>
              <a:rPr lang="en-US" sz="1500" dirty="0"/>
              <a:t>Barton, D. C., &amp; Fieldhouse, J. D. (2024). Suspension systems and components. In </a:t>
            </a:r>
            <a:r>
              <a:rPr lang="en-US" sz="1500" i="1" dirty="0"/>
              <a:t>Automotive Chassis Engineering</a:t>
            </a:r>
            <a:r>
              <a:rPr lang="en-US" sz="1500" dirty="0"/>
              <a:t> (pp. 85-187). Cham: Springer International Publishing.</a:t>
            </a:r>
          </a:p>
          <a:p>
            <a:r>
              <a:rPr lang="en-US" sz="1500" dirty="0"/>
              <a:t>Hassan, I. U., </a:t>
            </a:r>
            <a:r>
              <a:rPr lang="en-US" sz="1500" dirty="0" err="1"/>
              <a:t>Panduru</a:t>
            </a:r>
            <a:r>
              <a:rPr lang="en-US" sz="1500" dirty="0"/>
              <a:t>, K., &amp; Walsh, J. (2024). An in-depth study of vibration sensors for condition monitoring. </a:t>
            </a:r>
            <a:r>
              <a:rPr lang="en-US" sz="1500" i="1" dirty="0"/>
              <a:t>Sensors</a:t>
            </a:r>
            <a:r>
              <a:rPr lang="en-US" sz="1500" dirty="0"/>
              <a:t>, </a:t>
            </a:r>
            <a:r>
              <a:rPr lang="en-US" sz="1500" i="1" dirty="0"/>
              <a:t>24</a:t>
            </a:r>
            <a:r>
              <a:rPr lang="en-US" sz="1500" dirty="0"/>
              <a:t>(3), 740.</a:t>
            </a:r>
          </a:p>
          <a:p>
            <a:r>
              <a:rPr lang="en-US" sz="1500" dirty="0" err="1"/>
              <a:t>Szczerba</a:t>
            </a:r>
            <a:r>
              <a:rPr lang="en-US" sz="1500" dirty="0"/>
              <a:t>, Z., </a:t>
            </a:r>
            <a:r>
              <a:rPr lang="en-US" sz="1500" dirty="0" err="1"/>
              <a:t>Szczerba</a:t>
            </a:r>
            <a:r>
              <a:rPr lang="en-US" sz="1500" dirty="0"/>
              <a:t>, P., &amp; </a:t>
            </a:r>
            <a:r>
              <a:rPr lang="en-US" sz="1500" dirty="0" err="1"/>
              <a:t>Szczerba</a:t>
            </a:r>
            <a:r>
              <a:rPr lang="en-US" sz="1500" dirty="0"/>
              <a:t>, K. (2022). Sensitivity of </a:t>
            </a:r>
            <a:r>
              <a:rPr lang="en-US" sz="1500" dirty="0" err="1"/>
              <a:t>piezoresistive</a:t>
            </a:r>
            <a:r>
              <a:rPr lang="en-US" sz="1500" dirty="0"/>
              <a:t> pressure sensors to acceleration. </a:t>
            </a:r>
            <a:r>
              <a:rPr lang="en-US" sz="1500" i="1" dirty="0"/>
              <a:t>Energies</a:t>
            </a:r>
            <a:r>
              <a:rPr lang="en-US" sz="1500" dirty="0"/>
              <a:t>, </a:t>
            </a:r>
            <a:r>
              <a:rPr lang="en-US" sz="1500" i="1" dirty="0"/>
              <a:t>15</a:t>
            </a:r>
            <a:r>
              <a:rPr lang="en-US" sz="1500" dirty="0"/>
              <a:t>(2), 493.</a:t>
            </a:r>
          </a:p>
          <a:p>
            <a:r>
              <a:rPr lang="en-US" sz="1500" dirty="0" err="1"/>
              <a:t>Fueldner</a:t>
            </a:r>
            <a:r>
              <a:rPr lang="en-US" sz="1500" dirty="0"/>
              <a:t>, M. (2020). Microphones. In </a:t>
            </a:r>
            <a:r>
              <a:rPr lang="en-US" sz="1500" i="1" dirty="0"/>
              <a:t>Handbook of silicon based MEMS materials and technologies</a:t>
            </a:r>
            <a:r>
              <a:rPr lang="en-US" sz="1500" dirty="0"/>
              <a:t> (pp. 937-948). Elsevier.</a:t>
            </a:r>
          </a:p>
          <a:p>
            <a:r>
              <a:rPr lang="en-US" sz="1500" dirty="0"/>
              <a:t>Bilal, N., </a:t>
            </a:r>
            <a:r>
              <a:rPr lang="en-US" sz="1500" dirty="0" err="1"/>
              <a:t>Tripathi</a:t>
            </a:r>
            <a:r>
              <a:rPr lang="en-US" sz="1500" dirty="0"/>
              <a:t>, A., &amp; Bajaj, A. K. (2020). On experiments in harmonically excited cantilever plates with 1: 2 internal resonance. </a:t>
            </a:r>
            <a:r>
              <a:rPr lang="en-US" sz="1500" i="1" dirty="0"/>
              <a:t>Nonlinear Dynamics</a:t>
            </a:r>
            <a:r>
              <a:rPr lang="en-US" sz="1500" dirty="0"/>
              <a:t>, </a:t>
            </a:r>
            <a:r>
              <a:rPr lang="en-US" sz="1500" i="1" dirty="0"/>
              <a:t>100</a:t>
            </a:r>
            <a:r>
              <a:rPr lang="en-US" sz="1500" dirty="0"/>
              <a:t>(1), 15-32.</a:t>
            </a:r>
          </a:p>
          <a:p>
            <a:r>
              <a:rPr lang="en-US" sz="1500" dirty="0"/>
              <a:t>Zhang, P., &amp; Li, L. (2020). Vibration and noise characteristics of high-frequency amorphous transformer under sinusoidal and non-sinusoidal voltage excitation. </a:t>
            </a:r>
            <a:r>
              <a:rPr lang="en-US" sz="1500" i="1" dirty="0"/>
              <a:t>International Journal of Electrical Power &amp; Energy Systems</a:t>
            </a:r>
            <a:r>
              <a:rPr lang="en-US" sz="1500" dirty="0"/>
              <a:t>, </a:t>
            </a:r>
            <a:r>
              <a:rPr lang="en-US" sz="1500" i="1" dirty="0"/>
              <a:t>123</a:t>
            </a:r>
            <a:r>
              <a:rPr lang="en-US" sz="1500" dirty="0"/>
              <a:t>, 106298.</a:t>
            </a:r>
          </a:p>
          <a:p>
            <a:pPr marL="0" indent="0">
              <a:buNone/>
            </a:pPr>
            <a:endParaRPr lang="en-US" sz="1500" dirty="0"/>
          </a:p>
        </p:txBody>
      </p:sp>
    </p:spTree>
    <p:extLst>
      <p:ext uri="{BB962C8B-B14F-4D97-AF65-F5344CB8AC3E}">
        <p14:creationId xmlns:p14="http://schemas.microsoft.com/office/powerpoint/2010/main" val="91735055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Organic</Template>
  <TotalTime>257</TotalTime>
  <Words>2560</Words>
  <Application>Microsoft Office PowerPoint</Application>
  <PresentationFormat>Widescreen</PresentationFormat>
  <Paragraphs>157</Paragraphs>
  <Slides>16</Slides>
  <Notes>15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Aptos</vt:lpstr>
      <vt:lpstr>Arial</vt:lpstr>
      <vt:lpstr>Calibri</vt:lpstr>
      <vt:lpstr>Candara Light</vt:lpstr>
      <vt:lpstr>Garamond</vt:lpstr>
      <vt:lpstr>Times New Roman</vt:lpstr>
      <vt:lpstr>Organic</vt:lpstr>
      <vt:lpstr>Investigation and Analysis of NVH (Noise, Vibration, and Harshness) in Road-Based Vehicles</vt:lpstr>
      <vt:lpstr> Task 1: Introduction</vt:lpstr>
      <vt:lpstr>Component Harmonic Resonance Concept</vt:lpstr>
      <vt:lpstr>Components Affected by Excitation Orders</vt:lpstr>
      <vt:lpstr>Measuring Mechanical Vibration</vt:lpstr>
      <vt:lpstr>Measuring Acoustic Air Pressure</vt:lpstr>
      <vt:lpstr>Sensor Operation for Mechanical Vibration</vt:lpstr>
      <vt:lpstr>Sensor Operation for Acoustic Air Pressure</vt:lpstr>
      <vt:lpstr>Task 2: Order Locked Analysis Overview</vt:lpstr>
      <vt:lpstr>NVH Data Analysis using DEWESOFT</vt:lpstr>
      <vt:lpstr>Identifying Harmonic Resonances</vt:lpstr>
      <vt:lpstr>Comparing Two Tests in NVH Analysis</vt:lpstr>
      <vt:lpstr>Comparison of NVH </vt:lpstr>
      <vt:lpstr>Observing Major Features in Data</vt:lpstr>
      <vt:lpstr>Conclusions and Further Research</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Investigation and Analysis of NVH (Noise, Vibration, and Harshness) in Road-Based Vehicles</dc:title>
  <dc:creator>Mubeen Ahmad</dc:creator>
  <cp:lastModifiedBy>Anandu Unnikrishnan Nair (2411630)</cp:lastModifiedBy>
  <cp:revision>30</cp:revision>
  <dcterms:created xsi:type="dcterms:W3CDTF">2025-04-10T14:48:00Z</dcterms:created>
  <dcterms:modified xsi:type="dcterms:W3CDTF">2025-04-27T14:48:01Z</dcterms:modified>
</cp:coreProperties>
</file>