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3" d="100"/>
          <a:sy n="93" d="100"/>
        </p:scale>
        <p:origin x="10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7569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300" y="1803400"/>
            <a:ext cx="5825202" cy="1234727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300" y="3038125"/>
            <a:ext cx="5825202" cy="822674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103466"/>
      </p:ext>
    </p:extLst>
  </p:cSld>
  <p:clrMapOvr>
    <a:masterClrMapping/>
  </p:clrMapOvr>
  <p:hf sldNum="0"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625976"/>
      </p:ext>
    </p:extLst>
  </p:cSld>
  <p:clrMapOvr>
    <a:masterClrMapping/>
  </p:clrMapOvr>
  <p:hf sldNum="0"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2025651"/>
            <a:ext cx="6447501" cy="1369936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206603"/>
      </p:ext>
    </p:extLst>
  </p:cSld>
  <p:clrMapOvr>
    <a:masterClrMapping/>
  </p:clrMapOvr>
  <p:hf sldNum="0"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1" y="1620442"/>
            <a:ext cx="3138026" cy="29105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7477" y="1620442"/>
            <a:ext cx="3138026" cy="29105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4/21/2026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795339"/>
      </p:ext>
    </p:extLst>
  </p:cSld>
  <p:clrMapOvr>
    <a:masterClrMapping/>
  </p:clrMapOvr>
  <p:hf sldNum="0"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6809" y="1620737"/>
            <a:ext cx="3139217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6809" y="2052934"/>
            <a:ext cx="3139217" cy="24780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16287" y="1620737"/>
            <a:ext cx="313921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16288" y="2052934"/>
            <a:ext cx="3139213" cy="24780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506674"/>
      </p:ext>
    </p:extLst>
  </p:cSld>
  <p:clrMapOvr>
    <a:masterClrMapping/>
  </p:clrMapOvr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818656"/>
      </p:ext>
    </p:extLst>
  </p:cSld>
  <p:clrMapOvr>
    <a:masterClrMapping/>
  </p:clrMapOvr>
  <p:hf sldNum="0"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005635"/>
      </p:ext>
    </p:extLst>
  </p:cSld>
  <p:clrMapOvr>
    <a:masterClrMapping/>
  </p:clrMapOvr>
  <p:hf sldNum="0"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123953"/>
            <a:ext cx="2890896" cy="958850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0346" y="386193"/>
            <a:ext cx="3385156" cy="41448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2082802"/>
            <a:ext cx="2890896" cy="1938337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797" indent="0">
              <a:buNone/>
              <a:defRPr sz="1050"/>
            </a:lvl2pPr>
            <a:lvl3pPr marL="685595" indent="0">
              <a:buNone/>
              <a:defRPr sz="900"/>
            </a:lvl3pPr>
            <a:lvl4pPr marL="1028392" indent="0">
              <a:buNone/>
              <a:defRPr sz="750"/>
            </a:lvl4pPr>
            <a:lvl5pPr marL="1371188" indent="0">
              <a:buNone/>
              <a:defRPr sz="750"/>
            </a:lvl5pPr>
            <a:lvl6pPr marL="1713986" indent="0">
              <a:buNone/>
              <a:defRPr sz="750"/>
            </a:lvl6pPr>
            <a:lvl7pPr marL="2056783" indent="0">
              <a:buNone/>
              <a:defRPr sz="750"/>
            </a:lvl7pPr>
            <a:lvl8pPr marL="2399580" indent="0">
              <a:buNone/>
              <a:defRPr sz="750"/>
            </a:lvl8pPr>
            <a:lvl9pPr marL="2742377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4/21/2026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916250"/>
      </p:ext>
    </p:extLst>
  </p:cSld>
  <p:clrMapOvr>
    <a:masterClrMapping/>
  </p:clrMapOvr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3600450"/>
            <a:ext cx="644750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8001" y="457200"/>
            <a:ext cx="6447501" cy="2884289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4025504"/>
            <a:ext cx="6447500" cy="505518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60206"/>
      </p:ext>
    </p:extLst>
  </p:cSld>
  <p:clrMapOvr>
    <a:masterClrMapping/>
  </p:clrMapOvr>
  <p:hf sldNum="0"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25527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294908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24604" y="2724150"/>
            <a:ext cx="5418393" cy="28575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4822133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448991"/>
            <a:ext cx="6447501" cy="1946595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086329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8744872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57200"/>
            <a:ext cx="6441152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040277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292127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5755" y="457200"/>
            <a:ext cx="978557" cy="3938588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1" y="457200"/>
            <a:ext cx="5295113" cy="39385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4562768"/>
      </p:ext>
    </p:extLst>
  </p:cSld>
  <p:clrMapOvr>
    <a:masterClrMapping/>
  </p:clrMapOvr>
  <p:hf sldNum="0"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16165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1620442"/>
            <a:ext cx="6447501" cy="29105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3850" y="4531022"/>
            <a:ext cx="68395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8001" y="4531022"/>
            <a:ext cx="472320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2998" y="4531022"/>
            <a:ext cx="51250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5529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</p:sldLayoutIdLst>
  <p:hf sldNum="0" hdr="0" dt="0"/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commons.wikimedia.org/wiki/File:Bali_river_waste.jp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F38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unpacked_proposal/word/media/image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274320"/>
            <a:ext cx="2011680" cy="77724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1005840"/>
            <a:ext cx="804672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Management and Pollution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Reduction Strategies for Wildlife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Protection in Natural and Urban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Ecosystems</a:t>
            </a:r>
            <a:endParaRPr lang="en-US" sz="2600" dirty="0"/>
          </a:p>
        </p:txBody>
      </p:sp>
      <p:sp>
        <p:nvSpPr>
          <p:cNvPr id="4" name="Shape 1"/>
          <p:cNvSpPr/>
          <p:nvPr/>
        </p:nvSpPr>
        <p:spPr>
          <a:xfrm>
            <a:off x="548640" y="3246120"/>
            <a:ext cx="3657600" cy="36576"/>
          </a:xfrm>
          <a:prstGeom prst="rect">
            <a:avLst/>
          </a:prstGeom>
          <a:solidFill>
            <a:srgbClr val="70AD47"/>
          </a:solidFill>
          <a:ln w="12700">
            <a:solidFill>
              <a:srgbClr val="70AD47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548640" y="3383280"/>
            <a:ext cx="80467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Foyajul Karim Rimon  |  ID: 2504503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ACFA7004 – Research Methods and Professional Developments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|  2025–26</a:t>
            </a:r>
            <a:endParaRPr lang="en-US" sz="1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Problem: Scale of Waste and Plastic Pollution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</a:t>
            </a:r>
            <a:r>
              <a:rPr lang="en-US" sz="900" dirty="0" smtClean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28600" y="77724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28600" y="85039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2.1bn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228600" y="147218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tonnes of municipal solid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generated in 2023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(UNEP and ISWA, 2024)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2651760" y="77724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651760" y="85039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3.8bn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2651760" y="147218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tonnes projected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2050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(UNEP and ISWA, 2024)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228600" y="246888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28600" y="254203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22m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228600" y="316382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tonnes of plastic leaked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into the environment in 2019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(OECD, 2022)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2651760" y="246888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2651760" y="254203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$640bn</a:t>
            </a:r>
            <a:endParaRPr lang="en-US" sz="2600" dirty="0"/>
          </a:p>
        </p:txBody>
      </p:sp>
      <p:sp>
        <p:nvSpPr>
          <p:cNvPr id="16" name="Text 14"/>
          <p:cNvSpPr/>
          <p:nvPr/>
        </p:nvSpPr>
        <p:spPr>
          <a:xfrm>
            <a:off x="2651760" y="316382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projected annual cost of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waste management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2050 (UNEP and ISWA, 2024)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228600" y="4224528"/>
            <a:ext cx="4846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9% of all plastics ever produced have been recycled; 22% leaked uncontrolled into the environment (OECD, 2022)</a:t>
            </a:r>
            <a:endParaRPr lang="en-US" sz="1000" dirty="0"/>
          </a:p>
        </p:txBody>
      </p:sp>
      <p:pic>
        <p:nvPicPr>
          <p:cNvPr id="18" name="Image 0" descr="/home/claude/unpacked_proposal/word/media/image2.jp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257800" y="749808"/>
            <a:ext cx="3611880" cy="3383280"/>
          </a:xfrm>
          <a:prstGeom prst="rect">
            <a:avLst/>
          </a:prstGeom>
        </p:spPr>
      </p:pic>
      <p:sp>
        <p:nvSpPr>
          <p:cNvPr id="19" name="Text 16"/>
          <p:cNvSpPr/>
          <p:nvPr/>
        </p:nvSpPr>
        <p:spPr>
          <a:xfrm>
            <a:off x="5257800" y="4151376"/>
            <a:ext cx="3611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80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</a:t>
            </a:r>
            <a:r>
              <a:rPr lang="en-US" sz="800" b="1" i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– Plastic waste in the river of Bali </a:t>
            </a:r>
            <a:r>
              <a:rPr lang="en-US" sz="80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(Source: </a:t>
            </a:r>
            <a:r>
              <a:rPr lang="en-US" sz="80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https://</a:t>
            </a:r>
            <a:r>
              <a:rPr lang="en-US" sz="800" b="1" i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commons.wikimedia.org/wiki/File:Bali_river_waste.jpg</a:t>
            </a:r>
            <a:r>
              <a:rPr lang="en-US" sz="800" b="1" i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; accessed on 1 Apr, 2026)</a:t>
            </a:r>
            <a:endParaRPr lang="en-US" sz="800" b="1" baseline="30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and Objectives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74320" y="777240"/>
            <a:ext cx="8595360" cy="868680"/>
          </a:xfrm>
          <a:prstGeom prst="rect">
            <a:avLst/>
          </a:prstGeom>
          <a:solidFill>
            <a:srgbClr val="E8F0FB"/>
          </a:solidFill>
          <a:ln w="12700">
            <a:solidFill>
              <a:srgbClr val="A8C0E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411480" y="804672"/>
            <a:ext cx="832104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 </a:t>
            </a: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systematically </a:t>
            </a:r>
            <a:r>
              <a:rPr lang="en-US" sz="1250" dirty="0" err="1" smtClean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evalute</a:t>
            </a:r>
            <a:r>
              <a:rPr lang="en-US" sz="1250" dirty="0" smtClean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effectiveness of waste management strategies in reducing wildlife exposure to plastic pollution in terrestrial, freshwater, and urban environments.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274320" y="17830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274320" y="2176272"/>
            <a:ext cx="320040" cy="50292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74320" y="2176272"/>
            <a:ext cx="320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21792" y="2176272"/>
            <a:ext cx="8247888" cy="50292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13232" y="2203704"/>
            <a:ext cx="806500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identify and evaluate key wildlife exposure pathways associated with plastic pollution.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274320" y="2862072"/>
            <a:ext cx="320040" cy="50292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274320" y="2862072"/>
            <a:ext cx="320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621792" y="2862072"/>
            <a:ext cx="8247888" cy="50292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13232" y="2889504"/>
            <a:ext cx="806500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assess the effectiveness of various waste management strategies in mitigating wildlife exposure to plastic.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274320" y="3547872"/>
            <a:ext cx="320040" cy="50292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274320" y="3547872"/>
            <a:ext cx="320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621792" y="3547872"/>
            <a:ext cx="8247888" cy="50292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713232" y="3575304"/>
            <a:ext cx="806500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explore governance factors and their impact on </a:t>
            </a:r>
            <a:r>
              <a:rPr lang="en-US" sz="1200" dirty="0" smtClean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effectiveness of waste management strategies.</a:t>
            </a:r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74320" y="822960"/>
            <a:ext cx="457200" cy="105156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74320" y="822960"/>
            <a:ext cx="4572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Q1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758952" y="822960"/>
            <a:ext cx="8110728" cy="1051560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14400" y="896112"/>
            <a:ext cx="7863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are the most effective waste management strategies to reduce wildlife exposure to plastic pollution in terrestrial, freshwater, and urban ecosystems?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274320" y="2148840"/>
            <a:ext cx="457200" cy="105156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274320" y="2148840"/>
            <a:ext cx="4572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Q2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758952" y="2148840"/>
            <a:ext cx="8110728" cy="10515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14400" y="2221992"/>
            <a:ext cx="7863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governance quality and public participation influence the success of waste management strategies in mitigating plastic pollution impacts on wildlife?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274320" y="3474720"/>
            <a:ext cx="457200" cy="105156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274320" y="3474720"/>
            <a:ext cx="4572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Q3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758952" y="3474720"/>
            <a:ext cx="8110728" cy="1051560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914400" y="3547872"/>
            <a:ext cx="7863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specific wildlife exposure pathways are most harmful, and how can waste management practices be targeted to interrupt these pathways effectively?</a:t>
            </a:r>
            <a:endParaRPr lang="en-US" sz="12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Wildlife Exposure Pathways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11</a:t>
            </a:r>
            <a:endParaRPr lang="en-US" sz="9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74320" y="749808"/>
          <a:ext cx="5394960" cy="2667000"/>
        </p:xfrm>
        <a:graphic>
          <a:graphicData uri="http://schemas.openxmlformats.org/drawingml/2006/table">
            <a:tbl>
              <a:tblPr/>
              <a:tblGrid>
                <a:gridCol w="109728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41732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69164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18872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Pathway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Mechanism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Wildlife Implication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Evidence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Ingestion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Animals consume fragments overlapping with food size ranges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Digestive blockage, reduced feeding efficiency, pollutant transfer into food webs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Jâms et al. (2020); Rochman et al. (2016)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Entanglement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Flexible items trap or injure animals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Injury, restricted movement, drowning or death. Turtles, eared seals and polar bears most affected.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Borrelle et al. (2020); Issifu and Sumaila (2020)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Chemical Exposure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Additives, leachates, combustion residues enter soils and water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Chronic stress affecting physiology, behaviour and reproduction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Sigmund et al. (2023); Bean et al. (2024)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Habitat Alteration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Litter changes physical structure, water quality and substrate conditions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Altered community composition; reduced freshwater biodiversity even at moderate litter levels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Milner et al. (2025); Sheng et al. (2024)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Image 0" descr="/home/claude/unpacked_proposal/word/media/image4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806440" y="749808"/>
            <a:ext cx="3108960" cy="374904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806440" y="452628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</a:t>
            </a:r>
            <a:r>
              <a:rPr lang="en-US" sz="750" b="1" i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</a:t>
            </a:r>
            <a:r>
              <a:rPr lang="en-US" sz="75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Reported marine plastic entanglement incidents by animal group</a:t>
            </a:r>
            <a:endParaRPr lang="en-US" sz="75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75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(Issifu and Sumaila, 2020)</a:t>
            </a:r>
            <a:endParaRPr lang="en-US" sz="75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of Waste Management Strategies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11</a:t>
            </a:r>
            <a:endParaRPr lang="en-US" sz="9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28600" y="749808"/>
          <a:ext cx="7772400" cy="2110740"/>
        </p:xfrm>
        <a:graphic>
          <a:graphicData uri="http://schemas.openxmlformats.org/drawingml/2006/table">
            <a:tbl>
              <a:tblPr/>
              <a:tblGrid>
                <a:gridCol w="173736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417320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18872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1417320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  <a:gridCol w="2011680">
                  <a:extLst>
                    <a:ext uri="{9D8B030D-6E8A-4147-A177-3AD203B41FA5}">
                      <a16:colId xmlns=""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Strategy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Where It Acts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Preventive Strength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Wildlife Value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Main Limitation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Prevention &amp; product redesign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At source, before waste created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Very 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Very 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Requires regulation and market reform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Reliable collection &amp; segregation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Before leakage, during handling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Fails where service continuity is weak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Deposit return schemes &amp; EPR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Product and recovery system level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Medium–high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Medium–high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Depends on scheme design (Picuno et al., 2025)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Hydrological hotspot interception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Drains, streams, rivers, outlets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 in targeted locations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Cannot substitute upstream reform (Meijer et al., 2021)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Cleanup + habitat restoration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After leakage has occurred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CC33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Low (prevention)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Medium–high where legacy pollution harms habitat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May cause short-term ecological trade-offs (Milner et al., 2025)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 3"/>
          <p:cNvSpPr/>
          <p:nvPr/>
        </p:nvSpPr>
        <p:spPr>
          <a:xfrm>
            <a:off x="98612" y="4863353"/>
            <a:ext cx="8686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finding: Cleanup alone cannot keep pace with rising plastic generation unless upstream prevention also advances (Borrelle et al., 2020; Lau et al., 2020)</a:t>
            </a:r>
            <a:endParaRPr lang="en-US" sz="1000" b="1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4612" y="2893359"/>
            <a:ext cx="3542459" cy="20246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Literature Gap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11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274320" y="804672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Literature Lacks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274320" y="1234440"/>
            <a:ext cx="493776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comparative studies rely on operational indicators — collection coverage and recycling rates — rather than wildlife-centred outcome measures.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ecological effectiveness of waste management strategies has rarely been evaluated using changes in wildlife exposure, habitat condition or species-level impacts.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limits the capacity of conservation practitioners to engage with waste policy reform using biodiversity evidence.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makes it difficult to identify which combinations of interventions generate the best conservation outcomes per unit of investment.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5486400" y="749808"/>
            <a:ext cx="3474720" cy="3931920"/>
          </a:xfrm>
          <a:prstGeom prst="rect">
            <a:avLst/>
          </a:prstGeom>
          <a:solidFill>
            <a:srgbClr val="EBF5EB"/>
          </a:solidFill>
          <a:ln w="12700">
            <a:solidFill>
              <a:srgbClr val="A8D0A8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577840" y="822960"/>
            <a:ext cx="3291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C6E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Research Addresses the Gap By: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5577840" y="1371600"/>
            <a:ext cx="329184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Constructing a systematic, evidence-based framework linking strategy type, implementation context and ecological outcome.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Evaluating strategies by their capacity to interrupt specific wildlife exposure pathways.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Proposing wildlife-centred indicators to measure success beyond operational targets.</a:t>
            </a:r>
            <a:endParaRPr lang="en-US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 0" descr="/home/claude/unpacked_proposal/word/media/image6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778188" y="1059628"/>
            <a:ext cx="4365812" cy="3383280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11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274320" y="749808"/>
            <a:ext cx="54864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Design: Structured Critical Literature Review (Awino and Apitz, 2024)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274320" y="114300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Analytical Framework — Three Lenses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274320" y="1536192"/>
            <a:ext cx="411480" cy="77724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74320" y="1536192"/>
            <a:ext cx="411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713232" y="1536192"/>
            <a:ext cx="4251621" cy="77724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22960" y="1581912"/>
            <a:ext cx="409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DPSIR Model  </a:t>
            </a: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Driver–Pressure–State–Impact–Response: establishes the logical chain from social and economic systems to ecological change and management responses.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274320" y="2468880"/>
            <a:ext cx="411480" cy="77724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74320" y="2468880"/>
            <a:ext cx="411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3" name="Shape 11"/>
          <p:cNvSpPr/>
          <p:nvPr/>
        </p:nvSpPr>
        <p:spPr>
          <a:xfrm>
            <a:off x="713232" y="2468880"/>
            <a:ext cx="4251621" cy="77724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22960" y="2514600"/>
            <a:ext cx="409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Hierarchy  </a:t>
            </a: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a normative framework evaluating where in the causal chain each strategy acts — from prevention, reuse, recycling and recovery through to disposal (Awino and Apitz, 2024).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74320" y="3401568"/>
            <a:ext cx="411480" cy="77724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274320" y="3401568"/>
            <a:ext cx="411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713232" y="3401568"/>
            <a:ext cx="4251621" cy="77724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22960" y="3447288"/>
            <a:ext cx="409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Wildlife Exposure Lens  </a:t>
            </a: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Categorises harm by pathway — ingestion, entanglement, chemical exposure and habitat alteration — enabling evaluation of strategies by their capacity to interrupt specific exposure mechanisms.</a:t>
            </a:r>
            <a:endParaRPr lang="en-US" sz="1050" dirty="0"/>
          </a:p>
        </p:txBody>
      </p:sp>
      <p:sp>
        <p:nvSpPr>
          <p:cNvPr id="21" name="Text 18"/>
          <p:cNvSpPr/>
          <p:nvPr/>
        </p:nvSpPr>
        <p:spPr>
          <a:xfrm>
            <a:off x="5299038" y="4469802"/>
            <a:ext cx="3662082" cy="51367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</a:t>
            </a:r>
            <a:r>
              <a:rPr lang="en-US" sz="750" b="1" i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– </a:t>
            </a:r>
            <a:r>
              <a:rPr lang="en-US" sz="75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management and wildlife protection </a:t>
            </a:r>
            <a:r>
              <a:rPr lang="en-US" sz="750" b="1" i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logic</a:t>
            </a:r>
            <a:endParaRPr lang="en-US" sz="75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Results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74320" y="749808"/>
            <a:ext cx="8595360" cy="1207008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274320" y="749808"/>
            <a:ext cx="457200" cy="12070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749808"/>
            <a:ext cx="457200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868680" y="841248"/>
            <a:ext cx="7909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Evidence-Graded Matrix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868680" y="1170432"/>
            <a:ext cx="790956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Maps strategy types against wildlife exposure pathways and ecosystem contexts. Identifies which interventions have the strongest evidence base, which are promising but under-tested, and which are commonly promoted but weakly supported by ecological outcome data.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274320" y="2093976"/>
            <a:ext cx="8595360" cy="1207008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274320" y="2093976"/>
            <a:ext cx="457200" cy="1207008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74320" y="2093976"/>
            <a:ext cx="457200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868680" y="2185416"/>
            <a:ext cx="7909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Conditions Analysis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868680" y="2514600"/>
            <a:ext cx="790956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Identifies governance conditions explaining variation in ecological outcomes: service reliability, accountability structures, community participation, and integration of biodiversity monitoring — consistent with findings by Wang et al. (2025) and Sasahara et al. (2024).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74320" y="3438144"/>
            <a:ext cx="8595360" cy="1207008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274320" y="3438144"/>
            <a:ext cx="457200" cy="12070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274320" y="3438144"/>
            <a:ext cx="457200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868680" y="3529584"/>
            <a:ext cx="7909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Monitoring Framework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868680" y="3858768"/>
            <a:ext cx="790956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around four indicator domains: Exposure indicators (litter density, drain capture loads); Biological indicators (entanglement records, macroinvertebrate condition); Habitat indicators (riparian cover, substrate quality); Governance indicators (collection reliability, participation rates).</a:t>
            </a:r>
            <a:endParaRPr lang="en-US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F38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11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45720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914400"/>
            <a:ext cx="3200400" cy="36576"/>
          </a:xfrm>
          <a:prstGeom prst="rect">
            <a:avLst/>
          </a:prstGeom>
          <a:solidFill>
            <a:srgbClr val="70AD47"/>
          </a:solidFill>
          <a:ln w="12700">
            <a:solidFill>
              <a:srgbClr val="70AD47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57200" y="1097280"/>
            <a:ext cx="8124738" cy="3566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Plastic pollution harms wildlife through multiple, distinct pathways — no single intervention is sufficient (MacLeod et al., 2021).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most effective strategies act early in the causal chain: prevention and upstream redesign outperform downstream cleanup (Borrelle et al., 2020; Lau et al., 2020).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Governance quality — service reliability, accountability, public participation — is as important as technical design (Wang et al., 2025; Sasahara et al., 2024).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policy evaluation uses the wrong metrics; this research proposes wildlife-centred indicators that track whether wildlife risk is actually declining.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will be relevant to environmental regulators, conservation organisations, municipal waste managers, and policymakers.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117446" y="4533830"/>
            <a:ext cx="8852063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70AD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28600" y="749808"/>
            <a:ext cx="4251960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Awino, F.B. and Apitz, S.E. (2024) 'Solid waste management in the context of the waste hierarchy and circular economy frameworks: An international critical review', Integrated Environmental Assessment and Management, 20(1), pp. 9–35.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Bean, T.G. et al. (2024) 'Toxicological effects assessment for wildlife in the 21st century', Integrated Environmental Assessment and Management, 20(3), pp. 699–724.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Borrelle, S.B. et al. (2020) 'Predicted growth in plastic waste exceeds efforts to mitigate plastic pollution', Science, 369(6510), pp. 1515–1518.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Issifu, I. and Sumaila, U.R. (2020) 'A review of the production, recycling and management of marine plastic pollution', Journal of Marine Science and Engineering, 8(11), p. 945.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Jâms, I.B. et al. (2020) 'Estimating the size distribution of plastics ingested by animals', Nature Communications, 11(1), p. 1594.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Lau, W.W.Y. et al. (2020) 'Evaluating scenarios toward zero plastic pollution', Science, 369(6510), pp. 1455–1461.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MacLeod, M. et al. (2021) 'The global threat from plastic pollution', Science, 373(6550), pp. 61–65.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Meijer, L.J.J. et al. (2021) 'More than 1000 rivers account for 80% of global riverine plastic emissions into the ocean', Science Advances, 7(18), p. eaaz5803.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Milner, V.S. et al. (2025) 'What a load of rubbish: The impact of anthropogenic litter on urban freshwater diversity', Environmental Pollution, 373, p. 126097.</a:t>
            </a:r>
            <a:endParaRPr lang="en-US" sz="780" dirty="0"/>
          </a:p>
        </p:txBody>
      </p:sp>
      <p:sp>
        <p:nvSpPr>
          <p:cNvPr id="5" name="Text 3"/>
          <p:cNvSpPr/>
          <p:nvPr/>
        </p:nvSpPr>
        <p:spPr>
          <a:xfrm>
            <a:off x="4663440" y="749808"/>
            <a:ext cx="4251960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OECD (2022) Global Plastics Outlook: Economic Drivers, Environmental Impacts and Policy Options. Paris: OECD Publishing.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Picuno, C. et al. (2025) 'The potential of deposit refund systems in closing the plastic beverage bottle loop: A review', Resources, Conservation and Recycling, 212, p. 107962.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Rochman, C.M. et al. (2016) 'The ecological impacts of marine debris: unravelling the demonstrated evidence from what is perceived', Ecology, 97(2), pp. 302–312.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Sasahara, C. et al. (2024) 'Municipal solid waste governance: development and application of an index embodying the Global South context', Frontiers in Sustainability, 5, p. 1409418.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Sheng, D. et al. (2024) 'Plastic pollution in agricultural landscapes: an overlooked threat to pollination, biocontrol and food security', Nature Communications, 15(1), p. 8413.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Sigmund, G. et al. (2023) 'Addressing chemical pollution in biodiversity research', Global Change Biology, 29(12), pp. 3240–3255.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UNEP and ISWA (2024) Global Waste Management Outlook 2024: Beyond an Age of Waste – Turning Rubbish into a Resource. Nairobi: UNEP.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Wang, S., Truffer, B. and Bai, X. (2025) 'Pathways towards successful urban community waste management: Insight from 26 experiments in China', Environmental Innovation and Societal Transitions, 57, p. 101032.</a:t>
            </a:r>
            <a:endParaRPr lang="en-US" sz="78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2632</TotalTime>
  <Words>1756</Words>
  <Application>Microsoft Office PowerPoint</Application>
  <PresentationFormat>On-screen Show (16:9)</PresentationFormat>
  <Paragraphs>172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 Management and Wildlife Protection</dc:title>
  <dc:subject>PptxGenJS Presentation</dc:subject>
  <dc:creator>Foyajul Karim Rimon</dc:creator>
  <cp:lastModifiedBy>Microsoft account</cp:lastModifiedBy>
  <cp:revision>13</cp:revision>
  <dcterms:created xsi:type="dcterms:W3CDTF">2026-04-12T23:21:50Z</dcterms:created>
  <dcterms:modified xsi:type="dcterms:W3CDTF">2026-04-21T16:06:56Z</dcterms:modified>
</cp:coreProperties>
</file>