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8" r:id="rId3"/>
    <p:sldId id="259" r:id="rId4"/>
    <p:sldId id="260" r:id="rId5"/>
    <p:sldId id="257" r:id="rId6"/>
    <p:sldId id="261" r:id="rId7"/>
  </p:sldIdLst>
  <p:sldSz cx="12192000" cy="68580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80" d="100"/>
          <a:sy n="80" d="100"/>
        </p:scale>
        <p:origin x="782"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2F355103-3FC0-4606-905D-103CC6DD3ABB}" type="datetimeFigureOut">
              <a:rPr lang="en-GB" smtClean="0"/>
              <a:t>22/06/2025</a:t>
            </a:fld>
            <a:endParaRPr lang="en-GB"/>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7F7A2AA6-F440-43B6-A905-30776337360A}" type="slidenum">
              <a:rPr lang="en-GB" smtClean="0"/>
              <a:t>‹#›</a:t>
            </a:fld>
            <a:endParaRPr lang="en-GB"/>
          </a:p>
        </p:txBody>
      </p:sp>
    </p:spTree>
    <p:extLst>
      <p:ext uri="{BB962C8B-B14F-4D97-AF65-F5344CB8AC3E}">
        <p14:creationId xmlns:p14="http://schemas.microsoft.com/office/powerpoint/2010/main" val="1207105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7A2AA6-F440-43B6-A905-30776337360A}" type="slidenum">
              <a:rPr lang="en-GB" smtClean="0"/>
              <a:t>2</a:t>
            </a:fld>
            <a:endParaRPr lang="en-GB"/>
          </a:p>
        </p:txBody>
      </p:sp>
    </p:spTree>
    <p:extLst>
      <p:ext uri="{BB962C8B-B14F-4D97-AF65-F5344CB8AC3E}">
        <p14:creationId xmlns:p14="http://schemas.microsoft.com/office/powerpoint/2010/main" val="30682913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DAD9BC18-A51E-426C-9F3F-3D324A2EB620}" type="datetimeFigureOut">
              <a:rPr lang="en-GB" smtClean="0"/>
              <a:t>22/06/2025</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6176F958-E9D6-43A1-A80F-54EE02B84503}" type="slidenum">
              <a:rPr lang="en-GB" smtClean="0"/>
              <a:t>‹#›</a:t>
            </a:fld>
            <a:endParaRPr lang="en-GB"/>
          </a:p>
        </p:txBody>
      </p:sp>
    </p:spTree>
    <p:extLst>
      <p:ext uri="{BB962C8B-B14F-4D97-AF65-F5344CB8AC3E}">
        <p14:creationId xmlns:p14="http://schemas.microsoft.com/office/powerpoint/2010/main" val="2217753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D9BC18-A51E-426C-9F3F-3D324A2EB620}" type="datetimeFigureOut">
              <a:rPr lang="en-GB" smtClean="0"/>
              <a:t>22/06/2025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76F958-E9D6-43A1-A80F-54EE02B84503}" type="slidenum">
              <a:rPr lang="en-GB" smtClean="0"/>
              <a:t>‹#›</a:t>
            </a:fld>
            <a:endParaRPr lang="en-GB"/>
          </a:p>
        </p:txBody>
      </p:sp>
    </p:spTree>
    <p:extLst>
      <p:ext uri="{BB962C8B-B14F-4D97-AF65-F5344CB8AC3E}">
        <p14:creationId xmlns:p14="http://schemas.microsoft.com/office/powerpoint/2010/main" val="2615033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D9BC18-A51E-426C-9F3F-3D324A2EB620}" type="datetimeFigureOut">
              <a:rPr lang="en-GB" smtClean="0"/>
              <a:t>22/06/2025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76F958-E9D6-43A1-A80F-54EE02B84503}" type="slidenum">
              <a:rPr lang="en-GB" smtClean="0"/>
              <a:t>‹#›</a:t>
            </a:fld>
            <a:endParaRPr lang="en-GB"/>
          </a:p>
        </p:txBody>
      </p:sp>
    </p:spTree>
    <p:extLst>
      <p:ext uri="{BB962C8B-B14F-4D97-AF65-F5344CB8AC3E}">
        <p14:creationId xmlns:p14="http://schemas.microsoft.com/office/powerpoint/2010/main" val="518490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AD9BC18-A51E-426C-9F3F-3D324A2EB620}" type="datetimeFigureOut">
              <a:rPr lang="en-GB" smtClean="0"/>
              <a:t>22/06/2025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76F958-E9D6-43A1-A80F-54EE02B84503}" type="slidenum">
              <a:rPr lang="en-GB" smtClean="0"/>
              <a:t>‹#›</a:t>
            </a:fld>
            <a:endParaRPr lang="en-GB"/>
          </a:p>
        </p:txBody>
      </p:sp>
    </p:spTree>
    <p:extLst>
      <p:ext uri="{BB962C8B-B14F-4D97-AF65-F5344CB8AC3E}">
        <p14:creationId xmlns:p14="http://schemas.microsoft.com/office/powerpoint/2010/main" val="1338932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D9BC18-A51E-426C-9F3F-3D324A2EB620}" type="datetimeFigureOut">
              <a:rPr lang="en-GB" smtClean="0"/>
              <a:t>22/06/2025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76F958-E9D6-43A1-A80F-54EE02B84503}" type="slidenum">
              <a:rPr lang="en-GB" smtClean="0"/>
              <a:t>‹#›</a:t>
            </a:fld>
            <a:endParaRPr lang="en-GB"/>
          </a:p>
        </p:txBody>
      </p:sp>
    </p:spTree>
    <p:extLst>
      <p:ext uri="{BB962C8B-B14F-4D97-AF65-F5344CB8AC3E}">
        <p14:creationId xmlns:p14="http://schemas.microsoft.com/office/powerpoint/2010/main" val="1330480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AD9BC18-A51E-426C-9F3F-3D324A2EB620}" type="datetimeFigureOut">
              <a:rPr lang="en-GB" smtClean="0"/>
              <a:t>22/06/2025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76F958-E9D6-43A1-A80F-54EE02B84503}" type="slidenum">
              <a:rPr lang="en-GB" smtClean="0"/>
              <a:t>‹#›</a:t>
            </a:fld>
            <a:endParaRPr lang="en-GB"/>
          </a:p>
        </p:txBody>
      </p:sp>
    </p:spTree>
    <p:extLst>
      <p:ext uri="{BB962C8B-B14F-4D97-AF65-F5344CB8AC3E}">
        <p14:creationId xmlns:p14="http://schemas.microsoft.com/office/powerpoint/2010/main" val="3136692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D9BC18-A51E-426C-9F3F-3D324A2EB620}" type="datetimeFigureOut">
              <a:rPr lang="en-GB" smtClean="0"/>
              <a:t>22/06/2025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76F958-E9D6-43A1-A80F-54EE02B84503}" type="slidenum">
              <a:rPr lang="en-GB" smtClean="0"/>
              <a:t>‹#›</a:t>
            </a:fld>
            <a:endParaRPr lang="en-GB"/>
          </a:p>
        </p:txBody>
      </p:sp>
    </p:spTree>
    <p:extLst>
      <p:ext uri="{BB962C8B-B14F-4D97-AF65-F5344CB8AC3E}">
        <p14:creationId xmlns:p14="http://schemas.microsoft.com/office/powerpoint/2010/main" val="2900394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DAD9BC18-A51E-426C-9F3F-3D324A2EB620}" type="datetimeFigureOut">
              <a:rPr lang="en-GB" smtClean="0"/>
              <a:t>22/06/2025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6176F958-E9D6-43A1-A80F-54EE02B84503}" type="slidenum">
              <a:rPr lang="en-GB" smtClean="0"/>
              <a:t>‹#›</a:t>
            </a:fld>
            <a:endParaRPr lang="en-GB"/>
          </a:p>
        </p:txBody>
      </p:sp>
    </p:spTree>
    <p:extLst>
      <p:ext uri="{BB962C8B-B14F-4D97-AF65-F5344CB8AC3E}">
        <p14:creationId xmlns:p14="http://schemas.microsoft.com/office/powerpoint/2010/main" val="3941261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DAD9BC18-A51E-426C-9F3F-3D324A2EB620}" type="datetimeFigureOut">
              <a:rPr lang="en-GB" smtClean="0"/>
              <a:t>22/06/2025</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6176F958-E9D6-43A1-A80F-54EE02B84503}" type="slidenum">
              <a:rPr lang="en-GB" smtClean="0"/>
              <a:t>‹#›</a:t>
            </a:fld>
            <a:endParaRPr lang="en-GB"/>
          </a:p>
        </p:txBody>
      </p:sp>
    </p:spTree>
    <p:extLst>
      <p:ext uri="{BB962C8B-B14F-4D97-AF65-F5344CB8AC3E}">
        <p14:creationId xmlns:p14="http://schemas.microsoft.com/office/powerpoint/2010/main" val="295450738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D9BC18-A51E-426C-9F3F-3D324A2EB620}" type="datetimeFigureOut">
              <a:rPr lang="en-GB" smtClean="0"/>
              <a:t>22/06/2025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76F958-E9D6-43A1-A80F-54EE02B84503}" type="slidenum">
              <a:rPr lang="en-GB" smtClean="0"/>
              <a:t>‹#›</a:t>
            </a:fld>
            <a:endParaRPr lang="en-GB"/>
          </a:p>
        </p:txBody>
      </p:sp>
    </p:spTree>
    <p:extLst>
      <p:ext uri="{BB962C8B-B14F-4D97-AF65-F5344CB8AC3E}">
        <p14:creationId xmlns:p14="http://schemas.microsoft.com/office/powerpoint/2010/main" val="2083844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D9BC18-A51E-426C-9F3F-3D324A2EB620}" type="datetimeFigureOut">
              <a:rPr lang="en-GB" smtClean="0"/>
              <a:t>22/06/2025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76F958-E9D6-43A1-A80F-54EE02B84503}" type="slidenum">
              <a:rPr lang="en-GB" smtClean="0"/>
              <a:t>‹#›</a:t>
            </a:fld>
            <a:endParaRPr lang="en-GB"/>
          </a:p>
        </p:txBody>
      </p:sp>
    </p:spTree>
    <p:extLst>
      <p:ext uri="{BB962C8B-B14F-4D97-AF65-F5344CB8AC3E}">
        <p14:creationId xmlns:p14="http://schemas.microsoft.com/office/powerpoint/2010/main" val="6385795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DAD9BC18-A51E-426C-9F3F-3D324A2EB620}" type="datetimeFigureOut">
              <a:rPr lang="en-GB" smtClean="0"/>
              <a:t>22/06/2025</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6176F958-E9D6-43A1-A80F-54EE02B84503}" type="slidenum">
              <a:rPr lang="en-GB" smtClean="0"/>
              <a:t>‹#›</a:t>
            </a:fld>
            <a:endParaRPr lang="en-GB"/>
          </a:p>
        </p:txBody>
      </p:sp>
    </p:spTree>
    <p:extLst>
      <p:ext uri="{BB962C8B-B14F-4D97-AF65-F5344CB8AC3E}">
        <p14:creationId xmlns:p14="http://schemas.microsoft.com/office/powerpoint/2010/main" val="29483641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www.claremarieholistictherapist.co.uk/blog/12-ways-to-living-a-holistic-lifestyle" TargetMode="External"/><Relationship Id="rId13" Type="http://schemas.openxmlformats.org/officeDocument/2006/relationships/hyperlink" Target="https://www.medicinenet.com/healthy_living/article.htm" TargetMode="External"/><Relationship Id="rId3" Type="http://schemas.openxmlformats.org/officeDocument/2006/relationships/hyperlink" Target="https://forbusiness.benenden.co.uk/health-and-wellbeing-guide" TargetMode="External"/><Relationship Id="rId7" Type="http://schemas.openxmlformats.org/officeDocument/2006/relationships/hyperlink" Target="https://assets.publishing.service.gov.uk/media/5a7c0121ed915d41476222b1/promoting_health_of_looked_after_children.pdf" TargetMode="External"/><Relationship Id="rId12" Type="http://schemas.openxmlformats.org/officeDocument/2006/relationships/hyperlink" Target="https://www.medicalnewstoday.com/articles/150999" TargetMode="External"/><Relationship Id="rId2" Type="http://schemas.openxmlformats.org/officeDocument/2006/relationships/hyperlink" Target="https://www.filiparmiranda.com/en/childrens-health-key-factors/" TargetMode="External"/><Relationship Id="rId1" Type="http://schemas.openxmlformats.org/officeDocument/2006/relationships/slideLayout" Target="../slideLayouts/slideLayout2.xml"/><Relationship Id="rId6" Type="http://schemas.openxmlformats.org/officeDocument/2006/relationships/hyperlink" Target="https://www.childrenscommissioner.gov.uk/blog/the-importance-of-health-and-well-being-to-children-and-young-people/" TargetMode="External"/><Relationship Id="rId11" Type="http://schemas.openxmlformats.org/officeDocument/2006/relationships/hyperlink" Target="https://www.mashealth.net/2021/07/18/517/" TargetMode="External"/><Relationship Id="rId5" Type="http://schemas.openxmlformats.org/officeDocument/2006/relationships/hyperlink" Target="https://brainmanager.io/blog/mental/what-is-holistic-well-being-and-health" TargetMode="External"/><Relationship Id="rId10" Type="http://schemas.openxmlformats.org/officeDocument/2006/relationships/hyperlink" Target="https://chcm.com/news-events/holistic-approaches-to-well-being-and-health/" TargetMode="External"/><Relationship Id="rId4" Type="http://schemas.openxmlformats.org/officeDocument/2006/relationships/hyperlink" Target="https://www.berkeleywellbeing.com/healthy-lifestyle.html" TargetMode="External"/><Relationship Id="rId9" Type="http://schemas.openxmlformats.org/officeDocument/2006/relationships/hyperlink" Target="https://hqlo.biomedcentral.com/articles/10.1186/s12955-020-01423-y"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sites.google.com/hwbcymru.net/cdit/curriculum-design/vision-for-learning/health-and-well-being" TargetMode="External"/><Relationship Id="rId3" Type="http://schemas.openxmlformats.org/officeDocument/2006/relationships/hyperlink" Target="https://www.physio-pedia.com/Health_Promotion_Theories_and_Models" TargetMode="External"/><Relationship Id="rId7" Type="http://schemas.openxmlformats.org/officeDocument/2006/relationships/hyperlink" Target="https://hwb.gov.wales/curriculum-for-wales/health-and-well-being/statements-of-what-matters/" TargetMode="External"/><Relationship Id="rId2" Type="http://schemas.openxmlformats.org/officeDocument/2006/relationships/hyperlink" Target="https://www.mentalhealth.org.uk/explore-mental-health/a-z-topics/prevention-and-mental-health" TargetMode="External"/><Relationship Id="rId1" Type="http://schemas.openxmlformats.org/officeDocument/2006/relationships/slideLayout" Target="../slideLayouts/slideLayout2.xml"/><Relationship Id="rId6" Type="http://schemas.openxmlformats.org/officeDocument/2006/relationships/hyperlink" Target="https://www.britannica.com/topic/health" TargetMode="External"/><Relationship Id="rId5" Type="http://schemas.openxmlformats.org/officeDocument/2006/relationships/hyperlink" Target="https://www.psychologytoday.com/us/blog/click-here-for-happiness/201901/what-is-well-being-definition-types-and-well-being-skills" TargetMode="External"/><Relationship Id="rId4" Type="http://schemas.openxmlformats.org/officeDocument/2006/relationships/hyperlink" Target="https://www.healthline.com/nutrition/27-health-and-nutrition-tips#bottom-line" TargetMode="External"/><Relationship Id="rId9" Type="http://schemas.openxmlformats.org/officeDocument/2006/relationships/hyperlink" Target="https://www.who.int/data/gho/data/major-themes/health-and-well-b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EC6A959-2CE4-D12C-43C6-8A53B78779B3}"/>
              </a:ext>
            </a:extLst>
          </p:cNvPr>
          <p:cNvSpPr txBox="1"/>
          <p:nvPr/>
        </p:nvSpPr>
        <p:spPr>
          <a:xfrm>
            <a:off x="3844412" y="214181"/>
            <a:ext cx="5230762" cy="338554"/>
          </a:xfrm>
          <a:prstGeom prst="rect">
            <a:avLst/>
          </a:prstGeom>
          <a:noFill/>
        </p:spPr>
        <p:txBody>
          <a:bodyPr wrap="square" rtlCol="0">
            <a:spAutoFit/>
          </a:bodyPr>
          <a:lstStyle/>
          <a:p>
            <a:r>
              <a:rPr lang="en-US" sz="1600" b="1" u="sng" dirty="0">
                <a:latin typeface="Arial" panose="020B0604020202020204" pitchFamily="34" charset="0"/>
                <a:cs typeface="Arial" panose="020B0604020202020204" pitchFamily="34" charset="0"/>
              </a:rPr>
              <a:t>Health, wellbeing and lifestyle </a:t>
            </a:r>
            <a:endParaRPr lang="en-GB" sz="1600" b="1" u="sng"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BA6845D-5F8B-24BD-0737-93F694C83F1E}"/>
              </a:ext>
            </a:extLst>
          </p:cNvPr>
          <p:cNvSpPr txBox="1"/>
          <p:nvPr/>
        </p:nvSpPr>
        <p:spPr>
          <a:xfrm>
            <a:off x="98321" y="727995"/>
            <a:ext cx="3989685" cy="4154984"/>
          </a:xfrm>
          <a:prstGeom prst="rect">
            <a:avLst/>
          </a:prstGeom>
          <a:noFill/>
        </p:spPr>
        <p:txBody>
          <a:bodyPr wrap="square">
            <a:spAutoFit/>
          </a:bodyPr>
          <a:lstStyle/>
          <a:p>
            <a:r>
              <a:rPr lang="en-US" sz="1200" u="sng" dirty="0">
                <a:latin typeface="Arial" panose="020B0604020202020204" pitchFamily="34" charset="0"/>
                <a:cs typeface="Arial" panose="020B0604020202020204" pitchFamily="34" charset="0"/>
              </a:rPr>
              <a:t>Health</a:t>
            </a:r>
          </a:p>
          <a:p>
            <a:r>
              <a:rPr lang="en-US" sz="1200" dirty="0">
                <a:latin typeface="Arial" panose="020B0604020202020204" pitchFamily="34" charset="0"/>
                <a:cs typeface="Arial" panose="020B0604020202020204" pitchFamily="34" charset="0"/>
              </a:rPr>
              <a:t>According to The Editors of </a:t>
            </a:r>
            <a:r>
              <a:rPr lang="en-US" sz="1200" dirty="0" err="1">
                <a:latin typeface="Arial" panose="020B0604020202020204" pitchFamily="34" charset="0"/>
                <a:cs typeface="Arial" panose="020B0604020202020204" pitchFamily="34" charset="0"/>
              </a:rPr>
              <a:t>Encyclopædia</a:t>
            </a:r>
            <a:r>
              <a:rPr lang="en-US" sz="1200" dirty="0">
                <a:latin typeface="Arial" panose="020B0604020202020204" pitchFamily="34" charset="0"/>
                <a:cs typeface="Arial" panose="020B0604020202020204" pitchFamily="34" charset="0"/>
              </a:rPr>
              <a:t> Britannica (2025) it says that Health refers to a state of complete emotional, mental, and physical well-being. Individuals can maintain or enhance their health by following a balanced diet, engaging in regular physical activity, and fostering social connections. The purpose of healthcare is to support individuals in maintaining or improving their mental, emotional, and physical well-being. Achieving good health is essential for managing stress effectively and leading a longer, more active life. Medical News Today (2025) says that Mental and physical health are often the most commonly discussed aspects of health. However, health is a multi-dimensional concept that also includes spiritual, emotional, and financial well-being. Each of these aspects of health can contribute to an individual's overall health. For instance, individuals with strong financial health may experience less stress related to money and have greater access to nutritious food. Similarly, those with good spiritual health may experience a sense of calm and purpose, which can support positive mental health.</a:t>
            </a:r>
          </a:p>
        </p:txBody>
      </p:sp>
      <p:sp>
        <p:nvSpPr>
          <p:cNvPr id="9" name="TextBox 8">
            <a:extLst>
              <a:ext uri="{FF2B5EF4-FFF2-40B4-BE49-F238E27FC236}">
                <a16:creationId xmlns:a16="http://schemas.microsoft.com/office/drawing/2014/main" id="{21B65A92-4F31-0486-5F0E-2A5ECA84E48C}"/>
              </a:ext>
            </a:extLst>
          </p:cNvPr>
          <p:cNvSpPr txBox="1"/>
          <p:nvPr/>
        </p:nvSpPr>
        <p:spPr>
          <a:xfrm>
            <a:off x="4088007" y="917542"/>
            <a:ext cx="3600573" cy="3600986"/>
          </a:xfrm>
          <a:prstGeom prst="rect">
            <a:avLst/>
          </a:prstGeom>
          <a:noFill/>
        </p:spPr>
        <p:txBody>
          <a:bodyPr wrap="square">
            <a:spAutoFit/>
          </a:bodyPr>
          <a:lstStyle/>
          <a:p>
            <a:r>
              <a:rPr lang="en-US" sz="1200" u="sng" dirty="0">
                <a:latin typeface="Arial" panose="020B0604020202020204" pitchFamily="34" charset="0"/>
                <a:cs typeface="Arial" panose="020B0604020202020204" pitchFamily="34" charset="0"/>
              </a:rPr>
              <a:t>Wellbeing</a:t>
            </a:r>
          </a:p>
          <a:p>
            <a:r>
              <a:rPr lang="en-US" sz="1200" dirty="0">
                <a:latin typeface="Arial" panose="020B0604020202020204" pitchFamily="34" charset="0"/>
                <a:cs typeface="Arial" panose="020B0604020202020204" pitchFamily="34" charset="0"/>
              </a:rPr>
              <a:t>Smith (2019) states that well-being represents a state of overall health, contentment, and success. It involves strong mental health, a high level of life satisfaction, a clear sense of purpose, and effective stress management. It is said that well-being means feeling good in day-to-day life. Most people strive for well-being because it brings together many positive elements—such as joy, full of energy, enthusiasm, meaningful relationships, and direction in life. Improving one’s well-being can be difficult without practical strategies and a clear understanding of where to begin. Linton,(2016) tells us that well-being is having a positive mental health. Positive mental health is described as a condition in which an individual recognises their own strengths, handles everyday stress effectively, maintains productivity in work, and contributes meaningfully to their community. </a:t>
            </a:r>
          </a:p>
        </p:txBody>
      </p:sp>
      <p:sp>
        <p:nvSpPr>
          <p:cNvPr id="10" name="TextBox 9">
            <a:extLst>
              <a:ext uri="{FF2B5EF4-FFF2-40B4-BE49-F238E27FC236}">
                <a16:creationId xmlns:a16="http://schemas.microsoft.com/office/drawing/2014/main" id="{4C0A1B6C-CBAB-DF72-A95A-09D3FDDA2F9A}"/>
              </a:ext>
            </a:extLst>
          </p:cNvPr>
          <p:cNvSpPr txBox="1"/>
          <p:nvPr/>
        </p:nvSpPr>
        <p:spPr>
          <a:xfrm>
            <a:off x="7932176" y="917542"/>
            <a:ext cx="3901684" cy="3600986"/>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Lifestyle </a:t>
            </a:r>
          </a:p>
          <a:p>
            <a:r>
              <a:rPr lang="en-US" sz="1200" dirty="0">
                <a:latin typeface="Arial" panose="020B0604020202020204" pitchFamily="34" charset="0"/>
                <a:cs typeface="Arial" panose="020B0604020202020204" pitchFamily="34" charset="0"/>
              </a:rPr>
              <a:t>Berkeley Well-Being Institute, (no date ) states that When a person chooses a healthy lifestyle it can enhance overall well-being, Improve your mood, and to some cases it is known to potentially increase life expectancy. This article explores the concept of a healthy lifestyle, outlines its advantages, and highlights key habits that contribute to long-term wellness. It also offers practical guidance for achieving personal health and fitness goals. It is said that to have a healthy lifestyle it comes with having good health and good well-being. MedicineNet, (2024) says that a healthy lifestyle is important because it supports both physical and mental well-being. Since these aspects are closely connected, maintaining balance between them can improve overall health, mood, and quality of life. Making positive daily choices—like eating well, staying active, and managing stress—plays a key role in preventing illness and promoting long-term wellness.</a:t>
            </a:r>
            <a:endParaRPr lang="en-GB" sz="1200"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336403DF-0E02-90B3-CEA8-5FBE1387835E}"/>
              </a:ext>
            </a:extLst>
          </p:cNvPr>
          <p:cNvPicPr>
            <a:picLocks noChangeAspect="1"/>
          </p:cNvPicPr>
          <p:nvPr/>
        </p:nvPicPr>
        <p:blipFill>
          <a:blip r:embed="rId2"/>
          <a:srcRect t="1" b="-599"/>
          <a:stretch>
            <a:fillRect/>
          </a:stretch>
        </p:blipFill>
        <p:spPr>
          <a:xfrm>
            <a:off x="3253801" y="4518528"/>
            <a:ext cx="2319686" cy="2333576"/>
          </a:xfrm>
          <a:prstGeom prst="rect">
            <a:avLst/>
          </a:prstGeom>
        </p:spPr>
      </p:pic>
      <p:sp>
        <p:nvSpPr>
          <p:cNvPr id="12" name="TextBox 11">
            <a:extLst>
              <a:ext uri="{FF2B5EF4-FFF2-40B4-BE49-F238E27FC236}">
                <a16:creationId xmlns:a16="http://schemas.microsoft.com/office/drawing/2014/main" id="{96D7BB63-B560-19B8-79B2-5A2F5CED5D28}"/>
              </a:ext>
            </a:extLst>
          </p:cNvPr>
          <p:cNvSpPr txBox="1"/>
          <p:nvPr/>
        </p:nvSpPr>
        <p:spPr>
          <a:xfrm>
            <a:off x="5921829" y="5159829"/>
            <a:ext cx="5230762" cy="646331"/>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According to Benenden Health. (no date) It states that all 3 of the aspects Health, Wellbeing and lifestyle all interlink with each other and all work together for a overall good wellness and healthy lifestyle.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84623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53F2F2B-5B22-6A5D-85CE-1475C273AEA2}"/>
              </a:ext>
            </a:extLst>
          </p:cNvPr>
          <p:cNvSpPr txBox="1"/>
          <p:nvPr/>
        </p:nvSpPr>
        <p:spPr>
          <a:xfrm>
            <a:off x="0" y="0"/>
            <a:ext cx="4219575" cy="7048083"/>
          </a:xfrm>
          <a:prstGeom prst="rect">
            <a:avLst/>
          </a:prstGeom>
          <a:noFill/>
        </p:spPr>
        <p:txBody>
          <a:bodyPr wrap="square">
            <a:spAutoFit/>
          </a:bodyPr>
          <a:lstStyle/>
          <a:p>
            <a:r>
              <a:rPr lang="en-US" sz="1200" b="1" u="sng" dirty="0">
                <a:latin typeface="Arial" panose="020B0604020202020204" pitchFamily="34" charset="0"/>
                <a:cs typeface="Arial" panose="020B0604020202020204" pitchFamily="34" charset="0"/>
              </a:rPr>
              <a:t>Recognise the holistic nature of health, well-being and lifestyle </a:t>
            </a:r>
          </a:p>
          <a:p>
            <a:endParaRPr lang="en-US" sz="1200" u="sng"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Martin, (2024) talks about what the holistic nature of health and wellbeing. A holistic approach to health takes into account the entire person. It is the body, mind, spirit, and emotions that pursuit of optimal health and well-being. According to the philosophy of holistic medicine, optimal health can be achieved by maintaining a proper balance in all areas of life. Holistic health is a life approach that emphasizes the many different parts and aspects nature of wellness. It encourages the recognition of the whole person, including physical, mental, emotional, social, and spiritual components, rather than focusing solely on symptoms of illness or disease. This perspective views all aspects of a person as deeply interconnected and equally important in attaining overall health and happiness.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BrainManager, (2025) Discusses that the holistic well-being is the integration of physical, mental, emotional, and spiritual health, recognizing the deep connection between mind, body, and spirit. Rooted in holistic medicine, it emphasizes natural therapies, prevention, and lifestyle choices to promote overall balance and vitality. Rather than simply avoiding illness, this approach focuses on achieving harmony across all areas of life—such as relationships, work, and personal growth—tailored to each person’s unique needs. In essence, holistic wellness means living in balance with oneself and one’s environment for a more fulfilling life. Hodkinson, (2025) outlines that a holistic lifestyle involves viewing an individual as a complete being, </a:t>
            </a:r>
            <a:r>
              <a:rPr lang="en-US" sz="1200" dirty="0" err="1">
                <a:latin typeface="Arial" panose="020B0604020202020204" pitchFamily="34" charset="0"/>
                <a:cs typeface="Arial" panose="020B0604020202020204" pitchFamily="34" charset="0"/>
              </a:rPr>
              <a:t>recognising</a:t>
            </a:r>
            <a:r>
              <a:rPr lang="en-US" sz="1200" dirty="0">
                <a:latin typeface="Arial" panose="020B0604020202020204" pitchFamily="34" charset="0"/>
                <a:cs typeface="Arial" panose="020B0604020202020204" pitchFamily="34" charset="0"/>
              </a:rPr>
              <a:t> the deep connection between mental, emotional, physical, and spiritual well-being. Rather than concentrating on just one area of health, this approach aims to support and bring all aspects of a person’s life together. </a:t>
            </a:r>
          </a:p>
          <a:p>
            <a:endParaRPr lang="en-US" sz="1400" dirty="0"/>
          </a:p>
          <a:p>
            <a:endParaRPr lang="en-US" dirty="0"/>
          </a:p>
        </p:txBody>
      </p:sp>
      <p:sp>
        <p:nvSpPr>
          <p:cNvPr id="7" name="TextBox 6">
            <a:extLst>
              <a:ext uri="{FF2B5EF4-FFF2-40B4-BE49-F238E27FC236}">
                <a16:creationId xmlns:a16="http://schemas.microsoft.com/office/drawing/2014/main" id="{7A23872C-93F9-E254-ED1C-6F01A36BED42}"/>
              </a:ext>
            </a:extLst>
          </p:cNvPr>
          <p:cNvSpPr txBox="1"/>
          <p:nvPr/>
        </p:nvSpPr>
        <p:spPr>
          <a:xfrm>
            <a:off x="6838950" y="0"/>
            <a:ext cx="5276849" cy="6924973"/>
          </a:xfrm>
          <a:prstGeom prst="rect">
            <a:avLst/>
          </a:prstGeom>
          <a:noFill/>
        </p:spPr>
        <p:txBody>
          <a:bodyPr wrap="square">
            <a:spAutoFit/>
          </a:bodyPr>
          <a:lstStyle/>
          <a:p>
            <a:r>
              <a:rPr lang="en-US" sz="1200" b="1" u="sng" dirty="0">
                <a:latin typeface="Arial" panose="020B0604020202020204" pitchFamily="34" charset="0"/>
                <a:cs typeface="Arial" panose="020B0604020202020204" pitchFamily="34" charset="0"/>
              </a:rPr>
              <a:t>Key ideas from research</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Children’s Commissioner. (2023) states that there has been a lot coming up in research on how mental health and physical health have been decreasing around the country not just in adults but in children too. It is said that an adult suffering with their health and well being can be a lot different and this is why young people should be heard and have their opinions looked at. They go on to say  according to NHS surveys, in 2017—prior to the COVID-19 pandemic—1 in 9 children were identified as having a probable mental health disorder. That figure has since increased to 1 in 5.While mental health remains a critical area of concern, it is equally important to prioritise physical health. </a:t>
            </a:r>
          </a:p>
          <a:p>
            <a:r>
              <a:rPr lang="en-US" sz="1200" dirty="0">
                <a:latin typeface="Arial" panose="020B0604020202020204" pitchFamily="34" charset="0"/>
                <a:cs typeface="Arial" panose="020B0604020202020204" pitchFamily="34" charset="0"/>
              </a:rPr>
              <a:t>Smith, (2025) suggests to maintaining good health and well-being involves a range of daily habits. Here are some from research; Limiting sugary drinks and avoiding ultra-processed foods can significantly reduce the risk of obesity, type 2 diabetes, and heart disease. Eating a balanced diet that includes plenty of fruits, vegetables, nuts, seeds, whole eggs, and fatty fish provides essential nutrients, healthy fats, and fiber that support physical health and prevent chronic conditions. Staying hydrated, getting enough quality sleep, and avoiding heavily charred meats are also vital. Regular exercise, including cardio and strength training, boosts both physical and mental health.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Mental Health Foundation, (2025) also goes on to talk about to maintain a good mental health consider looking at their social and economic environment and how others influence their health. They say that the key is to try and support the parents in nurturing their children, protecting children from trauma, educating young people to understand and manage their emotions. They are also there to support the children to teach them about healthy eating and making sure they take part in daily exercises. To encourage children to eat healthy as an adult we can model this and make sure that there are plenty opportunities and options for the children to freely choose what they want to eat and a light encouragement to ensure they choose at least 2 healthy options or if you can get them to eat their 5 a day. Then to ensure children stay active get them into a hobby or sport but not all children will want to join a club so you can still encourage them to go out and play in the garden or taking them to a park to have a run around. </a:t>
            </a:r>
          </a:p>
        </p:txBody>
      </p:sp>
      <p:pic>
        <p:nvPicPr>
          <p:cNvPr id="10" name="Picture 9">
            <a:extLst>
              <a:ext uri="{FF2B5EF4-FFF2-40B4-BE49-F238E27FC236}">
                <a16:creationId xmlns:a16="http://schemas.microsoft.com/office/drawing/2014/main" id="{FF871461-AAE7-2E91-D004-3AC2B8DECAF7}"/>
              </a:ext>
            </a:extLst>
          </p:cNvPr>
          <p:cNvPicPr>
            <a:picLocks noChangeAspect="1"/>
          </p:cNvPicPr>
          <p:nvPr/>
        </p:nvPicPr>
        <p:blipFill>
          <a:blip r:embed="rId3"/>
          <a:stretch>
            <a:fillRect/>
          </a:stretch>
        </p:blipFill>
        <p:spPr>
          <a:xfrm>
            <a:off x="4219575" y="1847849"/>
            <a:ext cx="2531348" cy="2466975"/>
          </a:xfrm>
          <a:prstGeom prst="rect">
            <a:avLst/>
          </a:prstGeom>
        </p:spPr>
      </p:pic>
      <p:sp>
        <p:nvSpPr>
          <p:cNvPr id="12" name="TextBox 11">
            <a:extLst>
              <a:ext uri="{FF2B5EF4-FFF2-40B4-BE49-F238E27FC236}">
                <a16:creationId xmlns:a16="http://schemas.microsoft.com/office/drawing/2014/main" id="{0DA574F4-9E28-D536-BA9E-1B44B41CB1EE}"/>
              </a:ext>
            </a:extLst>
          </p:cNvPr>
          <p:cNvSpPr txBox="1"/>
          <p:nvPr/>
        </p:nvSpPr>
        <p:spPr>
          <a:xfrm>
            <a:off x="4743450" y="4396859"/>
            <a:ext cx="1571625" cy="276999"/>
          </a:xfrm>
          <a:prstGeom prst="rect">
            <a:avLst/>
          </a:prstGeom>
          <a:noFill/>
        </p:spPr>
        <p:txBody>
          <a:bodyPr wrap="square">
            <a:spAutoFit/>
          </a:bodyPr>
          <a:lstStyle/>
          <a:p>
            <a:r>
              <a:rPr lang="en-GB" sz="1200" dirty="0" err="1">
                <a:latin typeface="Arial" panose="020B0604020202020204" pitchFamily="34" charset="0"/>
                <a:cs typeface="Arial" panose="020B0604020202020204" pitchFamily="34" charset="0"/>
              </a:rPr>
              <a:t>MAS.Health</a:t>
            </a:r>
            <a:r>
              <a:rPr lang="en-GB" sz="1200" dirty="0">
                <a:latin typeface="Arial" panose="020B0604020202020204" pitchFamily="34" charset="0"/>
                <a:cs typeface="Arial" panose="020B0604020202020204" pitchFamily="34" charset="0"/>
              </a:rPr>
              <a:t>. (2021) </a:t>
            </a:r>
          </a:p>
        </p:txBody>
      </p:sp>
    </p:spTree>
    <p:extLst>
      <p:ext uri="{BB962C8B-B14F-4D97-AF65-F5344CB8AC3E}">
        <p14:creationId xmlns:p14="http://schemas.microsoft.com/office/powerpoint/2010/main" val="2194687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CADE2624-D964-3C5F-6F05-128726BA4F75}"/>
              </a:ext>
            </a:extLst>
          </p:cNvPr>
          <p:cNvSpPr txBox="1"/>
          <p:nvPr/>
        </p:nvSpPr>
        <p:spPr>
          <a:xfrm>
            <a:off x="4767943" y="405986"/>
            <a:ext cx="6512924" cy="5447645"/>
          </a:xfrm>
          <a:prstGeom prst="rect">
            <a:avLst/>
          </a:prstGeom>
          <a:noFill/>
        </p:spPr>
        <p:txBody>
          <a:bodyPr wrap="square">
            <a:spAutoFit/>
          </a:bodyPr>
          <a:lstStyle/>
          <a:p>
            <a:r>
              <a:rPr lang="en-US" sz="1200" b="1" u="sng" dirty="0">
                <a:latin typeface="Arial" panose="020B0604020202020204" pitchFamily="34" charset="0"/>
                <a:cs typeface="Arial" panose="020B0604020202020204" pitchFamily="34" charset="0"/>
              </a:rPr>
              <a:t>Curricumlum  theories and concepts of Health, Wellbeing and lifestyle </a:t>
            </a:r>
          </a:p>
          <a:p>
            <a:endParaRPr lang="en-US" sz="1200" b="1" u="sng"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World Health Organization (no date)  discusses that a theory is a structured set of concepts, definitions, and propositions that helps explain or predict events by demonstrating the relationships between variables. Concepts are the fundamental elements of a theory, serving as its primary building blocks. They form the foundation upon which theoretical frameworks are constructed. According to WHO, health is defined as a state of complete physical, mental, and social well-being, it is not just meaning an illness or disease it comes under a huge number of aspects which makes up a person's health. This definition highlights that mental health goes beyond the lack of mental disorders or disabilities. It is said that mental health is often described as a condition where the individuals are aware of their own capabilities and are able to manage everyday stress, work effectively, and contribute to their communities. It plays a crucial role in enabling people to think clearly, express emotions, build relationships, earn a livelihood, and experience a fulfilling life. Given its central role in human functioning, the promotion, protection, and restoration of mental health are essential responsibilities shared by individuals, communities, and societies around the world.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Williams, (2019) empathizes that he Curriculum for Wales places health and well-being at the center of education, reflecting the Welsh Government's ongoing commitment to supporting the overall well-being of children and young people. This framework allows educators and practitioners across Wales to prioritise learners' health and well-being as an essential part of the curriculum, rather than as an additional element. It promotes the creation of a responsive, learner-</a:t>
            </a:r>
            <a:r>
              <a:rPr lang="en-US" sz="1200" dirty="0" err="1">
                <a:latin typeface="Arial" panose="020B0604020202020204" pitchFamily="34" charset="0"/>
                <a:cs typeface="Arial" panose="020B0604020202020204" pitchFamily="34" charset="0"/>
              </a:rPr>
              <a:t>centred</a:t>
            </a:r>
            <a:r>
              <a:rPr lang="en-US" sz="1200" dirty="0">
                <a:latin typeface="Arial" panose="020B0604020202020204" pitchFamily="34" charset="0"/>
                <a:cs typeface="Arial" panose="020B0604020202020204" pitchFamily="34" charset="0"/>
              </a:rPr>
              <a:t> curriculum that recognises the interconnected aspects of physical, mental, and emotional well-being which means these areas do not exist alone they work together and impact one another. A change in one area often affect the others. A clear understanding of the holistic approach within the Health and Well-being area of learning and experience  enables educators to design learning experiences that encourage positive lifestyle choices and contribute to improved educational outcomes and long-term well-being.</a:t>
            </a:r>
          </a:p>
          <a:p>
            <a:endParaRPr lang="en-US" sz="1200" dirty="0">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D6700C38-9E38-4BC4-77E1-D96A4789AE69}"/>
              </a:ext>
            </a:extLst>
          </p:cNvPr>
          <p:cNvPicPr>
            <a:picLocks noChangeAspect="1"/>
          </p:cNvPicPr>
          <p:nvPr/>
        </p:nvPicPr>
        <p:blipFill>
          <a:blip r:embed="rId2"/>
          <a:stretch>
            <a:fillRect/>
          </a:stretch>
        </p:blipFill>
        <p:spPr>
          <a:xfrm>
            <a:off x="232683" y="315685"/>
            <a:ext cx="4165146" cy="4048125"/>
          </a:xfrm>
          <a:prstGeom prst="rect">
            <a:avLst/>
          </a:prstGeom>
        </p:spPr>
      </p:pic>
      <p:sp>
        <p:nvSpPr>
          <p:cNvPr id="16" name="TextBox 15">
            <a:extLst>
              <a:ext uri="{FF2B5EF4-FFF2-40B4-BE49-F238E27FC236}">
                <a16:creationId xmlns:a16="http://schemas.microsoft.com/office/drawing/2014/main" id="{B216B780-77E0-6DF1-A502-09F6A0918066}"/>
              </a:ext>
            </a:extLst>
          </p:cNvPr>
          <p:cNvSpPr txBox="1"/>
          <p:nvPr/>
        </p:nvSpPr>
        <p:spPr>
          <a:xfrm>
            <a:off x="232683" y="4963886"/>
            <a:ext cx="4535260" cy="1107996"/>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From this research imagine it is saying that there are serval areas that need to be met in school curriculums for children to know and understand how to approach their own health and well being, Slough Children’s Services Trust. (no date)</a:t>
            </a:r>
          </a:p>
          <a:p>
            <a:endParaRPr lang="en-GB" dirty="0"/>
          </a:p>
        </p:txBody>
      </p:sp>
      <p:sp>
        <p:nvSpPr>
          <p:cNvPr id="17" name="TextBox 16">
            <a:extLst>
              <a:ext uri="{FF2B5EF4-FFF2-40B4-BE49-F238E27FC236}">
                <a16:creationId xmlns:a16="http://schemas.microsoft.com/office/drawing/2014/main" id="{7679D33B-EB07-3766-CEEF-C79DC72AF716}"/>
              </a:ext>
            </a:extLst>
          </p:cNvPr>
          <p:cNvSpPr txBox="1"/>
          <p:nvPr/>
        </p:nvSpPr>
        <p:spPr>
          <a:xfrm>
            <a:off x="232683" y="3994478"/>
            <a:ext cx="2307771" cy="738664"/>
          </a:xfrm>
          <a:prstGeom prst="rect">
            <a:avLst/>
          </a:prstGeom>
          <a:noFill/>
        </p:spPr>
        <p:txBody>
          <a:bodyPr wrap="square" rtlCol="0">
            <a:spAutoFit/>
          </a:bodyPr>
          <a:lstStyle/>
          <a:p>
            <a:endParaRPr lang="en-US" dirty="0"/>
          </a:p>
          <a:p>
            <a:r>
              <a:rPr lang="en-US" sz="1200" dirty="0">
                <a:latin typeface="Arial" panose="020B0604020202020204" pitchFamily="34" charset="0"/>
                <a:cs typeface="Arial" panose="020B0604020202020204" pitchFamily="34" charset="0"/>
              </a:rPr>
              <a:t>Slough Children’s Services Trust, (no date)</a:t>
            </a:r>
          </a:p>
        </p:txBody>
      </p:sp>
    </p:spTree>
    <p:extLst>
      <p:ext uri="{BB962C8B-B14F-4D97-AF65-F5344CB8AC3E}">
        <p14:creationId xmlns:p14="http://schemas.microsoft.com/office/powerpoint/2010/main" val="932786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FC69958-B836-6485-A7A2-687B27121A3E}"/>
              </a:ext>
            </a:extLst>
          </p:cNvPr>
          <p:cNvSpPr txBox="1"/>
          <p:nvPr/>
        </p:nvSpPr>
        <p:spPr>
          <a:xfrm>
            <a:off x="6705600" y="151179"/>
            <a:ext cx="5172075" cy="6555641"/>
          </a:xfrm>
          <a:prstGeom prst="rect">
            <a:avLst/>
          </a:prstGeom>
          <a:noFill/>
        </p:spPr>
        <p:txBody>
          <a:bodyPr wrap="square" rtlCol="0">
            <a:spAutoFit/>
          </a:bodyPr>
          <a:lstStyle/>
          <a:p>
            <a:r>
              <a:rPr lang="en-GB" sz="1200" b="1" u="sng" dirty="0">
                <a:latin typeface="Arial" panose="020B0604020202020204" pitchFamily="34" charset="0"/>
                <a:cs typeface="Arial" panose="020B0604020202020204" pitchFamily="34" charset="0"/>
              </a:rPr>
              <a:t>Relevant Legislations and guidance</a:t>
            </a:r>
          </a:p>
          <a:p>
            <a:endParaRPr lang="en-GB" sz="1200" b="1" u="sng"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When is comes to legislations and guidance there are many acts and laws that need to be followed especially when it comes to working with children. </a:t>
            </a:r>
            <a:r>
              <a:rPr lang="en-US" sz="1200" dirty="0">
                <a:latin typeface="Arial" panose="020B0604020202020204" pitchFamily="34" charset="0"/>
                <a:cs typeface="Arial" panose="020B0604020202020204" pitchFamily="34" charset="0"/>
              </a:rPr>
              <a:t>Department for Education (2009) discusses the different acts that they state should be followed:</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The Children Act 1989 Establishes the framework for the care and protection of all children in need, especially those living away from home. It places a legal duty on local authorities to safeguard and promote the welfare of children they care for. It also requires cooperation from other authorities and NHS bodies in supporting children and their families.</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The Children Act 2004 Introduces a duty for local authorities and partner services to cooperate strategically (Section 10) and ensure their own services consider children’s welfare and safeguarding (Section 11).</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The Children and Young Persons Act 2008 Amends the Children Act 1989 to strengthen the care system, improve care planning, and enhance the role of the Independent Reviewing Officer (IRO). It ensures local authorities provide suitable accommodation and consistent care.</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The Care Standards Act 2000 Sets minimum standards and regulations for establishments caring for children. It includes provisions for welfare, health, and illness management in regulated care environments.</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The Mental Health Act 2007 Amends the 1983 Act to ensure that under-18s admitted to hospital for mental disorders are placed in age-appropriate environments, considering both safety and developmental needs.</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The Mental Capacity Act 2005 Applies to individuals aged 16 and over who may lack the capacity to make decisions due to conditions like learning disabilities, brain injuries, or mental health issues. It provides a legal framework for supporting these individuals in decision-making.</a:t>
            </a:r>
            <a:endParaRPr lang="en-GB" sz="1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77A77CE-EC05-31AD-9CBB-AF6D03D1B4A3}"/>
              </a:ext>
            </a:extLst>
          </p:cNvPr>
          <p:cNvSpPr txBox="1"/>
          <p:nvPr/>
        </p:nvSpPr>
        <p:spPr>
          <a:xfrm>
            <a:off x="97970" y="305583"/>
            <a:ext cx="5931355" cy="6432530"/>
          </a:xfrm>
          <a:prstGeom prst="rect">
            <a:avLst/>
          </a:prstGeom>
          <a:noFill/>
        </p:spPr>
        <p:txBody>
          <a:bodyPr wrap="square">
            <a:spAutoFit/>
          </a:bodyPr>
          <a:lstStyle/>
          <a:p>
            <a:r>
              <a:rPr lang="en-US" sz="1400" b="1" u="sng" dirty="0">
                <a:latin typeface="Arial" panose="020B0604020202020204" pitchFamily="34" charset="0"/>
                <a:cs typeface="Arial" panose="020B0604020202020204" pitchFamily="34" charset="0"/>
              </a:rPr>
              <a:t>Explore the factors that influence health, well-being and lifestyle</a:t>
            </a:r>
          </a:p>
          <a:p>
            <a:endParaRPr lang="en-US" sz="14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Welsh Government, (2022) Outlines that this area supports learners in understanding the impact of their decisions and actions on themselves, others, and the broader society which can impact their future. It emphasizes factors that influence decision-making, equipping learners with the knowledge to make more thoughtful and informed choices. Through targeted learning and practical experience, learners develop critical-thinking skills that enable them to carefully consider the possible consequences and risks associated with their decisions and gaining insight into the importance of teamwork and appreciating the value of their individual contributions within group settings. It goes on to say that</a:t>
            </a:r>
            <a:r>
              <a:rPr lang="en-US" sz="1200" dirty="0">
                <a:solidFill>
                  <a:srgbClr val="FF0000"/>
                </a:solidFill>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this area helps learners recognise the significant impact of social influences on their lives. These influences include rules, social norms, attitudes, and values that are formed and reinforced by various social groups. Through interactions with these groups, individuals are exposed to such influences, which shape their identity, values, behaviors, and overall health and well-being—often without conscious awareness. Learners are encouraged to critically examine these social influences within their own culture as well as those of others.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According to Armíranda (2021)  a child's health and development are influenced by a complex interplay of interconnected factors. It states that daily nutrition also plays a critical role, as delaying inflammatory foods like sugar and processed items while focusing on nutrient-rich diets improves both immediate and future health outcomes. Emotional regulation is key for psychological development, contributing to resilience and social skills, while quality sleep supports energy restoration, metabolic balance, and cognitive growth. Physical activity enhances coordination, mood, insulin regulation, and stress reduction, helping to prevent obesity and promote vitality. A balanced lifestyle that allows time for unstructured outdoor play enables children to explore and enjoy simple pleasures. Managing screen time is necessary, as excessive exposure can lead to developmental and social challenges. Family dynamics profoundly shape a child’s emotional security, with parents and caregivers serving as role models who provide safety and support. Peer relationships further influence behavior and emotional well-being by reinforcing positive values. Mental health and thought patterns also play a significant role, with encouragement of gratitude and resilience fostering emotional stability. </a:t>
            </a:r>
          </a:p>
        </p:txBody>
      </p:sp>
    </p:spTree>
    <p:extLst>
      <p:ext uri="{BB962C8B-B14F-4D97-AF65-F5344CB8AC3E}">
        <p14:creationId xmlns:p14="http://schemas.microsoft.com/office/powerpoint/2010/main" val="3801624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FC2E460-1F58-8584-BA7C-21977F4EE2EA}"/>
              </a:ext>
            </a:extLst>
          </p:cNvPr>
          <p:cNvSpPr txBox="1"/>
          <p:nvPr/>
        </p:nvSpPr>
        <p:spPr>
          <a:xfrm>
            <a:off x="84557" y="12680"/>
            <a:ext cx="10078065" cy="7292509"/>
          </a:xfrm>
          <a:prstGeom prst="rect">
            <a:avLst/>
          </a:prstGeom>
          <a:noFill/>
        </p:spPr>
        <p:txBody>
          <a:bodyPr wrap="square" rtlCol="0">
            <a:spAutoFit/>
          </a:bodyPr>
          <a:lstStyle/>
          <a:p>
            <a:r>
              <a:rPr lang="en-US" sz="1200" b="1" u="sng" dirty="0">
                <a:latin typeface="Arial" panose="020B0604020202020204" pitchFamily="34" charset="0"/>
                <a:cs typeface="Arial" panose="020B0604020202020204" pitchFamily="34" charset="0"/>
              </a:rPr>
              <a:t>Referencing list</a:t>
            </a:r>
          </a:p>
          <a:p>
            <a:pPr>
              <a:lnSpc>
                <a:spcPct val="107000"/>
              </a:lnSpc>
              <a:spcAft>
                <a:spcPts val="800"/>
              </a:spcAft>
              <a:buNone/>
            </a:pPr>
            <a:r>
              <a:rPr lang="en-GB" sz="1200" kern="100" dirty="0">
                <a:effectLst/>
                <a:latin typeface="Arial" panose="020B0604020202020204" pitchFamily="34" charset="0"/>
                <a:ea typeface="Calibri" panose="020F0502020204030204" pitchFamily="34" charset="0"/>
                <a:cs typeface="Arial" panose="020B0604020202020204" pitchFamily="34" charset="0"/>
              </a:rPr>
              <a:t>Armíranda, F. (2021) Children’s health: key factors.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2"/>
              </a:rPr>
              <a:t>https://www.filiparmiranda.com/en/childrens-health-key-factors/</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June 2025]</a:t>
            </a:r>
          </a:p>
          <a:p>
            <a:pPr>
              <a:lnSpc>
                <a:spcPct val="107000"/>
              </a:lnSpc>
              <a:spcAft>
                <a:spcPts val="800"/>
              </a:spcAft>
              <a:buNone/>
            </a:pPr>
            <a:r>
              <a:rPr lang="en-GB" sz="1200" kern="100" dirty="0">
                <a:effectLst/>
                <a:latin typeface="Arial" panose="020B0604020202020204" pitchFamily="34" charset="0"/>
                <a:ea typeface="Calibri" panose="020F0502020204030204" pitchFamily="34" charset="0"/>
                <a:cs typeface="Arial" panose="020B0604020202020204" pitchFamily="34" charset="0"/>
              </a:rPr>
              <a:t>Benenden Health. (no date).  Health and well‑being guide.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3"/>
              </a:rPr>
              <a:t>https://forbusiness.benenden.co.uk/health-and-wellbeing-guide</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June 2025].</a:t>
            </a:r>
          </a:p>
          <a:p>
            <a:pPr>
              <a:lnSpc>
                <a:spcPct val="107000"/>
              </a:lnSpc>
              <a:spcAft>
                <a:spcPts val="800"/>
              </a:spcAft>
              <a:buNone/>
            </a:pPr>
            <a:r>
              <a:rPr lang="en-GB" sz="1200" kern="100" dirty="0">
                <a:effectLst/>
                <a:latin typeface="Arial" panose="020B0604020202020204" pitchFamily="34" charset="0"/>
                <a:ea typeface="Calibri" panose="020F0502020204030204" pitchFamily="34" charset="0"/>
                <a:cs typeface="Arial" panose="020B0604020202020204" pitchFamily="34" charset="0"/>
              </a:rPr>
              <a:t>Berkeley Well-Being Institute. (no date) Healthy Lifestyle: What Is It, and How to Achieve One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4"/>
              </a:rPr>
              <a:t>https://www.berkeleywellbeing.com/healthy-lifestyle.html</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June 2025].</a:t>
            </a:r>
          </a:p>
          <a:p>
            <a:pPr>
              <a:lnSpc>
                <a:spcPct val="107000"/>
              </a:lnSpc>
              <a:spcAft>
                <a:spcPts val="800"/>
              </a:spcAft>
              <a:buNone/>
            </a:pPr>
            <a:r>
              <a:rPr lang="en-GB" sz="1200" kern="100" dirty="0" err="1">
                <a:effectLst/>
                <a:latin typeface="Arial" panose="020B0604020202020204" pitchFamily="34" charset="0"/>
                <a:ea typeface="Calibri" panose="020F0502020204030204" pitchFamily="34" charset="0"/>
                <a:cs typeface="Arial" panose="020B0604020202020204" pitchFamily="34" charset="0"/>
              </a:rPr>
              <a:t>BrainManager</a:t>
            </a:r>
            <a:r>
              <a:rPr lang="en-GB" sz="1200" kern="100" dirty="0">
                <a:effectLst/>
                <a:latin typeface="Arial" panose="020B0604020202020204" pitchFamily="34" charset="0"/>
                <a:ea typeface="Calibri" panose="020F0502020204030204" pitchFamily="34" charset="0"/>
                <a:cs typeface="Arial" panose="020B0604020202020204" pitchFamily="34" charset="0"/>
              </a:rPr>
              <a:t>. (2025) What Is Holistic Well-Being and Health?.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5"/>
              </a:rPr>
              <a:t>https://brainmanager.io/blog/mental/what-is-holistic-well-being-and-health</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June 2025].</a:t>
            </a:r>
          </a:p>
          <a:p>
            <a:pPr>
              <a:lnSpc>
                <a:spcPct val="107000"/>
              </a:lnSpc>
              <a:spcAft>
                <a:spcPts val="800"/>
              </a:spcAft>
              <a:buNone/>
            </a:pPr>
            <a:r>
              <a:rPr lang="en-GB" sz="1200" kern="100" dirty="0">
                <a:effectLst/>
                <a:latin typeface="Arial" panose="020B0604020202020204" pitchFamily="34" charset="0"/>
                <a:ea typeface="Calibri" panose="020F0502020204030204" pitchFamily="34" charset="0"/>
                <a:cs typeface="Arial" panose="020B0604020202020204" pitchFamily="34" charset="0"/>
              </a:rPr>
              <a:t>Children’s Commissioner. (2023) The importance of health and well‑being to children and young people.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6"/>
              </a:rPr>
              <a:t>https://www.childrenscommissioner.gov.uk/blog/the-importance-of-health-and-well-being-to-children-and-young-people/</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June 2025].</a:t>
            </a:r>
          </a:p>
          <a:p>
            <a:pPr>
              <a:lnSpc>
                <a:spcPct val="107000"/>
              </a:lnSpc>
              <a:spcAft>
                <a:spcPts val="800"/>
              </a:spcAft>
              <a:buNone/>
            </a:pPr>
            <a:r>
              <a:rPr lang="en-GB" sz="1200" kern="100" dirty="0">
                <a:effectLst/>
                <a:latin typeface="Arial" panose="020B0604020202020204" pitchFamily="34" charset="0"/>
                <a:ea typeface="Calibri" panose="020F0502020204030204" pitchFamily="34" charset="0"/>
                <a:cs typeface="Arial" panose="020B0604020202020204" pitchFamily="34" charset="0"/>
              </a:rPr>
              <a:t>Department for Education. (2009) Promoting the health of looked-after children: Statutory guidance for local authorities, clinical commissioning groups and NHS England.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7"/>
              </a:rPr>
              <a:t>https://assets.publishing.service.gov.uk/media/5a7c0121ed915d41476222b1/promoting_health_of_looked_after_children.pdf</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June 2025].</a:t>
            </a:r>
          </a:p>
          <a:p>
            <a:pPr>
              <a:lnSpc>
                <a:spcPct val="107000"/>
              </a:lnSpc>
              <a:spcAft>
                <a:spcPts val="800"/>
              </a:spcAft>
              <a:buNone/>
            </a:pPr>
            <a:r>
              <a:rPr lang="en-GB" sz="1200" kern="100" dirty="0">
                <a:effectLst/>
                <a:latin typeface="Arial" panose="020B0604020202020204" pitchFamily="34" charset="0"/>
                <a:ea typeface="Calibri" panose="020F0502020204030204" pitchFamily="34" charset="0"/>
                <a:cs typeface="Arial" panose="020B0604020202020204" pitchFamily="34" charset="0"/>
              </a:rPr>
              <a:t>Hodkinson, C, (2025) 12 Ways to Living a Holistic Lifestyle.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8"/>
              </a:rPr>
              <a:t>https://www.claremarieholistictherapist.co.uk/blog/12-ways-to-living-a-holistic-lifestyle</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June 2025].</a:t>
            </a:r>
          </a:p>
          <a:p>
            <a:pPr>
              <a:lnSpc>
                <a:spcPct val="107000"/>
              </a:lnSpc>
              <a:spcAft>
                <a:spcPts val="800"/>
              </a:spcAft>
              <a:buNone/>
            </a:pPr>
            <a:r>
              <a:rPr lang="it-IT" sz="1200" kern="100" dirty="0">
                <a:effectLst/>
                <a:latin typeface="Arial" panose="020B0604020202020204" pitchFamily="34" charset="0"/>
                <a:ea typeface="Calibri" panose="020F0502020204030204" pitchFamily="34" charset="0"/>
                <a:cs typeface="Arial" panose="020B0604020202020204" pitchFamily="34" charset="0"/>
              </a:rPr>
              <a:t>Linton, M.J., Dieppe, P. and Medina-Lara, A. (2016). </a:t>
            </a:r>
            <a:r>
              <a:rPr lang="en-GB" sz="1200" kern="100" dirty="0">
                <a:effectLst/>
                <a:latin typeface="Arial" panose="020B0604020202020204" pitchFamily="34" charset="0"/>
                <a:ea typeface="Calibri" panose="020F0502020204030204" pitchFamily="34" charset="0"/>
                <a:cs typeface="Arial" panose="020B0604020202020204" pitchFamily="34" charset="0"/>
              </a:rPr>
              <a:t>Review of 99 self-report measures for assessing well-being in adults: exploring dimensions of well-being and developments over time. Health and Quality of Life Outcomes,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9"/>
              </a:rPr>
              <a:t>https://hqlo.biomedcentral.com/articles/10.1186/s12955-020-01423-y</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June 2025].</a:t>
            </a:r>
          </a:p>
          <a:p>
            <a:pPr>
              <a:lnSpc>
                <a:spcPct val="107000"/>
              </a:lnSpc>
              <a:spcAft>
                <a:spcPts val="800"/>
              </a:spcAft>
              <a:buNone/>
            </a:pPr>
            <a:r>
              <a:rPr lang="en-GB" sz="1200" kern="100" dirty="0">
                <a:effectLst/>
                <a:latin typeface="Arial" panose="020B0604020202020204" pitchFamily="34" charset="0"/>
                <a:ea typeface="Calibri" panose="020F0502020204030204" pitchFamily="34" charset="0"/>
                <a:cs typeface="Arial" panose="020B0604020202020204" pitchFamily="34" charset="0"/>
              </a:rPr>
              <a:t>Martin, T. (2024) ‘Holistic approaches to well-being and health’, Creative Health Care Management.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10"/>
              </a:rPr>
              <a:t>https://chcm.com/news-events/holistic-approaches-to-well-being-and-health/</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June 2025].</a:t>
            </a:r>
          </a:p>
          <a:p>
            <a:pPr>
              <a:lnSpc>
                <a:spcPct val="107000"/>
              </a:lnSpc>
              <a:spcAft>
                <a:spcPts val="800"/>
              </a:spcAft>
              <a:buNone/>
            </a:pPr>
            <a:r>
              <a:rPr lang="en-GB" sz="1200" kern="100" dirty="0" err="1">
                <a:effectLst/>
                <a:latin typeface="Arial" panose="020B0604020202020204" pitchFamily="34" charset="0"/>
                <a:ea typeface="Calibri" panose="020F0502020204030204" pitchFamily="34" charset="0"/>
                <a:cs typeface="Arial" panose="020B0604020202020204" pitchFamily="34" charset="0"/>
              </a:rPr>
              <a:t>MAS.Health</a:t>
            </a:r>
            <a:r>
              <a:rPr lang="en-GB" sz="1200" kern="100" dirty="0">
                <a:effectLst/>
                <a:latin typeface="Arial" panose="020B0604020202020204" pitchFamily="34" charset="0"/>
                <a:ea typeface="Calibri" panose="020F0502020204030204" pitchFamily="34" charset="0"/>
                <a:cs typeface="Arial" panose="020B0604020202020204" pitchFamily="34" charset="0"/>
              </a:rPr>
              <a:t>. (2021) 10 Healthy Habits for Kids.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11"/>
              </a:rPr>
              <a:t>https://www.mashealth.net/2021/07/18/517/</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June 2025].</a:t>
            </a:r>
          </a:p>
          <a:p>
            <a:pPr>
              <a:lnSpc>
                <a:spcPct val="107000"/>
              </a:lnSpc>
              <a:spcAft>
                <a:spcPts val="800"/>
              </a:spcAft>
              <a:buNone/>
            </a:pPr>
            <a:r>
              <a:rPr lang="en-GB" sz="1200" kern="100" dirty="0">
                <a:effectLst/>
                <a:latin typeface="Arial" panose="020B0604020202020204" pitchFamily="34" charset="0"/>
                <a:ea typeface="Calibri" panose="020F0502020204030204" pitchFamily="34" charset="0"/>
                <a:cs typeface="Arial" panose="020B0604020202020204" pitchFamily="34" charset="0"/>
              </a:rPr>
              <a:t>Medical News Today (2025) What is health?: defining and preserving good health, Medical News Today.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12"/>
              </a:rPr>
              <a:t>https://www.medicalnewstoday.com/articles/150999</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June 2025].</a:t>
            </a:r>
          </a:p>
          <a:p>
            <a:pPr>
              <a:lnSpc>
                <a:spcPct val="107000"/>
              </a:lnSpc>
              <a:spcAft>
                <a:spcPts val="800"/>
              </a:spcAft>
              <a:buNone/>
            </a:pPr>
            <a:r>
              <a:rPr lang="en-GB" sz="1200" kern="100" dirty="0" err="1">
                <a:effectLst/>
                <a:latin typeface="Arial" panose="020B0604020202020204" pitchFamily="34" charset="0"/>
                <a:ea typeface="Calibri" panose="020F0502020204030204" pitchFamily="34" charset="0"/>
                <a:cs typeface="Arial" panose="020B0604020202020204" pitchFamily="34" charset="0"/>
              </a:rPr>
              <a:t>MedicineNet</a:t>
            </a:r>
            <a:r>
              <a:rPr lang="en-GB" sz="1200" kern="100" dirty="0">
                <a:effectLst/>
                <a:latin typeface="Arial" panose="020B0604020202020204" pitchFamily="34" charset="0"/>
                <a:ea typeface="Calibri" panose="020F0502020204030204" pitchFamily="34" charset="0"/>
                <a:cs typeface="Arial" panose="020B0604020202020204" pitchFamily="34" charset="0"/>
              </a:rPr>
              <a:t>, (2024) Healthy Living: What Is a Healthy Lifestyle?. Available at: </a:t>
            </a:r>
            <a:r>
              <a:rPr lang="en-GB" sz="1200" kern="100" dirty="0">
                <a:effectLst/>
                <a:latin typeface="Arial" panose="020B0604020202020204" pitchFamily="34" charset="0"/>
                <a:ea typeface="Calibri" panose="020F0502020204030204" pitchFamily="34" charset="0"/>
                <a:cs typeface="Arial" panose="020B0604020202020204" pitchFamily="34" charset="0"/>
                <a:hlinkClick r:id="rId13"/>
              </a:rPr>
              <a:t>https://www.medicinenet.com/healthy_living/article.htm</a:t>
            </a:r>
            <a:r>
              <a:rPr lang="en-GB" sz="1200" kern="100" dirty="0">
                <a:effectLst/>
                <a:latin typeface="Arial" panose="020B0604020202020204" pitchFamily="34" charset="0"/>
                <a:ea typeface="Calibri" panose="020F0502020204030204" pitchFamily="34" charset="0"/>
                <a:cs typeface="Arial" panose="020B0604020202020204" pitchFamily="34" charset="0"/>
              </a:rPr>
              <a:t>. [Accessed  June 2025].</a:t>
            </a:r>
          </a:p>
          <a:p>
            <a:endParaRPr lang="en-US" sz="1200" b="1" u="sng"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788800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CAB0CA8-11C5-7986-D7C1-5C68D577FEF1}"/>
              </a:ext>
            </a:extLst>
          </p:cNvPr>
          <p:cNvSpPr txBox="1"/>
          <p:nvPr/>
        </p:nvSpPr>
        <p:spPr>
          <a:xfrm>
            <a:off x="250372" y="326571"/>
            <a:ext cx="10069286" cy="4455900"/>
          </a:xfrm>
          <a:prstGeom prst="rect">
            <a:avLst/>
          </a:prstGeom>
          <a:noFill/>
        </p:spPr>
        <p:txBody>
          <a:bodyPr wrap="square" rtlCol="0">
            <a:spAutoFit/>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US"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Mental Health Foundation, (2025). Prevention and mental health. Available at: </a:t>
            </a:r>
            <a:r>
              <a:rPr kumimoji="0" lang="en-US"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hlinkClick r:id="rId2"/>
              </a:rPr>
              <a:t>https://www.mentalhealth.org.uk/explore-mental-health/a-z-topics/prevention-and-mental-health</a:t>
            </a:r>
            <a:r>
              <a:rPr kumimoji="0" lang="en-US"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[Accessed June 2025].</a:t>
            </a: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NHS. (no date) Better Health. [online] NHS. Available at: https://www.nhs.uk/better-health/  [Accessed: June 2025].</a:t>
            </a: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200" b="0" i="0" u="none" strike="noStrike" kern="1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PhysioPedia</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(no date) Health Promotion Theories and Models. Physio-</a:t>
            </a:r>
            <a:r>
              <a:rPr kumimoji="0" lang="en-GB" sz="1200" b="0" i="0" u="none" strike="noStrike" kern="1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Pedia</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Available at: </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hlinkClick r:id="rId3"/>
              </a:rPr>
              <a:t>https://www.physio-pedia.com/Health_Promotion_Theories_and_Models</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[Accessed: June 2025].</a:t>
            </a: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Smith, J. (2025) 27 health and nutrition tips. Healthline. Available at: </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hlinkClick r:id="rId4"/>
              </a:rPr>
              <a:t>https://www.healthline.com/nutrition/27-health-and-nutrition-tips#bottom-line</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[Accessed June 2025].</a:t>
            </a: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Smith, T. (2019) What is well-being? Definition, types, and well-being skills. Psychology Today. Available at: </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hlinkClick r:id="rId5"/>
              </a:rPr>
              <a:t>https://www.psychologytoday.com/us/blog/click-here-for-happiness/201901/what-is-well-being-definition-types-and-well-being-skills</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[Accessed June 2025].</a:t>
            </a: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The Editors of </a:t>
            </a:r>
            <a:r>
              <a:rPr kumimoji="0" lang="en-GB" sz="1200" b="0" i="0" u="none" strike="noStrike" kern="1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Encyclopædia</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Britannica (2025). ‘Health’, </a:t>
            </a:r>
            <a:r>
              <a:rPr kumimoji="0" lang="en-GB" sz="1200" b="0" i="0" u="none" strike="noStrike" kern="1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Encyclopædia</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Britannica. Available at: </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hlinkClick r:id="rId6"/>
              </a:rPr>
              <a:t>https://www.britannica.com/topic/health</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[Accessed: June 2025].</a:t>
            </a: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Welsh Government. (no date).  Health and Well-being: Statements of what matters. Available at: </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hlinkClick r:id="rId7"/>
              </a:rPr>
              <a:t>https://hwb.gov.wales/curriculum-for-wales/health-and-well-being/statements-of-what-matters/</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[Accessed: June 2025].</a:t>
            </a: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Williams, K. (2019). Health and Well-being. Hwb Cymru. Available at: </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hlinkClick r:id="rId8"/>
              </a:rPr>
              <a:t>https://sites.google.com/hwbcymru.net/cdit/curriculum-design/vision-for-learning/health-and-well-being</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[Accessed June 2025].</a:t>
            </a: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World Health Organization (WHO). (no date) Health and well-being. Available at: </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hlinkClick r:id="rId9"/>
              </a:rPr>
              <a:t>https://www.who.int/data/gho/data/major-themes/health-and-well-being</a:t>
            </a:r>
            <a:r>
              <a:rPr kumimoji="0" lang="en-GB" sz="1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Accessed June 2025].</a:t>
            </a:r>
          </a:p>
        </p:txBody>
      </p:sp>
    </p:spTree>
    <p:extLst>
      <p:ext uri="{BB962C8B-B14F-4D97-AF65-F5344CB8AC3E}">
        <p14:creationId xmlns:p14="http://schemas.microsoft.com/office/powerpoint/2010/main" val="1430372866"/>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Metropolitan</Template>
  <TotalTime>0</TotalTime>
  <Words>3357</Words>
  <Application>Microsoft Office PowerPoint</Application>
  <PresentationFormat>Widescreen</PresentationFormat>
  <Paragraphs>71</Paragraphs>
  <Slides>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Metropolitan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Dennis</dc:creator>
  <cp:lastModifiedBy>Sarah Dennis</cp:lastModifiedBy>
  <cp:revision>7</cp:revision>
  <dcterms:created xsi:type="dcterms:W3CDTF">2025-06-22T11:25:22Z</dcterms:created>
  <dcterms:modified xsi:type="dcterms:W3CDTF">2025-06-22T20:28:46Z</dcterms:modified>
</cp:coreProperties>
</file>