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70" r:id="rId4"/>
    <p:sldId id="258" r:id="rId5"/>
    <p:sldId id="257" r:id="rId6"/>
    <p:sldId id="261" r:id="rId7"/>
    <p:sldId id="259" r:id="rId8"/>
    <p:sldId id="260" r:id="rId9"/>
    <p:sldId id="275" r:id="rId10"/>
    <p:sldId id="278" r:id="rId11"/>
    <p:sldId id="272" r:id="rId12"/>
    <p:sldId id="271" r:id="rId13"/>
    <p:sldId id="273" r:id="rId14"/>
    <p:sldId id="274" r:id="rId15"/>
    <p:sldId id="265" r:id="rId16"/>
    <p:sldId id="268" r:id="rId17"/>
    <p:sldId id="266" r:id="rId18"/>
    <p:sldId id="267" r:id="rId19"/>
    <p:sldId id="276" r:id="rId20"/>
    <p:sldId id="27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EDA1052C-0552-495B-97BC-838E0F16B77A}" type="datetimeFigureOut">
              <a:rPr lang="en-GB" smtClean="0"/>
              <a:t>20/02/2017</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CCD8EE14-ED04-4B89-9A1B-A41D509564ED}"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DA1052C-0552-495B-97BC-838E0F16B77A}"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D8EE14-ED04-4B89-9A1B-A41D509564E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DA1052C-0552-495B-97BC-838E0F16B77A}"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D8EE14-ED04-4B89-9A1B-A41D509564ED}"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DA1052C-0552-495B-97BC-838E0F16B77A}"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D8EE14-ED04-4B89-9A1B-A41D509564E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DA1052C-0552-495B-97BC-838E0F16B77A}" type="datetimeFigureOut">
              <a:rPr lang="en-GB" smtClean="0"/>
              <a:t>20/02/2017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D8EE14-ED04-4B89-9A1B-A41D509564E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DA1052C-0552-495B-97BC-838E0F16B77A}" type="datetimeFigureOut">
              <a:rPr lang="en-GB" smtClean="0"/>
              <a:t>20/02/2017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D8EE14-ED04-4B89-9A1B-A41D509564E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A1052C-0552-495B-97BC-838E0F16B77A}" type="datetimeFigureOut">
              <a:rPr lang="en-GB" smtClean="0"/>
              <a:t>20/02/2017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D8EE14-ED04-4B89-9A1B-A41D509564E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DA1052C-0552-495B-97BC-838E0F16B77A}"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D8EE14-ED04-4B89-9A1B-A41D509564E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DA1052C-0552-495B-97BC-838E0F16B77A}" type="datetimeFigureOut">
              <a:rPr lang="en-GB" smtClean="0"/>
              <a:t>20/02/2017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CCD8EE14-ED04-4B89-9A1B-A41D509564ED}"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DA1052C-0552-495B-97BC-838E0F16B77A}"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D8EE14-ED04-4B89-9A1B-A41D509564E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DA1052C-0552-495B-97BC-838E0F16B77A}" type="datetimeFigureOut">
              <a:rPr lang="en-GB" smtClean="0"/>
              <a:t>20/02/2017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D8EE14-ED04-4B89-9A1B-A41D509564E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DA1052C-0552-495B-97BC-838E0F16B77A}" type="datetimeFigureOut">
              <a:rPr lang="en-GB" smtClean="0"/>
              <a:t>20/02/2017</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CCD8EE14-ED04-4B89-9A1B-A41D509564ED}"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New Developments at </a:t>
            </a:r>
            <a:br>
              <a:rPr lang="en-GB" dirty="0" smtClean="0"/>
            </a:br>
            <a:r>
              <a:rPr lang="en-GB" dirty="0" smtClean="0"/>
              <a:t>Cardiff Airport</a:t>
            </a:r>
            <a:endParaRPr lang="en-GB" dirty="0"/>
          </a:p>
        </p:txBody>
      </p:sp>
      <p:sp>
        <p:nvSpPr>
          <p:cNvPr id="3" name="Subtitle 2"/>
          <p:cNvSpPr>
            <a:spLocks noGrp="1"/>
          </p:cNvSpPr>
          <p:nvPr>
            <p:ph type="subTitle" idx="1"/>
          </p:nvPr>
        </p:nvSpPr>
        <p:spPr/>
        <p:txBody>
          <a:bodyPr/>
          <a:lstStyle/>
          <a:p>
            <a:r>
              <a:rPr lang="en-GB" dirty="0" smtClean="0"/>
              <a:t>International Travel Operations</a:t>
            </a:r>
            <a:endParaRPr lang="en-GB" dirty="0"/>
          </a:p>
        </p:txBody>
      </p:sp>
    </p:spTree>
    <p:extLst>
      <p:ext uri="{BB962C8B-B14F-4D97-AF65-F5344CB8AC3E}">
        <p14:creationId xmlns:p14="http://schemas.microsoft.com/office/powerpoint/2010/main" val="16310379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704088"/>
            <a:ext cx="6707088" cy="492664"/>
          </a:xfrm>
        </p:spPr>
        <p:txBody>
          <a:bodyPr>
            <a:normAutofit fontScale="90000"/>
          </a:bodyPr>
          <a:lstStyle/>
          <a:p>
            <a:r>
              <a:rPr lang="en-GB" dirty="0" smtClean="0"/>
              <a:t>Growth</a:t>
            </a:r>
            <a:endParaRPr lang="en-GB" dirty="0"/>
          </a:p>
        </p:txBody>
      </p:sp>
      <p:sp>
        <p:nvSpPr>
          <p:cNvPr id="3" name="Content Placeholder 2"/>
          <p:cNvSpPr>
            <a:spLocks noGrp="1"/>
          </p:cNvSpPr>
          <p:nvPr>
            <p:ph idx="1"/>
          </p:nvPr>
        </p:nvSpPr>
        <p:spPr>
          <a:xfrm>
            <a:off x="179512" y="1412776"/>
            <a:ext cx="8856984" cy="5256584"/>
          </a:xfrm>
        </p:spPr>
        <p:txBody>
          <a:bodyPr>
            <a:normAutofit/>
          </a:bodyPr>
          <a:lstStyle/>
          <a:p>
            <a:r>
              <a:rPr lang="en-GB" dirty="0" smtClean="0"/>
              <a:t>Jan 2016 - Cardiff Airport recorded its 8th consecutive month of growth averaging 30% per month</a:t>
            </a:r>
          </a:p>
          <a:p>
            <a:r>
              <a:rPr lang="en-GB" dirty="0" smtClean="0"/>
              <a:t>Passenger numbers totalling almost 60,000 which is a 42% increase on 2015. </a:t>
            </a:r>
          </a:p>
          <a:p>
            <a:r>
              <a:rPr lang="en-GB" dirty="0" smtClean="0"/>
              <a:t>This sustained level of growth has not been seen since 2006. </a:t>
            </a:r>
          </a:p>
          <a:p>
            <a:r>
              <a:rPr lang="en-GB" dirty="0" smtClean="0"/>
              <a:t>2015 passenger numbers grew by 56% in December compared to 2014</a:t>
            </a:r>
          </a:p>
          <a:p>
            <a:r>
              <a:rPr lang="en-GB" dirty="0"/>
              <a:t>O</a:t>
            </a:r>
            <a:r>
              <a:rPr lang="en-GB" dirty="0" smtClean="0"/>
              <a:t>ver 64,000 passengers flew over the festive period</a:t>
            </a:r>
          </a:p>
          <a:p>
            <a:r>
              <a:rPr lang="en-GB" dirty="0" smtClean="0"/>
              <a:t>Passenger numbers in 2015 were +13% - 1.16 million </a:t>
            </a:r>
            <a:r>
              <a:rPr lang="en-GB" dirty="0" err="1" smtClean="0"/>
              <a:t>pax</a:t>
            </a:r>
            <a:r>
              <a:rPr lang="en-GB" dirty="0" smtClean="0"/>
              <a:t/>
            </a:r>
            <a:br>
              <a:rPr lang="en-GB" dirty="0" smtClean="0"/>
            </a:br>
            <a:endParaRPr lang="en-GB" dirty="0"/>
          </a:p>
        </p:txBody>
      </p:sp>
    </p:spTree>
    <p:extLst>
      <p:ext uri="{BB962C8B-B14F-4D97-AF65-F5344CB8AC3E}">
        <p14:creationId xmlns:p14="http://schemas.microsoft.com/office/powerpoint/2010/main" val="3277732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 for Growth</a:t>
            </a:r>
            <a:endParaRPr lang="en-GB" dirty="0"/>
          </a:p>
        </p:txBody>
      </p:sp>
      <p:sp>
        <p:nvSpPr>
          <p:cNvPr id="3" name="Content Placeholder 2"/>
          <p:cNvSpPr>
            <a:spLocks noGrp="1"/>
          </p:cNvSpPr>
          <p:nvPr>
            <p:ph idx="1"/>
          </p:nvPr>
        </p:nvSpPr>
        <p:spPr>
          <a:xfrm>
            <a:off x="457200" y="2420888"/>
            <a:ext cx="8229600" cy="4104456"/>
          </a:xfrm>
        </p:spPr>
        <p:txBody>
          <a:bodyPr>
            <a:normAutofit/>
          </a:bodyPr>
          <a:lstStyle/>
          <a:p>
            <a:r>
              <a:rPr lang="en-GB" dirty="0"/>
              <a:t>I</a:t>
            </a:r>
            <a:r>
              <a:rPr lang="en-GB" dirty="0" smtClean="0"/>
              <a:t>ncreased choice of destinations, more availability </a:t>
            </a:r>
          </a:p>
          <a:p>
            <a:r>
              <a:rPr lang="en-GB" dirty="0"/>
              <a:t>B</a:t>
            </a:r>
            <a:r>
              <a:rPr lang="en-GB" dirty="0" smtClean="0"/>
              <a:t>etter timings on key routes </a:t>
            </a:r>
            <a:endParaRPr lang="en-GB" dirty="0"/>
          </a:p>
          <a:p>
            <a:r>
              <a:rPr lang="en-GB" dirty="0" smtClean="0"/>
              <a:t>Airlines offering greater value for money to fly from Cardiff.</a:t>
            </a:r>
          </a:p>
          <a:p>
            <a:r>
              <a:rPr lang="en-GB" dirty="0"/>
              <a:t>S</a:t>
            </a:r>
            <a:r>
              <a:rPr lang="en-GB" dirty="0" smtClean="0"/>
              <a:t>trong load factors on scheduled airlines including Flybe, KLM, </a:t>
            </a:r>
            <a:r>
              <a:rPr lang="en-GB" dirty="0" err="1" smtClean="0"/>
              <a:t>Vueling</a:t>
            </a:r>
            <a:r>
              <a:rPr lang="en-GB" dirty="0" smtClean="0"/>
              <a:t> and Aer Lingus plus strong charter performances with Thomson and Thomas Cook.</a:t>
            </a:r>
            <a:br>
              <a:rPr lang="en-GB" dirty="0" smtClean="0"/>
            </a:br>
            <a:endParaRPr lang="en-GB" dirty="0"/>
          </a:p>
        </p:txBody>
      </p:sp>
    </p:spTree>
    <p:extLst>
      <p:ext uri="{BB962C8B-B14F-4D97-AF65-F5344CB8AC3E}">
        <p14:creationId xmlns:p14="http://schemas.microsoft.com/office/powerpoint/2010/main" val="2377188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WG Funding</a:t>
            </a:r>
            <a:endParaRPr lang="en-GB" dirty="0"/>
          </a:p>
        </p:txBody>
      </p:sp>
      <p:sp>
        <p:nvSpPr>
          <p:cNvPr id="3" name="Content Placeholder 2"/>
          <p:cNvSpPr>
            <a:spLocks noGrp="1"/>
          </p:cNvSpPr>
          <p:nvPr>
            <p:ph idx="1"/>
          </p:nvPr>
        </p:nvSpPr>
        <p:spPr>
          <a:xfrm>
            <a:off x="457200" y="2204864"/>
            <a:ext cx="8229600" cy="4119736"/>
          </a:xfrm>
        </p:spPr>
        <p:txBody>
          <a:bodyPr/>
          <a:lstStyle/>
          <a:p>
            <a:r>
              <a:rPr lang="en-GB" dirty="0" smtClean="0"/>
              <a:t>2015 Route Development Fund Established</a:t>
            </a:r>
          </a:p>
          <a:p>
            <a:r>
              <a:rPr lang="en-GB" dirty="0" smtClean="0"/>
              <a:t>£4m over 4 years to develop Domestic and International Routes</a:t>
            </a:r>
          </a:p>
          <a:p>
            <a:r>
              <a:rPr lang="en-GB" dirty="0"/>
              <a:t>P</a:t>
            </a:r>
            <a:r>
              <a:rPr lang="en-GB" dirty="0" smtClean="0"/>
              <a:t>ublic money to airlines for new services that are deemed to aid the Welsh economy</a:t>
            </a:r>
            <a:endParaRPr lang="en-GB" dirty="0"/>
          </a:p>
        </p:txBody>
      </p:sp>
    </p:spTree>
    <p:extLst>
      <p:ext uri="{BB962C8B-B14F-4D97-AF65-F5344CB8AC3E}">
        <p14:creationId xmlns:p14="http://schemas.microsoft.com/office/powerpoint/2010/main" val="119074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 Wide</a:t>
            </a:r>
            <a:endParaRPr lang="en-GB" dirty="0"/>
          </a:p>
        </p:txBody>
      </p:sp>
      <p:sp>
        <p:nvSpPr>
          <p:cNvPr id="3" name="Content Placeholder 2"/>
          <p:cNvSpPr>
            <a:spLocks noGrp="1"/>
          </p:cNvSpPr>
          <p:nvPr>
            <p:ph idx="1"/>
          </p:nvPr>
        </p:nvSpPr>
        <p:spPr>
          <a:xfrm>
            <a:off x="395536" y="1988840"/>
            <a:ext cx="8229600" cy="4093915"/>
          </a:xfrm>
        </p:spPr>
        <p:txBody>
          <a:bodyPr>
            <a:normAutofit/>
          </a:bodyPr>
          <a:lstStyle/>
          <a:p>
            <a:r>
              <a:rPr lang="en-GB" dirty="0" smtClean="0">
                <a:latin typeface="Arial, Helvetica, sans-serif"/>
              </a:rPr>
              <a:t>Cardiff airport is likely to be the main beneficiary of the route development fund</a:t>
            </a:r>
          </a:p>
          <a:p>
            <a:r>
              <a:rPr lang="en-GB" dirty="0" smtClean="0">
                <a:latin typeface="Arial, Helvetica, sans-serif"/>
              </a:rPr>
              <a:t>Swansea airport could gain an RDF-supported route if an airline was interested. </a:t>
            </a:r>
          </a:p>
          <a:p>
            <a:r>
              <a:rPr lang="en-GB" dirty="0" smtClean="0">
                <a:latin typeface="Arial, Helvetica, sans-serif"/>
              </a:rPr>
              <a:t>WG  is also planning to upgrade RAF Valley, on Anglesey, for a passenger service to Cardiff .</a:t>
            </a:r>
            <a:endParaRPr lang="en-GB" dirty="0" smtClean="0"/>
          </a:p>
          <a:p>
            <a:endParaRPr lang="en-GB" dirty="0"/>
          </a:p>
        </p:txBody>
      </p:sp>
    </p:spTree>
    <p:extLst>
      <p:ext uri="{BB962C8B-B14F-4D97-AF65-F5344CB8AC3E}">
        <p14:creationId xmlns:p14="http://schemas.microsoft.com/office/powerpoint/2010/main" val="304371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7784" y="704088"/>
            <a:ext cx="6059016" cy="1143000"/>
          </a:xfrm>
        </p:spPr>
        <p:txBody>
          <a:bodyPr/>
          <a:lstStyle/>
          <a:p>
            <a:r>
              <a:rPr lang="en-GB" dirty="0" smtClean="0"/>
              <a:t>Long Haul</a:t>
            </a:r>
            <a:endParaRPr lang="en-GB" dirty="0"/>
          </a:p>
        </p:txBody>
      </p:sp>
      <p:sp>
        <p:nvSpPr>
          <p:cNvPr id="3" name="Content Placeholder 2"/>
          <p:cNvSpPr>
            <a:spLocks noGrp="1"/>
          </p:cNvSpPr>
          <p:nvPr>
            <p:ph idx="1"/>
          </p:nvPr>
        </p:nvSpPr>
        <p:spPr>
          <a:xfrm>
            <a:off x="457200" y="2132856"/>
            <a:ext cx="8229600" cy="4320480"/>
          </a:xfrm>
        </p:spPr>
        <p:txBody>
          <a:bodyPr>
            <a:normAutofit/>
          </a:bodyPr>
          <a:lstStyle/>
          <a:p>
            <a:r>
              <a:rPr lang="en-GB" dirty="0" smtClean="0">
                <a:latin typeface="Arial, Helvetica, sans-serif"/>
              </a:rPr>
              <a:t>Cardiff airport currently has scheduled long-haul services only to Canada</a:t>
            </a:r>
          </a:p>
          <a:p>
            <a:r>
              <a:rPr lang="en-GB" dirty="0" smtClean="0">
                <a:latin typeface="Arial, Helvetica, sans-serif"/>
              </a:rPr>
              <a:t>New cruise destinations – Caribbean and Dubai following Dubai approaches in 2015</a:t>
            </a:r>
          </a:p>
          <a:p>
            <a:r>
              <a:rPr lang="en-GB" dirty="0">
                <a:latin typeface="Arial, Helvetica, sans-serif"/>
              </a:rPr>
              <a:t>L</a:t>
            </a:r>
            <a:r>
              <a:rPr lang="en-GB" dirty="0" smtClean="0">
                <a:latin typeface="Arial, Helvetica, sans-serif"/>
              </a:rPr>
              <a:t>ong runway - suitable for jumbo jets - and the RDF money, could result in more long-distance flights. </a:t>
            </a:r>
          </a:p>
        </p:txBody>
      </p:sp>
    </p:spTree>
    <p:extLst>
      <p:ext uri="{BB962C8B-B14F-4D97-AF65-F5344CB8AC3E}">
        <p14:creationId xmlns:p14="http://schemas.microsoft.com/office/powerpoint/2010/main" val="340835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704088"/>
            <a:ext cx="6707088" cy="708688"/>
          </a:xfrm>
        </p:spPr>
        <p:txBody>
          <a:bodyPr>
            <a:normAutofit fontScale="90000"/>
          </a:bodyPr>
          <a:lstStyle/>
          <a:p>
            <a:r>
              <a:rPr lang="en-GB" dirty="0" smtClean="0"/>
              <a:t>Scottish Model</a:t>
            </a:r>
            <a:endParaRPr lang="en-GB" dirty="0"/>
          </a:p>
        </p:txBody>
      </p:sp>
      <p:sp>
        <p:nvSpPr>
          <p:cNvPr id="3" name="Content Placeholder 2"/>
          <p:cNvSpPr>
            <a:spLocks noGrp="1"/>
          </p:cNvSpPr>
          <p:nvPr>
            <p:ph idx="1"/>
          </p:nvPr>
        </p:nvSpPr>
        <p:spPr>
          <a:xfrm>
            <a:off x="457200" y="1628800"/>
            <a:ext cx="8229600" cy="4896544"/>
          </a:xfrm>
        </p:spPr>
        <p:txBody>
          <a:bodyPr>
            <a:normAutofit fontScale="92500" lnSpcReduction="20000"/>
          </a:bodyPr>
          <a:lstStyle/>
          <a:p>
            <a:r>
              <a:rPr lang="en-GB" dirty="0" smtClean="0"/>
              <a:t>Long Haul Routes</a:t>
            </a:r>
          </a:p>
          <a:p>
            <a:r>
              <a:rPr lang="en-GB" dirty="0" smtClean="0"/>
              <a:t>Budget Airlines</a:t>
            </a:r>
          </a:p>
          <a:p>
            <a:r>
              <a:rPr lang="en-GB" dirty="0" smtClean="0"/>
              <a:t>Business Traveller Routes</a:t>
            </a:r>
          </a:p>
          <a:p>
            <a:r>
              <a:rPr lang="en-GB" dirty="0" smtClean="0"/>
              <a:t>Fund 1</a:t>
            </a:r>
            <a:r>
              <a:rPr lang="en-GB" baseline="30000" dirty="0" smtClean="0"/>
              <a:t>st</a:t>
            </a:r>
            <a:r>
              <a:rPr lang="en-GB" dirty="0" smtClean="0"/>
              <a:t> 2 or 3 years of the route</a:t>
            </a:r>
          </a:p>
          <a:p>
            <a:r>
              <a:rPr lang="en-GB" dirty="0" smtClean="0"/>
              <a:t>Routes then to become Commercial or close</a:t>
            </a:r>
          </a:p>
          <a:p>
            <a:endParaRPr lang="en-GB" dirty="0" smtClean="0"/>
          </a:p>
          <a:p>
            <a:r>
              <a:rPr lang="en-GB" dirty="0" smtClean="0">
                <a:latin typeface="Arial, Helvetica, sans-serif"/>
              </a:rPr>
              <a:t>'Scotland has had over 20 new routes in 2 years. One of those routes linked Glasgow to Dubai, in the United Arab Emirates. It would be very important to Wales if we did get a service to the Middle East. It would open up the whole of the Middle East and Far East through connections through Dubai.‘</a:t>
            </a:r>
          </a:p>
          <a:p>
            <a:r>
              <a:rPr lang="en-GB" dirty="0" smtClean="0">
                <a:latin typeface="Arial, Helvetica, sans-serif"/>
              </a:rPr>
              <a:t>Martin Evans (2015)</a:t>
            </a:r>
            <a:br>
              <a:rPr lang="en-GB" dirty="0" smtClean="0">
                <a:latin typeface="Arial, Helvetica, sans-serif"/>
              </a:rPr>
            </a:br>
            <a:endParaRPr lang="en-GB" dirty="0" smtClean="0"/>
          </a:p>
          <a:p>
            <a:endParaRPr lang="en-GB" dirty="0"/>
          </a:p>
        </p:txBody>
      </p:sp>
    </p:spTree>
    <p:extLst>
      <p:ext uri="{BB962C8B-B14F-4D97-AF65-F5344CB8AC3E}">
        <p14:creationId xmlns:p14="http://schemas.microsoft.com/office/powerpoint/2010/main" val="1584105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Aviation Expert Opinion</a:t>
            </a:r>
            <a:endParaRPr lang="en-GB" dirty="0"/>
          </a:p>
        </p:txBody>
      </p:sp>
      <p:sp>
        <p:nvSpPr>
          <p:cNvPr id="3" name="Content Placeholder 2"/>
          <p:cNvSpPr>
            <a:spLocks noGrp="1"/>
          </p:cNvSpPr>
          <p:nvPr>
            <p:ph idx="1"/>
          </p:nvPr>
        </p:nvSpPr>
        <p:spPr/>
        <p:txBody>
          <a:bodyPr>
            <a:normAutofit/>
          </a:bodyPr>
          <a:lstStyle/>
          <a:p>
            <a:r>
              <a:rPr lang="en-GB" dirty="0" smtClean="0">
                <a:latin typeface="Arial, Helvetica, sans-serif"/>
              </a:rPr>
              <a:t>'It's going to encourage airlines to start new routes to Cardiff that might otherwise have been marginal or delayed by several years.‘</a:t>
            </a:r>
          </a:p>
          <a:p>
            <a:r>
              <a:rPr lang="en-GB" dirty="0" smtClean="0">
                <a:latin typeface="Arial, Helvetica, sans-serif"/>
              </a:rPr>
              <a:t>A Service to a German airport would be beneficial, because of trade links between the countries. However, finding a landing slot at Germany's key airport Frankfurt might be impossible</a:t>
            </a:r>
          </a:p>
          <a:p>
            <a:r>
              <a:rPr lang="en-GB" dirty="0" smtClean="0">
                <a:latin typeface="Arial, Helvetica, sans-serif"/>
              </a:rPr>
              <a:t>Martin Evans 2015</a:t>
            </a:r>
            <a:br>
              <a:rPr lang="en-GB" dirty="0" smtClean="0">
                <a:latin typeface="Arial, Helvetica, sans-serif"/>
              </a:rPr>
            </a:br>
            <a:endParaRPr lang="en-GB" dirty="0"/>
          </a:p>
        </p:txBody>
      </p:sp>
    </p:spTree>
    <p:extLst>
      <p:ext uri="{BB962C8B-B14F-4D97-AF65-F5344CB8AC3E}">
        <p14:creationId xmlns:p14="http://schemas.microsoft.com/office/powerpoint/2010/main" val="349731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704088"/>
            <a:ext cx="7571184" cy="348648"/>
          </a:xfrm>
        </p:spPr>
        <p:txBody>
          <a:bodyPr>
            <a:normAutofit fontScale="90000"/>
          </a:bodyPr>
          <a:lstStyle/>
          <a:p>
            <a:r>
              <a:rPr lang="en-GB" sz="3600" b="1" dirty="0" smtClean="0"/>
              <a:t>Air Passenger Handling Duty</a:t>
            </a:r>
            <a:endParaRPr lang="en-GB" sz="3600" b="1" dirty="0"/>
          </a:p>
        </p:txBody>
      </p:sp>
      <p:sp>
        <p:nvSpPr>
          <p:cNvPr id="3" name="Content Placeholder 2"/>
          <p:cNvSpPr>
            <a:spLocks noGrp="1"/>
          </p:cNvSpPr>
          <p:nvPr>
            <p:ph idx="1"/>
          </p:nvPr>
        </p:nvSpPr>
        <p:spPr>
          <a:xfrm>
            <a:off x="107504" y="1124744"/>
            <a:ext cx="8856984" cy="5688632"/>
          </a:xfrm>
        </p:spPr>
        <p:txBody>
          <a:bodyPr>
            <a:normAutofit fontScale="25000" lnSpcReduction="20000"/>
          </a:bodyPr>
          <a:lstStyle/>
          <a:p>
            <a:r>
              <a:rPr lang="en-GB" sz="7200" dirty="0" smtClean="0"/>
              <a:t>Devolved power for APD was recommended by the 2012 Silk Commission </a:t>
            </a:r>
          </a:p>
          <a:p>
            <a:endParaRPr lang="en-GB" sz="7200" dirty="0"/>
          </a:p>
          <a:p>
            <a:r>
              <a:rPr lang="en-GB" sz="7200" dirty="0" smtClean="0"/>
              <a:t>Treasury spokesman - Government was considering devolving APD to Wales as part of last year’s St David’s Day agreement on transferring more powers from Westminster.</a:t>
            </a:r>
          </a:p>
          <a:p>
            <a:endParaRPr lang="en-GB" sz="7200" dirty="0" smtClean="0"/>
          </a:p>
          <a:p>
            <a:r>
              <a:rPr lang="en-GB" sz="7200" dirty="0" smtClean="0"/>
              <a:t>This is “in parallel to a review of options to support regional airports from the impacts of APD devolution,” he added. “No decisions have yet been made.”</a:t>
            </a:r>
          </a:p>
          <a:p>
            <a:endParaRPr lang="en-GB" sz="7200" dirty="0" smtClean="0"/>
          </a:p>
          <a:p>
            <a:r>
              <a:rPr lang="en-GB" sz="7200" dirty="0" smtClean="0"/>
              <a:t>Welsh Government spokesperson  “We have always been clear that Air Passenger Duty should be devolved to Wales and continue to press the UK Government for its devolution.</a:t>
            </a:r>
          </a:p>
          <a:p>
            <a:endParaRPr lang="en-GB" sz="7200" dirty="0" smtClean="0"/>
          </a:p>
          <a:p>
            <a:r>
              <a:rPr lang="en-GB" sz="7200" dirty="0" smtClean="0"/>
              <a:t>“It is totally unacceptable for the UK Government to devolve APD to Scotland and Northern Ireland but not to Wales.</a:t>
            </a:r>
          </a:p>
          <a:p>
            <a:endParaRPr lang="en-GB" sz="7200" dirty="0" smtClean="0"/>
          </a:p>
          <a:p>
            <a:r>
              <a:rPr lang="en-GB" sz="7200" dirty="0" smtClean="0"/>
              <a:t>“At the very least we should have devolution of direct long-haul flights, as has already happened in Northern Ireland.</a:t>
            </a:r>
          </a:p>
          <a:p>
            <a:endParaRPr lang="en-GB" sz="7200" dirty="0" smtClean="0"/>
          </a:p>
          <a:p>
            <a:r>
              <a:rPr lang="en-GB" sz="7200" dirty="0" smtClean="0"/>
              <a:t>“We are still awaiting the UK Government’s decision on its devolution – more than three years since the Silk Commission recommended devolution and almost a year after the Secretary of State’s St David’s Day commitment to reconsider the case for Wales.”</a:t>
            </a:r>
            <a:br>
              <a:rPr lang="en-GB" sz="7200" dirty="0" smtClean="0"/>
            </a:br>
            <a:endParaRPr lang="en-GB" sz="7200" dirty="0" smtClean="0"/>
          </a:p>
          <a:p>
            <a:pPr marL="0" indent="0">
              <a:buNone/>
            </a:pPr>
            <a:endParaRPr lang="en-GB" dirty="0" smtClean="0"/>
          </a:p>
        </p:txBody>
      </p:sp>
    </p:spTree>
    <p:extLst>
      <p:ext uri="{BB962C8B-B14F-4D97-AF65-F5344CB8AC3E}">
        <p14:creationId xmlns:p14="http://schemas.microsoft.com/office/powerpoint/2010/main" val="1846357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80696"/>
          </a:xfrm>
        </p:spPr>
        <p:txBody>
          <a:bodyPr>
            <a:normAutofit fontScale="90000"/>
          </a:bodyPr>
          <a:lstStyle/>
          <a:p>
            <a:r>
              <a:rPr lang="en-GB" dirty="0" smtClean="0"/>
              <a:t>Cardiff Airport Position</a:t>
            </a:r>
            <a:endParaRPr lang="en-GB" dirty="0"/>
          </a:p>
        </p:txBody>
      </p:sp>
      <p:sp>
        <p:nvSpPr>
          <p:cNvPr id="3" name="Content Placeholder 2"/>
          <p:cNvSpPr>
            <a:spLocks noGrp="1"/>
          </p:cNvSpPr>
          <p:nvPr>
            <p:ph idx="1"/>
          </p:nvPr>
        </p:nvSpPr>
        <p:spPr>
          <a:xfrm>
            <a:off x="251520" y="1600200"/>
            <a:ext cx="8712968" cy="5069160"/>
          </a:xfrm>
        </p:spPr>
        <p:txBody>
          <a:bodyPr>
            <a:normAutofit fontScale="55000" lnSpcReduction="20000"/>
          </a:bodyPr>
          <a:lstStyle/>
          <a:p>
            <a:r>
              <a:rPr lang="en-GB" dirty="0" smtClean="0"/>
              <a:t>Cardiff Airport managing director Deb Barber called for “punitive” APD charges to be removed as soon as possible.</a:t>
            </a:r>
          </a:p>
          <a:p>
            <a:r>
              <a:rPr lang="en-GB" dirty="0" smtClean="0"/>
              <a:t/>
            </a:r>
            <a:br>
              <a:rPr lang="en-GB" dirty="0" smtClean="0"/>
            </a:br>
            <a:endParaRPr lang="en-GB" dirty="0" smtClean="0"/>
          </a:p>
          <a:p>
            <a:r>
              <a:rPr lang="en-GB" dirty="0" smtClean="0"/>
              <a:t>“Our priority is always to provide our customers and passengers with the best possible experience, a great choice of affordable routes from their local airport and, of course, to provide significant economic benefit to Wales.</a:t>
            </a:r>
          </a:p>
          <a:p>
            <a:r>
              <a:rPr lang="en-GB" dirty="0" smtClean="0"/>
              <a:t/>
            </a:r>
            <a:br>
              <a:rPr lang="en-GB" dirty="0" smtClean="0"/>
            </a:br>
            <a:endParaRPr lang="en-GB" dirty="0" smtClean="0"/>
          </a:p>
          <a:p>
            <a:r>
              <a:rPr lang="en-GB" dirty="0" smtClean="0"/>
              <a:t>“We believe that neighbouring airports should work together and complement one another, growing and strengthening side by side for the greater good of a thriving aviation industry across the UK.</a:t>
            </a:r>
          </a:p>
          <a:p>
            <a:r>
              <a:rPr lang="en-GB" dirty="0" smtClean="0"/>
              <a:t/>
            </a:r>
            <a:br>
              <a:rPr lang="en-GB" dirty="0" smtClean="0"/>
            </a:br>
            <a:endParaRPr lang="en-GB" dirty="0" smtClean="0"/>
          </a:p>
          <a:p>
            <a:r>
              <a:rPr lang="en-GB" dirty="0" smtClean="0"/>
              <a:t>“The population of the south west of England is well served by Newquay, Exeter, Southampton and Bristol airports.</a:t>
            </a:r>
          </a:p>
          <a:p>
            <a:r>
              <a:rPr lang="en-GB" dirty="0" smtClean="0"/>
              <a:t/>
            </a:r>
            <a:br>
              <a:rPr lang="en-GB" dirty="0" smtClean="0"/>
            </a:br>
            <a:endParaRPr lang="en-GB" dirty="0" smtClean="0"/>
          </a:p>
          <a:p>
            <a:r>
              <a:rPr lang="en-GB" dirty="0" smtClean="0"/>
              <a:t>“The people of Wales deserve a national airport that attracts inbound tourism, serves the capital city, and offers a great choice of routes at value-for-money prices.</a:t>
            </a:r>
          </a:p>
          <a:p>
            <a:r>
              <a:rPr lang="en-GB" dirty="0" smtClean="0"/>
              <a:t/>
            </a:r>
            <a:br>
              <a:rPr lang="en-GB" dirty="0" smtClean="0"/>
            </a:br>
            <a:endParaRPr lang="en-GB" dirty="0" smtClean="0"/>
          </a:p>
          <a:p>
            <a:r>
              <a:rPr lang="en-GB" dirty="0" smtClean="0"/>
              <a:t>“It should be convenient without the need to travel significant distances.</a:t>
            </a:r>
          </a:p>
          <a:p>
            <a:r>
              <a:rPr lang="en-GB" dirty="0" smtClean="0"/>
              <a:t/>
            </a:r>
            <a:br>
              <a:rPr lang="en-GB" dirty="0" smtClean="0"/>
            </a:br>
            <a:endParaRPr lang="en-GB" dirty="0" smtClean="0"/>
          </a:p>
          <a:p>
            <a:r>
              <a:rPr lang="en-GB" dirty="0" smtClean="0"/>
              <a:t>“APD is a punitive tax that only serves to hinder Cardiff Airport’s ability to continue on this journey of growth and we agree, therefore, that it should be scrapped at the earliest opportunity.”</a:t>
            </a:r>
          </a:p>
          <a:p>
            <a:endParaRPr lang="en-GB" dirty="0"/>
          </a:p>
        </p:txBody>
      </p:sp>
    </p:spTree>
    <p:extLst>
      <p:ext uri="{BB962C8B-B14F-4D97-AF65-F5344CB8AC3E}">
        <p14:creationId xmlns:p14="http://schemas.microsoft.com/office/powerpoint/2010/main" val="3831184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7744" y="548680"/>
            <a:ext cx="6357392" cy="504056"/>
          </a:xfrm>
        </p:spPr>
        <p:txBody>
          <a:bodyPr>
            <a:normAutofit fontScale="90000"/>
          </a:bodyPr>
          <a:lstStyle/>
          <a:p>
            <a:r>
              <a:rPr lang="en-GB" dirty="0" smtClean="0"/>
              <a:t>Routes</a:t>
            </a:r>
            <a:endParaRPr lang="en-GB" dirty="0"/>
          </a:p>
        </p:txBody>
      </p:sp>
      <p:sp>
        <p:nvSpPr>
          <p:cNvPr id="3" name="Content Placeholder 2"/>
          <p:cNvSpPr>
            <a:spLocks noGrp="1"/>
          </p:cNvSpPr>
          <p:nvPr>
            <p:ph idx="1"/>
          </p:nvPr>
        </p:nvSpPr>
        <p:spPr>
          <a:xfrm>
            <a:off x="251520" y="1124744"/>
            <a:ext cx="8712968" cy="5616624"/>
          </a:xfrm>
        </p:spPr>
        <p:txBody>
          <a:bodyPr>
            <a:normAutofit fontScale="77500" lnSpcReduction="20000"/>
          </a:bodyPr>
          <a:lstStyle/>
          <a:p>
            <a:r>
              <a:rPr lang="en-GB" dirty="0" smtClean="0"/>
              <a:t>The top 5 fastest growing routes in 2015 were:</a:t>
            </a:r>
          </a:p>
          <a:p>
            <a:r>
              <a:rPr lang="en-GB" dirty="0" smtClean="0"/>
              <a:t>·         Paris with Flybe </a:t>
            </a:r>
          </a:p>
          <a:p>
            <a:r>
              <a:rPr lang="en-GB" dirty="0" smtClean="0"/>
              <a:t>·         Faro with Flybe and Thomson </a:t>
            </a:r>
          </a:p>
          <a:p>
            <a:r>
              <a:rPr lang="en-GB" dirty="0" smtClean="0"/>
              <a:t>·         Düsseldorf with Flybe </a:t>
            </a:r>
          </a:p>
          <a:p>
            <a:r>
              <a:rPr lang="en-GB" dirty="0" smtClean="0"/>
              <a:t>·         </a:t>
            </a:r>
            <a:r>
              <a:rPr lang="en-GB" dirty="0" err="1" smtClean="0"/>
              <a:t>Arrecife</a:t>
            </a:r>
            <a:r>
              <a:rPr lang="en-GB" dirty="0" smtClean="0"/>
              <a:t> (Lanzarote) with Thomson </a:t>
            </a:r>
          </a:p>
          <a:p>
            <a:r>
              <a:rPr lang="en-GB" dirty="0" smtClean="0"/>
              <a:t>·         Dublin with Aer Lingus and Flybe </a:t>
            </a:r>
          </a:p>
          <a:p>
            <a:r>
              <a:rPr lang="en-GB" dirty="0" smtClean="0"/>
              <a:t/>
            </a:r>
            <a:br>
              <a:rPr lang="en-GB" dirty="0" smtClean="0"/>
            </a:br>
            <a:r>
              <a:rPr lang="en-GB" dirty="0" smtClean="0"/>
              <a:t>New routes added in 2015 included Antalya (with Thomas Cook); Milan, Munich and Cork (with Flybe); Montego Bay (charter cruise flights with Thomson) and Venice (charter flights on behalf of P&amp;O cruises).  </a:t>
            </a:r>
            <a:br>
              <a:rPr lang="en-GB" dirty="0" smtClean="0"/>
            </a:br>
            <a:endParaRPr lang="en-GB" dirty="0" smtClean="0"/>
          </a:p>
          <a:p>
            <a:r>
              <a:rPr lang="en-GB" dirty="0" smtClean="0"/>
              <a:t>2016 - Flybe introduce  Verona once a week, Milan and Faro increase to four times a week in peak season. </a:t>
            </a:r>
            <a:br>
              <a:rPr lang="en-GB" dirty="0" smtClean="0"/>
            </a:br>
            <a:endParaRPr lang="en-GB" dirty="0" smtClean="0"/>
          </a:p>
          <a:p>
            <a:r>
              <a:rPr lang="en-GB" dirty="0" smtClean="0"/>
              <a:t>Summer Charter flights to Cancun and Orlando with Thomas Cook. </a:t>
            </a:r>
          </a:p>
          <a:p>
            <a:endParaRPr lang="en-GB" dirty="0"/>
          </a:p>
          <a:p>
            <a:r>
              <a:rPr lang="en-GB" dirty="0" smtClean="0"/>
              <a:t>Winter 2016 new direct </a:t>
            </a:r>
            <a:r>
              <a:rPr lang="en-GB" dirty="0" err="1" smtClean="0"/>
              <a:t>ruise</a:t>
            </a:r>
            <a:r>
              <a:rPr lang="en-GB" dirty="0" smtClean="0"/>
              <a:t> flights to Dubai with Thomson </a:t>
            </a:r>
            <a:endParaRPr lang="en-GB" dirty="0"/>
          </a:p>
          <a:p>
            <a:endParaRPr lang="en-GB" dirty="0" smtClean="0"/>
          </a:p>
          <a:p>
            <a:r>
              <a:rPr lang="en-GB" dirty="0" smtClean="0"/>
              <a:t>P&amp;O Cruises will continue cruise flights to the Caribbean. </a:t>
            </a:r>
          </a:p>
          <a:p>
            <a:endParaRPr lang="en-GB" dirty="0"/>
          </a:p>
        </p:txBody>
      </p:sp>
    </p:spTree>
    <p:extLst>
      <p:ext uri="{BB962C8B-B14F-4D97-AF65-F5344CB8AC3E}">
        <p14:creationId xmlns:p14="http://schemas.microsoft.com/office/powerpoint/2010/main" val="620931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08688"/>
          </a:xfrm>
        </p:spPr>
        <p:txBody>
          <a:bodyPr>
            <a:normAutofit/>
          </a:bodyPr>
          <a:lstStyle/>
          <a:p>
            <a:r>
              <a:rPr lang="en-GB" sz="3200" dirty="0" smtClean="0"/>
              <a:t>Debra Barber MD/COO Cardiff Airport</a:t>
            </a:r>
            <a:endParaRPr lang="en-GB" sz="3200" dirty="0"/>
          </a:p>
        </p:txBody>
      </p:sp>
      <p:sp>
        <p:nvSpPr>
          <p:cNvPr id="3" name="Content Placeholder 2"/>
          <p:cNvSpPr>
            <a:spLocks noGrp="1"/>
          </p:cNvSpPr>
          <p:nvPr>
            <p:ph idx="1"/>
          </p:nvPr>
        </p:nvSpPr>
        <p:spPr>
          <a:xfrm>
            <a:off x="251520" y="1628800"/>
            <a:ext cx="8640960" cy="5229200"/>
          </a:xfrm>
        </p:spPr>
        <p:txBody>
          <a:bodyPr>
            <a:normAutofit fontScale="70000" lnSpcReduction="20000"/>
          </a:bodyPr>
          <a:lstStyle/>
          <a:p>
            <a:r>
              <a:rPr lang="en-GB" dirty="0" smtClean="0"/>
              <a:t>"To achieve this level of growth in the demanding winter months is hugely positive.  Our airlines not only offer Welsh holiday makers flights to the sun, but also to the snow with ski flights performing above expectations. Increasingly the choice of flights is encouraging business travellers to fly from Cardiff all year round, enjoying the convenience of flying locally. </a:t>
            </a:r>
            <a:br>
              <a:rPr lang="en-GB" dirty="0" smtClean="0"/>
            </a:br>
            <a:r>
              <a:rPr lang="en-GB" dirty="0" smtClean="0"/>
              <a:t/>
            </a:r>
            <a:br>
              <a:rPr lang="en-GB" dirty="0" smtClean="0"/>
            </a:br>
            <a:endParaRPr lang="en-GB" dirty="0" smtClean="0"/>
          </a:p>
          <a:p>
            <a:r>
              <a:rPr lang="en-GB" dirty="0" smtClean="0"/>
              <a:t> “2015 has been a real turning point for Cardiff Airport. We’ve had lots of exciting developments including a new base for Flybe with 14 routes on offer, as well as consistently strong performances from airlines including Thomson, KLM, </a:t>
            </a:r>
            <a:r>
              <a:rPr lang="en-GB" dirty="0" err="1" smtClean="0"/>
              <a:t>Vueling</a:t>
            </a:r>
            <a:r>
              <a:rPr lang="en-GB" dirty="0" smtClean="0"/>
              <a:t>, Aer Lingus and Thomas Cook.</a:t>
            </a:r>
            <a:br>
              <a:rPr lang="en-GB" dirty="0" smtClean="0"/>
            </a:br>
            <a:r>
              <a:rPr lang="en-GB" dirty="0" smtClean="0"/>
              <a:t/>
            </a:r>
            <a:br>
              <a:rPr lang="en-GB" dirty="0" smtClean="0"/>
            </a:br>
            <a:endParaRPr lang="en-GB" dirty="0" smtClean="0"/>
          </a:p>
          <a:p>
            <a:r>
              <a:rPr lang="en-GB" dirty="0" smtClean="0"/>
              <a:t>“Looking ahead to the coming year we are confident we will build on this success. We continue to work with new and incumbent airlines to offer more travel choices for our customers and we will continue to enhance the passenger journey with a new departures area opening in summer 2016.</a:t>
            </a:r>
            <a:br>
              <a:rPr lang="en-GB" dirty="0" smtClean="0"/>
            </a:br>
            <a:r>
              <a:rPr lang="en-GB" dirty="0" smtClean="0"/>
              <a:t/>
            </a:r>
            <a:br>
              <a:rPr lang="en-GB" dirty="0" smtClean="0"/>
            </a:br>
            <a:endParaRPr lang="en-GB" dirty="0" smtClean="0"/>
          </a:p>
          <a:p>
            <a:r>
              <a:rPr lang="en-GB" dirty="0" smtClean="0"/>
              <a:t>“Cardiff Airport is proudly flying the flag for Wales every day of the year.”</a:t>
            </a:r>
            <a:br>
              <a:rPr lang="en-GB" dirty="0" smtClean="0"/>
            </a:br>
            <a:endParaRPr lang="en-GB" dirty="0" smtClean="0"/>
          </a:p>
          <a:p>
            <a:endParaRPr lang="en-GB" dirty="0"/>
          </a:p>
        </p:txBody>
      </p:sp>
    </p:spTree>
    <p:extLst>
      <p:ext uri="{BB962C8B-B14F-4D97-AF65-F5344CB8AC3E}">
        <p14:creationId xmlns:p14="http://schemas.microsoft.com/office/powerpoint/2010/main" val="3077792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704088"/>
            <a:ext cx="7427168" cy="636680"/>
          </a:xfrm>
        </p:spPr>
        <p:txBody>
          <a:bodyPr>
            <a:normAutofit fontScale="90000"/>
          </a:bodyPr>
          <a:lstStyle/>
          <a:p>
            <a:r>
              <a:rPr lang="en-GB" dirty="0" smtClean="0"/>
              <a:t>Events Impacts</a:t>
            </a:r>
            <a:endParaRPr lang="en-GB" dirty="0"/>
          </a:p>
        </p:txBody>
      </p:sp>
      <p:sp>
        <p:nvSpPr>
          <p:cNvPr id="3" name="Content Placeholder 2"/>
          <p:cNvSpPr>
            <a:spLocks noGrp="1"/>
          </p:cNvSpPr>
          <p:nvPr>
            <p:ph idx="1"/>
          </p:nvPr>
        </p:nvSpPr>
        <p:spPr>
          <a:xfrm>
            <a:off x="251520" y="1484784"/>
            <a:ext cx="8712968" cy="5256584"/>
          </a:xfrm>
        </p:spPr>
        <p:txBody>
          <a:bodyPr>
            <a:normAutofit fontScale="85000" lnSpcReduction="20000"/>
          </a:bodyPr>
          <a:lstStyle/>
          <a:p>
            <a:r>
              <a:rPr lang="en-GB" dirty="0" smtClean="0"/>
              <a:t>Wales v France 2015</a:t>
            </a:r>
          </a:p>
          <a:p>
            <a:r>
              <a:rPr lang="en-GB" dirty="0" smtClean="0"/>
              <a:t>40 extra flights will operate in and out of Wales’ national Airport on 11 airlines including Air France, Ryanair, </a:t>
            </a:r>
            <a:r>
              <a:rPr lang="en-GB" dirty="0" err="1" smtClean="0"/>
              <a:t>Enterair</a:t>
            </a:r>
            <a:r>
              <a:rPr lang="en-GB" dirty="0" smtClean="0"/>
              <a:t>. </a:t>
            </a:r>
            <a:r>
              <a:rPr lang="en-GB" dirty="0" err="1" smtClean="0"/>
              <a:t>Cityjet</a:t>
            </a:r>
            <a:r>
              <a:rPr lang="en-GB" dirty="0" smtClean="0"/>
              <a:t>, Small Planet and </a:t>
            </a:r>
            <a:r>
              <a:rPr lang="en-GB" dirty="0" err="1" smtClean="0"/>
              <a:t>Capartair</a:t>
            </a:r>
            <a:r>
              <a:rPr lang="en-GB" dirty="0" smtClean="0"/>
              <a:t>, carrying approximately 6,700 French passengers.</a:t>
            </a:r>
          </a:p>
          <a:p>
            <a:r>
              <a:rPr lang="en-GB" dirty="0" smtClean="0"/>
              <a:t/>
            </a:r>
            <a:br>
              <a:rPr lang="en-GB" dirty="0" smtClean="0"/>
            </a:br>
            <a:endParaRPr lang="en-GB" dirty="0" smtClean="0"/>
          </a:p>
          <a:p>
            <a:r>
              <a:rPr lang="en-GB" dirty="0" smtClean="0"/>
              <a:t>Debra Barber, MD/ COO of Cardiff Airport</a:t>
            </a:r>
          </a:p>
          <a:p>
            <a:endParaRPr lang="en-GB" dirty="0"/>
          </a:p>
          <a:p>
            <a:r>
              <a:rPr lang="en-GB" dirty="0" smtClean="0"/>
              <a:t>“International sporting events such as this gives Cardiff Airport a real opportunity to demonstrate its ability to handle large waves of extra passengers. As the country’s national Airport, we’re the gateway to Wales and we look forward to extending a warm, Welsh welcome to French rugby fans this weekend.</a:t>
            </a:r>
          </a:p>
          <a:p>
            <a:r>
              <a:rPr lang="en-GB" dirty="0" smtClean="0"/>
              <a:t>Major </a:t>
            </a:r>
            <a:r>
              <a:rPr lang="en-GB" dirty="0"/>
              <a:t>S</a:t>
            </a:r>
            <a:r>
              <a:rPr lang="en-GB" dirty="0" smtClean="0"/>
              <a:t>porting </a:t>
            </a:r>
            <a:r>
              <a:rPr lang="en-GB" dirty="0"/>
              <a:t>E</a:t>
            </a:r>
            <a:r>
              <a:rPr lang="en-GB" dirty="0" smtClean="0"/>
              <a:t>vents  including World Half Marathon… are real opportunities to both showcase our facilities as an Airport and to put Wales on the map as the destination for major events.”</a:t>
            </a:r>
          </a:p>
        </p:txBody>
      </p:sp>
    </p:spTree>
    <p:extLst>
      <p:ext uri="{BB962C8B-B14F-4D97-AF65-F5344CB8AC3E}">
        <p14:creationId xmlns:p14="http://schemas.microsoft.com/office/powerpoint/2010/main" val="921991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692696"/>
            <a:ext cx="7355160" cy="576064"/>
          </a:xfrm>
        </p:spPr>
        <p:txBody>
          <a:bodyPr>
            <a:normAutofit fontScale="90000"/>
          </a:bodyPr>
          <a:lstStyle/>
          <a:p>
            <a:r>
              <a:rPr lang="en-GB" dirty="0" smtClean="0"/>
              <a:t>New Developments</a:t>
            </a:r>
            <a:endParaRPr lang="en-GB" dirty="0"/>
          </a:p>
        </p:txBody>
      </p:sp>
      <p:sp>
        <p:nvSpPr>
          <p:cNvPr id="3" name="Content Placeholder 2"/>
          <p:cNvSpPr>
            <a:spLocks noGrp="1"/>
          </p:cNvSpPr>
          <p:nvPr>
            <p:ph idx="1"/>
          </p:nvPr>
        </p:nvSpPr>
        <p:spPr>
          <a:xfrm>
            <a:off x="179512" y="1268760"/>
            <a:ext cx="8784976" cy="5328592"/>
          </a:xfrm>
        </p:spPr>
        <p:txBody>
          <a:bodyPr>
            <a:normAutofit fontScale="55000" lnSpcReduction="20000"/>
          </a:bodyPr>
          <a:lstStyle/>
          <a:p>
            <a:r>
              <a:rPr lang="en-GB" sz="4200" dirty="0" smtClean="0"/>
              <a:t>Duty Free (Nuance)</a:t>
            </a:r>
          </a:p>
          <a:p>
            <a:r>
              <a:rPr lang="en-GB" sz="4200" dirty="0"/>
              <a:t>A</a:t>
            </a:r>
            <a:r>
              <a:rPr lang="en-GB" sz="4200" dirty="0" smtClean="0"/>
              <a:t>dditional 100sqm of floor-space and extensive redesign  </a:t>
            </a:r>
          </a:p>
          <a:p>
            <a:r>
              <a:rPr lang="en-GB" sz="4200" dirty="0" smtClean="0"/>
              <a:t>580 </a:t>
            </a:r>
            <a:r>
              <a:rPr lang="en-GB" sz="4200" dirty="0" err="1" smtClean="0"/>
              <a:t>sqm</a:t>
            </a:r>
            <a:r>
              <a:rPr lang="en-GB" sz="4200" dirty="0" smtClean="0"/>
              <a:t> walk through</a:t>
            </a:r>
          </a:p>
          <a:p>
            <a:r>
              <a:rPr lang="en-GB" dirty="0" smtClean="0"/>
              <a:t> </a:t>
            </a:r>
          </a:p>
          <a:p>
            <a:r>
              <a:rPr lang="en-GB" dirty="0" smtClean="0"/>
              <a:t>Paul Donaldson, General Manager (UK) Nuance Group  </a:t>
            </a:r>
          </a:p>
          <a:p>
            <a:r>
              <a:rPr lang="en-GB" dirty="0" smtClean="0"/>
              <a:t>“The refurbishment of our store at Cardiff Airport demonstrates our continued commitment to Wales and our airport partner to bring quality, value and a wider variety of products to passengers.  Nuance has been proud to partner with Cardiff Airport for over 20 years and the new store is the first phase of further improvements the airport is making in the Departure Lounge in 2016”.</a:t>
            </a:r>
          </a:p>
          <a:p>
            <a:r>
              <a:rPr lang="en-GB" dirty="0" smtClean="0"/>
              <a:t> </a:t>
            </a:r>
          </a:p>
          <a:p>
            <a:r>
              <a:rPr lang="en-GB" dirty="0" smtClean="0"/>
              <a:t>Debra Barber, MD/COO Cardiff Airport </a:t>
            </a:r>
          </a:p>
          <a:p>
            <a:r>
              <a:rPr lang="en-GB" dirty="0" smtClean="0"/>
              <a:t>“This exciting development is the first phase in our transformation of the departures area and is also a vital step in our commitment to delivering an exceptional customer experience. We have worked closely with </a:t>
            </a:r>
            <a:r>
              <a:rPr lang="en-GB" dirty="0" err="1" smtClean="0"/>
              <a:t>Dufry</a:t>
            </a:r>
            <a:r>
              <a:rPr lang="en-GB" dirty="0" smtClean="0"/>
              <a:t> to create a fresh, stylish retail experience for passengers, offering a wider choice of brands, importantly including Welsh products so that people flying from Cardiff can support local suppliers.  </a:t>
            </a:r>
          </a:p>
          <a:p>
            <a:r>
              <a:rPr lang="en-GB" dirty="0" smtClean="0"/>
              <a:t> </a:t>
            </a:r>
          </a:p>
          <a:p>
            <a:r>
              <a:rPr lang="en-GB" dirty="0" smtClean="0"/>
              <a:t>“The focus on local products continues throughout the store with the availability of </a:t>
            </a:r>
            <a:r>
              <a:rPr lang="en-GB" dirty="0" err="1" smtClean="0"/>
              <a:t>Clogau</a:t>
            </a:r>
            <a:r>
              <a:rPr lang="en-GB" dirty="0" smtClean="0"/>
              <a:t> Gold jewellery, which has rare Welsh gold in each and every piece.  A sense of place is further conveyed with an extensive range of Welsh football and rugby merchandise, Welsh confectionery brands such as Gwynedd and Brays and Brecon </a:t>
            </a:r>
            <a:r>
              <a:rPr lang="en-GB" dirty="0" err="1" smtClean="0"/>
              <a:t>Careg</a:t>
            </a:r>
            <a:r>
              <a:rPr lang="en-GB" dirty="0" smtClean="0"/>
              <a:t> water.  A wide selection of other new jewellery brands have been introduced including Follie </a:t>
            </a:r>
            <a:r>
              <a:rPr lang="en-GB" dirty="0" err="1" smtClean="0"/>
              <a:t>Follie</a:t>
            </a:r>
            <a:r>
              <a:rPr lang="en-GB" dirty="0" smtClean="0"/>
              <a:t>, Links of London, and Hugo Boss watches, whilst fashion showcases a number of the UK’s most popular brands including Fat Face, </a:t>
            </a:r>
            <a:r>
              <a:rPr lang="en-GB" dirty="0" err="1" smtClean="0"/>
              <a:t>Superdry</a:t>
            </a:r>
            <a:r>
              <a:rPr lang="en-GB" dirty="0" smtClean="0"/>
              <a:t> and Animal.”</a:t>
            </a:r>
          </a:p>
          <a:p>
            <a:endParaRPr lang="en-GB" dirty="0"/>
          </a:p>
          <a:p>
            <a:r>
              <a:rPr lang="en-GB" sz="4200" dirty="0" smtClean="0"/>
              <a:t>F &amp; B improvements for  </a:t>
            </a:r>
            <a:r>
              <a:rPr lang="en-GB" sz="4200" dirty="0"/>
              <a:t>S</a:t>
            </a:r>
            <a:r>
              <a:rPr lang="en-GB" sz="4200" dirty="0" smtClean="0"/>
              <a:t>ummer 2016 new Café/Bar/ Restaurant. </a:t>
            </a:r>
          </a:p>
          <a:p>
            <a:endParaRPr lang="en-GB" dirty="0" smtClean="0"/>
          </a:p>
          <a:p>
            <a:endParaRPr lang="en-GB" dirty="0"/>
          </a:p>
        </p:txBody>
      </p:sp>
    </p:spTree>
    <p:extLst>
      <p:ext uri="{BB962C8B-B14F-4D97-AF65-F5344CB8AC3E}">
        <p14:creationId xmlns:p14="http://schemas.microsoft.com/office/powerpoint/2010/main" val="235902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Vueling</a:t>
            </a:r>
            <a:endParaRPr lang="en-GB" dirty="0"/>
          </a:p>
        </p:txBody>
      </p:sp>
      <p:sp>
        <p:nvSpPr>
          <p:cNvPr id="3" name="Content Placeholder 2"/>
          <p:cNvSpPr>
            <a:spLocks noGrp="1"/>
          </p:cNvSpPr>
          <p:nvPr>
            <p:ph idx="1"/>
          </p:nvPr>
        </p:nvSpPr>
        <p:spPr/>
        <p:txBody>
          <a:bodyPr/>
          <a:lstStyle/>
          <a:p>
            <a:r>
              <a:rPr lang="en-GB" dirty="0" smtClean="0"/>
              <a:t>Spanish airline </a:t>
            </a:r>
            <a:r>
              <a:rPr lang="en-GB" dirty="0" err="1" smtClean="0"/>
              <a:t>Vueling</a:t>
            </a:r>
            <a:r>
              <a:rPr lang="en-GB" dirty="0" smtClean="0"/>
              <a:t> increases summer capacity from Cardiff Airport by 41%</a:t>
            </a:r>
            <a:endParaRPr lang="en-GB" dirty="0"/>
          </a:p>
          <a:p>
            <a:r>
              <a:rPr lang="en-GB" dirty="0"/>
              <a:t>A</a:t>
            </a:r>
            <a:r>
              <a:rPr lang="en-GB" dirty="0" smtClean="0"/>
              <a:t>dditional 44,000 seats across its four routes to Barcelona, Malaga, Alicante and Palma Majorca.</a:t>
            </a:r>
          </a:p>
          <a:p>
            <a:r>
              <a:rPr lang="en-GB" dirty="0"/>
              <a:t>M</a:t>
            </a:r>
            <a:r>
              <a:rPr lang="en-GB" dirty="0" smtClean="0"/>
              <a:t>ore than 151,000 seats now on sale for flights between April and October 2016.</a:t>
            </a:r>
            <a:endParaRPr lang="en-GB" dirty="0"/>
          </a:p>
        </p:txBody>
      </p:sp>
    </p:spTree>
    <p:extLst>
      <p:ext uri="{BB962C8B-B14F-4D97-AF65-F5344CB8AC3E}">
        <p14:creationId xmlns:p14="http://schemas.microsoft.com/office/powerpoint/2010/main" val="2497590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Destinations</a:t>
            </a:r>
            <a:endParaRPr lang="en-GB" dirty="0"/>
          </a:p>
        </p:txBody>
      </p:sp>
      <p:sp>
        <p:nvSpPr>
          <p:cNvPr id="3" name="Content Placeholder 2"/>
          <p:cNvSpPr>
            <a:spLocks noGrp="1"/>
          </p:cNvSpPr>
          <p:nvPr>
            <p:ph idx="1"/>
          </p:nvPr>
        </p:nvSpPr>
        <p:spPr/>
        <p:txBody>
          <a:bodyPr/>
          <a:lstStyle/>
          <a:p>
            <a:r>
              <a:rPr lang="en-GB" dirty="0" smtClean="0"/>
              <a:t>Malaga and Alicante will operate up to 4 times per week all year round</a:t>
            </a:r>
          </a:p>
          <a:p>
            <a:r>
              <a:rPr lang="en-GB" dirty="0" smtClean="0"/>
              <a:t>Palma Majorca operates up to 3 times a week from March 28</a:t>
            </a:r>
            <a:r>
              <a:rPr lang="en-GB" baseline="30000" dirty="0" smtClean="0"/>
              <a:t>th</a:t>
            </a:r>
            <a:r>
              <a:rPr lang="en-GB" dirty="0" smtClean="0"/>
              <a:t> and 4 times per week between June and September</a:t>
            </a:r>
          </a:p>
          <a:p>
            <a:r>
              <a:rPr lang="en-GB" dirty="0" smtClean="0"/>
              <a:t>Barcelona operates up to 3 times per week from March 25</a:t>
            </a:r>
            <a:r>
              <a:rPr lang="en-GB" baseline="30000" dirty="0" smtClean="0"/>
              <a:t>th</a:t>
            </a:r>
            <a:r>
              <a:rPr lang="en-GB" dirty="0" smtClean="0"/>
              <a:t>.</a:t>
            </a:r>
          </a:p>
          <a:p>
            <a:endParaRPr lang="en-GB" dirty="0"/>
          </a:p>
        </p:txBody>
      </p:sp>
    </p:spTree>
    <p:extLst>
      <p:ext uri="{BB962C8B-B14F-4D97-AF65-F5344CB8AC3E}">
        <p14:creationId xmlns:p14="http://schemas.microsoft.com/office/powerpoint/2010/main" val="627881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36680"/>
          </a:xfrm>
        </p:spPr>
        <p:txBody>
          <a:bodyPr>
            <a:normAutofit/>
          </a:bodyPr>
          <a:lstStyle/>
          <a:p>
            <a:r>
              <a:rPr lang="en-GB" sz="2800" b="1" dirty="0" smtClean="0"/>
              <a:t>Spencer </a:t>
            </a:r>
            <a:r>
              <a:rPr lang="en-GB" sz="2800" b="1" dirty="0" err="1" smtClean="0"/>
              <a:t>Birns</a:t>
            </a:r>
            <a:r>
              <a:rPr lang="en-GB" sz="2800" b="1" dirty="0" smtClean="0"/>
              <a:t>, Commercial Director at Cardiff Airport</a:t>
            </a:r>
            <a:endParaRPr lang="en-GB" sz="2800" b="1" dirty="0"/>
          </a:p>
        </p:txBody>
      </p:sp>
      <p:sp>
        <p:nvSpPr>
          <p:cNvPr id="3" name="Content Placeholder 2"/>
          <p:cNvSpPr>
            <a:spLocks noGrp="1"/>
          </p:cNvSpPr>
          <p:nvPr>
            <p:ph idx="1"/>
          </p:nvPr>
        </p:nvSpPr>
        <p:spPr>
          <a:xfrm>
            <a:off x="457200" y="1628800"/>
            <a:ext cx="8229600" cy="5040560"/>
          </a:xfrm>
        </p:spPr>
        <p:txBody>
          <a:bodyPr>
            <a:normAutofit/>
          </a:bodyPr>
          <a:lstStyle/>
          <a:p>
            <a:r>
              <a:rPr lang="en-GB" i="1" dirty="0" smtClean="0"/>
              <a:t>“</a:t>
            </a:r>
            <a:r>
              <a:rPr lang="en-GB" i="1" dirty="0" err="1" smtClean="0"/>
              <a:t>Vueling’s</a:t>
            </a:r>
            <a:r>
              <a:rPr lang="en-GB" i="1" dirty="0" smtClean="0"/>
              <a:t> decision to increase flights from Cardiff this summer comes as a direct response to the increased demand from passengers to fly to popular Spanish destinations from Wales’ national Airport, a fact which has also been reflected over the past nine months of consecutive passenger growth. </a:t>
            </a:r>
            <a:endParaRPr lang="en-GB" dirty="0" smtClean="0"/>
          </a:p>
          <a:p>
            <a:r>
              <a:rPr lang="en-GB" i="1" dirty="0" smtClean="0"/>
              <a:t>The airline has been flying passengers to and from Cardiff since 2012 and in that time we’ve seen the routes go from strength to strength. We look forward to a continued successful relationship with the airline which will, in turn, lead to more choice for both Welsh passengers and visitors to Wales.” </a:t>
            </a:r>
            <a:endParaRPr lang="en-GB" dirty="0" smtClean="0"/>
          </a:p>
          <a:p>
            <a:endParaRPr lang="en-GB" dirty="0"/>
          </a:p>
        </p:txBody>
      </p:sp>
    </p:spTree>
    <p:extLst>
      <p:ext uri="{BB962C8B-B14F-4D97-AF65-F5344CB8AC3E}">
        <p14:creationId xmlns:p14="http://schemas.microsoft.com/office/powerpoint/2010/main" val="3945953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80696"/>
          </a:xfrm>
        </p:spPr>
        <p:txBody>
          <a:bodyPr>
            <a:normAutofit/>
          </a:bodyPr>
          <a:lstStyle/>
          <a:p>
            <a:r>
              <a:rPr lang="en-GB" sz="4000" b="1" dirty="0" smtClean="0"/>
              <a:t>Debra Barber, MD/ COO Cardiff Airport</a:t>
            </a:r>
            <a:endParaRPr lang="en-GB" sz="4000" b="1" dirty="0"/>
          </a:p>
        </p:txBody>
      </p:sp>
      <p:sp>
        <p:nvSpPr>
          <p:cNvPr id="3" name="Content Placeholder 2"/>
          <p:cNvSpPr>
            <a:spLocks noGrp="1"/>
          </p:cNvSpPr>
          <p:nvPr>
            <p:ph idx="1"/>
          </p:nvPr>
        </p:nvSpPr>
        <p:spPr>
          <a:xfrm>
            <a:off x="457200" y="1628800"/>
            <a:ext cx="8229600" cy="5040560"/>
          </a:xfrm>
        </p:spPr>
        <p:txBody>
          <a:bodyPr>
            <a:normAutofit/>
          </a:bodyPr>
          <a:lstStyle/>
          <a:p>
            <a:r>
              <a:rPr lang="en-GB" dirty="0" smtClean="0"/>
              <a:t> </a:t>
            </a:r>
            <a:r>
              <a:rPr lang="en-GB" i="1" dirty="0" smtClean="0"/>
              <a:t>“It’s very positive to see another one of our key airlines responding to the needs of the Welsh public. </a:t>
            </a:r>
            <a:r>
              <a:rPr lang="en-GB" i="1" dirty="0" err="1" smtClean="0"/>
              <a:t>Vueling</a:t>
            </a:r>
            <a:r>
              <a:rPr lang="en-GB" i="1" dirty="0" smtClean="0"/>
              <a:t> has been operating from Cardiff for four years now and as such passengers have become more familiar with the airline, its routes and the value for money it offers.</a:t>
            </a:r>
            <a:endParaRPr lang="en-GB" dirty="0" smtClean="0"/>
          </a:p>
          <a:p>
            <a:r>
              <a:rPr lang="en-GB" i="1" dirty="0" smtClean="0"/>
              <a:t>“During this time the airline has seen passenger numbers increase with particularly strong load factors during the past 3 months which is reflected in its decision to put on extra flights for summer 2016.  We look forward to another successful season with </a:t>
            </a:r>
            <a:r>
              <a:rPr lang="en-GB" i="1" dirty="0" err="1" smtClean="0"/>
              <a:t>Vueling</a:t>
            </a:r>
            <a:r>
              <a:rPr lang="en-GB" i="1" dirty="0" smtClean="0"/>
              <a:t> and welcoming both Welsh and Spanish passengers through the terminal.”</a:t>
            </a:r>
            <a:endParaRPr lang="en-GB" dirty="0" smtClean="0"/>
          </a:p>
          <a:p>
            <a:endParaRPr lang="en-GB" dirty="0"/>
          </a:p>
        </p:txBody>
      </p:sp>
    </p:spTree>
    <p:extLst>
      <p:ext uri="{BB962C8B-B14F-4D97-AF65-F5344CB8AC3E}">
        <p14:creationId xmlns:p14="http://schemas.microsoft.com/office/powerpoint/2010/main" val="62919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908720"/>
            <a:ext cx="8229600" cy="144016"/>
          </a:xfrm>
        </p:spPr>
        <p:txBody>
          <a:bodyPr>
            <a:noAutofit/>
          </a:bodyPr>
          <a:lstStyle/>
          <a:p>
            <a:r>
              <a:rPr lang="en-GB" sz="3600" dirty="0" smtClean="0"/>
              <a:t>Bristol Airport</a:t>
            </a:r>
            <a:endParaRPr lang="en-GB" sz="3600" dirty="0"/>
          </a:p>
        </p:txBody>
      </p:sp>
      <p:sp>
        <p:nvSpPr>
          <p:cNvPr id="3" name="Content Placeholder 2"/>
          <p:cNvSpPr>
            <a:spLocks noGrp="1"/>
          </p:cNvSpPr>
          <p:nvPr>
            <p:ph idx="1"/>
          </p:nvPr>
        </p:nvSpPr>
        <p:spPr>
          <a:xfrm>
            <a:off x="107504" y="1124744"/>
            <a:ext cx="9001000" cy="5544616"/>
          </a:xfrm>
        </p:spPr>
        <p:txBody>
          <a:bodyPr>
            <a:normAutofit fontScale="25000" lnSpcReduction="20000"/>
          </a:bodyPr>
          <a:lstStyle/>
          <a:p>
            <a:r>
              <a:rPr lang="en-GB" sz="6400" dirty="0" smtClean="0"/>
              <a:t>Handing control of air passenger duty (APD) to the Welsh Government would create a “significant commercial disadvantage to the South West of England ( Sinclair CEO Bristol Airport)</a:t>
            </a:r>
          </a:p>
          <a:p>
            <a:endParaRPr lang="en-GB" sz="6400" dirty="0" smtClean="0"/>
          </a:p>
          <a:p>
            <a:r>
              <a:rPr lang="en-GB" sz="6400" dirty="0" smtClean="0"/>
              <a:t>Bristol Airport claims abolition of APD in Wales would cost the South West economy £843m and more than 1,500 jobs over the next decade because passengers and airlines would fly from Cardiff instead.</a:t>
            </a:r>
          </a:p>
          <a:p>
            <a:endParaRPr lang="en-GB" sz="6400" dirty="0" smtClean="0"/>
          </a:p>
          <a:p>
            <a:r>
              <a:rPr lang="en-GB" sz="6400" dirty="0" smtClean="0"/>
              <a:t>“effectively a taxpayer subsidised redistribution of existing passengers from one airport to another”.</a:t>
            </a:r>
            <a:br>
              <a:rPr lang="en-GB" sz="6400" dirty="0" smtClean="0"/>
            </a:br>
            <a:endParaRPr lang="en-GB" sz="6400" dirty="0" smtClean="0"/>
          </a:p>
          <a:p>
            <a:r>
              <a:rPr lang="en-GB" sz="6400" dirty="0" smtClean="0"/>
              <a:t> “If this tax is devolved to Wales and scrapped we will be put at a significant commercial disadvantage to Cardiff Airport, which is owned by the Welsh Government.</a:t>
            </a:r>
            <a:br>
              <a:rPr lang="en-GB" sz="6400" dirty="0" smtClean="0"/>
            </a:br>
            <a:endParaRPr lang="en-GB" sz="6400" dirty="0" smtClean="0"/>
          </a:p>
          <a:p>
            <a:r>
              <a:rPr lang="en-GB" sz="6400" dirty="0" smtClean="0"/>
              <a:t>“Even if limited to long-haul flights there would be a significant impact on more than 100,000 passengers who use European hubs and it would jeopardise plans to launch direct long-haul flights in the near future.”</a:t>
            </a:r>
          </a:p>
          <a:p>
            <a:endParaRPr lang="en-GB" sz="6400" dirty="0"/>
          </a:p>
          <a:p>
            <a:r>
              <a:rPr lang="en-GB" sz="6400" dirty="0" smtClean="0"/>
              <a:t>We expect competition in the aviation industry but that competition needs to be on a level playing field.”</a:t>
            </a:r>
          </a:p>
          <a:p>
            <a:endParaRPr lang="en-GB" sz="6400" dirty="0" smtClean="0"/>
          </a:p>
          <a:p>
            <a:r>
              <a:rPr lang="en-GB" sz="6400" dirty="0" smtClean="0"/>
              <a:t>Bristol Airport is the ninth busiest airport in the UK and operates flights to 116 destinations across 30 countries.</a:t>
            </a:r>
          </a:p>
          <a:p>
            <a:endParaRPr lang="en-GB" sz="6400" dirty="0" smtClean="0"/>
          </a:p>
          <a:p>
            <a:r>
              <a:rPr lang="en-GB" sz="6400" dirty="0" smtClean="0"/>
              <a:t>It was ranked as the country’s most punctual airport in 2015 and number nine in the world by aviation analyst OAG, with 89% of flights on time.</a:t>
            </a:r>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1081370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692696"/>
            <a:ext cx="6779096" cy="504056"/>
          </a:xfrm>
        </p:spPr>
        <p:txBody>
          <a:bodyPr>
            <a:normAutofit fontScale="90000"/>
          </a:bodyPr>
          <a:lstStyle/>
          <a:p>
            <a:r>
              <a:rPr lang="en-GB" dirty="0" smtClean="0"/>
              <a:t>Lobbying</a:t>
            </a:r>
            <a:endParaRPr lang="en-GB" dirty="0"/>
          </a:p>
        </p:txBody>
      </p:sp>
      <p:sp>
        <p:nvSpPr>
          <p:cNvPr id="3" name="Content Placeholder 2"/>
          <p:cNvSpPr>
            <a:spLocks noGrp="1"/>
          </p:cNvSpPr>
          <p:nvPr>
            <p:ph idx="1"/>
          </p:nvPr>
        </p:nvSpPr>
        <p:spPr>
          <a:xfrm>
            <a:off x="107504" y="1268760"/>
            <a:ext cx="8856984" cy="5400600"/>
          </a:xfrm>
        </p:spPr>
        <p:txBody>
          <a:bodyPr>
            <a:noAutofit/>
          </a:bodyPr>
          <a:lstStyle/>
          <a:p>
            <a:r>
              <a:rPr lang="en-GB" sz="1400" dirty="0" smtClean="0"/>
              <a:t>Liam Fox, Tory MP for North Somerset, urged the Government not to go ahead with APD devolution to Wales and warned that it would lead to a “toxic combination of less consumer choice, job losses and reduced economic activity”.</a:t>
            </a:r>
          </a:p>
          <a:p>
            <a:endParaRPr lang="en-GB" sz="1400" dirty="0" smtClean="0"/>
          </a:p>
          <a:p>
            <a:r>
              <a:rPr lang="en-GB" sz="1400" dirty="0" smtClean="0"/>
              <a:t>APD, which is £13 per passenger for departing short-haul flights and £71 for long-haul, is already being devolved to Scotland but Mr Sinclair (CEO </a:t>
            </a:r>
            <a:r>
              <a:rPr lang="en-GB" sz="1400" dirty="0" err="1" smtClean="0"/>
              <a:t>Brisitol</a:t>
            </a:r>
            <a:r>
              <a:rPr lang="en-GB" sz="1400" dirty="0" smtClean="0"/>
              <a:t>) insisted the position in Wales was “fundamentally different”.</a:t>
            </a:r>
          </a:p>
          <a:p>
            <a:endParaRPr lang="en-GB" sz="1400" dirty="0" smtClean="0"/>
          </a:p>
          <a:p>
            <a:r>
              <a:rPr lang="en-GB" sz="1400" dirty="0" smtClean="0"/>
              <a:t>He said: “Some 98% of passengers to and from Scotland fly from the four major airports in Scotland. Cardiff and Bristol Airports are less than 60 miles apart.</a:t>
            </a:r>
          </a:p>
          <a:p>
            <a:endParaRPr lang="en-GB" sz="1400" dirty="0" smtClean="0"/>
          </a:p>
          <a:p>
            <a:r>
              <a:rPr lang="en-GB" sz="1400" dirty="0" smtClean="0"/>
              <a:t>“We can see their runway from our control tower on a clear day. We have absolutely overlapping catchment areas.</a:t>
            </a:r>
            <a:br>
              <a:rPr lang="en-GB" sz="1400" dirty="0" smtClean="0"/>
            </a:br>
            <a:endParaRPr lang="en-GB" sz="1400" dirty="0" smtClean="0"/>
          </a:p>
          <a:p>
            <a:r>
              <a:rPr lang="en-GB" sz="1400" dirty="0" smtClean="0"/>
              <a:t>We are both leisure-based airports. Out of our seven million passengers [each year] we actually handle about 1.2m Welsh passengers – so about the same number as the total number of passengers as Cardiff.”</a:t>
            </a:r>
          </a:p>
          <a:p>
            <a:endParaRPr lang="en-GB" sz="1400" dirty="0" smtClean="0"/>
          </a:p>
          <a:p>
            <a:r>
              <a:rPr lang="en-GB" sz="1400" dirty="0" smtClean="0"/>
              <a:t>He said the potential £142 saving for a couple going on holiday would be “more than enough to have people drive an extra half hour”.</a:t>
            </a:r>
            <a:br>
              <a:rPr lang="en-GB" sz="1400" dirty="0" smtClean="0"/>
            </a:br>
            <a:endParaRPr lang="en-GB" sz="1400" dirty="0" smtClean="0"/>
          </a:p>
          <a:p>
            <a:r>
              <a:rPr lang="en-GB" sz="1400" dirty="0" smtClean="0"/>
              <a:t>The airport fears it will suffer a 25% fall in passengers if APD is devolved, leading to almost a third fewer routes being operated.</a:t>
            </a:r>
            <a:br>
              <a:rPr lang="en-GB" sz="1400" dirty="0" smtClean="0"/>
            </a:br>
            <a:endParaRPr lang="en-GB" sz="1400" dirty="0" smtClean="0"/>
          </a:p>
          <a:p>
            <a:endParaRPr lang="en-GB" sz="1800" dirty="0"/>
          </a:p>
        </p:txBody>
      </p:sp>
    </p:spTree>
    <p:extLst>
      <p:ext uri="{BB962C8B-B14F-4D97-AF65-F5344CB8AC3E}">
        <p14:creationId xmlns:p14="http://schemas.microsoft.com/office/powerpoint/2010/main" val="258650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104</TotalTime>
  <Words>1247</Words>
  <Application>Microsoft Office PowerPoint</Application>
  <PresentationFormat>On-screen Show (4:3)</PresentationFormat>
  <Paragraphs>151</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 Helvetica, sans-serif</vt:lpstr>
      <vt:lpstr>Calibri</vt:lpstr>
      <vt:lpstr>Constantia</vt:lpstr>
      <vt:lpstr>Wingdings 2</vt:lpstr>
      <vt:lpstr>Flow</vt:lpstr>
      <vt:lpstr>New Developments at  Cardiff Airport</vt:lpstr>
      <vt:lpstr>Growth</vt:lpstr>
      <vt:lpstr>Reasons for Growth</vt:lpstr>
      <vt:lpstr>WG Funding</vt:lpstr>
      <vt:lpstr>Wales Wide</vt:lpstr>
      <vt:lpstr>Long Haul</vt:lpstr>
      <vt:lpstr>Scottish Model</vt:lpstr>
      <vt:lpstr>Aviation Expert Opinion</vt:lpstr>
      <vt:lpstr>Air Passenger Handling Duty</vt:lpstr>
      <vt:lpstr>Cardiff Airport Position</vt:lpstr>
      <vt:lpstr>Routes</vt:lpstr>
      <vt:lpstr>Debra Barber MD/COO Cardiff Airport</vt:lpstr>
      <vt:lpstr>Events Impacts</vt:lpstr>
      <vt:lpstr>New Developments</vt:lpstr>
      <vt:lpstr>Vueling</vt:lpstr>
      <vt:lpstr>Destinations</vt:lpstr>
      <vt:lpstr>Spencer Birns, Commercial Director at Cardiff Airport</vt:lpstr>
      <vt:lpstr>Debra Barber, MD/ COO Cardiff Airport</vt:lpstr>
      <vt:lpstr>Bristol Airport</vt:lpstr>
      <vt:lpstr>Lobbying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Jacqui Jones</cp:lastModifiedBy>
  <cp:revision>10</cp:revision>
  <dcterms:created xsi:type="dcterms:W3CDTF">2016-03-07T13:50:59Z</dcterms:created>
  <dcterms:modified xsi:type="dcterms:W3CDTF">2017-02-20T14:36:26Z</dcterms:modified>
</cp:coreProperties>
</file>