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3">
  <p:sldMasterIdLst>
    <p:sldMasterId id="2147483648" r:id="rId4"/>
  </p:sldMasterIdLst>
  <p:notesMasterIdLst>
    <p:notesMasterId r:id="rId22"/>
  </p:notesMasterIdLst>
  <p:handoutMasterIdLst>
    <p:handoutMasterId r:id="rId23"/>
  </p:handoutMasterIdLst>
  <p:sldIdLst>
    <p:sldId id="256" r:id="rId5"/>
    <p:sldId id="257" r:id="rId6"/>
    <p:sldId id="258" r:id="rId7"/>
    <p:sldId id="265" r:id="rId8"/>
    <p:sldId id="259" r:id="rId9"/>
    <p:sldId id="266" r:id="rId10"/>
    <p:sldId id="267" r:id="rId11"/>
    <p:sldId id="260" r:id="rId12"/>
    <p:sldId id="268" r:id="rId13"/>
    <p:sldId id="261" r:id="rId14"/>
    <p:sldId id="262" r:id="rId15"/>
    <p:sldId id="271" r:id="rId16"/>
    <p:sldId id="269" r:id="rId17"/>
    <p:sldId id="270" r:id="rId18"/>
    <p:sldId id="263" r:id="rId19"/>
    <p:sldId id="264" r:id="rId20"/>
    <p:sldId id="272" r:id="rId21"/>
  </p:sldIdLst>
  <p:sldSz cx="6858000" cy="12192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9195C4-A78D-4323-8A22-06011C5B146B}" v="8" dt="2023-11-26T17:09:31.4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414" autoAdjust="0"/>
    <p:restoredTop sz="94660"/>
  </p:normalViewPr>
  <p:slideViewPr>
    <p:cSldViewPr snapToGrid="0">
      <p:cViewPr varScale="1">
        <p:scale>
          <a:sx n="47" d="100"/>
          <a:sy n="47" d="100"/>
        </p:scale>
        <p:origin x="2506" y="43"/>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BCB85C-98C7-4ECB-B80C-63E2652A52C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85B7A69-5080-46AF-AFCC-FA8BB50F6A0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1E337B-C39E-486B-8E35-C7EB38010732}" type="datetime1">
              <a:rPr lang="en-GB" smtClean="0"/>
              <a:t>13/11/2023</a:t>
            </a:fld>
            <a:endParaRPr lang="en-GB" dirty="0"/>
          </a:p>
        </p:txBody>
      </p:sp>
      <p:sp>
        <p:nvSpPr>
          <p:cNvPr id="4" name="Footer Placeholder 3">
            <a:extLst>
              <a:ext uri="{FF2B5EF4-FFF2-40B4-BE49-F238E27FC236}">
                <a16:creationId xmlns:a16="http://schemas.microsoft.com/office/drawing/2014/main" id="{2D58AFD4-7EC0-44F0-B2D3-FC4458D87B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DCBF6F8-EA02-4E40-8144-A0EC4CB86DB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53360D2-9628-41C0-BA13-B071FA75743C}" type="slidenum">
              <a:rPr lang="en-GB" smtClean="0"/>
              <a:t>‹#›</a:t>
            </a:fld>
            <a:endParaRPr lang="en-GB"/>
          </a:p>
        </p:txBody>
      </p:sp>
    </p:spTree>
    <p:extLst>
      <p:ext uri="{BB962C8B-B14F-4D97-AF65-F5344CB8AC3E}">
        <p14:creationId xmlns:p14="http://schemas.microsoft.com/office/powerpoint/2010/main" val="103116388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3B8F6-5E3A-4BBD-88D5-A719761B5CD0}" type="datetime1">
              <a:rPr lang="en-GB" smtClean="0"/>
              <a:pPr/>
              <a:t>13/11/2023</a:t>
            </a:fld>
            <a:endParaRPr lang="en-GB" dirty="0"/>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6341C3-DD00-488C-B871-F69D1747B515}" type="slidenum">
              <a:rPr lang="en-GB" noProof="0" smtClean="0"/>
              <a:t>‹#›</a:t>
            </a:fld>
            <a:endParaRPr lang="en-GB" noProof="0"/>
          </a:p>
        </p:txBody>
      </p:sp>
    </p:spTree>
    <p:extLst>
      <p:ext uri="{BB962C8B-B14F-4D97-AF65-F5344CB8AC3E}">
        <p14:creationId xmlns:p14="http://schemas.microsoft.com/office/powerpoint/2010/main" val="18996698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6341C3-DD00-488C-B871-F69D1747B515}" type="slidenum">
              <a:rPr lang="en-GB" smtClean="0"/>
              <a:t>1</a:t>
            </a:fld>
            <a:endParaRPr lang="en-GB"/>
          </a:p>
        </p:txBody>
      </p:sp>
    </p:spTree>
    <p:extLst>
      <p:ext uri="{BB962C8B-B14F-4D97-AF65-F5344CB8AC3E}">
        <p14:creationId xmlns:p14="http://schemas.microsoft.com/office/powerpoint/2010/main" val="1755384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84944" y="1083735"/>
            <a:ext cx="4880375" cy="5689600"/>
          </a:xfrm>
        </p:spPr>
        <p:txBody>
          <a:bodyPr rtlCol="0"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pPr rtl="0"/>
            <a:r>
              <a:rPr lang="en-GB" noProof="0"/>
              <a:t>Click to edit Master title style</a:t>
            </a:r>
          </a:p>
        </p:txBody>
      </p:sp>
      <p:sp>
        <p:nvSpPr>
          <p:cNvPr id="3" name="Subtitle 2"/>
          <p:cNvSpPr>
            <a:spLocks noGrp="1"/>
          </p:cNvSpPr>
          <p:nvPr>
            <p:ph type="subTitle" idx="1"/>
          </p:nvPr>
        </p:nvSpPr>
        <p:spPr>
          <a:xfrm>
            <a:off x="984944" y="6908800"/>
            <a:ext cx="4880375" cy="3386667"/>
          </a:xfrm>
        </p:spPr>
        <p:txBody>
          <a:bodyPr rtlCol="0"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8BCFFC0A-31AB-41BA-A3E2-CE9910BD11EE}"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E555733-B36D-45D1-9096-264AA243E775}"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84945" y="5881922"/>
            <a:ext cx="4886325" cy="2611200"/>
          </a:xfrm>
        </p:spPr>
        <p:txBody>
          <a:bodyPr rtlCol="0" anchor="b"/>
          <a:lstStyle>
            <a:lvl1pPr algn="r">
              <a:defRPr sz="4000" b="0" cap="all"/>
            </a:lvl1pPr>
          </a:lstStyle>
          <a:p>
            <a:pPr rtl="0"/>
            <a:r>
              <a:rPr lang="en-GB" noProof="0"/>
              <a:t>Click to edit Master title style</a:t>
            </a:r>
          </a:p>
        </p:txBody>
      </p:sp>
      <p:sp>
        <p:nvSpPr>
          <p:cNvPr id="3" name="Text Placeholder 2"/>
          <p:cNvSpPr>
            <a:spLocks noGrp="1"/>
          </p:cNvSpPr>
          <p:nvPr>
            <p:ph type="body" idx="1"/>
          </p:nvPr>
        </p:nvSpPr>
        <p:spPr>
          <a:xfrm>
            <a:off x="984944" y="8493122"/>
            <a:ext cx="4886326" cy="1529600"/>
          </a:xfrm>
        </p:spPr>
        <p:txBody>
          <a:bodyPr rtlCol="0"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E35ED59-594F-400F-AA35-28FB69A2E15E}"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42044" y="4741333"/>
            <a:ext cx="2743200" cy="5554135"/>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3470969" y="4741334"/>
            <a:ext cx="2743200" cy="5554133"/>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D2C4093-04E6-4807-BFC5-05B5D433DFF4}" type="datetime1">
              <a:rPr lang="en-GB" noProof="0" smtClean="0"/>
              <a:t>13/11/2023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803970" y="4726281"/>
            <a:ext cx="2581274" cy="1024466"/>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42044" y="5765800"/>
            <a:ext cx="2743200" cy="4529666"/>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3624262" y="4741333"/>
            <a:ext cx="2589908" cy="1024466"/>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3470969" y="5765800"/>
            <a:ext cx="2743201" cy="4529666"/>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1BA0C933-BAF2-4415-A63B-A4E111922A28}" type="datetime1">
              <a:rPr lang="en-GB" noProof="0" smtClean="0"/>
              <a:t>13/11/2023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5E93AD17-A84F-4298-B63A-4FCC22F593F8}" type="datetime1">
              <a:rPr lang="en-GB" noProof="0" smtClean="0"/>
              <a:t>13/11/2023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3606A1F-9BF7-45C0-933A-31B29006F10D}" type="datetime1">
              <a:rPr lang="en-GB" noProof="0" smtClean="0"/>
              <a:t>13/11/2023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4" y="2844800"/>
            <a:ext cx="1996381" cy="2438400"/>
          </a:xfrm>
        </p:spPr>
        <p:txBody>
          <a:bodyPr rtlCol="0" anchor="b">
            <a:normAutofit/>
          </a:bodyPr>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2870894" y="1083735"/>
            <a:ext cx="3343276" cy="9211733"/>
          </a:xfrm>
        </p:spPr>
        <p:txBody>
          <a:bodyPr rtlCol="0"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42044" y="5283200"/>
            <a:ext cx="1996381" cy="3251200"/>
          </a:xfrm>
        </p:spPr>
        <p:txBody>
          <a:bodyPr rtlCol="0">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DF8B6DCF-43DE-4CB3-9123-ABF01AC5CB10}" type="datetime1">
              <a:rPr lang="en-GB" noProof="0" smtClean="0"/>
              <a:t>13/11/2023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4" y="2844800"/>
            <a:ext cx="3000376" cy="2438400"/>
          </a:xfrm>
        </p:spPr>
        <p:txBody>
          <a:bodyPr rtlCol="0" anchor="b">
            <a:normAutofit/>
          </a:bodyPr>
          <a:lstStyle>
            <a:lvl1pPr algn="l">
              <a:defRPr sz="2800" b="0"/>
            </a:lvl1pPr>
          </a:lstStyle>
          <a:p>
            <a:pPr rtl="0"/>
            <a:r>
              <a:rPr lang="en-GB" noProof="0"/>
              <a:t>Click to edit Master title style</a:t>
            </a:r>
          </a:p>
        </p:txBody>
      </p:sp>
      <p:sp>
        <p:nvSpPr>
          <p:cNvPr id="14" name="Picture Placeholder 2"/>
          <p:cNvSpPr>
            <a:spLocks noGrp="1" noChangeAspect="1"/>
          </p:cNvSpPr>
          <p:nvPr>
            <p:ph type="pic" idx="1"/>
          </p:nvPr>
        </p:nvSpPr>
        <p:spPr>
          <a:xfrm>
            <a:off x="4181475" y="-32512"/>
            <a:ext cx="1843087" cy="1227328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42044" y="5283200"/>
            <a:ext cx="3000376" cy="3251200"/>
          </a:xfrm>
        </p:spPr>
        <p:txBody>
          <a:bodyPr rtlCol="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3599557" y="10459157"/>
            <a:ext cx="514350" cy="649111"/>
          </a:xfrm>
        </p:spPr>
        <p:txBody>
          <a:bodyPr rtlCol="0"/>
          <a:lstStyle/>
          <a:p>
            <a:pPr rtl="0"/>
            <a:fld id="{5BD1373A-891D-467E-BF96-D59B42827EE1}" type="datetime1">
              <a:rPr lang="en-GB" noProof="0" smtClean="0"/>
              <a:t>13/11/2023</a:t>
            </a:fld>
            <a:endParaRPr lang="en-GB" noProof="0"/>
          </a:p>
        </p:txBody>
      </p:sp>
      <p:sp>
        <p:nvSpPr>
          <p:cNvPr id="6" name="Footer Placeholder 5"/>
          <p:cNvSpPr>
            <a:spLocks noGrp="1"/>
          </p:cNvSpPr>
          <p:nvPr>
            <p:ph type="ftr" sz="quarter" idx="11"/>
          </p:nvPr>
        </p:nvSpPr>
        <p:spPr>
          <a:xfrm>
            <a:off x="642044" y="10459157"/>
            <a:ext cx="2871788" cy="649111"/>
          </a:xfrm>
        </p:spPr>
        <p:txBody>
          <a:bodyPr rtlCol="0"/>
          <a:lstStyle/>
          <a:p>
            <a:pPr rtl="0"/>
            <a:endParaRPr lang="en-GB" noProof="0"/>
          </a:p>
        </p:txBody>
      </p:sp>
      <p:sp>
        <p:nvSpPr>
          <p:cNvPr id="7" name="Slide Number Placeholder 6"/>
          <p:cNvSpPr>
            <a:spLocks noGrp="1"/>
          </p:cNvSpPr>
          <p:nvPr>
            <p:ph type="sldNum" sz="quarter" idx="12"/>
          </p:nvPr>
        </p:nvSpPr>
        <p:spPr>
          <a:xfrm>
            <a:off x="6042720" y="10459157"/>
            <a:ext cx="181444" cy="649111"/>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5" y="8413982"/>
            <a:ext cx="5572125" cy="1007534"/>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13532" y="1657088"/>
            <a:ext cx="4627094" cy="562662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42045" y="9421517"/>
            <a:ext cx="5572125" cy="877710"/>
          </a:xfrm>
        </p:spPr>
        <p:txBody>
          <a:bodyPr rtlCol="0">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972A12B-32D3-4AD6-AA49-3353A8417DA4}" type="datetime1">
              <a:rPr lang="en-GB" noProof="0" smtClean="0"/>
              <a:t>13/11/2023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5" y="1083736"/>
            <a:ext cx="5572124" cy="5554132"/>
          </a:xfrm>
        </p:spPr>
        <p:txBody>
          <a:bodyPr rtlCol="0" anchor="ctr">
            <a:normAutofit/>
          </a:bodyPr>
          <a:lstStyle>
            <a:lvl1pPr algn="l">
              <a:defRPr sz="3200" b="0" cap="all"/>
            </a:lvl1pPr>
          </a:lstStyle>
          <a:p>
            <a:pPr rtl="0"/>
            <a:r>
              <a:rPr lang="en-GB" noProof="0"/>
              <a:t>Click to edit Master title style</a:t>
            </a:r>
          </a:p>
        </p:txBody>
      </p:sp>
      <p:sp>
        <p:nvSpPr>
          <p:cNvPr id="3" name="Text Placeholder 2"/>
          <p:cNvSpPr>
            <a:spLocks noGrp="1"/>
          </p:cNvSpPr>
          <p:nvPr>
            <p:ph type="body" idx="1"/>
          </p:nvPr>
        </p:nvSpPr>
        <p:spPr>
          <a:xfrm>
            <a:off x="642044" y="7721600"/>
            <a:ext cx="5572125" cy="2573867"/>
          </a:xfrm>
        </p:spPr>
        <p:txBody>
          <a:bodyPr rtlCol="0"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914B80DC-69FE-4F33-A69F-FE7E97DDEF70}"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470594" y="1398798"/>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accent1"/>
                </a:solidFill>
              </a:rPr>
              <a:t>“</a:t>
            </a:r>
          </a:p>
        </p:txBody>
      </p:sp>
      <p:sp>
        <p:nvSpPr>
          <p:cNvPr id="15" name="TextBox 14"/>
          <p:cNvSpPr txBox="1"/>
          <p:nvPr/>
        </p:nvSpPr>
        <p:spPr>
          <a:xfrm>
            <a:off x="5871269" y="4876800"/>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accent1"/>
                </a:solidFill>
              </a:rPr>
              <a:t>”</a:t>
            </a:r>
          </a:p>
        </p:txBody>
      </p:sp>
      <p:sp>
        <p:nvSpPr>
          <p:cNvPr id="2" name="Title 1"/>
          <p:cNvSpPr>
            <a:spLocks noGrp="1"/>
          </p:cNvSpPr>
          <p:nvPr>
            <p:ph type="title"/>
          </p:nvPr>
        </p:nvSpPr>
        <p:spPr>
          <a:xfrm>
            <a:off x="813495" y="1083736"/>
            <a:ext cx="5229224" cy="4876798"/>
          </a:xfrm>
        </p:spPr>
        <p:txBody>
          <a:bodyPr rtlCol="0" anchor="ctr">
            <a:normAutofit/>
          </a:bodyPr>
          <a:lstStyle>
            <a:lvl1pPr algn="l">
              <a:defRPr sz="3200" b="0" cap="all">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942082" y="5960534"/>
            <a:ext cx="4972051" cy="677333"/>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42044" y="7721600"/>
            <a:ext cx="5572125" cy="2573867"/>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rtl="0">
              <a:buNone/>
            </a:pPr>
            <a:r>
              <a:rPr lang="en-GB" noProof="0"/>
              <a:t>Click to edit Master text styles</a:t>
            </a:r>
          </a:p>
        </p:txBody>
      </p:sp>
      <p:sp>
        <p:nvSpPr>
          <p:cNvPr id="4" name="Date Placeholder 3"/>
          <p:cNvSpPr>
            <a:spLocks noGrp="1"/>
          </p:cNvSpPr>
          <p:nvPr>
            <p:ph type="dt" sz="half" idx="10"/>
          </p:nvPr>
        </p:nvSpPr>
        <p:spPr/>
        <p:txBody>
          <a:bodyPr rtlCol="0"/>
          <a:lstStyle/>
          <a:p>
            <a:pPr rtl="0"/>
            <a:fld id="{4E773506-12A8-4F2E-9505-4B94B36B91D0}"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2044" y="5881922"/>
            <a:ext cx="5572125" cy="2611200"/>
          </a:xfrm>
        </p:spPr>
        <p:txBody>
          <a:bodyPr rtlCol="0" anchor="b">
            <a:normAutofit/>
          </a:bodyPr>
          <a:lstStyle>
            <a:lvl1pPr algn="l">
              <a:defRPr sz="3200" b="0" cap="all"/>
            </a:lvl1pPr>
          </a:lstStyle>
          <a:p>
            <a:pPr rtl="0"/>
            <a:r>
              <a:rPr lang="en-GB" noProof="0"/>
              <a:t>Click to edit Master title style</a:t>
            </a:r>
          </a:p>
        </p:txBody>
      </p:sp>
      <p:sp>
        <p:nvSpPr>
          <p:cNvPr id="3" name="Text Placeholder 2"/>
          <p:cNvSpPr>
            <a:spLocks noGrp="1"/>
          </p:cNvSpPr>
          <p:nvPr>
            <p:ph type="body" idx="1"/>
          </p:nvPr>
        </p:nvSpPr>
        <p:spPr>
          <a:xfrm>
            <a:off x="642043" y="8493122"/>
            <a:ext cx="5572126" cy="15296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rtl="0">
              <a:buNone/>
            </a:pPr>
            <a:r>
              <a:rPr lang="en-GB" noProof="0"/>
              <a:t>Click to edit Master text styles</a:t>
            </a:r>
          </a:p>
        </p:txBody>
      </p:sp>
      <p:sp>
        <p:nvSpPr>
          <p:cNvPr id="4" name="Date Placeholder 3"/>
          <p:cNvSpPr>
            <a:spLocks noGrp="1"/>
          </p:cNvSpPr>
          <p:nvPr>
            <p:ph type="dt" sz="half" idx="10"/>
          </p:nvPr>
        </p:nvSpPr>
        <p:spPr/>
        <p:txBody>
          <a:bodyPr rtlCol="0"/>
          <a:lstStyle/>
          <a:p>
            <a:pPr rtl="0"/>
            <a:fld id="{18874E9D-A5CB-4340-95D4-6851A6D30436}"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470594" y="1398798"/>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accent1"/>
                </a:solidFill>
              </a:rPr>
              <a:t>“</a:t>
            </a:r>
          </a:p>
        </p:txBody>
      </p:sp>
      <p:sp>
        <p:nvSpPr>
          <p:cNvPr id="15" name="TextBox 14"/>
          <p:cNvSpPr txBox="1"/>
          <p:nvPr/>
        </p:nvSpPr>
        <p:spPr>
          <a:xfrm>
            <a:off x="5871269" y="4876800"/>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accent1"/>
                </a:solidFill>
              </a:rPr>
              <a:t>”</a:t>
            </a:r>
          </a:p>
        </p:txBody>
      </p:sp>
      <p:sp>
        <p:nvSpPr>
          <p:cNvPr id="2" name="Title 1"/>
          <p:cNvSpPr>
            <a:spLocks noGrp="1"/>
          </p:cNvSpPr>
          <p:nvPr>
            <p:ph type="title"/>
          </p:nvPr>
        </p:nvSpPr>
        <p:spPr>
          <a:xfrm>
            <a:off x="813495" y="1083736"/>
            <a:ext cx="5229224" cy="4876798"/>
          </a:xfrm>
        </p:spPr>
        <p:txBody>
          <a:bodyPr rtlCol="0"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pPr rtl="0"/>
            <a:r>
              <a:rPr lang="en-GB" noProof="0"/>
              <a:t>Click to edit Master title style</a:t>
            </a:r>
          </a:p>
        </p:txBody>
      </p:sp>
      <p:sp>
        <p:nvSpPr>
          <p:cNvPr id="10" name="Text Placeholder 9"/>
          <p:cNvSpPr>
            <a:spLocks noGrp="1"/>
          </p:cNvSpPr>
          <p:nvPr>
            <p:ph type="body" sz="quarter" idx="13"/>
          </p:nvPr>
        </p:nvSpPr>
        <p:spPr>
          <a:xfrm>
            <a:off x="642044" y="6908800"/>
            <a:ext cx="5572125" cy="1580444"/>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42044" y="8489245"/>
            <a:ext cx="5572125" cy="1806222"/>
          </a:xfrm>
        </p:spPr>
        <p:txBody>
          <a:bodyPr rtlCol="0"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7D4F810-046E-45CD-AEB9-0BD9A8DD28CB}"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42045" y="1083736"/>
            <a:ext cx="5572124" cy="4876798"/>
          </a:xfrm>
        </p:spPr>
        <p:txBody>
          <a:bodyPr vert="horz" lIns="91440" tIns="45720" rIns="91440" bIns="45720" rtlCol="0" anchor="ctr">
            <a:normAutofit/>
          </a:bodyPr>
          <a:lstStyle>
            <a:lvl1pPr>
              <a:defRPr lang="en-US" b="0" dirty="0"/>
            </a:lvl1pPr>
          </a:lstStyle>
          <a:p>
            <a:pPr marL="0" lvl="0" rtl="0"/>
            <a:r>
              <a:rPr lang="en-GB" noProof="0"/>
              <a:t>Click to edit Master title style</a:t>
            </a:r>
          </a:p>
        </p:txBody>
      </p:sp>
      <p:sp>
        <p:nvSpPr>
          <p:cNvPr id="10" name="Text Placeholder 9"/>
          <p:cNvSpPr>
            <a:spLocks noGrp="1"/>
          </p:cNvSpPr>
          <p:nvPr>
            <p:ph type="body" sz="quarter" idx="13"/>
          </p:nvPr>
        </p:nvSpPr>
        <p:spPr>
          <a:xfrm>
            <a:off x="642044" y="6231467"/>
            <a:ext cx="5572125" cy="1490133"/>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42044" y="7721600"/>
            <a:ext cx="5572125" cy="2573867"/>
          </a:xfrm>
        </p:spPr>
        <p:txBody>
          <a:bodyPr rtlCol="0"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FA962AA-33DF-41A7-BCF0-43B1C6C0B65E}"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642045" y="1083733"/>
            <a:ext cx="5572124" cy="3386667"/>
          </a:xfrm>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E107DE-9B1F-4A20-B566-DC79CC7518AF}"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0755" y="1083733"/>
            <a:ext cx="1243414" cy="9211735"/>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642044" y="1083734"/>
            <a:ext cx="4243388" cy="9211733"/>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E910F6D-2728-4255-A564-464FFBC78D11}"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2045" y="1083733"/>
            <a:ext cx="5572124" cy="33866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42045" y="4741333"/>
            <a:ext cx="5572124" cy="5554135"/>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4971157" y="10459157"/>
            <a:ext cx="900113" cy="649111"/>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fld id="{CB217C9C-4912-4E1D-956E-61AA734EA84A}" type="datetime1">
              <a:rPr lang="en-GB" noProof="0" smtClean="0"/>
              <a:t>13/11/2023</a:t>
            </a:fld>
            <a:endParaRPr lang="en-GB" noProof="0"/>
          </a:p>
        </p:txBody>
      </p:sp>
      <p:sp>
        <p:nvSpPr>
          <p:cNvPr id="5" name="Footer Placeholder 4"/>
          <p:cNvSpPr>
            <a:spLocks noGrp="1"/>
          </p:cNvSpPr>
          <p:nvPr>
            <p:ph type="ftr" sz="quarter" idx="3"/>
          </p:nvPr>
        </p:nvSpPr>
        <p:spPr>
          <a:xfrm>
            <a:off x="642044" y="10459157"/>
            <a:ext cx="4243388" cy="649111"/>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endParaRPr lang="en-GB" noProof="0"/>
          </a:p>
        </p:txBody>
      </p:sp>
      <p:sp>
        <p:nvSpPr>
          <p:cNvPr id="6" name="Slide Number Placeholder 5"/>
          <p:cNvSpPr>
            <a:spLocks noGrp="1"/>
          </p:cNvSpPr>
          <p:nvPr>
            <p:ph type="sldNum" sz="quarter" idx="4"/>
          </p:nvPr>
        </p:nvSpPr>
        <p:spPr>
          <a:xfrm>
            <a:off x="5914132" y="10459157"/>
            <a:ext cx="310031" cy="649111"/>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fld id="{D57F1E4F-1CFF-5643-939E-217C01CDF56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images/search?view=detailV2&amp;ccid=nxr8W1Dq&amp;id=EA1641A40980B7FB68DAC60F2DC7B6FC1792FF32&amp;thid=OIP.nxr8W1DqMMZkrFDPPIpA-gHaFj&amp;mediaurl=https%3A%2F%2Fth.bing.com%2Fth%2Fid%2FR.9f1afc5b50ea30c664ac50cf3c8a40fa%3Frik%3DMv%252bSF%252fy2xy0Pxg%26riu%3Dhttp%253a%252f%252fimage.slidesharecdn.com%252fd8f781c8-6587-4cda-8bd8-85e5e61bfa57-150921053651-lva1-app6891%252f95%252fbowlbys-theory-of-attachment-6-638.jpg%253fcb%253d1442813890%26ehk%3DOkCz037kBEc0qqgNBsMtMriZwzOAN7PH1cVEyrHEmBo%253d%26risl%3D%26pid%3DImgRaw%26r%3D0%26sres%3D1%26sresct%3D1&amp;exph=479&amp;expw=638&amp;q=bowlby%27s+theory+&amp;simid=608029587138432232&amp;form=IRPRST&amp;ck=027B2AA1C6A71732ECE944669006806E&amp;selectedindex=25&amp;ajaxhist=0&amp;ajaxserp=0&amp;vt=0&amp;sim=11" TargetMode="External"/><Relationship Id="rId3" Type="http://schemas.openxmlformats.org/officeDocument/2006/relationships/hyperlink" Target="https://www.cdc.gov/ncbddd/watchmetraining/module2.html" TargetMode="External"/><Relationship Id="rId7" Type="http://schemas.openxmlformats.org/officeDocument/2006/relationships/hyperlink" Target="https://www.abcmouse.com/learning/games" TargetMode="External"/><Relationship Id="rId2" Type="http://schemas.openxmlformats.org/officeDocument/2006/relationships/hyperlink" Target="https://www.earlyyearsresources.co.uk/blog/" TargetMode="External"/><Relationship Id="rId1" Type="http://schemas.openxmlformats.org/officeDocument/2006/relationships/slideLayout" Target="../slideLayouts/slideLayout2.xml"/><Relationship Id="rId6" Type="http://schemas.openxmlformats.org/officeDocument/2006/relationships/hyperlink" Target="https://raisingchildren.net.au/school-age/development/development-tracker/6-8-years" TargetMode="External"/><Relationship Id="rId5" Type="http://schemas.openxmlformats.org/officeDocument/2006/relationships/hyperlink" Target="https://kidswhocount.org/transitions/" TargetMode="External"/><Relationship Id="rId10" Type="http://schemas.openxmlformats.org/officeDocument/2006/relationships/hyperlink" Target="https://www.futurelearn.com/info/courses/coping-with-changes/0/steps/160348#:~:text=In%20a%20situation%20of%20change,child's%20physical%20and%20emotional%20needs." TargetMode="External"/><Relationship Id="rId4" Type="http://schemas.openxmlformats.org/officeDocument/2006/relationships/hyperlink" Target="https://tryingtogether.org/dap/common-transitions-routines/" TargetMode="External"/><Relationship Id="rId9" Type="http://schemas.openxmlformats.org/officeDocument/2006/relationships/hyperlink" Target="https://www.bing.com/images/search?view=detailV2&amp;ccid=mcqhTCV9&amp;id=94FA1C1D08C4DED3109D6071C5E985115E424D70&amp;thid=OIP.mcqhTCV94yEz2fAOu2A5fAHaE8&amp;mediaurl=https%3a%2f%2fth.bing.com%2fth%2fid%2fR.99caa14c257de32133d9f00ebb60397c%3frik%3dcE1CXhGF6cVxYA%26riu%3dhttp%253a%252f%252fcdn3.1specialplace.com%252fwp-content%252fuploads%252f2018%252f01%252f7334.jpg%26ehk%3dywnbjTc5FAQYgiiiIbPw4te05a0xIwJRidePYRpklhQ%253d%26risl%3d%26pid%3dImgRaw%26r%3d0&amp;exph=600&amp;expw=900&amp;q=child+doing+house+chores&amp;simid=608043240873807723&amp;FORM=IRPRST&amp;ck=B44123934F5A50C1F927560321BE7EC1&amp;selectedIndex=7&amp;ajaxhist=0&amp;ajaxserp=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blog.esc13.net/wp-content/uploads/2019/10/GettyImages-684060418.jpeg" TargetMode="External"/><Relationship Id="rId2" Type="http://schemas.openxmlformats.org/officeDocument/2006/relationships/hyperlink" Target="https://www.lawdepot.co.uk/contracts/partnership-agreement-" TargetMode="External"/><Relationship Id="rId1" Type="http://schemas.openxmlformats.org/officeDocument/2006/relationships/slideLayout" Target="../slideLayouts/slideLayout1.xml"/><Relationship Id="rId4" Type="http://schemas.openxmlformats.org/officeDocument/2006/relationships/hyperlink" Target="https://www.researchgate.net/publication/252093921_Outcomes_of_Good_Practice_in_Transition_Process_for_Children_Entering_Primary_Scho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88811" y="637669"/>
            <a:ext cx="4880375" cy="1896535"/>
          </a:xfrm>
        </p:spPr>
        <p:txBody>
          <a:bodyPr rtlCol="0">
            <a:normAutofit fontScale="90000"/>
          </a:bodyPr>
          <a:lstStyle/>
          <a:p>
            <a:pPr rtl="0"/>
            <a:r>
              <a:rPr lang="en-GB" dirty="0"/>
              <a:t>A Handbook for Practitioners.</a:t>
            </a:r>
          </a:p>
        </p:txBody>
      </p:sp>
      <p:pic>
        <p:nvPicPr>
          <p:cNvPr id="5" name="Picture 4">
            <a:extLst>
              <a:ext uri="{FF2B5EF4-FFF2-40B4-BE49-F238E27FC236}">
                <a16:creationId xmlns:a16="http://schemas.microsoft.com/office/drawing/2014/main" id="{26CCCBE6-3F88-8B3C-E813-725B34B9555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5181" y="2683330"/>
            <a:ext cx="5587637" cy="5587637"/>
          </a:xfrm>
          <a:prstGeom prst="ellipse">
            <a:avLst/>
          </a:prstGeom>
          <a:ln>
            <a:noFill/>
          </a:ln>
          <a:effectLst>
            <a:softEdge rad="112500"/>
          </a:effectLst>
        </p:spPr>
      </p:pic>
      <p:sp>
        <p:nvSpPr>
          <p:cNvPr id="6" name="Text Box 2">
            <a:extLst>
              <a:ext uri="{FF2B5EF4-FFF2-40B4-BE49-F238E27FC236}">
                <a16:creationId xmlns:a16="http://schemas.microsoft.com/office/drawing/2014/main" id="{75EBB6BE-0A6C-7A3E-10DB-8A597A14C591}"/>
              </a:ext>
            </a:extLst>
          </p:cNvPr>
          <p:cNvSpPr txBox="1">
            <a:spLocks noChangeArrowheads="1"/>
          </p:cNvSpPr>
          <p:nvPr/>
        </p:nvSpPr>
        <p:spPr bwMode="auto">
          <a:xfrm>
            <a:off x="3429000" y="8270967"/>
            <a:ext cx="2171700" cy="468085"/>
          </a:xfrm>
          <a:prstGeom prst="rect">
            <a:avLst/>
          </a:prstGeom>
          <a:solidFill>
            <a:schemeClr val="tx1">
              <a:lumMod val="75000"/>
            </a:schemeClr>
          </a:solidFill>
          <a:ln w="9525">
            <a:solidFill>
              <a:srgbClr val="000000"/>
            </a:solidFill>
            <a:miter lim="800000"/>
            <a:headEnd/>
            <a:tailEnd/>
          </a:ln>
        </p:spPr>
        <p:txBody>
          <a:bodyPr rot="0" vert="horz" wrap="square" lIns="91440" tIns="45720" rIns="91440" bIns="45720" anchor="t" anchorCtr="0">
            <a:noAutofit/>
          </a:bodyPr>
          <a:lstStyle/>
          <a:p>
            <a:pPr>
              <a:lnSpc>
                <a:spcPts val="1400"/>
              </a:lnSpc>
              <a:spcBef>
                <a:spcPts val="1200"/>
              </a:spcBef>
            </a:pPr>
            <a:r>
              <a:rPr lang="en-US" sz="1800" b="1"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rPr>
              <a:t>(Early years resources image)</a:t>
            </a:r>
            <a:endParaRPr lang="en-GB" sz="1800"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44B0A21-82A5-FF61-424E-877A7CF19420}"/>
              </a:ext>
            </a:extLst>
          </p:cNvPr>
          <p:cNvSpPr txBox="1"/>
          <p:nvPr/>
        </p:nvSpPr>
        <p:spPr>
          <a:xfrm>
            <a:off x="778172" y="9530442"/>
            <a:ext cx="5444646" cy="1323439"/>
          </a:xfrm>
          <a:prstGeom prst="rect">
            <a:avLst/>
          </a:prstGeom>
          <a:noFill/>
        </p:spPr>
        <p:txBody>
          <a:bodyPr wrap="square" rtlCol="0">
            <a:spAutoFit/>
          </a:bodyPr>
          <a:lstStyle/>
          <a:p>
            <a:pPr algn="ctr"/>
            <a:r>
              <a:rPr lang="en-US" sz="2000" dirty="0">
                <a:solidFill>
                  <a:srgbClr val="FFFFFF"/>
                </a:solidFill>
                <a:effectLst/>
                <a:latin typeface="Aharoni" panose="020F0502020204030204" pitchFamily="2" charset="-79"/>
                <a:ea typeface="ADLaM Display" panose="02010000000000000000" pitchFamily="2" charset="0"/>
                <a:cs typeface="Aharoni" panose="020F0502020204030204" pitchFamily="2" charset="-79"/>
              </a:rPr>
              <a:t>A handbook for key workers in early years care, understanding the importance of communication for young children and learning development during transitions.  </a:t>
            </a:r>
            <a:endParaRPr lang="en-GB" sz="2000" dirty="0">
              <a:solidFill>
                <a:srgbClr val="000000"/>
              </a:solidFill>
              <a:effectLst/>
              <a:latin typeface="Aharoni" panose="020F0502020204030204" pitchFamily="2" charset="-79"/>
              <a:ea typeface="ADLaM Display" panose="02010000000000000000" pitchFamily="2" charset="0"/>
              <a:cs typeface="Aharoni" panose="020F0502020204030204" pitchFamily="2" charset="-79"/>
            </a:endParaRPr>
          </a:p>
        </p:txBody>
      </p:sp>
      <p:sp>
        <p:nvSpPr>
          <p:cNvPr id="8" name="TextBox 7">
            <a:extLst>
              <a:ext uri="{FF2B5EF4-FFF2-40B4-BE49-F238E27FC236}">
                <a16:creationId xmlns:a16="http://schemas.microsoft.com/office/drawing/2014/main" id="{A9C92E2B-0459-58EF-5DB7-D84EBD51207A}"/>
              </a:ext>
            </a:extLst>
          </p:cNvPr>
          <p:cNvSpPr txBox="1"/>
          <p:nvPr/>
        </p:nvSpPr>
        <p:spPr>
          <a:xfrm>
            <a:off x="187776" y="11599285"/>
            <a:ext cx="6482443" cy="369332"/>
          </a:xfrm>
          <a:prstGeom prst="rect">
            <a:avLst/>
          </a:prstGeom>
          <a:noFill/>
        </p:spPr>
        <p:txBody>
          <a:bodyPr wrap="square" rtlCol="0">
            <a:spAutoFit/>
          </a:bodyPr>
          <a:lstStyle/>
          <a:p>
            <a:r>
              <a:rPr lang="en-GB" dirty="0">
                <a:solidFill>
                  <a:schemeClr val="bg1"/>
                </a:solidFill>
              </a:rPr>
              <a:t> 2308039                ECEY4001             Word Count: 3’108</a:t>
            </a:r>
            <a:endParaRPr lang="en-GB" dirty="0"/>
          </a:p>
        </p:txBody>
      </p:sp>
    </p:spTree>
    <p:extLst>
      <p:ext uri="{BB962C8B-B14F-4D97-AF65-F5344CB8AC3E}">
        <p14:creationId xmlns:p14="http://schemas.microsoft.com/office/powerpoint/2010/main" val="2979223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F14FDED-D50D-329A-4EF2-6AAA40B45662}"/>
              </a:ext>
            </a:extLst>
          </p:cNvPr>
          <p:cNvGraphicFramePr>
            <a:graphicFrameLocks noGrp="1"/>
          </p:cNvGraphicFramePr>
          <p:nvPr>
            <p:ph idx="1"/>
            <p:extLst>
              <p:ext uri="{D42A27DB-BD31-4B8C-83A1-F6EECF244321}">
                <p14:modId xmlns:p14="http://schemas.microsoft.com/office/powerpoint/2010/main" val="2449574699"/>
              </p:ext>
            </p:extLst>
          </p:nvPr>
        </p:nvGraphicFramePr>
        <p:xfrm>
          <a:off x="687346" y="1861457"/>
          <a:ext cx="5480133" cy="9338810"/>
        </p:xfrm>
        <a:graphic>
          <a:graphicData uri="http://schemas.openxmlformats.org/drawingml/2006/table">
            <a:tbl>
              <a:tblPr firstCol="1" bandRow="1">
                <a:tableStyleId>{5C22544A-7EE6-4342-B048-85BDC9FD1C3A}</a:tableStyleId>
              </a:tblPr>
              <a:tblGrid>
                <a:gridCol w="1598372">
                  <a:extLst>
                    <a:ext uri="{9D8B030D-6E8A-4147-A177-3AD203B41FA5}">
                      <a16:colId xmlns:a16="http://schemas.microsoft.com/office/drawing/2014/main" val="358741439"/>
                    </a:ext>
                  </a:extLst>
                </a:gridCol>
                <a:gridCol w="3881761">
                  <a:extLst>
                    <a:ext uri="{9D8B030D-6E8A-4147-A177-3AD203B41FA5}">
                      <a16:colId xmlns:a16="http://schemas.microsoft.com/office/drawing/2014/main" val="2437721593"/>
                    </a:ext>
                  </a:extLst>
                </a:gridCol>
              </a:tblGrid>
              <a:tr h="1310954">
                <a:tc>
                  <a:txBody>
                    <a:bodyPr/>
                    <a:lstStyle/>
                    <a:p>
                      <a:pPr algn="l">
                        <a:lnSpc>
                          <a:spcPct val="130000"/>
                        </a:lnSpc>
                      </a:pPr>
                      <a:r>
                        <a:rPr lang="en-US" sz="3600" cap="all" dirty="0">
                          <a:effectLst/>
                        </a:rPr>
                        <a:t>   01</a:t>
                      </a:r>
                      <a:endParaRPr lang="en-GB" sz="5000" b="1" cap="all" dirty="0">
                        <a:solidFill>
                          <a:srgbClr val="000000"/>
                        </a:solidFill>
                        <a:effectLst/>
                        <a:latin typeface="Felix Titling" panose="04060505060202020A04" pitchFamily="82"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Introduction </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4063816060"/>
                  </a:ext>
                </a:extLst>
              </a:tr>
              <a:tr h="1330154">
                <a:tc>
                  <a:txBody>
                    <a:bodyPr/>
                    <a:lstStyle/>
                    <a:p>
                      <a:pPr>
                        <a:lnSpc>
                          <a:spcPts val="1400"/>
                        </a:lnSpc>
                        <a:spcBef>
                          <a:spcPts val="1200"/>
                        </a:spcBef>
                      </a:pPr>
                      <a:r>
                        <a:rPr lang="en-US" sz="3600" cap="all" dirty="0">
                          <a:effectLst/>
                        </a:rPr>
                        <a:t>   02</a:t>
                      </a:r>
                      <a:endParaRPr lang="en-GB" sz="1000"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The Needs Of the child </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4204236623"/>
                  </a:ext>
                </a:extLst>
              </a:tr>
              <a:tr h="1334421">
                <a:tc>
                  <a:txBody>
                    <a:bodyPr/>
                    <a:lstStyle/>
                    <a:p>
                      <a:pPr>
                        <a:lnSpc>
                          <a:spcPts val="1400"/>
                        </a:lnSpc>
                        <a:spcBef>
                          <a:spcPts val="1200"/>
                        </a:spcBef>
                      </a:pPr>
                      <a:r>
                        <a:rPr lang="en-US" sz="3600" cap="all">
                          <a:effectLst/>
                        </a:rPr>
                        <a:t>   03</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Role of the adult</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3964681061"/>
                  </a:ext>
                </a:extLst>
              </a:tr>
              <a:tr h="1337619">
                <a:tc>
                  <a:txBody>
                    <a:bodyPr/>
                    <a:lstStyle/>
                    <a:p>
                      <a:pPr>
                        <a:lnSpc>
                          <a:spcPts val="1400"/>
                        </a:lnSpc>
                        <a:spcBef>
                          <a:spcPts val="1200"/>
                        </a:spcBef>
                      </a:pPr>
                      <a:r>
                        <a:rPr lang="en-US" sz="3600" cap="all" dirty="0">
                          <a:effectLst/>
                        </a:rPr>
                        <a:t>   04</a:t>
                      </a:r>
                      <a:endParaRPr lang="en-GB" sz="1000"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partnership</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2267973341"/>
                  </a:ext>
                </a:extLst>
              </a:tr>
              <a:tr h="1341888">
                <a:tc>
                  <a:txBody>
                    <a:bodyPr/>
                    <a:lstStyle/>
                    <a:p>
                      <a:pPr>
                        <a:lnSpc>
                          <a:spcPts val="1400"/>
                        </a:lnSpc>
                        <a:spcBef>
                          <a:spcPts val="1200"/>
                        </a:spcBef>
                      </a:pPr>
                      <a:r>
                        <a:rPr lang="en-US" sz="3600" cap="all">
                          <a:effectLst/>
                        </a:rPr>
                        <a:t>   05</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interventions</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3548829851"/>
                  </a:ext>
                </a:extLst>
              </a:tr>
              <a:tr h="1347221">
                <a:tc>
                  <a:txBody>
                    <a:bodyPr/>
                    <a:lstStyle/>
                    <a:p>
                      <a:pPr>
                        <a:lnSpc>
                          <a:spcPts val="1400"/>
                        </a:lnSpc>
                        <a:spcBef>
                          <a:spcPts val="1200"/>
                        </a:spcBef>
                      </a:pPr>
                      <a:r>
                        <a:rPr lang="en-US" sz="3600" cap="all">
                          <a:effectLst/>
                        </a:rPr>
                        <a:t>   06</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proposed outcomes</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1978469887"/>
                  </a:ext>
                </a:extLst>
              </a:tr>
              <a:tr h="1336553">
                <a:tc>
                  <a:txBody>
                    <a:bodyPr/>
                    <a:lstStyle/>
                    <a:p>
                      <a:pPr>
                        <a:lnSpc>
                          <a:spcPts val="1400"/>
                        </a:lnSpc>
                        <a:spcBef>
                          <a:spcPts val="1200"/>
                        </a:spcBef>
                      </a:pPr>
                      <a:r>
                        <a:rPr lang="en-US" sz="3600" cap="all">
                          <a:effectLst/>
                        </a:rPr>
                        <a:t>   07</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reference list</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1681154603"/>
                  </a:ext>
                </a:extLst>
              </a:tr>
            </a:tbl>
          </a:graphicData>
        </a:graphic>
      </p:graphicFrame>
      <p:sp>
        <p:nvSpPr>
          <p:cNvPr id="5" name="Rectangle 2">
            <a:extLst>
              <a:ext uri="{FF2B5EF4-FFF2-40B4-BE49-F238E27FC236}">
                <a16:creationId xmlns:a16="http://schemas.microsoft.com/office/drawing/2014/main" id="{3D6E999A-4255-341E-CC4E-D909CFBAA9FD}"/>
              </a:ext>
            </a:extLst>
          </p:cNvPr>
          <p:cNvSpPr>
            <a:spLocks noChangeArrowheads="1"/>
          </p:cNvSpPr>
          <p:nvPr/>
        </p:nvSpPr>
        <p:spPr bwMode="auto">
          <a:xfrm>
            <a:off x="687388" y="4741863"/>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Rectangle 4">
            <a:extLst>
              <a:ext uri="{FF2B5EF4-FFF2-40B4-BE49-F238E27FC236}">
                <a16:creationId xmlns:a16="http://schemas.microsoft.com/office/drawing/2014/main" id="{FC16158D-D63B-835B-09D1-6CC7583EEFF2}"/>
              </a:ext>
            </a:extLst>
          </p:cNvPr>
          <p:cNvSpPr>
            <a:spLocks noChangeArrowheads="1"/>
          </p:cNvSpPr>
          <p:nvPr/>
        </p:nvSpPr>
        <p:spPr bwMode="auto">
          <a:xfrm>
            <a:off x="884071" y="637791"/>
            <a:ext cx="5089855" cy="707886"/>
          </a:xfrm>
          <a:prstGeom prst="rect">
            <a:avLst/>
          </a:prstGeom>
          <a:solidFill>
            <a:schemeClr val="tx1"/>
          </a:solidFill>
          <a:ln>
            <a:noFill/>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ja-JP" sz="4000" b="1" i="0" u="none" strike="noStrike" cap="none" normalizeH="0" baseline="0" dirty="0">
                <a:ln>
                  <a:noFill/>
                </a:ln>
                <a:solidFill>
                  <a:srgbClr val="2A2A2A"/>
                </a:solidFill>
                <a:effectLst/>
                <a:latin typeface="+mj-lt"/>
                <a:ea typeface="Times New Roman" panose="02020603050405020304" pitchFamily="18" charset="0"/>
                <a:cs typeface="Times New Roman (Headings CS)"/>
              </a:rPr>
              <a:t>T</a:t>
            </a:r>
            <a:r>
              <a:rPr kumimoji="0" lang="en-US" altLang="ja-JP" sz="4000" b="1" i="0" u="none" strike="noStrike" cap="none" normalizeH="0" baseline="0" dirty="0" bmk="">
                <a:ln>
                  <a:noFill/>
                </a:ln>
                <a:solidFill>
                  <a:srgbClr val="2A2A2A"/>
                </a:solidFill>
                <a:effectLst/>
                <a:latin typeface="+mj-lt"/>
                <a:ea typeface="Times New Roman" panose="02020603050405020304" pitchFamily="18" charset="0"/>
                <a:cs typeface="Times New Roman (Headings CS)"/>
              </a:rPr>
              <a:t>ABLE OF CONTENTS</a:t>
            </a:r>
            <a:endParaRPr kumimoji="0" lang="en-US" altLang="ja-JP" sz="40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4153177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4B10-E84D-622B-B96B-8433251F1CCD}"/>
              </a:ext>
            </a:extLst>
          </p:cNvPr>
          <p:cNvSpPr>
            <a:spLocks noGrp="1"/>
          </p:cNvSpPr>
          <p:nvPr>
            <p:ph type="title"/>
          </p:nvPr>
        </p:nvSpPr>
        <p:spPr>
          <a:xfrm>
            <a:off x="163286" y="218319"/>
            <a:ext cx="6188528" cy="1561496"/>
          </a:xfrm>
        </p:spPr>
        <p:txBody>
          <a:bodyPr>
            <a:normAutofit/>
          </a:bodyPr>
          <a:lstStyle/>
          <a:p>
            <a:r>
              <a:rPr lang="en-GB" sz="4000" dirty="0">
                <a:solidFill>
                  <a:schemeClr val="bg1"/>
                </a:solidFill>
              </a:rPr>
              <a:t>         </a:t>
            </a:r>
            <a:r>
              <a:rPr lang="en-GB" sz="4000" u="sng" dirty="0">
                <a:solidFill>
                  <a:schemeClr val="bg1"/>
                </a:solidFill>
                <a:effectLst>
                  <a:glow rad="38100">
                    <a:schemeClr val="bg1">
                      <a:lumMod val="65000"/>
                      <a:lumOff val="35000"/>
                      <a:alpha val="40000"/>
                    </a:schemeClr>
                  </a:glow>
                </a:effectLst>
              </a:rPr>
              <a:t>Introduction</a:t>
            </a:r>
          </a:p>
        </p:txBody>
      </p:sp>
      <p:sp>
        <p:nvSpPr>
          <p:cNvPr id="4" name="TextBox 3">
            <a:extLst>
              <a:ext uri="{FF2B5EF4-FFF2-40B4-BE49-F238E27FC236}">
                <a16:creationId xmlns:a16="http://schemas.microsoft.com/office/drawing/2014/main" id="{E3CEEA0E-A02A-A81B-93F5-439482D80396}"/>
              </a:ext>
            </a:extLst>
          </p:cNvPr>
          <p:cNvSpPr txBox="1"/>
          <p:nvPr/>
        </p:nvSpPr>
        <p:spPr>
          <a:xfrm>
            <a:off x="0" y="1404257"/>
            <a:ext cx="6858000" cy="3416320"/>
          </a:xfrm>
          <a:prstGeom prst="rect">
            <a:avLst/>
          </a:prstGeom>
          <a:noFill/>
        </p:spPr>
        <p:txBody>
          <a:bodyPr wrap="square" rtlCol="0">
            <a:spAutoFit/>
          </a:bodyPr>
          <a:lstStyle/>
          <a:p>
            <a:pPr algn="ctr"/>
            <a:r>
              <a:rPr lang="en-GB" dirty="0">
                <a:solidFill>
                  <a:schemeClr val="bg1"/>
                </a:solidFill>
                <a:latin typeface="+mj-lt"/>
                <a:cs typeface="Arial" panose="020B0604020202020204" pitchFamily="34" charset="0"/>
              </a:rPr>
              <a:t>The purpose of this handbook is to provide information and support to practitioners, including parents and childminders. Starting nursery or school can be both exciting and an anxious time for children, parents or carers. Good transitions are key for all children’s achievements and emotional wellbeing. Planning for the transitions is also vital for the early years practice. Some children which may have experienced trauma will need extra transition planning.</a:t>
            </a:r>
          </a:p>
          <a:p>
            <a:pPr algn="ctr"/>
            <a:r>
              <a:rPr lang="en-GB" dirty="0">
                <a:solidFill>
                  <a:schemeClr val="bg1"/>
                </a:solidFill>
                <a:latin typeface="+mj-lt"/>
                <a:cs typeface="Arial" panose="020B0604020202020204" pitchFamily="34" charset="0"/>
              </a:rPr>
              <a:t>This handbook is aimed at early years practitioners as they have a crucial role in supporting their early years development. Therefore, they will need to understand what support and needs the children require. </a:t>
            </a:r>
          </a:p>
        </p:txBody>
      </p:sp>
      <p:sp>
        <p:nvSpPr>
          <p:cNvPr id="6" name="TextBox 5">
            <a:extLst>
              <a:ext uri="{FF2B5EF4-FFF2-40B4-BE49-F238E27FC236}">
                <a16:creationId xmlns:a16="http://schemas.microsoft.com/office/drawing/2014/main" id="{8167114D-0B00-9971-901B-3D2345D7AFE4}"/>
              </a:ext>
            </a:extLst>
          </p:cNvPr>
          <p:cNvSpPr txBox="1"/>
          <p:nvPr/>
        </p:nvSpPr>
        <p:spPr>
          <a:xfrm>
            <a:off x="163286" y="4963885"/>
            <a:ext cx="3118757" cy="2554545"/>
          </a:xfrm>
          <a:prstGeom prst="rect">
            <a:avLst/>
          </a:prstGeom>
          <a:noFill/>
        </p:spPr>
        <p:txBody>
          <a:bodyPr wrap="square" rtlCol="0">
            <a:spAutoFit/>
          </a:bodyPr>
          <a:lstStyle/>
          <a:p>
            <a:pPr algn="ctr"/>
            <a:r>
              <a:rPr lang="en-GB" b="1" u="sng" dirty="0">
                <a:solidFill>
                  <a:schemeClr val="bg1"/>
                </a:solidFill>
                <a:latin typeface="+mj-lt"/>
                <a:cs typeface="Arial" panose="020B0604020202020204" pitchFamily="34" charset="0"/>
              </a:rPr>
              <a:t>What is transitions?</a:t>
            </a:r>
          </a:p>
          <a:p>
            <a:pPr algn="ctr"/>
            <a:r>
              <a:rPr lang="en-GB" dirty="0">
                <a:solidFill>
                  <a:schemeClr val="bg1"/>
                </a:solidFill>
                <a:latin typeface="+mj-lt"/>
                <a:cs typeface="Arial" panose="020B0604020202020204" pitchFamily="34" charset="0"/>
              </a:rPr>
              <a:t>In childhood, the term ‘transitions’ means referring to situations that will occur when children move from one environment, experiences or activities to another. </a:t>
            </a:r>
          </a:p>
          <a:p>
            <a:pPr algn="ctr"/>
            <a:r>
              <a:rPr lang="en-GB" sz="1600" dirty="0">
                <a:solidFill>
                  <a:schemeClr val="bg1"/>
                </a:solidFill>
                <a:latin typeface="+mj-lt"/>
                <a:cs typeface="Arial" panose="020B0604020202020204" pitchFamily="34" charset="0"/>
              </a:rPr>
              <a:t>(</a:t>
            </a:r>
            <a:r>
              <a:rPr lang="en-GB" sz="1200" dirty="0">
                <a:solidFill>
                  <a:schemeClr val="bg1"/>
                </a:solidFill>
                <a:latin typeface="+mj-lt"/>
                <a:cs typeface="Arial" panose="020B0604020202020204" pitchFamily="34" charset="0"/>
              </a:rPr>
              <a:t>Trying Together, No date</a:t>
            </a:r>
            <a:r>
              <a:rPr lang="en-GB" sz="1600" dirty="0">
                <a:solidFill>
                  <a:schemeClr val="bg1"/>
                </a:solidFill>
                <a:latin typeface="+mj-lt"/>
                <a:cs typeface="Arial" panose="020B0604020202020204" pitchFamily="34" charset="0"/>
              </a:rPr>
              <a:t>)</a:t>
            </a:r>
          </a:p>
        </p:txBody>
      </p:sp>
      <p:pic>
        <p:nvPicPr>
          <p:cNvPr id="7" name="Picture 6">
            <a:extLst>
              <a:ext uri="{FF2B5EF4-FFF2-40B4-BE49-F238E27FC236}">
                <a16:creationId xmlns:a16="http://schemas.microsoft.com/office/drawing/2014/main" id="{F1CBD98E-AACA-784C-EAA6-0C2A42B4B2B4}"/>
              </a:ext>
            </a:extLst>
          </p:cNvPr>
          <p:cNvPicPr>
            <a:picLocks noChangeAspect="1"/>
          </p:cNvPicPr>
          <p:nvPr/>
        </p:nvPicPr>
        <p:blipFill>
          <a:blip r:embed="rId2"/>
          <a:stretch>
            <a:fillRect/>
          </a:stretch>
        </p:blipFill>
        <p:spPr>
          <a:xfrm>
            <a:off x="3722916" y="4994146"/>
            <a:ext cx="2494021" cy="2494021"/>
          </a:xfrm>
          <a:prstGeom prst="rect">
            <a:avLst/>
          </a:prstGeom>
        </p:spPr>
      </p:pic>
      <p:sp>
        <p:nvSpPr>
          <p:cNvPr id="8" name="TextBox 7">
            <a:extLst>
              <a:ext uri="{FF2B5EF4-FFF2-40B4-BE49-F238E27FC236}">
                <a16:creationId xmlns:a16="http://schemas.microsoft.com/office/drawing/2014/main" id="{3E7EDF85-C355-A834-E6DB-19CE7C30E30A}"/>
              </a:ext>
            </a:extLst>
          </p:cNvPr>
          <p:cNvSpPr txBox="1"/>
          <p:nvPr/>
        </p:nvSpPr>
        <p:spPr>
          <a:xfrm>
            <a:off x="555171" y="7742693"/>
            <a:ext cx="5661766" cy="4524315"/>
          </a:xfrm>
          <a:prstGeom prst="rect">
            <a:avLst/>
          </a:prstGeom>
          <a:noFill/>
        </p:spPr>
        <p:txBody>
          <a:bodyPr wrap="square" rtlCol="0">
            <a:spAutoFit/>
          </a:bodyPr>
          <a:lstStyle/>
          <a:p>
            <a:pPr algn="ctr"/>
            <a:r>
              <a:rPr lang="en-GB" dirty="0">
                <a:solidFill>
                  <a:schemeClr val="bg1"/>
                </a:solidFill>
                <a:latin typeface="+mj-lt"/>
                <a:cs typeface="Arial" panose="020B0604020202020204" pitchFamily="34" charset="0"/>
              </a:rPr>
              <a:t>Children will come across many different types of transitions as they grow such as:</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Development milestones are things most children can do by a certain age. These skills are things such as smiling for the first time, waving bye and taking first steps. </a:t>
            </a:r>
            <a:r>
              <a:rPr lang="en-GB" sz="1200" dirty="0">
                <a:solidFill>
                  <a:schemeClr val="bg1"/>
                </a:solidFill>
                <a:latin typeface="+mj-lt"/>
                <a:cs typeface="Arial" panose="020B0604020202020204" pitchFamily="34" charset="0"/>
              </a:rPr>
              <a:t>(CDC, No Date)</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Environmental changes such as new sibling arriving, parental separation, moving house or family bereavement.</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Also Care and Educational transition, this includes things like moving form parental home to childminder, childminder to nursery setting, preschool to reception class, reception class to year 1, key stage 1 to key stage 2 then primary school to secondary school.</a:t>
            </a:r>
          </a:p>
          <a:p>
            <a:endParaRPr lang="en-GB" dirty="0">
              <a:solidFill>
                <a:schemeClr val="bg1"/>
              </a:solidFill>
              <a:latin typeface="+mj-lt"/>
              <a:cs typeface="Arial" panose="020B0604020202020204" pitchFamily="34" charset="0"/>
            </a:endParaRPr>
          </a:p>
        </p:txBody>
      </p:sp>
      <p:sp>
        <p:nvSpPr>
          <p:cNvPr id="9" name="TextBox 8">
            <a:extLst>
              <a:ext uri="{FF2B5EF4-FFF2-40B4-BE49-F238E27FC236}">
                <a16:creationId xmlns:a16="http://schemas.microsoft.com/office/drawing/2014/main" id="{4E85D748-71B7-B75E-68F9-1AD0923E79BF}"/>
              </a:ext>
            </a:extLst>
          </p:cNvPr>
          <p:cNvSpPr txBox="1"/>
          <p:nvPr/>
        </p:nvSpPr>
        <p:spPr>
          <a:xfrm>
            <a:off x="4791236" y="7371424"/>
            <a:ext cx="1560578" cy="461665"/>
          </a:xfrm>
          <a:prstGeom prst="rect">
            <a:avLst/>
          </a:prstGeom>
          <a:noFill/>
        </p:spPr>
        <p:txBody>
          <a:bodyPr wrap="square" rtlCol="0">
            <a:spAutoFit/>
          </a:bodyPr>
          <a:lstStyle/>
          <a:p>
            <a:pPr algn="ctr"/>
            <a:r>
              <a:rPr lang="en-GB" sz="1200" b="1" dirty="0">
                <a:solidFill>
                  <a:schemeClr val="bg1"/>
                </a:solidFill>
              </a:rPr>
              <a:t>(Early Years Transition Image)</a:t>
            </a:r>
            <a:r>
              <a:rPr lang="en-GB" sz="1200" b="1" dirty="0"/>
              <a:t> </a:t>
            </a:r>
          </a:p>
        </p:txBody>
      </p:sp>
    </p:spTree>
    <p:extLst>
      <p:ext uri="{BB962C8B-B14F-4D97-AF65-F5344CB8AC3E}">
        <p14:creationId xmlns:p14="http://schemas.microsoft.com/office/powerpoint/2010/main" val="2993935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5BBA0F-2F65-6C75-D738-384EB9B34820}"/>
              </a:ext>
            </a:extLst>
          </p:cNvPr>
          <p:cNvSpPr txBox="1"/>
          <p:nvPr/>
        </p:nvSpPr>
        <p:spPr>
          <a:xfrm>
            <a:off x="579664" y="636294"/>
            <a:ext cx="5698672" cy="5632311"/>
          </a:xfrm>
          <a:prstGeom prst="rect">
            <a:avLst/>
          </a:prstGeom>
          <a:noFill/>
        </p:spPr>
        <p:txBody>
          <a:bodyPr wrap="square" rtlCol="0">
            <a:spAutoFit/>
          </a:bodyPr>
          <a:lstStyle/>
          <a:p>
            <a:pPr algn="ctr"/>
            <a:endParaRPr lang="en-GB" dirty="0">
              <a:solidFill>
                <a:schemeClr val="bg1"/>
              </a:solidFill>
              <a:latin typeface="+mj-lt"/>
            </a:endParaRPr>
          </a:p>
          <a:p>
            <a:pPr algn="ctr"/>
            <a:endParaRPr lang="en-GB" dirty="0">
              <a:solidFill>
                <a:schemeClr val="bg1"/>
              </a:solidFill>
              <a:latin typeface="+mj-lt"/>
            </a:endParaRPr>
          </a:p>
          <a:p>
            <a:pPr algn="ctr"/>
            <a:r>
              <a:rPr lang="en-GB" dirty="0">
                <a:solidFill>
                  <a:schemeClr val="bg1"/>
                </a:solidFill>
                <a:latin typeface="+mj-lt"/>
              </a:rPr>
              <a:t>Some children may also experience more than one transition at the same time.</a:t>
            </a:r>
          </a:p>
          <a:p>
            <a:pPr algn="ctr"/>
            <a:r>
              <a:rPr lang="en-GB" dirty="0">
                <a:solidFill>
                  <a:schemeClr val="bg1"/>
                </a:solidFill>
                <a:latin typeface="+mj-lt"/>
              </a:rPr>
              <a:t>Some of the common early childhood transitions are: (trying together, No Date)</a:t>
            </a:r>
          </a:p>
          <a:p>
            <a:pPr algn="ct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Stopping one activity to begin another.</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Moving to a new house, neighbourhood or location.</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Starting kinder garden or first day at school.</a:t>
            </a:r>
          </a:p>
          <a:p>
            <a:pPr marL="285750" indent="-285750" algn="ctr">
              <a:buFont typeface="Arial" panose="020B0604020202020204" pitchFamily="34" charset="0"/>
              <a:buChar char="•"/>
            </a:pPr>
            <a:r>
              <a:rPr lang="en-GB" dirty="0">
                <a:solidFill>
                  <a:schemeClr val="bg1"/>
                </a:solidFill>
                <a:latin typeface="+mj-lt"/>
              </a:rPr>
              <a:t>Starting and finishing potty training.</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Changes in schedule or routine due to holidays or special circumstances.</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Changes in health that may require medication or healthcare services.</a:t>
            </a:r>
          </a:p>
        </p:txBody>
      </p:sp>
      <p:sp>
        <p:nvSpPr>
          <p:cNvPr id="6" name="TextBox 5">
            <a:extLst>
              <a:ext uri="{FF2B5EF4-FFF2-40B4-BE49-F238E27FC236}">
                <a16:creationId xmlns:a16="http://schemas.microsoft.com/office/drawing/2014/main" id="{9362F585-B2A5-4538-C654-1A02DD29D9E5}"/>
              </a:ext>
            </a:extLst>
          </p:cNvPr>
          <p:cNvSpPr txBox="1"/>
          <p:nvPr/>
        </p:nvSpPr>
        <p:spPr>
          <a:xfrm>
            <a:off x="179614" y="6646324"/>
            <a:ext cx="6498772" cy="1200329"/>
          </a:xfrm>
          <a:prstGeom prst="rect">
            <a:avLst/>
          </a:prstGeom>
          <a:noFill/>
        </p:spPr>
        <p:txBody>
          <a:bodyPr wrap="square" rtlCol="0">
            <a:spAutoFit/>
          </a:bodyPr>
          <a:lstStyle/>
          <a:p>
            <a:pPr algn="ctr"/>
            <a:r>
              <a:rPr lang="en-GB" dirty="0">
                <a:solidFill>
                  <a:schemeClr val="bg1"/>
                </a:solidFill>
                <a:latin typeface="+mj-lt"/>
              </a:rPr>
              <a:t>In this handbook it will focus on the transition of children from year 2 (6 years old) to children in year 3 (7 years old). However, these principles can be used for different transitions.</a:t>
            </a:r>
          </a:p>
        </p:txBody>
      </p:sp>
      <p:pic>
        <p:nvPicPr>
          <p:cNvPr id="7" name="Picture 6">
            <a:extLst>
              <a:ext uri="{FF2B5EF4-FFF2-40B4-BE49-F238E27FC236}">
                <a16:creationId xmlns:a16="http://schemas.microsoft.com/office/drawing/2014/main" id="{E9C15108-709D-959D-034A-51CCD4C04504}"/>
              </a:ext>
            </a:extLst>
          </p:cNvPr>
          <p:cNvPicPr>
            <a:picLocks noChangeAspect="1"/>
          </p:cNvPicPr>
          <p:nvPr/>
        </p:nvPicPr>
        <p:blipFill>
          <a:blip r:embed="rId2"/>
          <a:stretch>
            <a:fillRect/>
          </a:stretch>
        </p:blipFill>
        <p:spPr>
          <a:xfrm>
            <a:off x="1167493" y="8224373"/>
            <a:ext cx="4523014" cy="3014450"/>
          </a:xfrm>
          <a:prstGeom prst="rect">
            <a:avLst/>
          </a:prstGeom>
        </p:spPr>
      </p:pic>
      <p:sp>
        <p:nvSpPr>
          <p:cNvPr id="8" name="TextBox 7">
            <a:extLst>
              <a:ext uri="{FF2B5EF4-FFF2-40B4-BE49-F238E27FC236}">
                <a16:creationId xmlns:a16="http://schemas.microsoft.com/office/drawing/2014/main" id="{B5959D37-1B1A-A504-4D27-9F9FA4A28945}"/>
              </a:ext>
            </a:extLst>
          </p:cNvPr>
          <p:cNvSpPr txBox="1"/>
          <p:nvPr/>
        </p:nvSpPr>
        <p:spPr>
          <a:xfrm>
            <a:off x="3771900" y="11238823"/>
            <a:ext cx="1918607" cy="276999"/>
          </a:xfrm>
          <a:prstGeom prst="rect">
            <a:avLst/>
          </a:prstGeom>
          <a:noFill/>
        </p:spPr>
        <p:txBody>
          <a:bodyPr wrap="square" rtlCol="0">
            <a:spAutoFit/>
          </a:bodyPr>
          <a:lstStyle/>
          <a:p>
            <a:r>
              <a:rPr lang="en-GB" sz="1200" b="1" dirty="0">
                <a:solidFill>
                  <a:schemeClr val="bg1"/>
                </a:solidFill>
              </a:rPr>
              <a:t>(Kinder garden image)</a:t>
            </a:r>
          </a:p>
        </p:txBody>
      </p:sp>
    </p:spTree>
    <p:extLst>
      <p:ext uri="{BB962C8B-B14F-4D97-AF65-F5344CB8AC3E}">
        <p14:creationId xmlns:p14="http://schemas.microsoft.com/office/powerpoint/2010/main" val="1655857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CDDF9-F772-D26E-B4C6-EA7110DEA85E}"/>
              </a:ext>
            </a:extLst>
          </p:cNvPr>
          <p:cNvSpPr>
            <a:spLocks noGrp="1"/>
          </p:cNvSpPr>
          <p:nvPr>
            <p:ph type="title"/>
          </p:nvPr>
        </p:nvSpPr>
        <p:spPr>
          <a:xfrm>
            <a:off x="146956" y="332620"/>
            <a:ext cx="6711043" cy="1104296"/>
          </a:xfrm>
        </p:spPr>
        <p:txBody>
          <a:bodyPr>
            <a:noAutofit/>
          </a:bodyPr>
          <a:lstStyle/>
          <a:p>
            <a:r>
              <a:rPr lang="en-GB" sz="4000" dirty="0">
                <a:solidFill>
                  <a:schemeClr val="bg1"/>
                </a:solidFill>
                <a:effectLst>
                  <a:glow rad="38100">
                    <a:schemeClr val="bg1">
                      <a:lumMod val="65000"/>
                      <a:lumOff val="35000"/>
                      <a:alpha val="40000"/>
                    </a:schemeClr>
                  </a:glow>
                  <a:outerShdw blurRad="38100" dist="38100" dir="2700000" algn="tl">
                    <a:srgbClr val="000000">
                      <a:alpha val="43137"/>
                    </a:srgbClr>
                  </a:outerShdw>
                </a:effectLst>
              </a:rPr>
              <a:t>     </a:t>
            </a:r>
            <a:r>
              <a:rPr lang="en-GB" sz="4000" u="sng" dirty="0">
                <a:solidFill>
                  <a:schemeClr val="bg1"/>
                </a:solidFill>
                <a:effectLst>
                  <a:glow rad="38100">
                    <a:schemeClr val="bg1">
                      <a:lumMod val="65000"/>
                      <a:lumOff val="35000"/>
                      <a:alpha val="40000"/>
                    </a:schemeClr>
                  </a:glow>
                </a:effectLst>
              </a:rPr>
              <a:t>The Needs of a child</a:t>
            </a:r>
          </a:p>
        </p:txBody>
      </p:sp>
      <p:sp>
        <p:nvSpPr>
          <p:cNvPr id="5" name="TextBox 4">
            <a:extLst>
              <a:ext uri="{FF2B5EF4-FFF2-40B4-BE49-F238E27FC236}">
                <a16:creationId xmlns:a16="http://schemas.microsoft.com/office/drawing/2014/main" id="{336E638B-F4C6-6579-7948-444EDF1D9677}"/>
              </a:ext>
            </a:extLst>
          </p:cNvPr>
          <p:cNvSpPr txBox="1"/>
          <p:nvPr/>
        </p:nvSpPr>
        <p:spPr>
          <a:xfrm>
            <a:off x="394501" y="1551216"/>
            <a:ext cx="6068998" cy="10525958"/>
          </a:xfrm>
          <a:prstGeom prst="rect">
            <a:avLst/>
          </a:prstGeom>
          <a:noFill/>
        </p:spPr>
        <p:txBody>
          <a:bodyPr wrap="square" rtlCol="0">
            <a:spAutoFit/>
          </a:bodyPr>
          <a:lstStyle/>
          <a:p>
            <a:pPr algn="ctr"/>
            <a:r>
              <a:rPr lang="en-GB" dirty="0">
                <a:solidFill>
                  <a:schemeClr val="bg1"/>
                </a:solidFill>
                <a:latin typeface="+mj-lt"/>
              </a:rPr>
              <a:t>At this age, children enjoy activities such as painting, drawing, and practicing skills to be better at them, like skipping, tying shoelaces and riding bikes. </a:t>
            </a:r>
          </a:p>
          <a:p>
            <a:pPr algn="ctr"/>
            <a:endParaRPr lang="en-GB" dirty="0">
              <a:solidFill>
                <a:schemeClr val="bg1"/>
              </a:solidFill>
              <a:latin typeface="+mj-lt"/>
            </a:endParaRPr>
          </a:p>
          <a:p>
            <a:pPr algn="ctr"/>
            <a:r>
              <a:rPr lang="en-GB" b="1" u="sng" dirty="0">
                <a:solidFill>
                  <a:schemeClr val="bg1"/>
                </a:solidFill>
                <a:latin typeface="+mj-lt"/>
              </a:rPr>
              <a:t>Playing and Learning-</a:t>
            </a:r>
          </a:p>
          <a:p>
            <a:pPr algn="ctr"/>
            <a:endParaRPr lang="en-GB" b="1" u="sng" dirty="0">
              <a:solidFill>
                <a:schemeClr val="bg1"/>
              </a:solidFill>
              <a:latin typeface="+mj-lt"/>
            </a:endParaRPr>
          </a:p>
          <a:p>
            <a:pPr algn="ctr"/>
            <a:r>
              <a:rPr lang="en-GB" dirty="0">
                <a:solidFill>
                  <a:schemeClr val="bg1"/>
                </a:solidFill>
                <a:latin typeface="+mj-lt"/>
              </a:rPr>
              <a:t>At this age children often copy and learn from peers and adults. They learn by role playing scenarios familiar to them for example, being an astronaut or scuba diver. You may even find yourself serving dinner to them.</a:t>
            </a:r>
          </a:p>
          <a:p>
            <a:pPr algn="ctr"/>
            <a:r>
              <a:rPr lang="en-GB" dirty="0">
                <a:solidFill>
                  <a:schemeClr val="bg1"/>
                </a:solidFill>
                <a:latin typeface="+mj-lt"/>
              </a:rPr>
              <a:t>There are many things you must be aware of when considering the needs of a child, for example playing and learning. </a:t>
            </a:r>
          </a:p>
          <a:p>
            <a:pPr algn="ctr"/>
            <a:r>
              <a:rPr lang="en-GB" dirty="0">
                <a:solidFill>
                  <a:schemeClr val="bg1"/>
                </a:solidFill>
                <a:latin typeface="+mj-lt"/>
              </a:rPr>
              <a:t>Children also enjoy making and being friends. Having friends help them practice and learn social skills such as negotiating and sharing. It also gives them a sense of belonging.</a:t>
            </a:r>
            <a:r>
              <a:rPr lang="en-GB" sz="1200" dirty="0">
                <a:solidFill>
                  <a:schemeClr val="bg1"/>
                </a:solidFill>
                <a:latin typeface="+mj-lt"/>
              </a:rPr>
              <a:t>(Raising Children, No Date)</a:t>
            </a:r>
          </a:p>
          <a:p>
            <a:pPr algn="ctr"/>
            <a:endParaRPr lang="en-GB" sz="1200" dirty="0">
              <a:solidFill>
                <a:schemeClr val="bg1"/>
              </a:solidFill>
              <a:latin typeface="+mj-lt"/>
            </a:endParaRPr>
          </a:p>
          <a:p>
            <a:pPr algn="ctr"/>
            <a:r>
              <a:rPr lang="en-GB" b="1" u="sng" dirty="0">
                <a:solidFill>
                  <a:schemeClr val="bg1"/>
                </a:solidFill>
                <a:latin typeface="+mj-lt"/>
              </a:rPr>
              <a:t>Feelings-</a:t>
            </a:r>
          </a:p>
          <a:p>
            <a:pPr algn="ctr"/>
            <a:endParaRPr lang="en-GB" b="1" u="sng" dirty="0">
              <a:solidFill>
                <a:schemeClr val="bg1"/>
              </a:solidFill>
              <a:latin typeface="+mj-lt"/>
            </a:endParaRPr>
          </a:p>
          <a:p>
            <a:pPr algn="ctr"/>
            <a:r>
              <a:rPr lang="en-GB" dirty="0">
                <a:solidFill>
                  <a:schemeClr val="bg1"/>
                </a:solidFill>
                <a:latin typeface="+mj-lt"/>
              </a:rPr>
              <a:t>Secondly, their feelings should be considered. Children enjoy pleasing certain important adults that are in their lives such as, teachers and parents. You may notice that children will try and do the things the ‘right way’ which is very important to them. However sometimes they may come across overconfident.</a:t>
            </a:r>
          </a:p>
          <a:p>
            <a:pPr algn="ctr"/>
            <a:r>
              <a:rPr lang="en-GB" dirty="0">
                <a:solidFill>
                  <a:schemeClr val="bg1"/>
                </a:solidFill>
                <a:latin typeface="+mj-lt"/>
              </a:rPr>
              <a:t>You may notice that your child can be more aware of disaster news or distressing stories. This growing awareness may develop anxiety or fear, the best way to approach this is by talking to them about those specific tough topics so that they can make better sense of those situations.</a:t>
            </a:r>
          </a:p>
          <a:p>
            <a:pPr algn="ctr"/>
            <a:r>
              <a:rPr lang="en-GB" dirty="0">
                <a:solidFill>
                  <a:schemeClr val="bg1"/>
                </a:solidFill>
                <a:latin typeface="+mj-lt"/>
              </a:rPr>
              <a:t>At this age they begin to understand how their actions can affect others, even though sometimes they still just think about themselves.</a:t>
            </a:r>
          </a:p>
          <a:p>
            <a:endParaRPr lang="en-GB" dirty="0">
              <a:solidFill>
                <a:schemeClr val="bg1"/>
              </a:solidFill>
              <a:latin typeface="+mj-lt"/>
            </a:endParaRPr>
          </a:p>
        </p:txBody>
      </p:sp>
    </p:spTree>
    <p:extLst>
      <p:ext uri="{BB962C8B-B14F-4D97-AF65-F5344CB8AC3E}">
        <p14:creationId xmlns:p14="http://schemas.microsoft.com/office/powerpoint/2010/main" val="2635103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898B2-F7AF-C258-8BA9-8FA6A455E31E}"/>
              </a:ext>
            </a:extLst>
          </p:cNvPr>
          <p:cNvSpPr txBox="1"/>
          <p:nvPr/>
        </p:nvSpPr>
        <p:spPr>
          <a:xfrm>
            <a:off x="495300" y="631438"/>
            <a:ext cx="5867400" cy="11172289"/>
          </a:xfrm>
          <a:prstGeom prst="rect">
            <a:avLst/>
          </a:prstGeom>
          <a:noFill/>
        </p:spPr>
        <p:txBody>
          <a:bodyPr wrap="square" rtlCol="0">
            <a:spAutoFit/>
          </a:bodyPr>
          <a:lstStyle/>
          <a:p>
            <a:pPr algn="ctr"/>
            <a:r>
              <a:rPr lang="en-GB" b="1" u="sng" dirty="0">
                <a:solidFill>
                  <a:schemeClr val="bg1"/>
                </a:solidFill>
                <a:latin typeface="+mj-lt"/>
              </a:rPr>
              <a:t>Memory-</a:t>
            </a:r>
          </a:p>
          <a:p>
            <a:pPr algn="ctr"/>
            <a:endParaRPr lang="en-GB" b="1" u="sng" dirty="0">
              <a:solidFill>
                <a:schemeClr val="bg1"/>
              </a:solidFill>
              <a:latin typeface="+mj-lt"/>
            </a:endParaRPr>
          </a:p>
          <a:p>
            <a:pPr algn="ctr"/>
            <a:r>
              <a:rPr lang="en-GB" dirty="0">
                <a:solidFill>
                  <a:schemeClr val="bg1"/>
                </a:solidFill>
                <a:latin typeface="+mj-lt"/>
              </a:rPr>
              <a:t>Childrens memory is also improving as they can group objects according to shape, colour and size. They should also be able to do simple maths such as adding and subtracting. As they continue to grow and explore, you should be prepared for multiple questions and small experiments such as placing a mint in a bottle of fizzy cola or making mud pies. A lot of things will start happening at this age so you may notice that your child may become easily distracted or forget small instructions or requests from you. </a:t>
            </a:r>
            <a:r>
              <a:rPr lang="en-GB" sz="1200" dirty="0">
                <a:solidFill>
                  <a:schemeClr val="bg1"/>
                </a:solidFill>
                <a:latin typeface="+mj-lt"/>
              </a:rPr>
              <a:t>(Raising Children, No Date)</a:t>
            </a:r>
          </a:p>
          <a:p>
            <a:pPr algn="ctr"/>
            <a:endParaRPr lang="en-GB" dirty="0">
              <a:solidFill>
                <a:schemeClr val="bg1"/>
              </a:solidFill>
              <a:latin typeface="+mj-lt"/>
            </a:endParaRPr>
          </a:p>
          <a:p>
            <a:pPr algn="ctr"/>
            <a:r>
              <a:rPr lang="en-GB" b="1" u="sng" dirty="0">
                <a:solidFill>
                  <a:schemeClr val="bg1"/>
                </a:solidFill>
                <a:latin typeface="+mj-lt"/>
              </a:rPr>
              <a:t>Talking and Communication-</a:t>
            </a:r>
          </a:p>
          <a:p>
            <a:pPr algn="ctr"/>
            <a:endParaRPr lang="en-GB" b="1" u="sng" dirty="0">
              <a:solidFill>
                <a:schemeClr val="bg1"/>
              </a:solidFill>
              <a:latin typeface="+mj-lt"/>
            </a:endParaRPr>
          </a:p>
          <a:p>
            <a:pPr algn="ctr"/>
            <a:r>
              <a:rPr lang="en-GB" dirty="0">
                <a:solidFill>
                  <a:schemeClr val="bg1"/>
                </a:solidFill>
                <a:latin typeface="+mj-lt"/>
              </a:rPr>
              <a:t>Talking and Communicating is one of the key skills for the development of your child. Your child should now, by this age be able to have longer and more complex conversations. You should also be able to understand what they are now saying. The average of a 7-year-old learns about twenty words a day, Mainly by reading and being read to.</a:t>
            </a:r>
          </a:p>
          <a:p>
            <a:pPr algn="ctr"/>
            <a:endParaRPr lang="en-GB" dirty="0">
              <a:solidFill>
                <a:schemeClr val="bg1"/>
              </a:solidFill>
              <a:latin typeface="+mj-lt"/>
            </a:endParaRPr>
          </a:p>
          <a:p>
            <a:pPr algn="ctr"/>
            <a:r>
              <a:rPr lang="en-GB" b="1" u="sng" dirty="0">
                <a:solidFill>
                  <a:schemeClr val="bg1"/>
                </a:solidFill>
                <a:latin typeface="+mj-lt"/>
              </a:rPr>
              <a:t>Movement-</a:t>
            </a:r>
          </a:p>
          <a:p>
            <a:pPr algn="ctr"/>
            <a:endParaRPr lang="en-GB" b="1" u="sng" dirty="0">
              <a:solidFill>
                <a:schemeClr val="bg1"/>
              </a:solidFill>
              <a:latin typeface="+mj-lt"/>
            </a:endParaRPr>
          </a:p>
          <a:p>
            <a:pPr algn="ctr"/>
            <a:r>
              <a:rPr lang="en-GB" dirty="0">
                <a:solidFill>
                  <a:schemeClr val="bg1"/>
                </a:solidFill>
                <a:latin typeface="+mj-lt"/>
              </a:rPr>
              <a:t>Children at this age enjoy trying new physical limits and harder moving skills such as jumping down steps, running in a zig-zag motion and doing cartwheels. They are increasing their gross motor skills like skipping while turning the rope and running to kick a ball. These skills improve depending on the amount they practice. Going to classes like dance classes or tennis will all help develop these skills, but throwing, kicking, running and doing cartwheels are just as important.</a:t>
            </a:r>
          </a:p>
          <a:p>
            <a:pPr algn="ctr"/>
            <a:r>
              <a:rPr lang="en-GB" dirty="0">
                <a:solidFill>
                  <a:schemeClr val="bg1"/>
                </a:solidFill>
                <a:latin typeface="+mj-lt"/>
              </a:rPr>
              <a:t>Fine motor skills are well developed by getting your child to cut out irregular shapes and writing small letters in-between the two lines.</a:t>
            </a:r>
          </a:p>
          <a:p>
            <a:endParaRPr lang="en-GB" dirty="0">
              <a:solidFill>
                <a:schemeClr val="bg1"/>
              </a:solidFill>
              <a:latin typeface="+mj-lt"/>
            </a:endParaRPr>
          </a:p>
        </p:txBody>
      </p:sp>
    </p:spTree>
    <p:extLst>
      <p:ext uri="{BB962C8B-B14F-4D97-AF65-F5344CB8AC3E}">
        <p14:creationId xmlns:p14="http://schemas.microsoft.com/office/powerpoint/2010/main" val="3762270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1237C3-881A-FCF0-7E3B-C1020D233CCA}"/>
              </a:ext>
            </a:extLst>
          </p:cNvPr>
          <p:cNvSpPr txBox="1"/>
          <p:nvPr/>
        </p:nvSpPr>
        <p:spPr>
          <a:xfrm>
            <a:off x="432707" y="1143000"/>
            <a:ext cx="5992586" cy="4801314"/>
          </a:xfrm>
          <a:prstGeom prst="rect">
            <a:avLst/>
          </a:prstGeom>
          <a:noFill/>
        </p:spPr>
        <p:txBody>
          <a:bodyPr wrap="square" rtlCol="0">
            <a:spAutoFit/>
          </a:bodyPr>
          <a:lstStyle/>
          <a:p>
            <a:pPr algn="ctr"/>
            <a:r>
              <a:rPr lang="en-GB" b="1" u="sng" dirty="0">
                <a:solidFill>
                  <a:schemeClr val="bg1"/>
                </a:solidFill>
              </a:rPr>
              <a:t>Daily life and Behaviour-</a:t>
            </a:r>
          </a:p>
          <a:p>
            <a:pPr algn="ctr"/>
            <a:endParaRPr lang="en-GB" dirty="0">
              <a:solidFill>
                <a:schemeClr val="bg1"/>
              </a:solidFill>
            </a:endParaRPr>
          </a:p>
          <a:p>
            <a:pPr algn="ctr"/>
            <a:r>
              <a:rPr lang="en-GB" dirty="0">
                <a:solidFill>
                  <a:schemeClr val="bg1"/>
                </a:solidFill>
              </a:rPr>
              <a:t>Also, by this age they should be able to do more tasks independently, such as brushing their teeth or other daily hygiene tasks.</a:t>
            </a:r>
          </a:p>
          <a:p>
            <a:pPr algn="ctr"/>
            <a:r>
              <a:rPr lang="en-GB" dirty="0">
                <a:solidFill>
                  <a:schemeClr val="bg1"/>
                </a:solidFill>
              </a:rPr>
              <a:t>Your child's life is all about family, friends, school and after school activities. They may like collecting shells or football cards. Their morals and values are developing and may have strong opinions on if your right or wrong, or even argue with siblings about how they got more of something than them.</a:t>
            </a:r>
          </a:p>
          <a:p>
            <a:pPr algn="ctr"/>
            <a:r>
              <a:rPr lang="en-GB" dirty="0">
                <a:solidFill>
                  <a:schemeClr val="bg1"/>
                </a:solidFill>
              </a:rPr>
              <a:t>They will become more independent and want to do more independent tasks. You can adhere to this by getting them involved in helping with daily household chores, but being able to spend time with you as a family is important to them.</a:t>
            </a:r>
          </a:p>
          <a:p>
            <a:pPr algn="ctr"/>
            <a:r>
              <a:rPr lang="en-GB" dirty="0">
                <a:solidFill>
                  <a:schemeClr val="bg1"/>
                </a:solidFill>
              </a:rPr>
              <a:t> </a:t>
            </a:r>
            <a:r>
              <a:rPr lang="en-GB" sz="1200" dirty="0">
                <a:solidFill>
                  <a:schemeClr val="bg1"/>
                </a:solidFill>
              </a:rPr>
              <a:t>(Raising Children, No Date)</a:t>
            </a:r>
            <a:endParaRPr lang="en-GB" dirty="0">
              <a:solidFill>
                <a:schemeClr val="bg1"/>
              </a:solidFill>
            </a:endParaRPr>
          </a:p>
        </p:txBody>
      </p:sp>
      <p:pic>
        <p:nvPicPr>
          <p:cNvPr id="3074" name="Picture 2" descr="10 Reasons Why Household Chores Are Important - 1SpecialPlace">
            <a:extLst>
              <a:ext uri="{FF2B5EF4-FFF2-40B4-BE49-F238E27FC236}">
                <a16:creationId xmlns:a16="http://schemas.microsoft.com/office/drawing/2014/main" id="{ADD556E6-EF28-99BB-C82E-72454E1F51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808" y="6306591"/>
            <a:ext cx="4954383" cy="33029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3BCE2F2-9F74-E16C-BDF6-D1A358279E10}"/>
              </a:ext>
            </a:extLst>
          </p:cNvPr>
          <p:cNvSpPr txBox="1"/>
          <p:nvPr/>
        </p:nvSpPr>
        <p:spPr>
          <a:xfrm>
            <a:off x="4098471" y="9609513"/>
            <a:ext cx="1807720" cy="461665"/>
          </a:xfrm>
          <a:prstGeom prst="rect">
            <a:avLst/>
          </a:prstGeom>
          <a:noFill/>
        </p:spPr>
        <p:txBody>
          <a:bodyPr wrap="square" rtlCol="0">
            <a:spAutoFit/>
          </a:bodyPr>
          <a:lstStyle/>
          <a:p>
            <a:pPr algn="ctr"/>
            <a:r>
              <a:rPr lang="en-GB" sz="1200" b="1" dirty="0">
                <a:solidFill>
                  <a:schemeClr val="bg1"/>
                </a:solidFill>
              </a:rPr>
              <a:t>(Daily life and behaviour image)</a:t>
            </a:r>
          </a:p>
        </p:txBody>
      </p:sp>
    </p:spTree>
    <p:extLst>
      <p:ext uri="{BB962C8B-B14F-4D97-AF65-F5344CB8AC3E}">
        <p14:creationId xmlns:p14="http://schemas.microsoft.com/office/powerpoint/2010/main" val="3275050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844A-AD44-D843-1BD9-A3C6DE10705B}"/>
              </a:ext>
            </a:extLst>
          </p:cNvPr>
          <p:cNvSpPr>
            <a:spLocks noGrp="1"/>
          </p:cNvSpPr>
          <p:nvPr>
            <p:ph type="title"/>
          </p:nvPr>
        </p:nvSpPr>
        <p:spPr>
          <a:xfrm>
            <a:off x="310244" y="220736"/>
            <a:ext cx="6384470" cy="1675796"/>
          </a:xfrm>
        </p:spPr>
        <p:txBody>
          <a:bodyPr/>
          <a:lstStyle/>
          <a:p>
            <a:r>
              <a:rPr lang="en-GB" dirty="0"/>
              <a:t>      </a:t>
            </a:r>
            <a:r>
              <a:rPr lang="en-GB" sz="4000" u="sng" dirty="0">
                <a:solidFill>
                  <a:schemeClr val="bg1"/>
                </a:solidFill>
                <a:effectLst>
                  <a:glow rad="38100">
                    <a:schemeClr val="bg1">
                      <a:lumMod val="65000"/>
                      <a:lumOff val="35000"/>
                      <a:alpha val="40000"/>
                    </a:schemeClr>
                  </a:glow>
                </a:effectLst>
              </a:rPr>
              <a:t>Role of the adult</a:t>
            </a:r>
          </a:p>
        </p:txBody>
      </p:sp>
      <p:sp>
        <p:nvSpPr>
          <p:cNvPr id="4" name="TextBox 3">
            <a:extLst>
              <a:ext uri="{FF2B5EF4-FFF2-40B4-BE49-F238E27FC236}">
                <a16:creationId xmlns:a16="http://schemas.microsoft.com/office/drawing/2014/main" id="{96F6C484-545A-2B62-68E4-9BF577DE284E}"/>
              </a:ext>
            </a:extLst>
          </p:cNvPr>
          <p:cNvSpPr txBox="1"/>
          <p:nvPr/>
        </p:nvSpPr>
        <p:spPr>
          <a:xfrm>
            <a:off x="310243" y="1534885"/>
            <a:ext cx="6221186" cy="2585323"/>
          </a:xfrm>
          <a:prstGeom prst="rect">
            <a:avLst/>
          </a:prstGeom>
          <a:noFill/>
        </p:spPr>
        <p:txBody>
          <a:bodyPr wrap="square" rtlCol="0">
            <a:spAutoFit/>
          </a:bodyPr>
          <a:lstStyle/>
          <a:p>
            <a:pPr algn="ctr"/>
            <a:r>
              <a:rPr lang="en-GB" dirty="0">
                <a:solidFill>
                  <a:schemeClr val="bg1"/>
                </a:solidFill>
                <a:latin typeface="+mj-lt"/>
              </a:rPr>
              <a:t>The role of the adult is a very important part of the development and transitioning of your child. </a:t>
            </a:r>
          </a:p>
          <a:p>
            <a:pPr algn="ctr"/>
            <a:r>
              <a:rPr lang="en-GB" dirty="0">
                <a:solidFill>
                  <a:schemeClr val="bg1"/>
                </a:solidFill>
                <a:latin typeface="+mj-lt"/>
              </a:rPr>
              <a:t>According to John Bowlby’s theory, he says</a:t>
            </a:r>
            <a:r>
              <a:rPr lang="en-GB" b="0" i="0" dirty="0">
                <a:solidFill>
                  <a:srgbClr val="000000"/>
                </a:solidFill>
                <a:effectLst/>
                <a:latin typeface="+mj-lt"/>
              </a:rPr>
              <a:t> ‘To grow up mentally and relationally healthy, a young child needs to experience a responsive, warm, intimate, and continuous relationship with an adult in early life. This adult then becomes a secure base from which the child can explore the environment.’</a:t>
            </a:r>
            <a:r>
              <a:rPr lang="en-GB" sz="1200" b="0" i="0" dirty="0">
                <a:solidFill>
                  <a:srgbClr val="000000"/>
                </a:solidFill>
                <a:effectLst/>
                <a:latin typeface="+mj-lt"/>
              </a:rPr>
              <a:t> (Pamela, 2023)</a:t>
            </a:r>
          </a:p>
          <a:p>
            <a:pPr algn="ctr"/>
            <a:endParaRPr lang="en-GB" dirty="0">
              <a:solidFill>
                <a:schemeClr val="bg1"/>
              </a:solidFill>
              <a:latin typeface="+mj-lt"/>
            </a:endParaRPr>
          </a:p>
        </p:txBody>
      </p:sp>
      <p:pic>
        <p:nvPicPr>
          <p:cNvPr id="5" name="Picture 4">
            <a:extLst>
              <a:ext uri="{FF2B5EF4-FFF2-40B4-BE49-F238E27FC236}">
                <a16:creationId xmlns:a16="http://schemas.microsoft.com/office/drawing/2014/main" id="{04AF3A87-38B5-0714-305E-4D64413D85C5}"/>
              </a:ext>
            </a:extLst>
          </p:cNvPr>
          <p:cNvPicPr>
            <a:picLocks noChangeAspect="1"/>
          </p:cNvPicPr>
          <p:nvPr/>
        </p:nvPicPr>
        <p:blipFill>
          <a:blip r:embed="rId2"/>
          <a:stretch>
            <a:fillRect/>
          </a:stretch>
        </p:blipFill>
        <p:spPr>
          <a:xfrm>
            <a:off x="1930333" y="3993550"/>
            <a:ext cx="3441713" cy="25853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5543C631-5A8A-FD71-4D0E-C11C925289BB}"/>
              </a:ext>
            </a:extLst>
          </p:cNvPr>
          <p:cNvSpPr txBox="1"/>
          <p:nvPr/>
        </p:nvSpPr>
        <p:spPr>
          <a:xfrm>
            <a:off x="3420835" y="6578874"/>
            <a:ext cx="2090058" cy="276999"/>
          </a:xfrm>
          <a:prstGeom prst="rect">
            <a:avLst/>
          </a:prstGeom>
          <a:noFill/>
        </p:spPr>
        <p:txBody>
          <a:bodyPr wrap="square" rtlCol="0">
            <a:spAutoFit/>
          </a:bodyPr>
          <a:lstStyle/>
          <a:p>
            <a:r>
              <a:rPr lang="en-GB" sz="1200" b="1" dirty="0">
                <a:solidFill>
                  <a:schemeClr val="bg1"/>
                </a:solidFill>
              </a:rPr>
              <a:t>(Bowlby’s Theory image)</a:t>
            </a:r>
          </a:p>
        </p:txBody>
      </p:sp>
      <p:sp>
        <p:nvSpPr>
          <p:cNvPr id="7" name="TextBox 6">
            <a:extLst>
              <a:ext uri="{FF2B5EF4-FFF2-40B4-BE49-F238E27FC236}">
                <a16:creationId xmlns:a16="http://schemas.microsoft.com/office/drawing/2014/main" id="{E2FE2C3C-E0CA-A2DC-D3A4-12D0C8B408E1}"/>
              </a:ext>
            </a:extLst>
          </p:cNvPr>
          <p:cNvSpPr txBox="1"/>
          <p:nvPr/>
        </p:nvSpPr>
        <p:spPr>
          <a:xfrm>
            <a:off x="146957" y="7022173"/>
            <a:ext cx="6547757" cy="2585323"/>
          </a:xfrm>
          <a:prstGeom prst="rect">
            <a:avLst/>
          </a:prstGeom>
          <a:noFill/>
        </p:spPr>
        <p:txBody>
          <a:bodyPr wrap="square" rtlCol="0">
            <a:spAutoFit/>
          </a:bodyPr>
          <a:lstStyle/>
          <a:p>
            <a:pPr algn="ctr"/>
            <a:r>
              <a:rPr lang="en-GB" dirty="0">
                <a:solidFill>
                  <a:schemeClr val="bg1"/>
                </a:solidFill>
                <a:latin typeface="+mj-lt"/>
              </a:rPr>
              <a:t>A primary caregiver can refer to anyone that is there for the child’s everyday life, for example, parents, carers, other immediate family or teachers. </a:t>
            </a:r>
          </a:p>
          <a:p>
            <a:pPr algn="ctr"/>
            <a:r>
              <a:rPr lang="en-GB" dirty="0">
                <a:solidFill>
                  <a:schemeClr val="bg1"/>
                </a:solidFill>
                <a:latin typeface="+mj-lt"/>
              </a:rPr>
              <a:t> A caregiver has a big role on the children’s emotional and social development. These people are who a child usually has a meaningful and frequent interaction with. A role of a parent or immediate adult is to ensure that the child understands their willingness to listen and respond to the child’s emotional and physical needs. </a:t>
            </a:r>
          </a:p>
        </p:txBody>
      </p:sp>
      <p:sp>
        <p:nvSpPr>
          <p:cNvPr id="8" name="TextBox 7">
            <a:extLst>
              <a:ext uri="{FF2B5EF4-FFF2-40B4-BE49-F238E27FC236}">
                <a16:creationId xmlns:a16="http://schemas.microsoft.com/office/drawing/2014/main" id="{D8B2F391-F40D-FC67-89D0-09A767013BA2}"/>
              </a:ext>
            </a:extLst>
          </p:cNvPr>
          <p:cNvSpPr txBox="1"/>
          <p:nvPr/>
        </p:nvSpPr>
        <p:spPr>
          <a:xfrm>
            <a:off x="310243" y="9828519"/>
            <a:ext cx="6074175" cy="2031325"/>
          </a:xfrm>
          <a:prstGeom prst="rect">
            <a:avLst/>
          </a:prstGeom>
          <a:noFill/>
        </p:spPr>
        <p:txBody>
          <a:bodyPr wrap="square" rtlCol="0">
            <a:spAutoFit/>
          </a:bodyPr>
          <a:lstStyle/>
          <a:p>
            <a:pPr algn="ctr"/>
            <a:r>
              <a:rPr lang="en-GB" dirty="0">
                <a:solidFill>
                  <a:schemeClr val="bg1"/>
                </a:solidFill>
                <a:latin typeface="+mj-lt"/>
              </a:rPr>
              <a:t>Its important to know and follow the given school policy which is usually to discuss the situation with your head teacher, a record will then be kept and closely reviewed. If it continues and the child keeps attending school looking unkept or hungry then the health visitor will be contacted and routine visits will be organised.</a:t>
            </a:r>
            <a:endParaRPr lang="en-GB" dirty="0"/>
          </a:p>
        </p:txBody>
      </p:sp>
    </p:spTree>
    <p:extLst>
      <p:ext uri="{BB962C8B-B14F-4D97-AF65-F5344CB8AC3E}">
        <p14:creationId xmlns:p14="http://schemas.microsoft.com/office/powerpoint/2010/main" val="172633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F42B252-740D-3F11-0D4F-A5FEFBACEB99}"/>
              </a:ext>
            </a:extLst>
          </p:cNvPr>
          <p:cNvSpPr txBox="1"/>
          <p:nvPr/>
        </p:nvSpPr>
        <p:spPr>
          <a:xfrm>
            <a:off x="473529" y="669471"/>
            <a:ext cx="5992585" cy="11172289"/>
          </a:xfrm>
          <a:prstGeom prst="rect">
            <a:avLst/>
          </a:prstGeom>
          <a:noFill/>
        </p:spPr>
        <p:txBody>
          <a:bodyPr wrap="square" rtlCol="0">
            <a:spAutoFit/>
          </a:bodyPr>
          <a:lstStyle/>
          <a:p>
            <a:pPr algn="ctr"/>
            <a:r>
              <a:rPr lang="en-GB" dirty="0">
                <a:solidFill>
                  <a:schemeClr val="bg1"/>
                </a:solidFill>
                <a:latin typeface="+mj-lt"/>
              </a:rPr>
              <a:t>Another role of the adult is to allow the children to feel more at ease and familiarise them in the surroundings and show them around the facilities for example, showing them where the quiet corner is to allow them to take time out or have quiet time if they’re feeling a bit overwhelmed. Children will need a lot of reassurance when entering a new environment especially in the first few weeks. Keeping them distracted by using a familiar activity can help such as, painting, building blocks or even something as simple as just reading a story.</a:t>
            </a:r>
          </a:p>
          <a:p>
            <a:pPr algn="ctr"/>
            <a:endParaRPr lang="en-GB" dirty="0">
              <a:solidFill>
                <a:schemeClr val="bg1"/>
              </a:solidFill>
              <a:latin typeface="+mj-lt"/>
            </a:endParaRPr>
          </a:p>
          <a:p>
            <a:pPr algn="ctr"/>
            <a:r>
              <a:rPr lang="en-GB" dirty="0">
                <a:solidFill>
                  <a:schemeClr val="bg1"/>
                </a:solidFill>
                <a:latin typeface="+mj-lt"/>
              </a:rPr>
              <a:t>If the child is distressed or nervous ensure that the child is comforted and allow them to talk and express, they’re feelings. At the beginning of every new school year, you will most likely come across children who have been used to having their own way or pushing boundaries. Teachers and school staff will ensure that the children will be told  when they have pushed those boundaries and may have possible consequences such as missing out on an activity or being put in a quiet area for reflection time. As the adult, you must be consistent. This way, boundaries will be set and a good nurturing relationships will be formed. </a:t>
            </a:r>
          </a:p>
          <a:p>
            <a:pPr algn="ctr"/>
            <a:endParaRPr lang="en-GB" dirty="0">
              <a:solidFill>
                <a:schemeClr val="bg1"/>
              </a:solidFill>
              <a:latin typeface="+mj-lt"/>
            </a:endParaRPr>
          </a:p>
          <a:p>
            <a:pPr algn="ctr"/>
            <a:r>
              <a:rPr lang="en-GB" dirty="0">
                <a:solidFill>
                  <a:schemeClr val="bg1"/>
                </a:solidFill>
                <a:latin typeface="+mj-lt"/>
              </a:rPr>
              <a:t>Always be clear and honest with the children, encourage positive behaviour patterns, children can be a good source of comfort to other children who may be upset if they don’t understand how to read emotions. A suitable activity for this could be something like showing each other different facial expressions, for example, happy, scared and sad faces. By learning these they know when someone is sad and will help build good relationships with other children. It will also help to show them when an adult is being serious about any given situation and will learn to react accordingly. This helps to build a good trusting relationship between all.</a:t>
            </a:r>
          </a:p>
          <a:p>
            <a:pPr algn="ctr"/>
            <a:endParaRPr lang="en-GB" dirty="0">
              <a:solidFill>
                <a:schemeClr val="bg1"/>
              </a:solidFill>
              <a:latin typeface="+mj-lt"/>
            </a:endParaRPr>
          </a:p>
        </p:txBody>
      </p:sp>
    </p:spTree>
    <p:extLst>
      <p:ext uri="{BB962C8B-B14F-4D97-AF65-F5344CB8AC3E}">
        <p14:creationId xmlns:p14="http://schemas.microsoft.com/office/powerpoint/2010/main" val="1508555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7FDD-7F68-40DE-8A35-611459CC3425}"/>
              </a:ext>
            </a:extLst>
          </p:cNvPr>
          <p:cNvSpPr>
            <a:spLocks noGrp="1"/>
          </p:cNvSpPr>
          <p:nvPr>
            <p:ph type="title"/>
          </p:nvPr>
        </p:nvSpPr>
        <p:spPr>
          <a:xfrm>
            <a:off x="642934" y="159491"/>
            <a:ext cx="5572124" cy="1185938"/>
          </a:xfrm>
        </p:spPr>
        <p:txBody>
          <a:bodyPr/>
          <a:lstStyle/>
          <a:p>
            <a:pPr algn="ctr"/>
            <a:r>
              <a:rPr lang="en-GB" dirty="0">
                <a:solidFill>
                  <a:schemeClr val="bg1"/>
                </a:solidFill>
              </a:rPr>
              <a:t> </a:t>
            </a:r>
            <a:r>
              <a:rPr lang="en-GB" sz="4000" u="sng" dirty="0">
                <a:solidFill>
                  <a:schemeClr val="bg1"/>
                </a:solidFill>
                <a:effectLst>
                  <a:glow rad="38100">
                    <a:schemeClr val="bg1">
                      <a:lumMod val="65000"/>
                      <a:lumOff val="35000"/>
                      <a:alpha val="40000"/>
                    </a:schemeClr>
                  </a:glow>
                </a:effectLst>
              </a:rPr>
              <a:t>Partnership</a:t>
            </a:r>
          </a:p>
        </p:txBody>
      </p:sp>
      <p:sp>
        <p:nvSpPr>
          <p:cNvPr id="4" name="TextBox 3">
            <a:extLst>
              <a:ext uri="{FF2B5EF4-FFF2-40B4-BE49-F238E27FC236}">
                <a16:creationId xmlns:a16="http://schemas.microsoft.com/office/drawing/2014/main" id="{AC9285F4-E8AF-B685-EA96-14B559068B93}"/>
              </a:ext>
            </a:extLst>
          </p:cNvPr>
          <p:cNvSpPr txBox="1"/>
          <p:nvPr/>
        </p:nvSpPr>
        <p:spPr>
          <a:xfrm>
            <a:off x="351061" y="1098247"/>
            <a:ext cx="6155871" cy="7017306"/>
          </a:xfrm>
          <a:prstGeom prst="rect">
            <a:avLst/>
          </a:prstGeom>
          <a:noFill/>
        </p:spPr>
        <p:txBody>
          <a:bodyPr wrap="square" rtlCol="0">
            <a:spAutoFit/>
          </a:bodyPr>
          <a:lstStyle/>
          <a:p>
            <a:pPr algn="ctr"/>
            <a:endParaRPr lang="en-GB" dirty="0">
              <a:solidFill>
                <a:schemeClr val="bg1"/>
              </a:solidFill>
              <a:latin typeface="+mj-lt"/>
            </a:endParaRPr>
          </a:p>
          <a:p>
            <a:pPr algn="ctr"/>
            <a:r>
              <a:rPr lang="en-GB" dirty="0">
                <a:solidFill>
                  <a:schemeClr val="bg1"/>
                </a:solidFill>
                <a:latin typeface="+mj-lt"/>
              </a:rPr>
              <a:t>Most parents like to be kept informed about their child’s state of development in accordance with their recommended age. Things like how they have settled and how they’re day has gone. It is important to keep the parent informed if there is any issues or if they have had any accidents. Regular activities such as, parents evening, fates, school plays, sports days or even allow parents time at the end of a school day to discuss any issues. These can help build trust and partnership with parents. </a:t>
            </a:r>
          </a:p>
          <a:p>
            <a:pPr algn="ctr"/>
            <a:r>
              <a:rPr lang="en-GB" dirty="0">
                <a:solidFill>
                  <a:schemeClr val="bg1"/>
                </a:solidFill>
                <a:latin typeface="+mj-lt"/>
              </a:rPr>
              <a:t>Partnership in a child development refers to the collaborative efforts of various stakeholders, including parents/guardians, educators, healthcare professionals, community organizations and policymakers to support the healthy development and well-being of children. This collaborative approach recognizes that the influences on a child’s development are multifaceted and effective support requires coordinate efforts from multiple sources. Partnerships in child development are essential for providing comprehensive, holistic support to children as they grow and learn.</a:t>
            </a:r>
          </a:p>
          <a:p>
            <a:pPr algn="ctr"/>
            <a:endParaRPr lang="en-GB" dirty="0">
              <a:solidFill>
                <a:schemeClr val="bg1"/>
              </a:solidFill>
              <a:latin typeface="+mj-lt"/>
            </a:endParaRPr>
          </a:p>
          <a:p>
            <a:pPr algn="ctr"/>
            <a:endParaRPr lang="en-GB" b="0" i="0" dirty="0">
              <a:solidFill>
                <a:schemeClr val="bg1"/>
              </a:solidFill>
              <a:effectLst/>
              <a:latin typeface="Segoe UI Historic" panose="020B0502040204020203" pitchFamily="34" charset="0"/>
            </a:endParaRPr>
          </a:p>
        </p:txBody>
      </p:sp>
      <p:pic>
        <p:nvPicPr>
          <p:cNvPr id="8" name="Picture 7">
            <a:extLst>
              <a:ext uri="{FF2B5EF4-FFF2-40B4-BE49-F238E27FC236}">
                <a16:creationId xmlns:a16="http://schemas.microsoft.com/office/drawing/2014/main" id="{C423F036-5C6C-B8FF-3FA3-11A5F7FF1680}"/>
              </a:ext>
            </a:extLst>
          </p:cNvPr>
          <p:cNvPicPr>
            <a:picLocks noChangeAspect="1"/>
          </p:cNvPicPr>
          <p:nvPr/>
        </p:nvPicPr>
        <p:blipFill>
          <a:blip r:embed="rId2"/>
          <a:stretch>
            <a:fillRect/>
          </a:stretch>
        </p:blipFill>
        <p:spPr>
          <a:xfrm>
            <a:off x="1194147" y="7671193"/>
            <a:ext cx="4469698" cy="36934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96D2E7C3-1F4E-3468-8AA6-4C4A4EDCFD54}"/>
              </a:ext>
            </a:extLst>
          </p:cNvPr>
          <p:cNvSpPr txBox="1"/>
          <p:nvPr/>
        </p:nvSpPr>
        <p:spPr>
          <a:xfrm>
            <a:off x="155118" y="11625943"/>
            <a:ext cx="6351814" cy="276999"/>
          </a:xfrm>
          <a:prstGeom prst="rect">
            <a:avLst/>
          </a:prstGeom>
          <a:noFill/>
        </p:spPr>
        <p:txBody>
          <a:bodyPr wrap="square" rtlCol="0">
            <a:spAutoFit/>
          </a:bodyPr>
          <a:lstStyle/>
          <a:p>
            <a:pPr algn="ctr"/>
            <a:r>
              <a:rPr lang="en-GB" sz="1200" dirty="0">
                <a:solidFill>
                  <a:schemeClr val="bg1"/>
                </a:solidFill>
              </a:rPr>
              <a:t>(Diagram by A.W. Dunlop (2002), based on Bronfenbrenner’s systems model)</a:t>
            </a:r>
          </a:p>
        </p:txBody>
      </p:sp>
    </p:spTree>
    <p:extLst>
      <p:ext uri="{BB962C8B-B14F-4D97-AF65-F5344CB8AC3E}">
        <p14:creationId xmlns:p14="http://schemas.microsoft.com/office/powerpoint/2010/main" val="1974750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63480-478A-7A68-73C4-A3958EE664DD}"/>
              </a:ext>
            </a:extLst>
          </p:cNvPr>
          <p:cNvSpPr>
            <a:spLocks noGrp="1"/>
          </p:cNvSpPr>
          <p:nvPr>
            <p:ph type="title"/>
          </p:nvPr>
        </p:nvSpPr>
        <p:spPr>
          <a:xfrm>
            <a:off x="642938" y="261257"/>
            <a:ext cx="5572124" cy="11734800"/>
          </a:xfrm>
        </p:spPr>
        <p:txBody>
          <a:bodyPr>
            <a:noAutofit/>
          </a:bodyPr>
          <a:lstStyle/>
          <a:p>
            <a:pPr algn="ctr">
              <a:spcBef>
                <a:spcPts val="0"/>
              </a:spcBef>
              <a:defRPr/>
            </a:pPr>
            <a:br>
              <a:rPr kumimoji="0" lang="en-GB" sz="1800" b="0" i="0" u="sng" strike="noStrike" kern="1200" cap="none" spc="0" normalizeH="0" baseline="0" noProof="0" dirty="0">
                <a:ln>
                  <a:noFill/>
                </a:ln>
                <a:solidFill>
                  <a:prstClr val="black"/>
                </a:solidFill>
                <a:effectLst/>
                <a:uLnTx/>
                <a:uFillTx/>
                <a:ea typeface="+mn-ea"/>
                <a:cs typeface="+mn-cs"/>
              </a:rPr>
            </a:br>
            <a:br>
              <a:rPr kumimoji="0" lang="en-GB" sz="1800" b="0" i="0" u="sng" strike="noStrike" kern="1200" cap="none" spc="0" normalizeH="0" baseline="0" noProof="0" dirty="0">
                <a:ln>
                  <a:noFill/>
                </a:ln>
                <a:solidFill>
                  <a:prstClr val="black"/>
                </a:solidFill>
                <a:effectLst/>
                <a:uLnTx/>
                <a:uFillTx/>
                <a:ea typeface="+mn-ea"/>
                <a:cs typeface="+mn-cs"/>
              </a:rPr>
            </a:br>
            <a:r>
              <a:rPr kumimoji="0" lang="en-GB" sz="1800" b="0" i="0" u="sng" strike="noStrike" kern="1200" cap="none" spc="0" normalizeH="0" baseline="0" noProof="0" dirty="0">
                <a:ln>
                  <a:noFill/>
                </a:ln>
                <a:solidFill>
                  <a:prstClr val="black"/>
                </a:solidFill>
                <a:effectLst/>
                <a:uLnTx/>
                <a:uFillTx/>
                <a:ea typeface="+mn-ea"/>
                <a:cs typeface="+mn-cs"/>
              </a:rPr>
              <a:t> Here are key aspects of partnership in child development:</a:t>
            </a:r>
            <a:br>
              <a:rPr kumimoji="0" lang="en-GB" sz="1800" b="0" i="0" u="sng"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1. Parent-Professional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Collaboration between parents/guardians and professionals such as educators, healthcare providers, and social workers is vital. This partnership involves open communication, sharing of information, and mutual respect for each party's expertise and insights. When parents are actively involved in their child's education and healthcare, it can significantly benefit the child's overall development.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2. Interdisciplinary Collaboration: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Effective child development often requires collaboration among professionals from different disciplines. For example, educators, speech therapists, occupational therapists, and psychologists may work together to support a child with developmental challenges or special needs. This interdisciplinary approach ensures that children receive comprehensive, coordinated care.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3. Community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Engaging with community organizations, such as libraries, recreational programs, and social services, can provide valuable resources and support for children and families. Community partnerships can offer access to extracurricular activities, mental health services, and other resources that contribute to a child's overall well-being.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4. Policy and Advocacy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Advocacy for policies that support child development is crucial. Collaboration between policymakers, advocacy groups, and professionals in the field can help ensure that laws and regulations support the needs of children and families. This can include advocating for quality early childhood education, healthcare access, and family support services.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endParaRPr lang="en-GB" sz="1800" dirty="0">
              <a:solidFill>
                <a:schemeClr val="bg1"/>
              </a:solidFill>
            </a:endParaRPr>
          </a:p>
        </p:txBody>
      </p:sp>
    </p:spTree>
    <p:extLst>
      <p:ext uri="{BB962C8B-B14F-4D97-AF65-F5344CB8AC3E}">
        <p14:creationId xmlns:p14="http://schemas.microsoft.com/office/powerpoint/2010/main" val="606549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C19DFF-181C-217A-E540-A81B9B462DC8}"/>
              </a:ext>
            </a:extLst>
          </p:cNvPr>
          <p:cNvSpPr txBox="1"/>
          <p:nvPr/>
        </p:nvSpPr>
        <p:spPr>
          <a:xfrm>
            <a:off x="457200" y="158038"/>
            <a:ext cx="5943600" cy="7017306"/>
          </a:xfrm>
          <a:prstGeom prst="rect">
            <a:avLst/>
          </a:prstGeom>
          <a:noFill/>
        </p:spPr>
        <p:txBody>
          <a:bodyPr wrap="square" rtlCol="0">
            <a:spAutoFit/>
          </a:bodyPr>
          <a:lstStyle/>
          <a:p>
            <a:pPr algn="ctr"/>
            <a:r>
              <a:rPr kumimoji="0" lang="en-GB" sz="1800" b="0" i="0" u="none" strike="noStrike" kern="1200" cap="none" spc="0" normalizeH="0" baseline="0" noProof="0" dirty="0">
                <a:ln>
                  <a:noFill/>
                </a:ln>
                <a:solidFill>
                  <a:prstClr val="black"/>
                </a:solidFill>
                <a:effectLst/>
                <a:uLnTx/>
                <a:uFillTx/>
                <a:ea typeface="+mn-ea"/>
                <a:cs typeface="+mn-cs"/>
              </a:rPr>
              <a:t>5. Research and Practice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Collaboration between researchers and practitioners helps ensure that evidence-based practices are integrated into programs and services for children. This partnership facilitates the translation of research findings into practical interventions that can positively impact child development. </a:t>
            </a:r>
            <a:endParaRPr kumimoji="0" lang="en-GB" sz="1800" b="0" i="0" u="none" strike="noStrike" kern="1200" cap="none" spc="0" normalizeH="0" baseline="0" noProof="0" dirty="0">
              <a:ln>
                <a:noFill/>
              </a:ln>
              <a:solidFill>
                <a:prstClr val="black"/>
              </a:solidFill>
              <a:effectLst/>
              <a:uLnTx/>
              <a:uFillTx/>
              <a:latin typeface="+mj-lt"/>
              <a:ea typeface="+mn-ea"/>
              <a:cs typeface="+mn-cs"/>
            </a:endParaRPr>
          </a:p>
          <a:p>
            <a:pPr algn="ctr"/>
            <a:endParaRPr lang="en-GB" dirty="0">
              <a:solidFill>
                <a:prstClr val="black"/>
              </a:solidFill>
              <a:latin typeface="+mj-lt"/>
            </a:endParaRPr>
          </a:p>
          <a:p>
            <a:pPr algn="ctr"/>
            <a:r>
              <a:rPr kumimoji="0" lang="en-GB" sz="1800" b="0" i="0" u="none" strike="noStrike" kern="1200" cap="none" spc="0" normalizeH="0" baseline="0" noProof="0" dirty="0">
                <a:ln>
                  <a:noFill/>
                </a:ln>
                <a:solidFill>
                  <a:prstClr val="black"/>
                </a:solidFill>
                <a:effectLst/>
                <a:uLnTx/>
                <a:uFillTx/>
                <a:latin typeface="+mj-lt"/>
                <a:ea typeface="+mn-ea"/>
                <a:cs typeface="+mn-cs"/>
              </a:rPr>
              <a:t>6. School-Community Partnerships: </a:t>
            </a: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Schools can form partnerships with community organizations to provide comprehensive support to children and families. This can involve offering after-school programs, mental health services, and access to community resources to address the diverse needs of students. </a:t>
            </a:r>
            <a:br>
              <a:rPr kumimoji="0" lang="en-GB" sz="1800" b="0" i="0" u="none" strike="noStrike" kern="1200" cap="none" spc="0" normalizeH="0" baseline="0" noProof="0" dirty="0">
                <a:ln>
                  <a:noFill/>
                </a:ln>
                <a:solidFill>
                  <a:prstClr val="black"/>
                </a:solidFill>
                <a:effectLst/>
                <a:uLnTx/>
                <a:uFillTx/>
                <a:latin typeface="+mj-lt"/>
                <a:ea typeface="+mn-ea"/>
                <a:cs typeface="+mn-cs"/>
              </a:rPr>
            </a:b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By fostering these various partnerships, stakeholders can create a supportive ecosystem that addresses the multifaceted needs of children. Effective collaboration and coordination among these stakeholders can lead to more comprehensive, responsive, and effective support for children's healthy development and well-being</a:t>
            </a:r>
            <a:br>
              <a:rPr kumimoji="0" lang="en-GB" sz="1800" b="0" i="0" u="none" strike="noStrike" kern="1200" cap="none" spc="0" normalizeH="0" baseline="0" noProof="0" dirty="0">
                <a:ln>
                  <a:noFill/>
                </a:ln>
                <a:solidFill>
                  <a:prstClr val="black"/>
                </a:solidFill>
                <a:effectLst/>
                <a:uLnTx/>
                <a:uFillTx/>
                <a:ea typeface="+mn-ea"/>
                <a:cs typeface="+mn-cs"/>
              </a:rPr>
            </a:br>
            <a:endParaRPr lang="en-GB" dirty="0"/>
          </a:p>
        </p:txBody>
      </p:sp>
      <p:pic>
        <p:nvPicPr>
          <p:cNvPr id="5" name="Picture 4">
            <a:extLst>
              <a:ext uri="{FF2B5EF4-FFF2-40B4-BE49-F238E27FC236}">
                <a16:creationId xmlns:a16="http://schemas.microsoft.com/office/drawing/2014/main" id="{30C8CECC-F796-617F-F115-CF066A26BB88}"/>
              </a:ext>
            </a:extLst>
          </p:cNvPr>
          <p:cNvPicPr>
            <a:picLocks noChangeAspect="1"/>
          </p:cNvPicPr>
          <p:nvPr/>
        </p:nvPicPr>
        <p:blipFill>
          <a:blip r:embed="rId2"/>
          <a:stretch>
            <a:fillRect/>
          </a:stretch>
        </p:blipFill>
        <p:spPr>
          <a:xfrm>
            <a:off x="375557" y="6754661"/>
            <a:ext cx="6482443" cy="5279301"/>
          </a:xfrm>
          <a:prstGeom prst="rect">
            <a:avLst/>
          </a:prstGeom>
        </p:spPr>
      </p:pic>
      <p:sp>
        <p:nvSpPr>
          <p:cNvPr id="6" name="TextBox 5">
            <a:extLst>
              <a:ext uri="{FF2B5EF4-FFF2-40B4-BE49-F238E27FC236}">
                <a16:creationId xmlns:a16="http://schemas.microsoft.com/office/drawing/2014/main" id="{AC93EC3A-F70C-2A4B-131A-7EEB58549C44}"/>
              </a:ext>
            </a:extLst>
          </p:cNvPr>
          <p:cNvSpPr txBox="1"/>
          <p:nvPr/>
        </p:nvSpPr>
        <p:spPr>
          <a:xfrm>
            <a:off x="4196444" y="11756963"/>
            <a:ext cx="1845127" cy="276999"/>
          </a:xfrm>
          <a:prstGeom prst="rect">
            <a:avLst/>
          </a:prstGeom>
          <a:noFill/>
        </p:spPr>
        <p:txBody>
          <a:bodyPr wrap="square" rtlCol="0">
            <a:spAutoFit/>
          </a:bodyPr>
          <a:lstStyle/>
          <a:p>
            <a:r>
              <a:rPr lang="en-GB" sz="1200" b="1" dirty="0">
                <a:solidFill>
                  <a:schemeClr val="bg1"/>
                </a:solidFill>
              </a:rPr>
              <a:t>(Partnership Image)</a:t>
            </a:r>
          </a:p>
        </p:txBody>
      </p:sp>
    </p:spTree>
    <p:extLst>
      <p:ext uri="{BB962C8B-B14F-4D97-AF65-F5344CB8AC3E}">
        <p14:creationId xmlns:p14="http://schemas.microsoft.com/office/powerpoint/2010/main" val="602784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D7A55E-1DF2-CAB2-3A6F-BDDB01D9B4CF}"/>
              </a:ext>
            </a:extLst>
          </p:cNvPr>
          <p:cNvSpPr txBox="1"/>
          <p:nvPr/>
        </p:nvSpPr>
        <p:spPr>
          <a:xfrm>
            <a:off x="269422" y="1074632"/>
            <a:ext cx="6302828" cy="10618291"/>
          </a:xfrm>
          <a:prstGeom prst="rect">
            <a:avLst/>
          </a:prstGeom>
          <a:noFill/>
        </p:spPr>
        <p:txBody>
          <a:bodyPr wrap="square" rtlCol="0">
            <a:spAutoFit/>
          </a:bodyPr>
          <a:lstStyle/>
          <a:p>
            <a:pPr algn="ctr"/>
            <a:r>
              <a:rPr lang="en-GB" dirty="0">
                <a:solidFill>
                  <a:schemeClr val="bg1"/>
                </a:solidFill>
                <a:latin typeface="+mj-lt"/>
              </a:rPr>
              <a:t>Interventions in child development refer to a wide range of strategies, programs, and activities designed to promote healthy growth and well-being in children. These interventions are aimed at supporting children's physical, cognitive, emotional, social, and behavioural development from early childhood through adolescence. Interventions in child development can take place in various settings, including homes, schools, healthcare facilities, and community organizations. The goal of these interventions is to provide children with the support and resources they need to reach their full potential and lead healthy, fulfilling lives.</a:t>
            </a:r>
          </a:p>
          <a:p>
            <a:pPr algn="ctr"/>
            <a:endParaRPr lang="en-GB" dirty="0">
              <a:solidFill>
                <a:schemeClr val="bg1"/>
              </a:solidFill>
              <a:latin typeface="+mj-lt"/>
            </a:endParaRPr>
          </a:p>
          <a:p>
            <a:pPr algn="ctr"/>
            <a:r>
              <a:rPr lang="en-GB" dirty="0">
                <a:solidFill>
                  <a:schemeClr val="bg1"/>
                </a:solidFill>
                <a:latin typeface="+mj-lt"/>
              </a:rPr>
              <a:t>Here are some common types of interventions in child development:</a:t>
            </a:r>
          </a:p>
          <a:p>
            <a:pPr algn="ctr"/>
            <a:endParaRPr lang="en-GB" dirty="0">
              <a:solidFill>
                <a:schemeClr val="bg1"/>
              </a:solidFill>
              <a:latin typeface="+mj-lt"/>
            </a:endParaRPr>
          </a:p>
          <a:p>
            <a:pPr algn="ctr"/>
            <a:r>
              <a:rPr lang="en-GB" dirty="0">
                <a:solidFill>
                  <a:schemeClr val="bg1"/>
                </a:solidFill>
                <a:latin typeface="+mj-lt"/>
              </a:rPr>
              <a:t>1. Early Childhood Interventions: Programs and services that focus on the early years of a child's life, typically from birth to age 5. This can include early childhood education, home visiting programs, parent education and support, and access to healthcare and nutrition services.</a:t>
            </a:r>
          </a:p>
          <a:p>
            <a:pPr algn="ctr"/>
            <a:endParaRPr lang="en-GB" dirty="0">
              <a:solidFill>
                <a:schemeClr val="bg1"/>
              </a:solidFill>
              <a:latin typeface="+mj-lt"/>
            </a:endParaRPr>
          </a:p>
          <a:p>
            <a:pPr algn="ctr"/>
            <a:r>
              <a:rPr lang="en-GB" dirty="0">
                <a:solidFill>
                  <a:schemeClr val="bg1"/>
                </a:solidFill>
                <a:latin typeface="+mj-lt"/>
              </a:rPr>
              <a:t>2. Educational Interventions: Programs and initiatives designed to support children's academic growth and learning. This can involve implementing evidence-based teaching methods, providing resources for struggling students, and offering specialized support for children with learning differences or disabilities.</a:t>
            </a:r>
          </a:p>
          <a:p>
            <a:pPr algn="ctr"/>
            <a:endParaRPr lang="en-GB" dirty="0">
              <a:solidFill>
                <a:schemeClr val="bg1"/>
              </a:solidFill>
              <a:latin typeface="+mj-lt"/>
            </a:endParaRPr>
          </a:p>
          <a:p>
            <a:pPr algn="ctr"/>
            <a:r>
              <a:rPr lang="en-GB" dirty="0">
                <a:solidFill>
                  <a:schemeClr val="bg1"/>
                </a:solidFill>
                <a:latin typeface="+mj-lt"/>
              </a:rPr>
              <a:t>3. Social-Emotional Interventions: Interventions that focus on promoting children's emotional well-being, social skills, and ability to regulate their emotions. This may involve social skills training, counselling services, and programs that foster resilience and positive self-esteem.</a:t>
            </a:r>
          </a:p>
          <a:p>
            <a:pPr algn="ctr"/>
            <a:endParaRPr lang="en-GB" dirty="0">
              <a:solidFill>
                <a:schemeClr val="bg1"/>
              </a:solidFill>
            </a:endParaRPr>
          </a:p>
        </p:txBody>
      </p:sp>
      <p:sp>
        <p:nvSpPr>
          <p:cNvPr id="5" name="TextBox 4">
            <a:extLst>
              <a:ext uri="{FF2B5EF4-FFF2-40B4-BE49-F238E27FC236}">
                <a16:creationId xmlns:a16="http://schemas.microsoft.com/office/drawing/2014/main" id="{F34B9A12-CEBE-7D82-763A-FFF6917553CB}"/>
              </a:ext>
            </a:extLst>
          </p:cNvPr>
          <p:cNvSpPr txBox="1"/>
          <p:nvPr/>
        </p:nvSpPr>
        <p:spPr>
          <a:xfrm>
            <a:off x="269422" y="145134"/>
            <a:ext cx="6286500" cy="707886"/>
          </a:xfrm>
          <a:prstGeom prst="rect">
            <a:avLst/>
          </a:prstGeom>
          <a:noFill/>
        </p:spPr>
        <p:txBody>
          <a:bodyPr wrap="square" rtlCol="0">
            <a:spAutoFit/>
          </a:bodyPr>
          <a:lstStyle/>
          <a:p>
            <a:pPr algn="ctr"/>
            <a:r>
              <a:rPr lang="en-GB" sz="4000" u="sng" dirty="0">
                <a:solidFill>
                  <a:schemeClr val="bg1"/>
                </a:solidFill>
              </a:rPr>
              <a:t>Interventions</a:t>
            </a:r>
          </a:p>
        </p:txBody>
      </p:sp>
    </p:spTree>
    <p:extLst>
      <p:ext uri="{BB962C8B-B14F-4D97-AF65-F5344CB8AC3E}">
        <p14:creationId xmlns:p14="http://schemas.microsoft.com/office/powerpoint/2010/main" val="4212511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34B6F5-6D50-527C-94BE-7CE9DED340F6}"/>
              </a:ext>
            </a:extLst>
          </p:cNvPr>
          <p:cNvSpPr txBox="1"/>
          <p:nvPr/>
        </p:nvSpPr>
        <p:spPr>
          <a:xfrm>
            <a:off x="587828" y="389088"/>
            <a:ext cx="5682343" cy="8956298"/>
          </a:xfrm>
          <a:prstGeom prst="rect">
            <a:avLst/>
          </a:prstGeom>
          <a:noFill/>
        </p:spPr>
        <p:txBody>
          <a:bodyPr wrap="square" rtlCol="0">
            <a:spAutoFit/>
          </a:bodyPr>
          <a:lstStyle/>
          <a:p>
            <a:pPr algn="ctr"/>
            <a:r>
              <a:rPr lang="en-GB" dirty="0">
                <a:solidFill>
                  <a:schemeClr val="bg1"/>
                </a:solidFill>
                <a:latin typeface="+mj-lt"/>
              </a:rPr>
              <a:t>4. Behavioural Interventions: Strategies aimed at addressing challenging behaviours and promoting positive behaviour in children. This can include behaviour management techniques, interventions for children with developmental or behavioural disorders, and support for families dealing with behavioural challenges.</a:t>
            </a:r>
          </a:p>
          <a:p>
            <a:pPr algn="ctr"/>
            <a:endParaRPr lang="en-GB" dirty="0">
              <a:solidFill>
                <a:schemeClr val="bg1"/>
              </a:solidFill>
              <a:latin typeface="+mj-lt"/>
            </a:endParaRPr>
          </a:p>
          <a:p>
            <a:pPr algn="ctr"/>
            <a:r>
              <a:rPr lang="en-GB" dirty="0">
                <a:solidFill>
                  <a:schemeClr val="bg1"/>
                </a:solidFill>
                <a:latin typeface="+mj-lt"/>
              </a:rPr>
              <a:t>5. Healthcare Interventions: Interventions that address children's physical health and well-being, including access to paediatric healthcare, vaccinations, screenings, and interventions for children with chronic health conditions.</a:t>
            </a:r>
          </a:p>
          <a:p>
            <a:pPr algn="ctr"/>
            <a:endParaRPr lang="en-GB" dirty="0">
              <a:solidFill>
                <a:schemeClr val="bg1"/>
              </a:solidFill>
              <a:latin typeface="+mj-lt"/>
            </a:endParaRPr>
          </a:p>
          <a:p>
            <a:pPr algn="ctr"/>
            <a:r>
              <a:rPr lang="en-GB" dirty="0">
                <a:solidFill>
                  <a:schemeClr val="bg1"/>
                </a:solidFill>
                <a:latin typeface="+mj-lt"/>
              </a:rPr>
              <a:t>6. Community-Based Interventions: Programs and initiatives that take place within the community to support children and families. This can include after-school programs, mentorship initiatives, sports and recreational activities, and access to community resources such as libraries and community centres.</a:t>
            </a:r>
          </a:p>
          <a:p>
            <a:pPr algn="ctr"/>
            <a:endParaRPr lang="en-GB" dirty="0">
              <a:solidFill>
                <a:schemeClr val="bg1"/>
              </a:solidFill>
              <a:latin typeface="+mj-lt"/>
            </a:endParaRPr>
          </a:p>
          <a:p>
            <a:pPr algn="ctr"/>
            <a:r>
              <a:rPr lang="en-GB" dirty="0">
                <a:solidFill>
                  <a:schemeClr val="bg1"/>
                </a:solidFill>
                <a:latin typeface="+mj-lt"/>
              </a:rPr>
              <a:t>It's important to note that interventions in child development should be evidence-based, meaning they are grounded in research and proven to be effective in promoting positive outcomes for children. Additionally, interventions should be tailored to meet the unique needs of each child and consider factors such as cultural background, family dynamics, and individual strengths and challenges.</a:t>
            </a:r>
          </a:p>
          <a:p>
            <a:pPr algn="ctr"/>
            <a:endParaRPr lang="en-GB" dirty="0">
              <a:solidFill>
                <a:schemeClr val="bg1"/>
              </a:solidFill>
            </a:endParaRPr>
          </a:p>
        </p:txBody>
      </p:sp>
      <p:pic>
        <p:nvPicPr>
          <p:cNvPr id="5" name="Picture 4">
            <a:extLst>
              <a:ext uri="{FF2B5EF4-FFF2-40B4-BE49-F238E27FC236}">
                <a16:creationId xmlns:a16="http://schemas.microsoft.com/office/drawing/2014/main" id="{5DA757FC-AAD3-6BA5-E0D2-0B42835C9955}"/>
              </a:ext>
            </a:extLst>
          </p:cNvPr>
          <p:cNvPicPr>
            <a:picLocks noChangeAspect="1"/>
          </p:cNvPicPr>
          <p:nvPr/>
        </p:nvPicPr>
        <p:blipFill>
          <a:blip r:embed="rId2"/>
          <a:stretch>
            <a:fillRect/>
          </a:stretch>
        </p:blipFill>
        <p:spPr>
          <a:xfrm>
            <a:off x="1387927" y="9081484"/>
            <a:ext cx="4082143" cy="27214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87D3D02E-4F35-5C7C-6E86-86A0E853317D}"/>
              </a:ext>
            </a:extLst>
          </p:cNvPr>
          <p:cNvSpPr txBox="1"/>
          <p:nvPr/>
        </p:nvSpPr>
        <p:spPr>
          <a:xfrm>
            <a:off x="3641270" y="11802912"/>
            <a:ext cx="1828800" cy="276999"/>
          </a:xfrm>
          <a:prstGeom prst="rect">
            <a:avLst/>
          </a:prstGeom>
          <a:noFill/>
        </p:spPr>
        <p:txBody>
          <a:bodyPr wrap="square" rtlCol="0">
            <a:spAutoFit/>
          </a:bodyPr>
          <a:lstStyle/>
          <a:p>
            <a:pPr algn="ctr"/>
            <a:r>
              <a:rPr lang="en-GB" sz="1200" b="1" dirty="0">
                <a:solidFill>
                  <a:schemeClr val="bg1"/>
                </a:solidFill>
              </a:rPr>
              <a:t>(Interventions Image)</a:t>
            </a:r>
          </a:p>
        </p:txBody>
      </p:sp>
    </p:spTree>
    <p:extLst>
      <p:ext uri="{BB962C8B-B14F-4D97-AF65-F5344CB8AC3E}">
        <p14:creationId xmlns:p14="http://schemas.microsoft.com/office/powerpoint/2010/main" val="1090804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66DFC-B82F-CD8D-851F-B97F112CCC6A}"/>
              </a:ext>
            </a:extLst>
          </p:cNvPr>
          <p:cNvSpPr>
            <a:spLocks noGrp="1"/>
          </p:cNvSpPr>
          <p:nvPr>
            <p:ph type="title"/>
          </p:nvPr>
        </p:nvSpPr>
        <p:spPr>
          <a:xfrm>
            <a:off x="0" y="348948"/>
            <a:ext cx="6694714" cy="812799"/>
          </a:xfrm>
        </p:spPr>
        <p:txBody>
          <a:bodyPr>
            <a:noAutofit/>
          </a:bodyPr>
          <a:lstStyle/>
          <a:p>
            <a:pPr algn="ctr"/>
            <a:r>
              <a:rPr lang="en-GB" sz="4000" dirty="0">
                <a:solidFill>
                  <a:schemeClr val="bg1"/>
                </a:solidFill>
                <a:effectLst>
                  <a:glow rad="38100">
                    <a:schemeClr val="bg1">
                      <a:lumMod val="65000"/>
                      <a:lumOff val="35000"/>
                      <a:alpha val="40000"/>
                    </a:schemeClr>
                  </a:glow>
                </a:effectLst>
              </a:rPr>
              <a:t>   </a:t>
            </a:r>
            <a:r>
              <a:rPr lang="en-GB" sz="4000" u="sng" dirty="0">
                <a:solidFill>
                  <a:schemeClr val="bg1"/>
                </a:solidFill>
                <a:effectLst>
                  <a:glow rad="38100">
                    <a:schemeClr val="bg1">
                      <a:lumMod val="65000"/>
                      <a:lumOff val="35000"/>
                      <a:alpha val="40000"/>
                    </a:schemeClr>
                  </a:glow>
                </a:effectLst>
              </a:rPr>
              <a:t>Proposed outcomes</a:t>
            </a:r>
          </a:p>
        </p:txBody>
      </p:sp>
      <p:sp>
        <p:nvSpPr>
          <p:cNvPr id="4" name="TextBox 3">
            <a:extLst>
              <a:ext uri="{FF2B5EF4-FFF2-40B4-BE49-F238E27FC236}">
                <a16:creationId xmlns:a16="http://schemas.microsoft.com/office/drawing/2014/main" id="{A77FF2D0-B7DC-E1B1-E806-96EED6A689F9}"/>
              </a:ext>
            </a:extLst>
          </p:cNvPr>
          <p:cNvSpPr txBox="1"/>
          <p:nvPr/>
        </p:nvSpPr>
        <p:spPr>
          <a:xfrm>
            <a:off x="620486" y="1894114"/>
            <a:ext cx="5715000" cy="369332"/>
          </a:xfrm>
          <a:prstGeom prst="rect">
            <a:avLst/>
          </a:prstGeom>
          <a:noFill/>
        </p:spPr>
        <p:txBody>
          <a:bodyPr wrap="square" rtlCol="0">
            <a:spAutoFit/>
          </a:bodyPr>
          <a:lstStyle/>
          <a:p>
            <a:r>
              <a:rPr lang="en-GB" dirty="0"/>
              <a:t> </a:t>
            </a:r>
          </a:p>
        </p:txBody>
      </p:sp>
      <p:sp>
        <p:nvSpPr>
          <p:cNvPr id="5" name="TextBox 4">
            <a:extLst>
              <a:ext uri="{FF2B5EF4-FFF2-40B4-BE49-F238E27FC236}">
                <a16:creationId xmlns:a16="http://schemas.microsoft.com/office/drawing/2014/main" id="{EB21ECFF-BD11-8C14-F8C9-BBF5A8BA0170}"/>
              </a:ext>
            </a:extLst>
          </p:cNvPr>
          <p:cNvSpPr txBox="1"/>
          <p:nvPr/>
        </p:nvSpPr>
        <p:spPr>
          <a:xfrm>
            <a:off x="620486" y="1714500"/>
            <a:ext cx="5453743" cy="6740307"/>
          </a:xfrm>
          <a:prstGeom prst="rect">
            <a:avLst/>
          </a:prstGeom>
          <a:noFill/>
        </p:spPr>
        <p:txBody>
          <a:bodyPr wrap="square" rtlCol="0">
            <a:spAutoFit/>
          </a:bodyPr>
          <a:lstStyle/>
          <a:p>
            <a:pPr algn="ctr"/>
            <a:r>
              <a:rPr lang="en-GB" u="sng" dirty="0">
                <a:solidFill>
                  <a:schemeClr val="bg1"/>
                </a:solidFill>
                <a:latin typeface="+mj-lt"/>
              </a:rPr>
              <a:t>The proposed outcomes would be to: </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Keep the development records up to date for each child including attendance.</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Know who your partnerships are and the best form of communication.</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Help with child development, you would do this by using tasks, equipment and activities that are appropriate to the stage of development.</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Ensuring you listen and act out on any suspicions you have if you feel a child has an issue.</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Ensuring you keep open lines of communication to parents and partnerships.</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The goal of those interventions is to provide children with the support and resources they need to reach their full potential and lead healthy, fulfilling lives.</a:t>
            </a:r>
          </a:p>
        </p:txBody>
      </p:sp>
    </p:spTree>
    <p:extLst>
      <p:ext uri="{BB962C8B-B14F-4D97-AF65-F5344CB8AC3E}">
        <p14:creationId xmlns:p14="http://schemas.microsoft.com/office/powerpoint/2010/main" val="1218881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3C82-EF4A-E00D-D696-99532220C42E}"/>
              </a:ext>
            </a:extLst>
          </p:cNvPr>
          <p:cNvSpPr>
            <a:spLocks noGrp="1"/>
          </p:cNvSpPr>
          <p:nvPr>
            <p:ph type="title"/>
          </p:nvPr>
        </p:nvSpPr>
        <p:spPr>
          <a:xfrm>
            <a:off x="642045" y="397934"/>
            <a:ext cx="5572124" cy="1055310"/>
          </a:xfrm>
        </p:spPr>
        <p:txBody>
          <a:bodyPr/>
          <a:lstStyle/>
          <a:p>
            <a:r>
              <a:rPr lang="en-GB" dirty="0">
                <a:solidFill>
                  <a:schemeClr val="bg1"/>
                </a:solidFill>
              </a:rPr>
              <a:t>        </a:t>
            </a:r>
            <a:r>
              <a:rPr lang="en-GB" sz="4000" u="sng" dirty="0">
                <a:solidFill>
                  <a:schemeClr val="bg1"/>
                </a:solidFill>
                <a:effectLst>
                  <a:glow rad="38100">
                    <a:schemeClr val="bg1">
                      <a:lumMod val="65000"/>
                      <a:lumOff val="35000"/>
                      <a:alpha val="40000"/>
                    </a:schemeClr>
                  </a:glow>
                </a:effectLst>
              </a:rPr>
              <a:t>Reference list</a:t>
            </a:r>
          </a:p>
        </p:txBody>
      </p:sp>
      <p:sp>
        <p:nvSpPr>
          <p:cNvPr id="4" name="TextBox 3">
            <a:extLst>
              <a:ext uri="{FF2B5EF4-FFF2-40B4-BE49-F238E27FC236}">
                <a16:creationId xmlns:a16="http://schemas.microsoft.com/office/drawing/2014/main" id="{1B42667A-44E9-1ADB-E39D-86C68DF2D6F1}"/>
              </a:ext>
            </a:extLst>
          </p:cNvPr>
          <p:cNvSpPr txBox="1"/>
          <p:nvPr/>
        </p:nvSpPr>
        <p:spPr>
          <a:xfrm>
            <a:off x="407321" y="1248519"/>
            <a:ext cx="6041571" cy="11172289"/>
          </a:xfrm>
          <a:prstGeom prst="rect">
            <a:avLst/>
          </a:prstGeom>
          <a:noFill/>
        </p:spPr>
        <p:txBody>
          <a:bodyPr wrap="square" rtlCol="0">
            <a:spAutoFit/>
          </a:bodyPr>
          <a:lstStyle/>
          <a:p>
            <a:pPr marL="285750" indent="-285750" algn="ctr">
              <a:buFont typeface="Arial" panose="020B0604020202020204" pitchFamily="34" charset="0"/>
              <a:buChar char="•"/>
            </a:pPr>
            <a:r>
              <a:rPr lang="en-GB" sz="1800" u="sng" dirty="0">
                <a:solidFill>
                  <a:schemeClr val="bg1"/>
                </a:solidFill>
                <a:effectLst/>
                <a:latin typeface="+mj-lt"/>
                <a:ea typeface="Century Gothic" panose="020B0502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t>
            </a:r>
            <a:r>
              <a:rPr lang="en-GB" sz="1800" u="sng" dirty="0">
                <a:solidFill>
                  <a:schemeClr val="bg1"/>
                </a:solidFill>
                <a:effectLst/>
                <a:latin typeface="+mj-lt"/>
                <a:ea typeface="Century Gothic" panose="020B0502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://www.earlyyearsresources.co.uk/blog/</a:t>
            </a:r>
            <a:r>
              <a:rPr lang="en-GB" sz="1800" dirty="0">
                <a:solidFill>
                  <a:schemeClr val="bg1"/>
                </a:solidFill>
                <a:effectLst/>
                <a:latin typeface="+mj-lt"/>
                <a:ea typeface="Century Gothic" panose="020B0502020202020204" pitchFamily="34" charset="0"/>
                <a:cs typeface="Arial" panose="020B0604020202020204" pitchFamily="34" charset="0"/>
              </a:rPr>
              <a:t> - supporting transitions in the early years image- (Accesse</a:t>
            </a:r>
            <a:r>
              <a:rPr lang="en-GB" dirty="0">
                <a:solidFill>
                  <a:schemeClr val="bg1"/>
                </a:solidFill>
                <a:latin typeface="+mj-lt"/>
                <a:ea typeface="Century Gothic" panose="020B0502020202020204" pitchFamily="34" charset="0"/>
                <a:cs typeface="Arial" panose="020B0604020202020204" pitchFamily="34" charset="0"/>
              </a:rPr>
              <a:t>d on 10</a:t>
            </a:r>
            <a:r>
              <a:rPr lang="en-GB" baseline="30000" dirty="0">
                <a:solidFill>
                  <a:schemeClr val="bg1"/>
                </a:solidFill>
                <a:latin typeface="+mj-lt"/>
                <a:ea typeface="Century Gothic" panose="020B0502020202020204" pitchFamily="34" charset="0"/>
                <a:cs typeface="Arial" panose="020B0604020202020204" pitchFamily="34" charset="0"/>
              </a:rPr>
              <a:t>th</a:t>
            </a:r>
            <a:r>
              <a:rPr lang="en-GB" dirty="0">
                <a:solidFill>
                  <a:schemeClr val="bg1"/>
                </a:solidFill>
                <a:latin typeface="+mj-lt"/>
                <a:ea typeface="Century Gothic" panose="020B0502020202020204" pitchFamily="34" charset="0"/>
                <a:cs typeface="Arial" panose="020B0604020202020204" pitchFamily="34" charset="0"/>
              </a:rPr>
              <a:t> of October 2023)</a:t>
            </a:r>
            <a:endParaRPr lang="en-GB" sz="1800" dirty="0">
              <a:solidFill>
                <a:schemeClr val="bg1"/>
              </a:solidFill>
              <a:effectLst/>
              <a:latin typeface="+mj-lt"/>
              <a:ea typeface="Century Gothic" panose="020B0502020202020204" pitchFamily="34" charset="0"/>
              <a:cs typeface="Arial" panose="020B0604020202020204" pitchFamily="34" charset="0"/>
            </a:endParaRPr>
          </a:p>
          <a:p>
            <a:pPr marL="285750" indent="-285750" algn="ctr">
              <a:buFont typeface="Arial" panose="020B0604020202020204" pitchFamily="34" charset="0"/>
              <a:buChar char="•"/>
            </a:pPr>
            <a:r>
              <a:rPr lang="en-GB" sz="1800" dirty="0">
                <a:solidFill>
                  <a:schemeClr val="bg1"/>
                </a:solidFill>
                <a:effectLst/>
                <a:latin typeface="+mj-lt"/>
                <a:ea typeface="Century Gothic" panose="020B0502020202020204" pitchFamily="34" charset="0"/>
                <a:cs typeface="Arial" panose="020B0604020202020204" pitchFamily="34" charset="0"/>
              </a:rPr>
              <a:t>CDC, centre of disease control and prevention (No Date)</a:t>
            </a:r>
          </a:p>
          <a:p>
            <a:pPr marL="285750" indent="-285750" algn="ctr">
              <a:buFont typeface="Arial" panose="020B0604020202020204" pitchFamily="34" charset="0"/>
              <a:buChar char="•"/>
            </a:pPr>
            <a:r>
              <a:rPr lang="en-GB" b="0" i="1" dirty="0">
                <a:solidFill>
                  <a:schemeClr val="bg1"/>
                </a:solidFill>
                <a:effectLst/>
                <a:latin typeface="+mj-lt"/>
                <a:cs typeface="Arial" panose="020B0604020202020204" pitchFamily="34" charset="0"/>
              </a:rPr>
              <a:t>Understanding Children’s Developmental Milestones. (No date) </a:t>
            </a:r>
            <a:r>
              <a:rPr lang="en-GB" sz="1800" b="0" i="0" u="sng" dirty="0">
                <a:solidFill>
                  <a:schemeClr val="bg1"/>
                </a:solidFill>
                <a:effectLst/>
                <a:latin typeface="+mj-lt"/>
                <a:hlinkClick r:id="rId3">
                  <a:extLst>
                    <a:ext uri="{A12FA001-AC4F-418D-AE19-62706E023703}">
                      <ahyp:hlinkClr xmlns:ahyp="http://schemas.microsoft.com/office/drawing/2018/hyperlinkcolor" val="tx"/>
                    </a:ext>
                  </a:extLst>
                </a:hlinkClick>
              </a:rPr>
              <a:t>https://www.cdc.gov/ncbddd/watchmetraining/module2.html</a:t>
            </a:r>
            <a:r>
              <a:rPr lang="en-GB" sz="1800" b="0" i="0" dirty="0">
                <a:solidFill>
                  <a:schemeClr val="bg1"/>
                </a:solidFill>
                <a:effectLst/>
                <a:latin typeface="+mj-lt"/>
              </a:rPr>
              <a:t> -(Accessed on 11th of November 2023)</a:t>
            </a:r>
          </a:p>
          <a:p>
            <a:pPr marL="285750" indent="-285750" algn="ctr">
              <a:buFont typeface="Arial" panose="020B0604020202020204" pitchFamily="34" charset="0"/>
              <a:buChar char="•"/>
            </a:pPr>
            <a:r>
              <a:rPr lang="en-GB" dirty="0">
                <a:solidFill>
                  <a:schemeClr val="bg1"/>
                </a:solidFill>
                <a:latin typeface="+mj-lt"/>
              </a:rPr>
              <a:t>Trying Together (No Date) </a:t>
            </a:r>
            <a:r>
              <a:rPr lang="en-GB" i="1" dirty="0">
                <a:solidFill>
                  <a:schemeClr val="bg1"/>
                </a:solidFill>
                <a:latin typeface="+mj-lt"/>
              </a:rPr>
              <a:t>Common Transitions and Routines.</a:t>
            </a:r>
            <a:r>
              <a:rPr lang="en-GB" dirty="0">
                <a:solidFill>
                  <a:schemeClr val="bg1"/>
                </a:solidFill>
                <a:latin typeface="+mj-lt"/>
              </a:rPr>
              <a:t> </a:t>
            </a:r>
            <a:r>
              <a:rPr lang="en-GB" b="0" i="0" u="sng" dirty="0">
                <a:solidFill>
                  <a:schemeClr val="bg1"/>
                </a:solidFill>
                <a:effectLst/>
                <a:latin typeface="+mj-lt"/>
                <a:hlinkClick r:id="rId4">
                  <a:extLst>
                    <a:ext uri="{A12FA001-AC4F-418D-AE19-62706E023703}">
                      <ahyp:hlinkClr xmlns:ahyp="http://schemas.microsoft.com/office/drawing/2018/hyperlinkcolor" val="tx"/>
                    </a:ext>
                  </a:extLst>
                </a:hlinkClick>
              </a:rPr>
              <a:t>https://tryingtogether.org/dap/</a:t>
            </a:r>
            <a:r>
              <a:rPr lang="en-GB" b="0" i="0" u="sng" dirty="0">
                <a:solidFill>
                  <a:schemeClr val="bg1"/>
                </a:solidFill>
                <a:effectLst/>
                <a:latin typeface="+mj-lt"/>
                <a:cs typeface="Arial" panose="020B0604020202020204" pitchFamily="34" charset="0"/>
                <a:hlinkClick r:id="rId4">
                  <a:extLst>
                    <a:ext uri="{A12FA001-AC4F-418D-AE19-62706E023703}">
                      <ahyp:hlinkClr xmlns:ahyp="http://schemas.microsoft.com/office/drawing/2018/hyperlinkcolor" val="tx"/>
                    </a:ext>
                  </a:extLst>
                </a:hlinkClick>
              </a:rPr>
              <a:t>common-transitions-routines/</a:t>
            </a:r>
            <a:r>
              <a:rPr lang="en-GB" dirty="0">
                <a:solidFill>
                  <a:schemeClr val="bg1"/>
                </a:solidFill>
                <a:latin typeface="+mj-lt"/>
                <a:cs typeface="Arial" panose="020B0604020202020204" pitchFamily="34" charset="0"/>
              </a:rPr>
              <a:t>- (Accessed on 12</a:t>
            </a:r>
            <a:r>
              <a:rPr lang="en-GB" baseline="30000" dirty="0">
                <a:solidFill>
                  <a:schemeClr val="bg1"/>
                </a:solidFill>
                <a:latin typeface="+mj-lt"/>
                <a:cs typeface="Arial" panose="020B0604020202020204" pitchFamily="34" charset="0"/>
              </a:rPr>
              <a:t>th</a:t>
            </a:r>
            <a:r>
              <a:rPr lang="en-GB"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hlinkClick r:id="rId5">
                  <a:extLst>
                    <a:ext uri="{A12FA001-AC4F-418D-AE19-62706E023703}">
                      <ahyp:hlinkClr xmlns:ahyp="http://schemas.microsoft.com/office/drawing/2018/hyperlinkcolor" val="tx"/>
                    </a:ext>
                  </a:extLst>
                </a:hlinkClick>
              </a:rPr>
              <a:t>How to Help Your Child with Transitions | Kids Who Count</a:t>
            </a:r>
            <a:r>
              <a:rPr lang="en-GB" dirty="0">
                <a:solidFill>
                  <a:schemeClr val="bg1"/>
                </a:solidFill>
                <a:latin typeface="+mj-lt"/>
                <a:cs typeface="Arial" panose="020B0604020202020204" pitchFamily="34" charset="0"/>
              </a:rPr>
              <a:t> – Childhood transition image -(Accessed on 13</a:t>
            </a:r>
            <a:r>
              <a:rPr lang="en-GB" baseline="30000" dirty="0">
                <a:solidFill>
                  <a:schemeClr val="bg1"/>
                </a:solidFill>
                <a:latin typeface="+mj-lt"/>
                <a:cs typeface="Arial" panose="020B0604020202020204" pitchFamily="34" charset="0"/>
              </a:rPr>
              <a:t>th</a:t>
            </a:r>
            <a:r>
              <a:rPr lang="en-GB"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Raising Children (No Date) </a:t>
            </a:r>
            <a:r>
              <a:rPr lang="en-GB" i="1" dirty="0">
                <a:solidFill>
                  <a:schemeClr val="bg1"/>
                </a:solidFill>
                <a:latin typeface="+mj-lt"/>
                <a:cs typeface="Arial" panose="020B0604020202020204" pitchFamily="34" charset="0"/>
              </a:rPr>
              <a:t>Child development at 6-8 years: what’s happening. </a:t>
            </a:r>
            <a:r>
              <a:rPr lang="en-GB" dirty="0">
                <a:solidFill>
                  <a:schemeClr val="bg1"/>
                </a:solidFill>
                <a:latin typeface="+mj-lt"/>
                <a:cs typeface="Arial" panose="020B0604020202020204" pitchFamily="34" charset="0"/>
                <a:hlinkClick r:id="rId6">
                  <a:extLst>
                    <a:ext uri="{A12FA001-AC4F-418D-AE19-62706E023703}">
                      <ahyp:hlinkClr xmlns:ahyp="http://schemas.microsoft.com/office/drawing/2018/hyperlinkcolor" val="tx"/>
                    </a:ext>
                  </a:extLst>
                </a:hlinkClick>
              </a:rPr>
              <a:t>Child development at 6-8 years | Raising Children Network</a:t>
            </a:r>
            <a:r>
              <a:rPr lang="en-GB" dirty="0">
                <a:solidFill>
                  <a:schemeClr val="bg1"/>
                </a:solidFill>
                <a:latin typeface="+mj-lt"/>
                <a:cs typeface="Arial" panose="020B0604020202020204" pitchFamily="34" charset="0"/>
              </a:rPr>
              <a:t> – (Accessed on 22</a:t>
            </a:r>
            <a:r>
              <a:rPr lang="en-GB" baseline="30000" dirty="0">
                <a:solidFill>
                  <a:schemeClr val="bg1"/>
                </a:solidFill>
                <a:latin typeface="+mj-lt"/>
                <a:cs typeface="Arial" panose="020B0604020202020204" pitchFamily="34" charset="0"/>
              </a:rPr>
              <a:t>nd</a:t>
            </a:r>
            <a:r>
              <a:rPr lang="en-GB"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hlinkClick r:id="rId7">
                  <a:extLst>
                    <a:ext uri="{A12FA001-AC4F-418D-AE19-62706E023703}">
                      <ahyp:hlinkClr xmlns:ahyp="http://schemas.microsoft.com/office/drawing/2018/hyperlinkcolor" val="tx"/>
                    </a:ext>
                  </a:extLst>
                </a:hlinkClick>
              </a:rPr>
              <a:t>https://www.abcmouse.com/learning/games</a:t>
            </a:r>
            <a:r>
              <a:rPr lang="en-GB" dirty="0">
                <a:solidFill>
                  <a:schemeClr val="bg1"/>
                </a:solidFill>
                <a:latin typeface="+mj-lt"/>
                <a:cs typeface="Arial" panose="020B0604020202020204" pitchFamily="34" charset="0"/>
              </a:rPr>
              <a:t> -</a:t>
            </a:r>
            <a:r>
              <a:rPr lang="en-GB" i="1" dirty="0">
                <a:solidFill>
                  <a:schemeClr val="bg1"/>
                </a:solidFill>
                <a:latin typeface="+mj-lt"/>
                <a:cs typeface="Arial" panose="020B0604020202020204" pitchFamily="34" charset="0"/>
              </a:rPr>
              <a:t>Introduction, Kinder Garden image – (Accessed on 23</a:t>
            </a:r>
            <a:r>
              <a:rPr lang="en-GB" i="1" baseline="30000" dirty="0">
                <a:solidFill>
                  <a:schemeClr val="bg1"/>
                </a:solidFill>
                <a:latin typeface="+mj-lt"/>
                <a:cs typeface="Arial" panose="020B0604020202020204" pitchFamily="34" charset="0"/>
              </a:rPr>
              <a:t>rd</a:t>
            </a:r>
            <a:r>
              <a:rPr lang="en-GB" i="1"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Pamela Li (2023) ‘Bowlby &amp; Ainsworth Attachment Theory – How Does It Work’ Parenting for Brain, November 5</a:t>
            </a:r>
            <a:r>
              <a:rPr lang="en-GB" i="1" baseline="30000" dirty="0">
                <a:solidFill>
                  <a:schemeClr val="bg1"/>
                </a:solidFill>
                <a:latin typeface="+mj-lt"/>
                <a:cs typeface="Arial" panose="020B0604020202020204" pitchFamily="34" charset="0"/>
              </a:rPr>
              <a:t>th. </a:t>
            </a:r>
            <a:r>
              <a:rPr lang="en-GB" i="1" dirty="0">
                <a:solidFill>
                  <a:schemeClr val="bg1"/>
                </a:solidFill>
                <a:latin typeface="+mj-lt"/>
                <a:cs typeface="Arial" panose="020B0604020202020204" pitchFamily="34" charset="0"/>
              </a:rPr>
              <a:t>(Accessed on 23</a:t>
            </a:r>
            <a:r>
              <a:rPr lang="en-GB" i="1" baseline="30000" dirty="0">
                <a:solidFill>
                  <a:schemeClr val="bg1"/>
                </a:solidFill>
                <a:latin typeface="+mj-lt"/>
                <a:cs typeface="Arial" panose="020B0604020202020204" pitchFamily="34" charset="0"/>
              </a:rPr>
              <a:t>rd</a:t>
            </a:r>
            <a:r>
              <a:rPr lang="en-GB" i="1"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hlinkClick r:id="rId8">
                  <a:extLst>
                    <a:ext uri="{A12FA001-AC4F-418D-AE19-62706E023703}">
                      <ahyp:hlinkClr xmlns:ahyp="http://schemas.microsoft.com/office/drawing/2018/hyperlinkcolor" val="tx"/>
                    </a:ext>
                  </a:extLst>
                </a:hlinkClick>
              </a:rPr>
              <a:t>Bowlby's theory - Search Images (bing.com)</a:t>
            </a:r>
            <a:r>
              <a:rPr lang="en-GB" dirty="0">
                <a:solidFill>
                  <a:schemeClr val="bg1"/>
                </a:solidFill>
                <a:latin typeface="+mj-lt"/>
              </a:rPr>
              <a:t>- Bowlby's Theory image- (Accessed on 23</a:t>
            </a:r>
            <a:r>
              <a:rPr lang="en-GB" baseline="30000" dirty="0">
                <a:solidFill>
                  <a:schemeClr val="bg1"/>
                </a:solidFill>
                <a:latin typeface="+mj-lt"/>
              </a:rPr>
              <a:t>rd</a:t>
            </a:r>
            <a:r>
              <a:rPr lang="en-GB" dirty="0">
                <a:solidFill>
                  <a:schemeClr val="bg1"/>
                </a:solidFill>
                <a:latin typeface="+mj-lt"/>
              </a:rPr>
              <a:t> of November 2023)</a:t>
            </a:r>
            <a:endParaRPr lang="en-GB" i="1" dirty="0">
              <a:solidFill>
                <a:schemeClr val="bg1"/>
              </a:solidFill>
              <a:latin typeface="+mj-lt"/>
              <a:cs typeface="Arial" panose="020B0604020202020204" pitchFamily="34" charset="0"/>
            </a:endParaRPr>
          </a:p>
          <a:p>
            <a:pPr marL="285750" indent="-285750" algn="ctr">
              <a:buFont typeface="Arial" panose="020B0604020202020204" pitchFamily="34" charset="0"/>
              <a:buChar char="•"/>
            </a:pPr>
            <a:r>
              <a:rPr lang="en-GB" dirty="0">
                <a:solidFill>
                  <a:schemeClr val="bg1"/>
                </a:solidFill>
                <a:latin typeface="+mj-lt"/>
                <a:hlinkClick r:id="rId9">
                  <a:extLst>
                    <a:ext uri="{A12FA001-AC4F-418D-AE19-62706E023703}">
                      <ahyp:hlinkClr xmlns:ahyp="http://schemas.microsoft.com/office/drawing/2018/hyperlinkcolor" val="tx"/>
                    </a:ext>
                  </a:extLst>
                </a:hlinkClick>
              </a:rPr>
              <a:t>child doing house chores - Search Images (bing.com)</a:t>
            </a:r>
            <a:r>
              <a:rPr lang="en-GB" dirty="0">
                <a:solidFill>
                  <a:schemeClr val="bg1"/>
                </a:solidFill>
                <a:latin typeface="+mj-lt"/>
              </a:rPr>
              <a:t>- Daily life and behaviour image- (Accessed on 23</a:t>
            </a:r>
            <a:r>
              <a:rPr lang="en-GB" baseline="30000" dirty="0">
                <a:solidFill>
                  <a:schemeClr val="bg1"/>
                </a:solidFill>
                <a:latin typeface="+mj-lt"/>
              </a:rPr>
              <a:t>rd</a:t>
            </a:r>
            <a:r>
              <a:rPr lang="en-GB" dirty="0">
                <a:solidFill>
                  <a:schemeClr val="bg1"/>
                </a:solidFill>
                <a:latin typeface="+mj-lt"/>
              </a:rPr>
              <a:t> of November 2023)</a:t>
            </a:r>
          </a:p>
          <a:p>
            <a:pPr marL="285750" indent="-285750" algn="ctr">
              <a:buFont typeface="Arial" panose="020B0604020202020204" pitchFamily="34" charset="0"/>
              <a:buChar char="•"/>
            </a:pPr>
            <a:r>
              <a:rPr lang="en-GB" dirty="0">
                <a:solidFill>
                  <a:schemeClr val="bg1"/>
                </a:solidFill>
                <a:latin typeface="+mj-lt"/>
              </a:rPr>
              <a:t>Future Plan ( No Date) Adult Roles in a Child’s Transition. </a:t>
            </a:r>
            <a:r>
              <a:rPr lang="en-GB" dirty="0">
                <a:solidFill>
                  <a:schemeClr val="bg1"/>
                </a:solidFill>
                <a:hlinkClick r:id="rId10">
                  <a:extLst>
                    <a:ext uri="{A12FA001-AC4F-418D-AE19-62706E023703}">
                      <ahyp:hlinkClr xmlns:ahyp="http://schemas.microsoft.com/office/drawing/2018/hyperlinkcolor" val="tx"/>
                    </a:ext>
                  </a:extLst>
                </a:hlinkClick>
              </a:rPr>
              <a:t>Adult Roles in a Child’s Transition (futurelearn.com)</a:t>
            </a:r>
            <a:r>
              <a:rPr lang="en-GB" dirty="0">
                <a:solidFill>
                  <a:schemeClr val="bg1"/>
                </a:solidFill>
              </a:rPr>
              <a:t> – (Accessed on 23</a:t>
            </a:r>
            <a:r>
              <a:rPr lang="en-GB" baseline="30000" dirty="0">
                <a:solidFill>
                  <a:schemeClr val="bg1"/>
                </a:solidFill>
              </a:rPr>
              <a:t>rd</a:t>
            </a:r>
            <a:r>
              <a:rPr lang="en-GB" dirty="0">
                <a:solidFill>
                  <a:schemeClr val="bg1"/>
                </a:solidFill>
              </a:rPr>
              <a:t> of November 2023)</a:t>
            </a:r>
            <a:endParaRPr lang="en-GB" i="1" dirty="0">
              <a:solidFill>
                <a:schemeClr val="bg1"/>
              </a:solidFill>
              <a:latin typeface="+mj-lt"/>
              <a:cs typeface="Arial" panose="020B0604020202020204" pitchFamily="34" charset="0"/>
            </a:endParaRPr>
          </a:p>
          <a:p>
            <a:endParaRPr lang="en-GB" i="1"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6D055EE-CC54-B981-AA7D-83C43B956063}"/>
              </a:ext>
            </a:extLst>
          </p:cNvPr>
          <p:cNvSpPr txBox="1"/>
          <p:nvPr/>
        </p:nvSpPr>
        <p:spPr>
          <a:xfrm>
            <a:off x="1714500" y="5911334"/>
            <a:ext cx="3429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278750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2AB831D-40FD-7B7F-02B3-E37ACAAB54FC}"/>
              </a:ext>
            </a:extLst>
          </p:cNvPr>
          <p:cNvSpPr txBox="1"/>
          <p:nvPr/>
        </p:nvSpPr>
        <p:spPr>
          <a:xfrm>
            <a:off x="0" y="299374"/>
            <a:ext cx="6858000" cy="3970318"/>
          </a:xfrm>
          <a:prstGeom prst="rect">
            <a:avLst/>
          </a:prstGeom>
          <a:noFill/>
        </p:spPr>
        <p:txBody>
          <a:bodyPr wrap="square">
            <a:spAutoFit/>
          </a:bodyPr>
          <a:lstStyle/>
          <a:p>
            <a:pPr marL="285750" indent="-285750" algn="ctr">
              <a:buFont typeface="Arial" panose="020B0604020202020204" pitchFamily="34" charset="0"/>
              <a:buChar char="•"/>
            </a:pPr>
            <a:r>
              <a:rPr lang="en-GB" dirty="0">
                <a:solidFill>
                  <a:schemeClr val="bg1"/>
                </a:solidFill>
                <a:hlinkClick r:id="rId2">
                  <a:extLst>
                    <a:ext uri="{A12FA001-AC4F-418D-AE19-62706E023703}">
                      <ahyp:hlinkClr xmlns:ahyp="http://schemas.microsoft.com/office/drawing/2018/hyperlinkcolor" val="tx"/>
                    </a:ext>
                  </a:extLst>
                </a:hlinkClick>
              </a:rPr>
              <a:t>https://www.lawdepot.co.uk/contracts/partnership-agreement-</a:t>
            </a:r>
            <a:r>
              <a:rPr lang="en-GB" dirty="0">
                <a:solidFill>
                  <a:schemeClr val="bg1"/>
                </a:solidFill>
              </a:rPr>
              <a:t> Partnership image- (Accessed on 26</a:t>
            </a:r>
            <a:r>
              <a:rPr lang="en-GB" baseline="30000" dirty="0">
                <a:solidFill>
                  <a:schemeClr val="bg1"/>
                </a:solidFill>
              </a:rPr>
              <a:t>th</a:t>
            </a:r>
            <a:r>
              <a:rPr lang="en-GB" dirty="0">
                <a:solidFill>
                  <a:schemeClr val="bg1"/>
                </a:solidFill>
              </a:rPr>
              <a:t> of November 2023)</a:t>
            </a:r>
          </a:p>
          <a:p>
            <a:pPr marL="285750" indent="-285750" algn="ctr">
              <a:buFont typeface="Arial" panose="020B0604020202020204" pitchFamily="34" charset="0"/>
              <a:buChar char="•"/>
            </a:pPr>
            <a:r>
              <a:rPr lang="en-GB" dirty="0">
                <a:solidFill>
                  <a:schemeClr val="bg1"/>
                </a:solidFill>
                <a:hlinkClick r:id="rId3">
                  <a:extLst>
                    <a:ext uri="{A12FA001-AC4F-418D-AE19-62706E023703}">
                      <ahyp:hlinkClr xmlns:ahyp="http://schemas.microsoft.com/office/drawing/2018/hyperlinkcolor" val="tx"/>
                    </a:ext>
                  </a:extLst>
                </a:hlinkClick>
              </a:rPr>
              <a:t>https://blog.esc13.net/wp-content/uploads/2019/10/GettyImages-684060418.jpeg</a:t>
            </a:r>
            <a:r>
              <a:rPr lang="en-GB" dirty="0">
                <a:solidFill>
                  <a:schemeClr val="bg1"/>
                </a:solidFill>
              </a:rPr>
              <a:t>- Interventions Image- (Accessed on 26</a:t>
            </a:r>
            <a:r>
              <a:rPr lang="en-GB" baseline="30000" dirty="0">
                <a:solidFill>
                  <a:schemeClr val="bg1"/>
                </a:solidFill>
              </a:rPr>
              <a:t>th</a:t>
            </a:r>
            <a:r>
              <a:rPr lang="en-GB" dirty="0">
                <a:solidFill>
                  <a:schemeClr val="bg1"/>
                </a:solidFill>
              </a:rPr>
              <a:t> of November 2023)</a:t>
            </a:r>
          </a:p>
          <a:p>
            <a:pPr marL="285750" indent="-285750" algn="ctr">
              <a:buFont typeface="Arial" panose="020B0604020202020204" pitchFamily="34" charset="0"/>
              <a:buChar char="•"/>
            </a:pPr>
            <a:r>
              <a:rPr lang="en-GB" dirty="0">
                <a:solidFill>
                  <a:schemeClr val="bg1"/>
                </a:solidFill>
                <a:hlinkClick r:id="rId4">
                  <a:extLst>
                    <a:ext uri="{A12FA001-AC4F-418D-AE19-62706E023703}">
                      <ahyp:hlinkClr xmlns:ahyp="http://schemas.microsoft.com/office/drawing/2018/hyperlinkcolor" val="tx"/>
                    </a:ext>
                  </a:extLst>
                </a:hlinkClick>
              </a:rPr>
              <a:t>https://www.researchgate.net/publication/252093921_Outcomes_of_Good_Practice_in_Transition_Process_for_Children_Entering_Primary_School</a:t>
            </a:r>
            <a:r>
              <a:rPr lang="en-GB" dirty="0">
                <a:solidFill>
                  <a:schemeClr val="bg1"/>
                </a:solidFill>
              </a:rPr>
              <a:t>- </a:t>
            </a:r>
            <a:r>
              <a:rPr lang="en-GB" sz="1800" dirty="0">
                <a:solidFill>
                  <a:schemeClr val="bg1"/>
                </a:solidFill>
              </a:rPr>
              <a:t>Bronfenbrenner’s systems model- (Accessed on 25</a:t>
            </a:r>
            <a:r>
              <a:rPr lang="en-GB" sz="1800" baseline="30000" dirty="0">
                <a:solidFill>
                  <a:schemeClr val="bg1"/>
                </a:solidFill>
              </a:rPr>
              <a:t>th</a:t>
            </a:r>
            <a:r>
              <a:rPr lang="en-GB" sz="1800" dirty="0">
                <a:solidFill>
                  <a:schemeClr val="bg1"/>
                </a:solidFill>
              </a:rPr>
              <a:t> of November 2023)</a:t>
            </a:r>
            <a:endParaRPr lang="en-GB" dirty="0">
              <a:solidFill>
                <a:schemeClr val="bg1"/>
              </a:solidFill>
            </a:endParaRPr>
          </a:p>
          <a:p>
            <a:pPr marL="285750" indent="-285750" algn="ctr">
              <a:buFont typeface="Arial" panose="020B0604020202020204" pitchFamily="34" charset="0"/>
              <a:buChar char="•"/>
            </a:pPr>
            <a:endParaRPr lang="en-GB" dirty="0">
              <a:solidFill>
                <a:schemeClr val="bg1"/>
              </a:solidFill>
            </a:endParaRPr>
          </a:p>
          <a:p>
            <a:pPr marL="285750" indent="-285750" algn="ctr">
              <a:buFont typeface="Arial" panose="020B0604020202020204" pitchFamily="34" charset="0"/>
              <a:buChar char="•"/>
            </a:pP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223325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6A5B647E4AC0A498B10A9510815BF99" ma:contentTypeVersion="14" ma:contentTypeDescription="Create a new document." ma:contentTypeScope="" ma:versionID="c958112f89cd7844e0dbac3792c0471b">
  <xsd:schema xmlns:xsd="http://www.w3.org/2001/XMLSchema" xmlns:xs="http://www.w3.org/2001/XMLSchema" xmlns:p="http://schemas.microsoft.com/office/2006/metadata/properties" xmlns:ns3="c3ee7220-abdd-4338-9539-ca1e86e03291" xmlns:ns4="ef828717-9db6-435b-80eb-4b903c669d75" targetNamespace="http://schemas.microsoft.com/office/2006/metadata/properties" ma:root="true" ma:fieldsID="cf2d3c68e77b0480d9d69114fdf9366e" ns3:_="" ns4:_="">
    <xsd:import namespace="c3ee7220-abdd-4338-9539-ca1e86e03291"/>
    <xsd:import namespace="ef828717-9db6-435b-80eb-4b903c669d7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ee7220-abdd-4338-9539-ca1e86e03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f828717-9db6-435b-80eb-4b903c669d7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3ee7220-abdd-4338-9539-ca1e86e03291" xsi:nil="true"/>
  </documentManagement>
</p:properties>
</file>

<file path=customXml/itemProps1.xml><?xml version="1.0" encoding="utf-8"?>
<ds:datastoreItem xmlns:ds="http://schemas.openxmlformats.org/officeDocument/2006/customXml" ds:itemID="{D0D321E3-8E54-40FD-8CED-DB18EA5BC8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ee7220-abdd-4338-9539-ca1e86e03291"/>
    <ds:schemaRef ds:uri="ef828717-9db6-435b-80eb-4b903c669d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813623-E387-44A7-B472-B454B15ED191}">
  <ds:schemaRefs>
    <ds:schemaRef ds:uri="http://schemas.microsoft.com/sharepoint/v3/contenttype/forms"/>
  </ds:schemaRefs>
</ds:datastoreItem>
</file>

<file path=customXml/itemProps3.xml><?xml version="1.0" encoding="utf-8"?>
<ds:datastoreItem xmlns:ds="http://schemas.openxmlformats.org/officeDocument/2006/customXml" ds:itemID="{20B8F5F0-DA93-43DF-9BE8-806CE3E8EFB4}">
  <ds:schemaRefs>
    <ds:schemaRef ds:uri="http://purl.org/dc/elements/1.1/"/>
    <ds:schemaRef ds:uri="http://schemas.microsoft.com/office/2006/documentManagement/types"/>
    <ds:schemaRef ds:uri="http://purl.org/dc/dcmitype/"/>
    <ds:schemaRef ds:uri="http://schemas.microsoft.com/office/infopath/2007/PartnerControls"/>
    <ds:schemaRef ds:uri="c3ee7220-abdd-4338-9539-ca1e86e03291"/>
    <ds:schemaRef ds:uri="http://schemas.openxmlformats.org/package/2006/metadata/core-properties"/>
    <ds:schemaRef ds:uri="http://purl.org/dc/terms/"/>
    <ds:schemaRef ds:uri="ef828717-9db6-435b-80eb-4b903c669d75"/>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tf00001033_wac</Template>
  <TotalTime>0</TotalTime>
  <Words>3327</Words>
  <Application>Microsoft Office PowerPoint</Application>
  <PresentationFormat>Widescreen</PresentationFormat>
  <Paragraphs>152</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Aharoni</vt:lpstr>
      <vt:lpstr>Arial</vt:lpstr>
      <vt:lpstr>Calibri</vt:lpstr>
      <vt:lpstr>Century Gothic</vt:lpstr>
      <vt:lpstr>Felix Titling</vt:lpstr>
      <vt:lpstr>Segoe UI Historic</vt:lpstr>
      <vt:lpstr>Mesh</vt:lpstr>
      <vt:lpstr>A Handbook for Practitioners.</vt:lpstr>
      <vt:lpstr>PowerPoint Presentation</vt:lpstr>
      <vt:lpstr>         Introduction</vt:lpstr>
      <vt:lpstr>PowerPoint Presentation</vt:lpstr>
      <vt:lpstr>     The Needs of a child</vt:lpstr>
      <vt:lpstr>PowerPoint Presentation</vt:lpstr>
      <vt:lpstr>PowerPoint Presentation</vt:lpstr>
      <vt:lpstr>      Role of the adult</vt:lpstr>
      <vt:lpstr>PowerPoint Presentation</vt:lpstr>
      <vt:lpstr> Partnership</vt:lpstr>
      <vt:lpstr>   Here are key aspects of partnership in child development: 1. Parent-Professional Partnerships:  Collaboration between parents/guardians and professionals such as educators, healthcare providers, and social workers is vital. This partnership involves open communication, sharing of information, and mutual respect for each party's expertise and insights. When parents are actively involved in their child's education and healthcare, it can significantly benefit the child's overall development.   2. Interdisciplinary Collaboration:  Effective child development often requires collaboration among professionals from different disciplines. For example, educators, speech therapists, occupational therapists, and psychologists may work together to support a child with developmental challenges or special needs. This interdisciplinary approach ensures that children receive comprehensive, coordinated care.   3. Community Partnerships:  Engaging with community organizations, such as libraries, recreational programs, and social services, can provide valuable resources and support for children and families. Community partnerships can offer access to extracurricular activities, mental health services, and other resources that contribute to a child's overall well-being.   4. Policy and Advocacy Partnerships:  Advocacy for policies that support child development is crucial. Collaboration between policymakers, advocacy groups, and professionals in the field can help ensure that laws and regulations support the needs of children and families. This can include advocating for quality early childhood education, healthcare access, and family support services.   </vt:lpstr>
      <vt:lpstr>PowerPoint Presentation</vt:lpstr>
      <vt:lpstr>PowerPoint Presentation</vt:lpstr>
      <vt:lpstr>PowerPoint Presentation</vt:lpstr>
      <vt:lpstr>   Proposed outcomes</vt:lpstr>
      <vt:lpstr>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Handbook for Practitioners.</dc:title>
  <dc:creator>Elizabeth Campbell</dc:creator>
  <cp:lastModifiedBy>Elizabeth Thomas (2308039)</cp:lastModifiedBy>
  <cp:revision>3</cp:revision>
  <dcterms:created xsi:type="dcterms:W3CDTF">2023-11-13T16:54:05Z</dcterms:created>
  <dcterms:modified xsi:type="dcterms:W3CDTF">2023-11-26T17:28:16Z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0x010100E6A5B647E4AC0A498B10A9510815BF99</vt:lpwstr>
  </property>
</Properties>
</file>