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Arial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1pPr>
            <a:lvl2pPr lvl="1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576072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86968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7" name="Google Shape;17;p2"/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" name="Google Shape;18;p2"/>
          <p:cNvSpPr/>
          <p:nvPr/>
        </p:nvSpPr>
        <p:spPr>
          <a:xfrm rot="10800000" flipH="1">
            <a:off x="578652" y="4501201"/>
            <a:ext cx="11034696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3"/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3"/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body" idx="1"/>
          </p:nvPr>
        </p:nvSpPr>
        <p:spPr>
          <a:xfrm>
            <a:off x="1115568" y="2478024"/>
            <a:ext cx="10168128" cy="369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dt" idx="10"/>
          </p:nvPr>
        </p:nvSpPr>
        <p:spPr>
          <a:xfrm>
            <a:off x="1115568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540496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4"/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" name="Google Shape;30;p4"/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4"/>
          <p:cNvSpPr txBox="1"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600"/>
              <a:buFont typeface="Arial"/>
              <a:buNone/>
              <a:defRPr sz="6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5"/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" name="Google Shape;38;p5"/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" name="Google Shape;39;p5"/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5"/>
          <p:cNvSpPr txBox="1"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 txBox="1">
            <a:spLocks noGrp="1"/>
          </p:cNvSpPr>
          <p:nvPr>
            <p:ph type="body" idx="1"/>
          </p:nvPr>
        </p:nvSpPr>
        <p:spPr>
          <a:xfrm>
            <a:off x="1115568" y="2478024"/>
            <a:ext cx="4937760" cy="369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5"/>
          <p:cNvSpPr txBox="1">
            <a:spLocks noGrp="1"/>
          </p:cNvSpPr>
          <p:nvPr>
            <p:ph type="body" idx="2"/>
          </p:nvPr>
        </p:nvSpPr>
        <p:spPr>
          <a:xfrm>
            <a:off x="6345936" y="2478024"/>
            <a:ext cx="4937760" cy="369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dt" idx="10"/>
          </p:nvPr>
        </p:nvSpPr>
        <p:spPr>
          <a:xfrm>
            <a:off x="1115568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sldNum" idx="12"/>
          </p:nvPr>
        </p:nvSpPr>
        <p:spPr>
          <a:xfrm>
            <a:off x="8540496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6"/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6"/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6"/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6"/>
          <p:cNvSpPr txBox="1"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6"/>
          <p:cNvSpPr txBox="1"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 cap="none"/>
            </a:lvl1pPr>
            <a:lvl2pPr marL="914400" lvl="1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6"/>
          <p:cNvSpPr txBox="1">
            <a:spLocks noGrp="1"/>
          </p:cNvSpPr>
          <p:nvPr>
            <p:ph type="body" idx="2"/>
          </p:nvPr>
        </p:nvSpPr>
        <p:spPr>
          <a:xfrm>
            <a:off x="1115568" y="3203688"/>
            <a:ext cx="4937760" cy="2968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" name="Google Shape;53;p6"/>
          <p:cNvSpPr txBox="1">
            <a:spLocks noGrp="1"/>
          </p:cNvSpPr>
          <p:nvPr>
            <p:ph type="body" idx="3"/>
          </p:nvPr>
        </p:nvSpPr>
        <p:spPr>
          <a:xfrm>
            <a:off x="6345936" y="2372650"/>
            <a:ext cx="4937760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 cap="none"/>
            </a:lvl1pPr>
            <a:lvl2pPr marL="914400" lvl="1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4" name="Google Shape;54;p6"/>
          <p:cNvSpPr txBox="1">
            <a:spLocks noGrp="1"/>
          </p:cNvSpPr>
          <p:nvPr>
            <p:ph type="body" idx="4"/>
          </p:nvPr>
        </p:nvSpPr>
        <p:spPr>
          <a:xfrm>
            <a:off x="6345936" y="3203687"/>
            <a:ext cx="4937760" cy="29685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5" name="Google Shape;55;p6"/>
          <p:cNvSpPr txBox="1">
            <a:spLocks noGrp="1"/>
          </p:cNvSpPr>
          <p:nvPr>
            <p:ph type="dt" idx="10"/>
          </p:nvPr>
        </p:nvSpPr>
        <p:spPr>
          <a:xfrm>
            <a:off x="1115568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6"/>
          <p:cNvSpPr txBox="1">
            <a:spLocks noGrp="1"/>
          </p:cNvSpPr>
          <p:nvPr>
            <p:ph type="sldNum" idx="12"/>
          </p:nvPr>
        </p:nvSpPr>
        <p:spPr>
          <a:xfrm>
            <a:off x="8540496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7"/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C9BBBB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7"/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7"/>
          <p:cNvSpPr txBox="1"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Arial"/>
              <a:buNone/>
              <a:defRPr sz="5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9"/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9"/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9"/>
          <p:cNvSpPr txBox="1"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Arial"/>
              <a:buNone/>
              <a:defRPr sz="3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9"/>
          <p:cNvSpPr txBox="1">
            <a:spLocks noGrp="1"/>
          </p:cNvSpPr>
          <p:nvPr>
            <p:ph type="body" idx="1"/>
          </p:nvPr>
        </p:nvSpPr>
        <p:spPr>
          <a:xfrm>
            <a:off x="4965192" y="1709928"/>
            <a:ext cx="6729984" cy="4096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2pPr>
            <a:lvl3pPr marL="1371600" lvl="2" indent="-355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55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74" name="Google Shape;74;p9"/>
          <p:cNvSpPr txBox="1">
            <a:spLocks noGrp="1"/>
          </p:cNvSpPr>
          <p:nvPr>
            <p:ph type="body" idx="2"/>
          </p:nvPr>
        </p:nvSpPr>
        <p:spPr>
          <a:xfrm>
            <a:off x="868680" y="3429000"/>
            <a:ext cx="3099816" cy="2066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marL="914400" lvl="1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5" name="Google Shape;75;p9"/>
          <p:cNvSpPr txBox="1">
            <a:spLocks noGrp="1"/>
          </p:cNvSpPr>
          <p:nvPr>
            <p:ph type="dt" idx="10"/>
          </p:nvPr>
        </p:nvSpPr>
        <p:spPr>
          <a:xfrm>
            <a:off x="86868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0"/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10"/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0"/>
          <p:cNvSpPr txBox="1"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Font typeface="Arial"/>
              <a:buNone/>
              <a:defRPr sz="3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0"/>
          <p:cNvSpPr>
            <a:spLocks noGrp="1"/>
          </p:cNvSpPr>
          <p:nvPr>
            <p:ph type="pic" idx="2"/>
          </p:nvPr>
        </p:nvSpPr>
        <p:spPr>
          <a:xfrm>
            <a:off x="4965192" y="1161288"/>
            <a:ext cx="6729984" cy="4645152"/>
          </a:xfrm>
          <a:prstGeom prst="rect">
            <a:avLst/>
          </a:prstGeom>
          <a:noFill/>
          <a:ln>
            <a:noFill/>
          </a:ln>
        </p:spPr>
      </p:sp>
      <p:sp>
        <p:nvSpPr>
          <p:cNvPr id="83" name="Google Shape;83;p10"/>
          <p:cNvSpPr txBox="1">
            <a:spLocks noGrp="1"/>
          </p:cNvSpPr>
          <p:nvPr>
            <p:ph type="body" idx="1"/>
          </p:nvPr>
        </p:nvSpPr>
        <p:spPr>
          <a:xfrm>
            <a:off x="868680" y="3438144"/>
            <a:ext cx="3099816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marL="914400" lvl="1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84" name="Google Shape;84;p10"/>
          <p:cNvSpPr txBox="1">
            <a:spLocks noGrp="1"/>
          </p:cNvSpPr>
          <p:nvPr>
            <p:ph type="dt" idx="10"/>
          </p:nvPr>
        </p:nvSpPr>
        <p:spPr>
          <a:xfrm>
            <a:off x="86868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0" name="Google Shape;90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6" name="Google Shape;96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  <a:defRPr sz="40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810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556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429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302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30200" algn="l" rtl="0">
              <a:lnSpc>
                <a:spcPct val="11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elcome.expediagroup.com/en/covid-resource-center/enhanced-cleaning-guidelines-hotels-can-use-toda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4" name="Google Shape;104;p13" descr="A basket with cleaning supplies on a table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 l="15311" r="1" b="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3"/>
          <p:cNvSpPr/>
          <p:nvPr/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9000">
                <a:srgbClr val="FFFFFF">
                  <a:alpha val="37647"/>
                </a:srgbClr>
              </a:gs>
              <a:gs pos="35000">
                <a:srgbClr val="FFFFFF">
                  <a:alpha val="78823"/>
                </a:srgbClr>
              </a:gs>
              <a:gs pos="58000">
                <a:schemeClr val="lt1"/>
              </a:gs>
              <a:gs pos="100000">
                <a:schemeClr val="lt1"/>
              </a:gs>
            </a:gsLst>
            <a:lin ang="10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6" name="Google Shape;106;p13"/>
          <p:cNvSpPr txBox="1">
            <a:spLocks noGrp="1"/>
          </p:cNvSpPr>
          <p:nvPr>
            <p:ph type="ctrTitle"/>
          </p:nvPr>
        </p:nvSpPr>
        <p:spPr>
          <a:xfrm>
            <a:off x="477980" y="799445"/>
            <a:ext cx="5840524" cy="3454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Arial"/>
              <a:buNone/>
            </a:pPr>
            <a:r>
              <a:rPr lang="en-GB" sz="4100"/>
              <a:t>Effective Room Cleaning &amp; Employee Engagement</a:t>
            </a:r>
            <a:br>
              <a:rPr lang="en-GB" sz="4100"/>
            </a:br>
            <a:endParaRPr sz="4100"/>
          </a:p>
        </p:txBody>
      </p:sp>
      <p:sp>
        <p:nvSpPr>
          <p:cNvPr id="107" name="Google Shape;107;p13"/>
          <p:cNvSpPr txBox="1">
            <a:spLocks noGrp="1"/>
          </p:cNvSpPr>
          <p:nvPr>
            <p:ph type="subTitle" idx="1"/>
          </p:nvPr>
        </p:nvSpPr>
        <p:spPr>
          <a:xfrm>
            <a:off x="477980" y="4872922"/>
            <a:ext cx="5301028" cy="20125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2000" b="0" i="0" u="none" strike="noStrike" dirty="0"/>
              <a:t>Student Name: </a:t>
            </a:r>
            <a:r>
              <a:rPr lang="en-GB" sz="2000" b="0" i="0" u="none" strike="noStrike" dirty="0" err="1"/>
              <a:t>Elzbieta</a:t>
            </a:r>
            <a:r>
              <a:rPr lang="en-GB" sz="2000" b="0" i="0" u="none" strike="noStrike" dirty="0"/>
              <a:t> Beuca </a:t>
            </a:r>
            <a:endParaRPr sz="2000" b="0" dirty="0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2000" b="0" i="0" u="none" strike="noStrike" dirty="0"/>
              <a:t>Student Id:2232428</a:t>
            </a:r>
            <a:endParaRPr sz="2000" b="0" dirty="0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2000" b="0" i="0" u="none" strike="noStrike" dirty="0"/>
              <a:t>Module:BMIH4006</a:t>
            </a: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2000" b="0" dirty="0"/>
              <a:t>Module </a:t>
            </a:r>
            <a:r>
              <a:rPr lang="en-GB" sz="2000" b="0" dirty="0" err="1"/>
              <a:t>Lead:Natalie</a:t>
            </a:r>
            <a:r>
              <a:rPr lang="en-GB" sz="2000" b="0"/>
              <a:t> Brailsford</a:t>
            </a:r>
            <a:br>
              <a:rPr lang="en-GB" sz="2000" b="0" dirty="0"/>
            </a:br>
            <a:endParaRPr sz="2000" dirty="0"/>
          </a:p>
          <a:p>
            <a:pPr marL="0" lvl="0" indent="1270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 dirty="0"/>
          </a:p>
        </p:txBody>
      </p:sp>
      <p:sp>
        <p:nvSpPr>
          <p:cNvPr id="108" name="Google Shape;108;p13"/>
          <p:cNvSpPr/>
          <p:nvPr/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13"/>
          <p:cNvSpPr/>
          <p:nvPr/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B8DBD6"/>
          </a:solidFill>
          <a:ln w="9525" cap="flat" cmpd="sng">
            <a:solidFill>
              <a:srgbClr val="B8DBD6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0" name="Google Shape;110;p13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548028" y="151801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4"/>
          <p:cNvSpPr txBox="1"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 b="1" i="0">
                <a:latin typeface="Arial"/>
                <a:ea typeface="Arial"/>
                <a:cs typeface="Arial"/>
                <a:sym typeface="Arial"/>
              </a:rPr>
              <a:t>Employee Engagement Model</a:t>
            </a:r>
            <a:endParaRPr/>
          </a:p>
        </p:txBody>
      </p:sp>
      <p:sp>
        <p:nvSpPr>
          <p:cNvPr id="116" name="Google Shape;116;p14"/>
          <p:cNvSpPr txBox="1">
            <a:spLocks noGrp="1"/>
          </p:cNvSpPr>
          <p:nvPr>
            <p:ph type="body" idx="1"/>
          </p:nvPr>
        </p:nvSpPr>
        <p:spPr>
          <a:xfrm>
            <a:off x="1115568" y="2478024"/>
            <a:ext cx="10168128" cy="369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2000"/>
              <a:buChar char="•"/>
            </a:pPr>
            <a:r>
              <a:rPr lang="en-GB" sz="200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As our Employee Engagement Model, we have chosen Gallup's Q12. This model is a comprehensive framework focusing on 12 core elements that are </a:t>
            </a:r>
            <a:r>
              <a:rPr lang="en-GB" sz="2000">
                <a:solidFill>
                  <a:srgbClr val="374151"/>
                </a:solidFill>
              </a:rPr>
              <a:t>important</a:t>
            </a:r>
            <a:r>
              <a:rPr lang="en-GB" sz="200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 for employee engagement and performance. It's designed to uncover factors that significantly impact employee engagement and business outcomes.</a:t>
            </a:r>
            <a:endParaRPr/>
          </a:p>
          <a:p>
            <a:pPr marL="0" lvl="0" indent="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ts val="2000"/>
              <a:buChar char="•"/>
            </a:pPr>
            <a:r>
              <a:rPr lang="en-GB" sz="200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According to Gallup, companies that focus on employee engagement outperform their competition. Engaged employees lead to better business outcomes, including 10% higher customer loyalty/engagement, 23% higher profitability, and 18% higher productivity.</a:t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7" name="Google Shape;117;p14" descr="A green letter h on a black background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548028" y="151801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15"/>
          <p:cNvSpPr txBox="1"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</a:pPr>
            <a:r>
              <a:rPr lang="en-GB" sz="5200" i="1">
                <a:latin typeface="Arial"/>
                <a:ea typeface="Arial"/>
                <a:cs typeface="Arial"/>
                <a:sym typeface="Arial"/>
              </a:rPr>
              <a:t>Integration with Cleaning Tasks</a:t>
            </a:r>
            <a:endParaRPr sz="5200"/>
          </a:p>
        </p:txBody>
      </p:sp>
      <p:sp>
        <p:nvSpPr>
          <p:cNvPr id="124" name="Google Shape;124;p15"/>
          <p:cNvSpPr/>
          <p:nvPr/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15"/>
          <p:cNvSpPr/>
          <p:nvPr/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15"/>
          <p:cNvSpPr txBox="1">
            <a:spLocks noGrp="1"/>
          </p:cNvSpPr>
          <p:nvPr>
            <p:ph type="body" idx="1"/>
          </p:nvPr>
        </p:nvSpPr>
        <p:spPr>
          <a:xfrm>
            <a:off x="612647" y="3093043"/>
            <a:ext cx="6881419" cy="37649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 b="1" i="0">
                <a:latin typeface="Arial"/>
                <a:ea typeface="Arial"/>
                <a:cs typeface="Arial"/>
                <a:sym typeface="Arial"/>
              </a:rPr>
              <a:t>Clear Expectations</a:t>
            </a: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: Use the checklist to set defined tasks.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 b="1" i="0">
                <a:latin typeface="Arial"/>
                <a:ea typeface="Arial"/>
                <a:cs typeface="Arial"/>
                <a:sym typeface="Arial"/>
              </a:rPr>
              <a:t>Safety First</a:t>
            </a: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: Prioritize health and safety in all tasks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 b="1" i="0">
                <a:latin typeface="Arial"/>
                <a:ea typeface="Arial"/>
                <a:cs typeface="Arial"/>
                <a:sym typeface="Arial"/>
              </a:rPr>
              <a:t>Right Tools</a:t>
            </a: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: Ensure well-stocked carts and available protective gear.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AutoNum type="arabicPeriod"/>
            </a:pPr>
            <a:r>
              <a:rPr lang="en-GB" sz="1400" b="1" i="0">
                <a:latin typeface="Arial"/>
                <a:ea typeface="Arial"/>
                <a:cs typeface="Arial"/>
                <a:sym typeface="Arial"/>
              </a:rPr>
              <a:t>Recognition</a:t>
            </a: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: Praise staff for following the checklist and personalizing guest experiences.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sz="1400" b="1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rPr lang="en-GB" sz="1400" b="1" i="0">
                <a:latin typeface="Arial"/>
                <a:ea typeface="Arial"/>
                <a:cs typeface="Arial"/>
                <a:sym typeface="Arial"/>
              </a:rPr>
              <a:t>Engagement Benefits</a:t>
            </a: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: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According to Joshi, S. (2021), when employee are more engaged, the company benefits from: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</a:pP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Higher attention to details.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Efficient team collaboration.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</a:pPr>
            <a:r>
              <a:rPr lang="en-GB" sz="1400" b="0" i="0">
                <a:latin typeface="Arial"/>
                <a:ea typeface="Arial"/>
                <a:cs typeface="Arial"/>
                <a:sym typeface="Arial"/>
              </a:rPr>
              <a:t>Prompt reporting of damages or issues.</a:t>
            </a:r>
            <a:endParaRPr/>
          </a:p>
          <a:p>
            <a:pPr marL="228600" lvl="0" indent="-1397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sz="1400"/>
          </a:p>
          <a:p>
            <a:pPr marL="228600" lvl="0" indent="-1397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sz="1400"/>
          </a:p>
          <a:p>
            <a:pPr marL="228600" lvl="0" indent="-1397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sz="1400"/>
          </a:p>
        </p:txBody>
      </p:sp>
      <p:pic>
        <p:nvPicPr>
          <p:cNvPr id="127" name="Google Shape;127;p15" descr="Check List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494066" y="1272395"/>
            <a:ext cx="4237686" cy="42376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783843" y="282426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4" name="Google Shape;134;p16"/>
          <p:cNvSpPr/>
          <p:nvPr/>
        </p:nvSpPr>
        <p:spPr>
          <a:xfrm>
            <a:off x="409575" y="633619"/>
            <a:ext cx="6838569" cy="549592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5" name="Google Shape;135;p16"/>
          <p:cNvSpPr txBox="1"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GB" sz="3200" b="0" i="0">
                <a:latin typeface="Arial"/>
                <a:ea typeface="Arial"/>
                <a:cs typeface="Arial"/>
                <a:sym typeface="Arial"/>
              </a:rPr>
              <a:t>Preliminary Setup for Room Cleaning</a:t>
            </a:r>
            <a:endParaRPr/>
          </a:p>
        </p:txBody>
      </p:sp>
      <p:sp>
        <p:nvSpPr>
          <p:cNvPr id="136" name="Google Shape;136;p16"/>
          <p:cNvSpPr/>
          <p:nvPr/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6"/>
          <p:cNvSpPr/>
          <p:nvPr/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16"/>
          <p:cNvSpPr txBox="1">
            <a:spLocks noGrp="1"/>
          </p:cNvSpPr>
          <p:nvPr>
            <p:ph type="body" idx="1"/>
          </p:nvPr>
        </p:nvSpPr>
        <p:spPr>
          <a:xfrm>
            <a:off x="841248" y="2252870"/>
            <a:ext cx="5993892" cy="35602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</a:pPr>
            <a:r>
              <a:rPr lang="en-GB" sz="1300" b="1" i="0">
                <a:latin typeface="Arial"/>
                <a:ea typeface="Arial"/>
                <a:cs typeface="Arial"/>
                <a:sym typeface="Arial"/>
              </a:rPr>
              <a:t>Collect Necessary Supplies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Gather all cleaning agents, tools, and equipment required for the task.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Ensure that you have a checklist or a room assignment sheet to guide you through the cleaning process.</a:t>
            </a:r>
            <a:endParaRPr/>
          </a:p>
          <a:p>
            <a:pPr marL="228600" lvl="0" indent="-1460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</a:pPr>
            <a:endParaRPr sz="1300" b="0" i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</a:pPr>
            <a:r>
              <a:rPr lang="en-GB" sz="1300" b="1" i="0">
                <a:latin typeface="Arial"/>
                <a:ea typeface="Arial"/>
                <a:cs typeface="Arial"/>
                <a:sym typeface="Arial"/>
              </a:rPr>
              <a:t>Ensure Carts are Well-Stocked</a:t>
            </a: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:</a:t>
            </a:r>
            <a:endParaRPr sz="1300" b="1"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The service cart should have fresh linens, cleaning products, and guest supplies.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Regularly check the inventory to avoid running out of essential items during cleaning.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</a:pPr>
            <a:r>
              <a:rPr lang="en-GB" sz="1300" b="1" i="0">
                <a:latin typeface="Arial"/>
                <a:ea typeface="Arial"/>
                <a:cs typeface="Arial"/>
                <a:sym typeface="Arial"/>
              </a:rPr>
              <a:t>Wear Protective Gear</a:t>
            </a: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: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Always wear gloves and masks to ensure personal safety and hygiene.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Char char="•"/>
            </a:pPr>
            <a:r>
              <a:rPr lang="en-GB" sz="1300" b="0" i="0">
                <a:latin typeface="Arial"/>
                <a:ea typeface="Arial"/>
                <a:cs typeface="Arial"/>
                <a:sym typeface="Arial"/>
              </a:rPr>
              <a:t>This not only protects the staff but also ensures that the room remains uncontaminated.</a:t>
            </a:r>
            <a:endParaRPr/>
          </a:p>
          <a:p>
            <a:pPr marL="228600" lvl="0" indent="-1460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300"/>
              <a:buNone/>
            </a:pPr>
            <a:endParaRPr sz="1300"/>
          </a:p>
        </p:txBody>
      </p:sp>
      <p:pic>
        <p:nvPicPr>
          <p:cNvPr id="139" name="Google Shape;139;p16" descr="Mop and bucket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79814" y="1329879"/>
            <a:ext cx="4097657" cy="40976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16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817353" y="216276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7"/>
          <p:cNvSpPr txBox="1"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 b="0" i="0">
                <a:latin typeface="Arial"/>
                <a:ea typeface="Arial"/>
                <a:cs typeface="Arial"/>
                <a:sym typeface="Arial"/>
              </a:rPr>
              <a:t>Proper Procedures for Entering Guest Rooms</a:t>
            </a:r>
            <a:endParaRPr/>
          </a:p>
        </p:txBody>
      </p:sp>
      <p:sp>
        <p:nvSpPr>
          <p:cNvPr id="146" name="Google Shape;146;p17"/>
          <p:cNvSpPr txBox="1">
            <a:spLocks noGrp="1"/>
          </p:cNvSpPr>
          <p:nvPr>
            <p:ph type="body" idx="1"/>
          </p:nvPr>
        </p:nvSpPr>
        <p:spPr>
          <a:xfrm>
            <a:off x="398526" y="2175574"/>
            <a:ext cx="5590794" cy="40514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32500" lnSpcReduction="20000"/>
          </a:bodyPr>
          <a:lstStyle/>
          <a:p>
            <a:pPr marL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GB" sz="11200" b="1" i="0">
                <a:latin typeface="Arial"/>
                <a:ea typeface="Arial"/>
                <a:cs typeface="Arial"/>
                <a:sym typeface="Arial"/>
              </a:rPr>
              <a:t>Knock and Announce</a:t>
            </a:r>
            <a:endParaRPr sz="11200" b="0" i="0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lvl="0" indent="-228631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ct val="100000"/>
              <a:buFont typeface="Arial"/>
              <a:buChar char="•"/>
            </a:pPr>
            <a:r>
              <a:rPr lang="en-GB" sz="5100" b="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Knock the door with knuckles and announce in a pleasant voice, “Housekeeping…”.</a:t>
            </a:r>
            <a:endParaRPr/>
          </a:p>
          <a:p>
            <a:pPr marL="228600" lvl="0" indent="-228631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ct val="100000"/>
              <a:buFont typeface="Arial"/>
              <a:buChar char="•"/>
            </a:pPr>
            <a:r>
              <a:rPr lang="en-GB" sz="5100" b="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Wait for five seconds for a guest response.</a:t>
            </a:r>
            <a:endParaRPr/>
          </a:p>
          <a:p>
            <a:pPr marL="228600" lvl="0" indent="-228631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ct val="100000"/>
              <a:buFont typeface="Arial"/>
              <a:buChar char="•"/>
            </a:pPr>
            <a:r>
              <a:rPr lang="en-GB" sz="5100" b="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If there's no response after the second announcement, use the key to enter.</a:t>
            </a:r>
            <a:endParaRPr/>
          </a:p>
          <a:p>
            <a:pPr marL="228600" lvl="0" indent="-228631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ct val="100000"/>
              <a:buFont typeface="Arial"/>
              <a:buChar char="•"/>
            </a:pPr>
            <a:r>
              <a:rPr lang="en-GB" sz="5100" b="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If the guest is found sleeping, withdraw quietly.</a:t>
            </a:r>
            <a:endParaRPr/>
          </a:p>
          <a:p>
            <a:pPr marL="228600" lvl="0" indent="-228631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ct val="100000"/>
              <a:buFont typeface="Arial"/>
              <a:buChar char="•"/>
            </a:pPr>
            <a:r>
              <a:rPr lang="en-GB" sz="5100" b="0" i="0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If the guest answers, inquire politely about when they'd like the room serviced.</a:t>
            </a:r>
            <a:endParaRPr sz="5100">
              <a:solidFill>
                <a:srgbClr val="374151"/>
              </a:solidFill>
            </a:endParaRPr>
          </a:p>
          <a:p>
            <a:pPr marL="0" lvl="0" indent="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5100" i="1">
                <a:solidFill>
                  <a:srgbClr val="374151"/>
                </a:solidFill>
              </a:rPr>
              <a:t>According to the American Hotel &amp; Lodging Association's maintaining guest trust and safety is essential.</a:t>
            </a:r>
            <a:endParaRPr sz="5100" b="0" i="0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/>
          </a:p>
        </p:txBody>
      </p:sp>
      <p:sp>
        <p:nvSpPr>
          <p:cNvPr id="147" name="Google Shape;147;p17"/>
          <p:cNvSpPr txBox="1"/>
          <p:nvPr/>
        </p:nvSpPr>
        <p:spPr>
          <a:xfrm>
            <a:off x="6699504" y="2175574"/>
            <a:ext cx="4948500" cy="230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</a:pPr>
            <a:r>
              <a:rPr lang="en-GB" sz="3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Inspect the Room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-Turn on all lights and open curtains for a thorough inspection.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0" i="0" u="none" strike="noStrike" cap="none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-This ensures you have a clear view of the room's condition and can spot any immediate issues.</a:t>
            </a:r>
            <a:endParaRPr sz="1800" b="0" i="0" u="none" strike="noStrike" cap="none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8" name="Google Shape;148;p17" descr="A green letter h on a black background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574978" y="245051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18"/>
          <p:cNvSpPr/>
          <p:nvPr/>
        </p:nvSpPr>
        <p:spPr>
          <a:xfrm>
            <a:off x="-1" y="0"/>
            <a:ext cx="4818889" cy="6858000"/>
          </a:xfrm>
          <a:custGeom>
            <a:avLst/>
            <a:gdLst/>
            <a:ahLst/>
            <a:cxnLst/>
            <a:rect l="l" t="t" r="r" b="b"/>
            <a:pathLst>
              <a:path w="4818889" h="6858000" extrusionOk="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algn="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18"/>
          <p:cNvSpPr/>
          <p:nvPr/>
        </p:nvSpPr>
        <p:spPr>
          <a:xfrm>
            <a:off x="1" y="0"/>
            <a:ext cx="4811477" cy="6858000"/>
          </a:xfrm>
          <a:custGeom>
            <a:avLst/>
            <a:gdLst/>
            <a:ahLst/>
            <a:cxnLst/>
            <a:rect l="l" t="t" r="r" b="b"/>
            <a:pathLst>
              <a:path w="4811477" h="6858000" extrusionOk="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18"/>
          <p:cNvSpPr txBox="1"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 b="1" i="0">
                <a:latin typeface="Arial"/>
                <a:ea typeface="Arial"/>
                <a:cs typeface="Arial"/>
                <a:sym typeface="Arial"/>
              </a:rPr>
              <a:t>Removal and Inspection</a:t>
            </a:r>
            <a:endParaRPr/>
          </a:p>
        </p:txBody>
      </p:sp>
      <p:sp>
        <p:nvSpPr>
          <p:cNvPr id="157" name="Google Shape;157;p18"/>
          <p:cNvSpPr/>
          <p:nvPr/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58" name="Google Shape;158;p18"/>
          <p:cNvGrpSpPr/>
          <p:nvPr/>
        </p:nvGrpSpPr>
        <p:grpSpPr>
          <a:xfrm>
            <a:off x="5303520" y="677329"/>
            <a:ext cx="6364224" cy="5512484"/>
            <a:chOff x="0" y="673"/>
            <a:chExt cx="6364224" cy="5512484"/>
          </a:xfrm>
        </p:grpSpPr>
        <p:sp>
          <p:nvSpPr>
            <p:cNvPr id="159" name="Google Shape;159;p18"/>
            <p:cNvSpPr/>
            <p:nvPr/>
          </p:nvSpPr>
          <p:spPr>
            <a:xfrm>
              <a:off x="0" y="673"/>
              <a:ext cx="6364224" cy="1574995"/>
            </a:xfrm>
            <a:prstGeom prst="roundRect">
              <a:avLst>
                <a:gd name="adj" fmla="val 10000"/>
              </a:avLst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18"/>
            <p:cNvSpPr/>
            <p:nvPr/>
          </p:nvSpPr>
          <p:spPr>
            <a:xfrm>
              <a:off x="476436" y="355047"/>
              <a:ext cx="866247" cy="866247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18"/>
            <p:cNvSpPr/>
            <p:nvPr/>
          </p:nvSpPr>
          <p:spPr>
            <a:xfrm>
              <a:off x="1819120" y="673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18"/>
            <p:cNvSpPr txBox="1"/>
            <p:nvPr/>
          </p:nvSpPr>
          <p:spPr>
            <a:xfrm>
              <a:off x="1819120" y="673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66675" tIns="166675" rIns="166675" bIns="1666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GB" sz="1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Turn on all lights and open curtains: </a:t>
              </a:r>
              <a:r>
                <a:rPr lang="en-GB" sz="1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This ensures you have a clear view of the room's condition and can spot any immediate issues.</a:t>
              </a:r>
              <a:endParaRPr sz="1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" name="Google Shape;163;p18"/>
            <p:cNvSpPr/>
            <p:nvPr/>
          </p:nvSpPr>
          <p:spPr>
            <a:xfrm>
              <a:off x="0" y="1969418"/>
              <a:ext cx="6364224" cy="1574995"/>
            </a:xfrm>
            <a:prstGeom prst="roundRect">
              <a:avLst>
                <a:gd name="adj" fmla="val 10000"/>
              </a:avLst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18"/>
            <p:cNvSpPr/>
            <p:nvPr/>
          </p:nvSpPr>
          <p:spPr>
            <a:xfrm>
              <a:off x="476436" y="2323792"/>
              <a:ext cx="866247" cy="866247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18"/>
            <p:cNvSpPr/>
            <p:nvPr/>
          </p:nvSpPr>
          <p:spPr>
            <a:xfrm>
              <a:off x="1819120" y="1969418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18"/>
            <p:cNvSpPr txBox="1"/>
            <p:nvPr/>
          </p:nvSpPr>
          <p:spPr>
            <a:xfrm>
              <a:off x="1819120" y="1969418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66675" tIns="166675" rIns="166675" bIns="1666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GB" sz="1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Empty and Replace</a:t>
              </a:r>
              <a:r>
                <a:rPr lang="en-GB" sz="1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 Clear bins and refresh liners, ensuring cleanliness for guest satisfaction.</a:t>
              </a:r>
              <a:endParaRPr sz="1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" name="Google Shape;167;p18"/>
            <p:cNvSpPr/>
            <p:nvPr/>
          </p:nvSpPr>
          <p:spPr>
            <a:xfrm>
              <a:off x="0" y="3938162"/>
              <a:ext cx="6364224" cy="1574995"/>
            </a:xfrm>
            <a:prstGeom prst="roundRect">
              <a:avLst>
                <a:gd name="adj" fmla="val 10000"/>
              </a:avLst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18"/>
            <p:cNvSpPr/>
            <p:nvPr/>
          </p:nvSpPr>
          <p:spPr>
            <a:xfrm>
              <a:off x="476436" y="4292537"/>
              <a:ext cx="866247" cy="866247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18"/>
            <p:cNvSpPr/>
            <p:nvPr/>
          </p:nvSpPr>
          <p:spPr>
            <a:xfrm>
              <a:off x="1819120" y="3938162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18"/>
            <p:cNvSpPr txBox="1"/>
            <p:nvPr/>
          </p:nvSpPr>
          <p:spPr>
            <a:xfrm>
              <a:off x="1819120" y="3938162"/>
              <a:ext cx="4545103" cy="15749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66675" tIns="166675" rIns="166675" bIns="16667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GB" sz="19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Inspect for Leftovers</a:t>
              </a:r>
              <a:r>
                <a:rPr lang="en-GB" sz="19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: Check room spaces for items left by previous guests, building trust through attention to detail.</a:t>
              </a:r>
              <a:endParaRPr sz="19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71" name="Google Shape;171;p18" descr="A green letter h on a black background&#10;&#10;Description automatically generated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376750" y="48175"/>
            <a:ext cx="770397" cy="629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19"/>
          <p:cNvSpPr/>
          <p:nvPr/>
        </p:nvSpPr>
        <p:spPr>
          <a:xfrm>
            <a:off x="409575" y="633619"/>
            <a:ext cx="6838569" cy="5495925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dir="2700000" algn="t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19"/>
          <p:cNvSpPr txBox="1"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GB" sz="3200" b="0" i="0">
                <a:latin typeface="Arial"/>
                <a:ea typeface="Arial"/>
                <a:cs typeface="Arial"/>
                <a:sym typeface="Arial"/>
              </a:rPr>
              <a:t>Bed Preparation</a:t>
            </a:r>
            <a:endParaRPr sz="3200"/>
          </a:p>
        </p:txBody>
      </p:sp>
      <p:sp>
        <p:nvSpPr>
          <p:cNvPr id="179" name="Google Shape;179;p19"/>
          <p:cNvSpPr/>
          <p:nvPr/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9"/>
          <p:cNvSpPr/>
          <p:nvPr/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19"/>
          <p:cNvSpPr txBox="1">
            <a:spLocks noGrp="1"/>
          </p:cNvSpPr>
          <p:nvPr>
            <p:ph type="body" idx="1"/>
          </p:nvPr>
        </p:nvSpPr>
        <p:spPr>
          <a:xfrm>
            <a:off x="841248" y="2252870"/>
            <a:ext cx="5993892" cy="35602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Strip and Inspect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Remove all used linens and examine the mattress for stains or damages, ensuring a fresh start for bed making.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Fresh Linens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Lay out clean sheets, ensuring they're wrinkle-free, emphasizing the importance of guest comfort.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Final Touch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Ensure pillows are fluffed and the bed has a neat appearance, showcasing attention to detail and professionalism.</a:t>
            </a:r>
            <a:endParaRPr/>
          </a:p>
          <a:p>
            <a:pPr marL="228600" lvl="0" indent="-1143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pic>
        <p:nvPicPr>
          <p:cNvPr id="182" name="Google Shape;182;p19" descr="B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79814" y="1329879"/>
            <a:ext cx="4097657" cy="40976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19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972753" y="102326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0"/>
          <p:cNvSpPr/>
          <p:nvPr/>
        </p:nvSpPr>
        <p:spPr>
          <a:xfrm>
            <a:off x="-1" y="0"/>
            <a:ext cx="4818889" cy="6858000"/>
          </a:xfrm>
          <a:custGeom>
            <a:avLst/>
            <a:gdLst/>
            <a:ahLst/>
            <a:cxnLst/>
            <a:rect l="l" t="t" r="r" b="b"/>
            <a:pathLst>
              <a:path w="4818889" h="6858000" extrusionOk="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algn="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20"/>
          <p:cNvSpPr/>
          <p:nvPr/>
        </p:nvSpPr>
        <p:spPr>
          <a:xfrm>
            <a:off x="1" y="0"/>
            <a:ext cx="4811477" cy="6858000"/>
          </a:xfrm>
          <a:custGeom>
            <a:avLst/>
            <a:gdLst/>
            <a:ahLst/>
            <a:cxnLst/>
            <a:rect l="l" t="t" r="r" b="b"/>
            <a:pathLst>
              <a:path w="4811477" h="6858000" extrusionOk="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20"/>
          <p:cNvSpPr txBox="1"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 b="1" i="0">
                <a:latin typeface="Arial"/>
                <a:ea typeface="Arial"/>
                <a:cs typeface="Arial"/>
                <a:sym typeface="Arial"/>
              </a:rPr>
              <a:t>Dusting, Wiping, and Floor Cleaning</a:t>
            </a:r>
            <a:endParaRPr/>
          </a:p>
        </p:txBody>
      </p:sp>
      <p:sp>
        <p:nvSpPr>
          <p:cNvPr id="192" name="Google Shape;192;p20"/>
          <p:cNvSpPr/>
          <p:nvPr/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93" name="Google Shape;193;p20"/>
          <p:cNvGrpSpPr/>
          <p:nvPr/>
        </p:nvGrpSpPr>
        <p:grpSpPr>
          <a:xfrm>
            <a:off x="5304017" y="2225363"/>
            <a:ext cx="6363229" cy="2416416"/>
            <a:chOff x="497" y="1548707"/>
            <a:chExt cx="6363229" cy="2416416"/>
          </a:xfrm>
        </p:grpSpPr>
        <p:sp>
          <p:nvSpPr>
            <p:cNvPr id="194" name="Google Shape;194;p20"/>
            <p:cNvSpPr/>
            <p:nvPr/>
          </p:nvSpPr>
          <p:spPr>
            <a:xfrm>
              <a:off x="497" y="1548707"/>
              <a:ext cx="2013680" cy="2416416"/>
            </a:xfrm>
            <a:prstGeom prst="rect">
              <a:avLst/>
            </a:prstGeom>
            <a:solidFill>
              <a:srgbClr val="4BB17E"/>
            </a:solidFill>
            <a:ln w="12700" cap="flat" cmpd="sng">
              <a:solidFill>
                <a:srgbClr val="4BB17E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0"/>
            <p:cNvSpPr txBox="1"/>
            <p:nvPr/>
          </p:nvSpPr>
          <p:spPr>
            <a:xfrm>
              <a:off x="497" y="2515274"/>
              <a:ext cx="2013680" cy="14498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8900" tIns="0" rIns="198900" bIns="3302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100"/>
                <a:buFont typeface="Arial"/>
                <a:buNone/>
              </a:pPr>
              <a:r>
                <a:rPr lang="en-GB" sz="11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Dust and Wipe</a:t>
              </a:r>
              <a:r>
                <a:rPr lang="en-GB" sz="11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: Start from high areas moving to low, ensuring all surfaces, including furniture and electronics, are dust-free.</a:t>
              </a: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6" name="Google Shape;196;p20"/>
            <p:cNvSpPr/>
            <p:nvPr/>
          </p:nvSpPr>
          <p:spPr>
            <a:xfrm>
              <a:off x="497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0"/>
            <p:cNvSpPr txBox="1"/>
            <p:nvPr/>
          </p:nvSpPr>
          <p:spPr>
            <a:xfrm>
              <a:off x="497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8900" tIns="165100" rIns="198900" bIns="16510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GB" sz="45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01</a:t>
              </a:r>
              <a:endParaRPr/>
            </a:p>
          </p:txBody>
        </p:sp>
        <p:sp>
          <p:nvSpPr>
            <p:cNvPr id="198" name="Google Shape;198;p20"/>
            <p:cNvSpPr/>
            <p:nvPr/>
          </p:nvSpPr>
          <p:spPr>
            <a:xfrm>
              <a:off x="2175271" y="1548707"/>
              <a:ext cx="2013680" cy="2416416"/>
            </a:xfrm>
            <a:prstGeom prst="rect">
              <a:avLst/>
            </a:prstGeom>
            <a:solidFill>
              <a:srgbClr val="4FAADB"/>
            </a:solidFill>
            <a:ln w="12700" cap="flat" cmpd="sng">
              <a:solidFill>
                <a:srgbClr val="4FAADB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0"/>
            <p:cNvSpPr txBox="1"/>
            <p:nvPr/>
          </p:nvSpPr>
          <p:spPr>
            <a:xfrm>
              <a:off x="2175271" y="2515274"/>
              <a:ext cx="2013680" cy="14498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8900" tIns="0" rIns="198900" bIns="3302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100"/>
                <a:buFont typeface="Arial"/>
                <a:buNone/>
              </a:pPr>
              <a:r>
                <a:rPr lang="en-GB" sz="11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Floor Care</a:t>
              </a:r>
              <a:r>
                <a:rPr lang="en-GB" sz="11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: Vacuum carpets and mop hard floors, emphasizing cleanliness from top to bottom.</a:t>
              </a: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20"/>
            <p:cNvSpPr/>
            <p:nvPr/>
          </p:nvSpPr>
          <p:spPr>
            <a:xfrm>
              <a:off x="2175271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0"/>
            <p:cNvSpPr txBox="1"/>
            <p:nvPr/>
          </p:nvSpPr>
          <p:spPr>
            <a:xfrm>
              <a:off x="2175271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8900" tIns="165100" rIns="198900" bIns="16510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GB" sz="45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02</a:t>
              </a:r>
              <a:endParaRPr/>
            </a:p>
          </p:txBody>
        </p:sp>
        <p:sp>
          <p:nvSpPr>
            <p:cNvPr id="202" name="Google Shape;202;p20"/>
            <p:cNvSpPr/>
            <p:nvPr/>
          </p:nvSpPr>
          <p:spPr>
            <a:xfrm>
              <a:off x="4350046" y="1548707"/>
              <a:ext cx="2013680" cy="2416416"/>
            </a:xfrm>
            <a:prstGeom prst="rect">
              <a:avLst/>
            </a:prstGeom>
            <a:solidFill>
              <a:srgbClr val="DB5AD1"/>
            </a:solidFill>
            <a:ln w="12700" cap="flat" cmpd="sng">
              <a:solidFill>
                <a:srgbClr val="DB5AD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0"/>
            <p:cNvSpPr txBox="1"/>
            <p:nvPr/>
          </p:nvSpPr>
          <p:spPr>
            <a:xfrm>
              <a:off x="4350046" y="2515274"/>
              <a:ext cx="2013680" cy="1449849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8900" tIns="0" rIns="198900" bIns="3302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100"/>
                <a:buFont typeface="Arial"/>
                <a:buNone/>
              </a:pPr>
              <a:r>
                <a:rPr lang="en-GB" sz="11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Spot Check</a:t>
              </a:r>
              <a:r>
                <a:rPr lang="en-GB" sz="11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: Look for and report any damages, ensuring the room is in perfect condition for guests.</a:t>
              </a:r>
              <a:endParaRPr sz="11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20"/>
            <p:cNvSpPr/>
            <p:nvPr/>
          </p:nvSpPr>
          <p:spPr>
            <a:xfrm>
              <a:off x="4350046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0"/>
            <p:cNvSpPr txBox="1"/>
            <p:nvPr/>
          </p:nvSpPr>
          <p:spPr>
            <a:xfrm>
              <a:off x="4350046" y="1548707"/>
              <a:ext cx="2013680" cy="96656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98900" tIns="165100" rIns="198900" bIns="165100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GB" sz="45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03</a:t>
              </a:r>
              <a:endParaRPr/>
            </a:p>
          </p:txBody>
        </p:sp>
      </p:grpSp>
      <p:pic>
        <p:nvPicPr>
          <p:cNvPr id="206" name="Google Shape;206;p20" descr="A green letter h on a black background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055628" y="79276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2" name="Google Shape;212;p21"/>
          <p:cNvSpPr txBox="1"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</a:pPr>
            <a:r>
              <a:rPr lang="en-GB" sz="5200" b="0" i="0">
                <a:latin typeface="Arial"/>
                <a:ea typeface="Arial"/>
                <a:cs typeface="Arial"/>
                <a:sym typeface="Arial"/>
              </a:rPr>
              <a:t>Bathroom Maintenance</a:t>
            </a:r>
            <a:endParaRPr sz="5200"/>
          </a:p>
        </p:txBody>
      </p:sp>
      <p:pic>
        <p:nvPicPr>
          <p:cNvPr id="213" name="Google Shape;213;p21" descr="Person washing hands illustration"/>
          <p:cNvPicPr preferRelativeResize="0"/>
          <p:nvPr/>
        </p:nvPicPr>
        <p:blipFill rotWithShape="1">
          <a:blip r:embed="rId3">
            <a:alphaModFix/>
          </a:blip>
          <a:srcRect l="15297" r="40851" b="-1"/>
          <a:stretch/>
        </p:blipFill>
        <p:spPr>
          <a:xfrm>
            <a:off x="20" y="10"/>
            <a:ext cx="4505305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21"/>
          <p:cNvSpPr/>
          <p:nvPr/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21"/>
          <p:cNvSpPr/>
          <p:nvPr/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21"/>
          <p:cNvSpPr txBox="1">
            <a:spLocks noGrp="1"/>
          </p:cNvSpPr>
          <p:nvPr>
            <p:ph type="body" idx="1"/>
          </p:nvPr>
        </p:nvSpPr>
        <p:spPr>
          <a:xfrm>
            <a:off x="5080216" y="3351276"/>
            <a:ext cx="6272784" cy="2825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Deep Clean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Disinfect fixtures, countertops, and mirrors, ensuring a germ-free environment.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Shine and Polish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Scrub the toilet, shower, and sink until they sparkle, emphasizing a fresh feel.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Restock Essentials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Replace used towels and bathmats, and replenish toiletries, ensuring guests have everything they need.</a:t>
            </a:r>
            <a:endParaRPr/>
          </a:p>
        </p:txBody>
      </p:sp>
      <p:pic>
        <p:nvPicPr>
          <p:cNvPr id="217" name="Google Shape;217;p21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900253" y="199551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22"/>
          <p:cNvSpPr/>
          <p:nvPr/>
        </p:nvSpPr>
        <p:spPr>
          <a:xfrm>
            <a:off x="0" y="0"/>
            <a:ext cx="1219200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22"/>
          <p:cNvSpPr/>
          <p:nvPr/>
        </p:nvSpPr>
        <p:spPr>
          <a:xfrm>
            <a:off x="-1" y="0"/>
            <a:ext cx="4818889" cy="6858000"/>
          </a:xfrm>
          <a:custGeom>
            <a:avLst/>
            <a:gdLst/>
            <a:ahLst/>
            <a:cxnLst/>
            <a:rect l="l" t="t" r="r" b="b"/>
            <a:pathLst>
              <a:path w="4818889" h="6858000" extrusionOk="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 w="9525" cap="flat" cmpd="sng">
            <a:solidFill>
              <a:srgbClr val="E4EEEE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0800" dist="38100" algn="l" rotWithShape="0">
              <a:srgbClr val="D8D8D8">
                <a:alpha val="29803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2"/>
          <p:cNvSpPr/>
          <p:nvPr/>
        </p:nvSpPr>
        <p:spPr>
          <a:xfrm>
            <a:off x="1" y="0"/>
            <a:ext cx="4811477" cy="6858000"/>
          </a:xfrm>
          <a:custGeom>
            <a:avLst/>
            <a:gdLst/>
            <a:ahLst/>
            <a:cxnLst/>
            <a:rect l="l" t="t" r="r" b="b"/>
            <a:pathLst>
              <a:path w="4811477" h="6858000" extrusionOk="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2"/>
          <p:cNvSpPr txBox="1">
            <a:spLocks noGrp="1"/>
          </p:cNvSpPr>
          <p:nvPr>
            <p:ph type="title"/>
          </p:nvPr>
        </p:nvSpPr>
        <p:spPr>
          <a:xfrm>
            <a:off x="621801" y="1161300"/>
            <a:ext cx="4282800" cy="456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/>
              <a:t>Replenishment</a:t>
            </a:r>
            <a:r>
              <a:rPr lang="en-GB" b="1" i="0">
                <a:latin typeface="Arial"/>
                <a:ea typeface="Arial"/>
                <a:cs typeface="Arial"/>
                <a:sym typeface="Arial"/>
              </a:rPr>
              <a:t> and Final Inspection</a:t>
            </a:r>
            <a:endParaRPr/>
          </a:p>
        </p:txBody>
      </p:sp>
      <p:sp>
        <p:nvSpPr>
          <p:cNvPr id="226" name="Google Shape;226;p22"/>
          <p:cNvSpPr/>
          <p:nvPr/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22"/>
          <p:cNvSpPr txBox="1">
            <a:spLocks noGrp="1"/>
          </p:cNvSpPr>
          <p:nvPr>
            <p:ph type="body" idx="1"/>
          </p:nvPr>
        </p:nvSpPr>
        <p:spPr>
          <a:xfrm>
            <a:off x="5434149" y="932688"/>
            <a:ext cx="5916603" cy="4992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 b="1" i="0">
                <a:latin typeface="Arial"/>
                <a:ea typeface="Arial"/>
                <a:cs typeface="Arial"/>
                <a:sym typeface="Arial"/>
              </a:rPr>
              <a:t>Restock Supplies</a:t>
            </a:r>
            <a:r>
              <a:rPr lang="en-GB" sz="2000" b="0" i="0">
                <a:latin typeface="Arial"/>
                <a:ea typeface="Arial"/>
                <a:cs typeface="Arial"/>
                <a:sym typeface="Arial"/>
              </a:rPr>
              <a:t>: Ensure all guest supplies, including toiletries, coffee/tea, and stationery, are replenished, offering a welcoming environment.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 b="1" i="0">
                <a:latin typeface="Arial"/>
                <a:ea typeface="Arial"/>
                <a:cs typeface="Arial"/>
                <a:sym typeface="Arial"/>
              </a:rPr>
              <a:t>Minibar Check</a:t>
            </a:r>
            <a:r>
              <a:rPr lang="en-GB" sz="2000" b="0" i="0">
                <a:latin typeface="Arial"/>
                <a:ea typeface="Arial"/>
                <a:cs typeface="Arial"/>
                <a:sym typeface="Arial"/>
              </a:rPr>
              <a:t>: Confirm the minibar is restocked according to hotel standards, catering to guest preferences.</a:t>
            </a:r>
            <a:endParaRPr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GB" sz="2000" b="1" i="0">
                <a:latin typeface="Arial"/>
                <a:ea typeface="Arial"/>
                <a:cs typeface="Arial"/>
                <a:sym typeface="Arial"/>
              </a:rPr>
              <a:t>Final Review</a:t>
            </a:r>
            <a:r>
              <a:rPr lang="en-GB" sz="2000" b="0" i="0">
                <a:latin typeface="Arial"/>
                <a:ea typeface="Arial"/>
                <a:cs typeface="Arial"/>
                <a:sym typeface="Arial"/>
              </a:rPr>
              <a:t>: Conduct a thorough inspection, ensuring all areas meet the cleanliness and maintenance standards, guaranteeing guest satisfaction.</a:t>
            </a:r>
            <a:endParaRPr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sz="2000"/>
          </a:p>
        </p:txBody>
      </p:sp>
      <p:pic>
        <p:nvPicPr>
          <p:cNvPr id="228" name="Google Shape;228;p22" descr="A green letter h on a black background&#10;&#10;Description automatically generated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055628" y="56401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23"/>
          <p:cNvSpPr txBox="1"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Arial"/>
              <a:buNone/>
            </a:pPr>
            <a:r>
              <a:rPr lang="en-GB" sz="5200" b="1" i="0">
                <a:latin typeface="Arial"/>
                <a:ea typeface="Arial"/>
                <a:cs typeface="Arial"/>
                <a:sym typeface="Arial"/>
              </a:rPr>
              <a:t>Conclusion and Guest Satisfaction</a:t>
            </a:r>
            <a:endParaRPr sz="5200"/>
          </a:p>
        </p:txBody>
      </p:sp>
      <p:pic>
        <p:nvPicPr>
          <p:cNvPr id="235" name="Google Shape;235;p23" descr="Puzzle pieces"/>
          <p:cNvPicPr preferRelativeResize="0"/>
          <p:nvPr/>
        </p:nvPicPr>
        <p:blipFill rotWithShape="1">
          <a:blip r:embed="rId3">
            <a:alphaModFix/>
          </a:blip>
          <a:srcRect l="31965" r="24348"/>
          <a:stretch/>
        </p:blipFill>
        <p:spPr>
          <a:xfrm>
            <a:off x="20" y="10"/>
            <a:ext cx="4505305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23"/>
          <p:cNvSpPr/>
          <p:nvPr/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23"/>
          <p:cNvSpPr/>
          <p:nvPr/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rgbClr val="B8DBD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23"/>
          <p:cNvSpPr txBox="1">
            <a:spLocks noGrp="1"/>
          </p:cNvSpPr>
          <p:nvPr>
            <p:ph type="body" idx="1"/>
          </p:nvPr>
        </p:nvSpPr>
        <p:spPr>
          <a:xfrm>
            <a:off x="5080216" y="3351276"/>
            <a:ext cx="6272784" cy="28256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Consistency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Following these cleaning procedures meticulously guarantees consistent quality and cleanliness in guest rooms.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Guest Comfort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Attention to detail and a welcoming environment enhance guest comfort and satisfaction.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Responsibility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Every team member plays a vital role in upholding the hotel's reputation and brand standards.</a:t>
            </a:r>
            <a:endParaRPr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GB" sz="1800" b="1" i="0">
                <a:latin typeface="Arial"/>
                <a:ea typeface="Arial"/>
                <a:cs typeface="Arial"/>
                <a:sym typeface="Arial"/>
              </a:rPr>
              <a:t>Feedback</a:t>
            </a:r>
            <a:r>
              <a:rPr lang="en-GB" sz="1800" b="0" i="0">
                <a:latin typeface="Arial"/>
                <a:ea typeface="Arial"/>
                <a:cs typeface="Arial"/>
                <a:sym typeface="Arial"/>
              </a:rPr>
              <a:t>: Encourage reporting of any issues or deviations to supervisors for immediate resolution.</a:t>
            </a:r>
            <a:endParaRPr/>
          </a:p>
          <a:p>
            <a:pPr marL="228600" lvl="0" indent="-1143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 sz="1800"/>
          </a:p>
        </p:txBody>
      </p:sp>
      <p:pic>
        <p:nvPicPr>
          <p:cNvPr id="239" name="Google Shape;239;p23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055653" y="68926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4"/>
          <p:cNvSpPr txBox="1"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45" name="Google Shape;245;p24"/>
          <p:cNvSpPr txBox="1">
            <a:spLocks noGrp="1"/>
          </p:cNvSpPr>
          <p:nvPr>
            <p:ph type="body" idx="1"/>
          </p:nvPr>
        </p:nvSpPr>
        <p:spPr>
          <a:xfrm>
            <a:off x="1115568" y="2478024"/>
            <a:ext cx="10168128" cy="36941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Anon, (n.d.). </a:t>
            </a:r>
            <a:r>
              <a:rPr lang="en-GB" sz="860" i="1">
                <a:highlight>
                  <a:srgbClr val="FFFFFF"/>
                </a:highlight>
              </a:rPr>
              <a:t>The Gallup Q12 Index</a:t>
            </a:r>
            <a:r>
              <a:rPr lang="en-GB" sz="860">
                <a:highlight>
                  <a:srgbClr val="FFFFFF"/>
                </a:highlight>
              </a:rPr>
              <a:t>. [online] Available at: https://www.goalbusters.net/uploads/2/2/0/4/22040464/gallup_q12.pdf.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ATPI. (n.d.). </a:t>
            </a:r>
            <a:r>
              <a:rPr lang="en-GB" sz="860" i="1">
                <a:highlight>
                  <a:srgbClr val="FFFFFF"/>
                </a:highlight>
              </a:rPr>
              <a:t>Hotel Cleanliness and Safety Protocols</a:t>
            </a:r>
            <a:r>
              <a:rPr lang="en-GB" sz="860">
                <a:highlight>
                  <a:srgbClr val="FFFFFF"/>
                </a:highlight>
              </a:rPr>
              <a:t>. [online] Available at: https://www.atpi.com/en/about/hotel-cleanliness-and-safety-protocols/.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ENHANCED INDUSTRY-WIDE HOTEL CLEANING &amp; SAFETY GUIDELINES. (n.d.). Available at: https://www.ahla.com/sites/default/files/SafeStayGuidelinesV11_0803022_0.pdf.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Inc, G. (2023). </a:t>
            </a:r>
            <a:r>
              <a:rPr lang="en-GB" sz="860" i="1">
                <a:highlight>
                  <a:srgbClr val="FFFFFF"/>
                </a:highlight>
              </a:rPr>
              <a:t>Gallup’s Q12 Employee Engagement Survey - Gallup</a:t>
            </a:r>
            <a:r>
              <a:rPr lang="en-GB" sz="860">
                <a:highlight>
                  <a:srgbClr val="FFFFFF"/>
                </a:highlight>
              </a:rPr>
              <a:t>. [online] Gallup.com. Available at: https://www.gallup.com/q12/.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Inc, G. (n.d.). </a:t>
            </a:r>
            <a:r>
              <a:rPr lang="en-GB" sz="860" i="1">
                <a:highlight>
                  <a:srgbClr val="FFFFFF"/>
                </a:highlight>
              </a:rPr>
              <a:t>Global Research</a:t>
            </a:r>
            <a:r>
              <a:rPr lang="en-GB" sz="860">
                <a:highlight>
                  <a:srgbClr val="FFFFFF"/>
                </a:highlight>
              </a:rPr>
              <a:t>. [online] Gallup.com. Available at: https://www.gallup.com/analytics/318875/global-research.aspx.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MOLLY MAID. (n.d.). </a:t>
            </a:r>
            <a:r>
              <a:rPr lang="en-GB" sz="860" i="1">
                <a:highlight>
                  <a:srgbClr val="FFFFFF"/>
                </a:highlight>
              </a:rPr>
              <a:t>Step-By-Step House Cleaning Checklist</a:t>
            </a:r>
            <a:r>
              <a:rPr lang="en-GB" sz="860">
                <a:highlight>
                  <a:srgbClr val="FFFFFF"/>
                </a:highlight>
              </a:rPr>
              <a:t>. [online] Available at: https://www.mollymaid.com/cleaning-tips/schedules-charts-and-checklists/house-cleaning-checklist/.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Real Simple. (n.d.). </a:t>
            </a:r>
            <a:r>
              <a:rPr lang="en-GB" sz="860" i="1">
                <a:highlight>
                  <a:srgbClr val="FFFFFF"/>
                </a:highlight>
              </a:rPr>
              <a:t>The Ultimate Cleaning Checklist</a:t>
            </a:r>
            <a:r>
              <a:rPr lang="en-GB" sz="860">
                <a:highlight>
                  <a:srgbClr val="FFFFFF"/>
                </a:highlight>
              </a:rPr>
              <a:t>. [online] Available at: https://www.realsimple.com/home-organizing/cleaning/house-cleaning-schedule.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Welcome to Expedia Group. (n.d.). </a:t>
            </a:r>
            <a:r>
              <a:rPr lang="en-GB" sz="860" i="1">
                <a:highlight>
                  <a:srgbClr val="FFFFFF"/>
                </a:highlight>
              </a:rPr>
              <a:t>Enhanced Cleaning Guidelines For Hotels | Guests Safety With Expedia Group</a:t>
            </a:r>
            <a:r>
              <a:rPr lang="en-GB" sz="860">
                <a:highlight>
                  <a:srgbClr val="FFFFFF"/>
                </a:highlight>
              </a:rPr>
              <a:t>. [online] Available at: </a:t>
            </a:r>
            <a:r>
              <a:rPr lang="en-GB" sz="860" u="sng">
                <a:solidFill>
                  <a:schemeClr val="hlink"/>
                </a:solidFill>
                <a:highlight>
                  <a:srgbClr val="FFFFFF"/>
                </a:highlight>
                <a:hlinkClick r:id="rId3"/>
              </a:rPr>
              <a:t>https://welcome.expediagroup.com/en/covid-resource-center/enhanced-cleaning-guidelines-hotels-can-use-today</a:t>
            </a:r>
            <a:r>
              <a:rPr lang="en-GB" sz="860">
                <a:highlight>
                  <a:srgbClr val="FFFFFF"/>
                </a:highlight>
              </a:rPr>
              <a:t>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CleanLink. (n.d.). </a:t>
            </a:r>
            <a:r>
              <a:rPr lang="en-GB" sz="860" i="1">
                <a:highlight>
                  <a:srgbClr val="FFFFFF"/>
                </a:highlight>
              </a:rPr>
              <a:t>Six Steps To Successful Staff Engagement</a:t>
            </a:r>
            <a:r>
              <a:rPr lang="en-GB" sz="860">
                <a:highlight>
                  <a:srgbClr val="FFFFFF"/>
                </a:highlight>
              </a:rPr>
              <a:t>. [online] Available at: https://www.cleanlink.com/hs/article/Six-Steps-To-Successful-Staff-Engagement--24404.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www.mews.com. (n.d.). </a:t>
            </a:r>
            <a:r>
              <a:rPr lang="en-GB" sz="860" i="1">
                <a:highlight>
                  <a:srgbClr val="FFFFFF"/>
                </a:highlight>
              </a:rPr>
              <a:t>6 hotel employee engagement strategies</a:t>
            </a:r>
            <a:r>
              <a:rPr lang="en-GB" sz="860">
                <a:highlight>
                  <a:srgbClr val="FFFFFF"/>
                </a:highlight>
              </a:rPr>
              <a:t>. [online] Available at: https://www.mews.com/en/blog/employee-engagement-hotels.</a:t>
            </a:r>
            <a:endParaRPr sz="860"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860">
                <a:highlight>
                  <a:srgbClr val="FFFFFF"/>
                </a:highlight>
              </a:rPr>
              <a:t>www.theaccessgroup.com. (n.d.). </a:t>
            </a:r>
            <a:r>
              <a:rPr lang="en-GB" sz="860" i="1">
                <a:highlight>
                  <a:srgbClr val="FFFFFF"/>
                </a:highlight>
              </a:rPr>
              <a:t>How Cleaning and Facilities Management Companies Can Improve Employee Engagement and Staff Morale</a:t>
            </a:r>
            <a:r>
              <a:rPr lang="en-GB" sz="860">
                <a:highlight>
                  <a:srgbClr val="FFFFFF"/>
                </a:highlight>
              </a:rPr>
              <a:t>. [online] Available at: https://www.theaccessgroup.com/en-gb/blog/how-cleaning-and-facilities-management-companies-can-improve-employee-engagement-and-staff-morale/.</a:t>
            </a:r>
            <a:endParaRPr sz="860">
              <a:highlight>
                <a:srgbClr val="FFFFFF"/>
              </a:highlight>
            </a:endParaRPr>
          </a:p>
          <a:p>
            <a:pPr marL="228600" lvl="0" indent="-76200" algn="l" rtl="0">
              <a:lnSpc>
                <a:spcPct val="11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320"/>
              <a:buNone/>
            </a:pPr>
            <a:endParaRPr sz="860">
              <a:highlight>
                <a:srgbClr val="FFFFFF"/>
              </a:highlight>
            </a:endParaRPr>
          </a:p>
        </p:txBody>
      </p:sp>
      <p:pic>
        <p:nvPicPr>
          <p:cNvPr id="246" name="Google Shape;246;p24" descr="A green letter h on a black background&#10;&#10;Description automatically generate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210678" y="548651"/>
            <a:ext cx="1073019" cy="8762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_2SEEDS">
      <a:dk1>
        <a:srgbClr val="000000"/>
      </a:dk1>
      <a:lt1>
        <a:srgbClr val="FFFFFF"/>
      </a:lt1>
      <a:dk2>
        <a:srgbClr val="1F3836"/>
      </a:dk2>
      <a:lt2>
        <a:srgbClr val="E8E2E2"/>
      </a:lt2>
      <a:accent1>
        <a:srgbClr val="48AFA8"/>
      </a:accent1>
      <a:accent2>
        <a:srgbClr val="4DB181"/>
      </a:accent2>
      <a:accent3>
        <a:srgbClr val="51AADB"/>
      </a:accent3>
      <a:accent4>
        <a:srgbClr val="DD5BD2"/>
      </a:accent4>
      <a:accent5>
        <a:srgbClr val="E379AE"/>
      </a:accent5>
      <a:accent6>
        <a:srgbClr val="DD5B66"/>
      </a:accent6>
      <a:hlink>
        <a:srgbClr val="AE696E"/>
      </a:hlink>
      <a:folHlink>
        <a:srgbClr val="7F7F7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1240</Words>
  <Application>Microsoft Office PowerPoint</Application>
  <PresentationFormat>Widescreen</PresentationFormat>
  <Paragraphs>84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AccentBoxVTI</vt:lpstr>
      <vt:lpstr>Effective Room Cleaning &amp; Employee Engagement </vt:lpstr>
      <vt:lpstr>Employee Engagement Model</vt:lpstr>
      <vt:lpstr>Integration with Cleaning Tasks</vt:lpstr>
      <vt:lpstr>Preliminary Setup for Room Cleaning</vt:lpstr>
      <vt:lpstr>Proper Procedures for Entering Guest Rooms</vt:lpstr>
      <vt:lpstr>Removal and Inspection</vt:lpstr>
      <vt:lpstr>Bed Preparation</vt:lpstr>
      <vt:lpstr>Dusting, Wiping, and Floor Cleaning</vt:lpstr>
      <vt:lpstr>Bathroom Maintenance</vt:lpstr>
      <vt:lpstr>Replenishment and Final Inspection</vt:lpstr>
      <vt:lpstr>Conclusion and Guest Satisfaction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Room Cleaning &amp; Employee Engagement </dc:title>
  <cp:lastModifiedBy>Emil Beuca</cp:lastModifiedBy>
  <cp:revision>1</cp:revision>
  <dcterms:modified xsi:type="dcterms:W3CDTF">2023-11-12T12:51:53Z</dcterms:modified>
</cp:coreProperties>
</file>