
<file path=[Content_Types].xml><?xml version="1.0" encoding="utf-8"?>
<Types xmlns="http://schemas.openxmlformats.org/package/2006/content-types">
  <Default Extension="bin" ContentType="video/unknown"/>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5"/>
  </p:notesMasterIdLst>
  <p:sldIdLst>
    <p:sldId id="256" r:id="rId2"/>
    <p:sldId id="258" r:id="rId3"/>
    <p:sldId id="267" r:id="rId4"/>
    <p:sldId id="268" r:id="rId5"/>
    <p:sldId id="263" r:id="rId6"/>
    <p:sldId id="265" r:id="rId7"/>
    <p:sldId id="266" r:id="rId8"/>
    <p:sldId id="276" r:id="rId9"/>
    <p:sldId id="261" r:id="rId10"/>
    <p:sldId id="262" r:id="rId11"/>
    <p:sldId id="259" r:id="rId12"/>
    <p:sldId id="269" r:id="rId13"/>
    <p:sldId id="270" r:id="rId14"/>
    <p:sldId id="271" r:id="rId15"/>
    <p:sldId id="272" r:id="rId16"/>
    <p:sldId id="294" r:id="rId17"/>
    <p:sldId id="295" r:id="rId18"/>
    <p:sldId id="296" r:id="rId19"/>
    <p:sldId id="273" r:id="rId20"/>
    <p:sldId id="274" r:id="rId21"/>
    <p:sldId id="297" r:id="rId22"/>
    <p:sldId id="298" r:id="rId23"/>
    <p:sldId id="275" r:id="rId24"/>
    <p:sldId id="260" r:id="rId25"/>
    <p:sldId id="277" r:id="rId26"/>
    <p:sldId id="282" r:id="rId27"/>
    <p:sldId id="278" r:id="rId28"/>
    <p:sldId id="279" r:id="rId29"/>
    <p:sldId id="283" r:id="rId30"/>
    <p:sldId id="280" r:id="rId31"/>
    <p:sldId id="281" r:id="rId32"/>
    <p:sldId id="284" r:id="rId33"/>
    <p:sldId id="288" r:id="rId34"/>
    <p:sldId id="285" r:id="rId35"/>
    <p:sldId id="286" r:id="rId36"/>
    <p:sldId id="289" r:id="rId37"/>
    <p:sldId id="287" r:id="rId38"/>
    <p:sldId id="290" r:id="rId39"/>
    <p:sldId id="299" r:id="rId40"/>
    <p:sldId id="264" r:id="rId41"/>
    <p:sldId id="291" r:id="rId42"/>
    <p:sldId id="292" r:id="rId43"/>
    <p:sldId id="293"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AA887-6ACE-C04A-1D9A-875CD0BB74D2}" v="116" dt="2023-01-19T13:36:55.533"/>
    <p1510:client id="{1D90E844-72E5-C54A-B616-0FB33C57E92A}" v="1" dt="2023-01-20T14:47:28.697"/>
    <p1510:client id="{41BE5F80-587F-0306-A20B-63D82A5B465E}" v="3" dt="2023-01-20T10:16:07.112"/>
    <p1510:client id="{5345C1B4-2536-4E86-957C-3F32795729FB}" v="19" dt="2023-01-19T14:44:59.772"/>
    <p1510:client id="{BE1418B9-2328-4190-AE8E-6B1980B1377F}" v="72" dt="2023-01-19T20:29:50.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503BA9-F89E-4C7B-9D2C-82552951632B}" type="datetimeFigureOut">
              <a:rPr lang="en-GB" smtClean="0"/>
              <a:t>20/01/2023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D2764B-1516-46F5-A591-ED83656FFADB}" type="slidenum">
              <a:rPr lang="en-GB" smtClean="0"/>
              <a:t>‹#›</a:t>
            </a:fld>
            <a:endParaRPr lang="en-GB"/>
          </a:p>
        </p:txBody>
      </p:sp>
    </p:spTree>
    <p:extLst>
      <p:ext uri="{BB962C8B-B14F-4D97-AF65-F5344CB8AC3E}">
        <p14:creationId xmlns:p14="http://schemas.microsoft.com/office/powerpoint/2010/main" val="1420635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1</a:t>
            </a:fld>
            <a:endParaRPr lang="en-GB"/>
          </a:p>
        </p:txBody>
      </p:sp>
    </p:spTree>
    <p:extLst>
      <p:ext uri="{BB962C8B-B14F-4D97-AF65-F5344CB8AC3E}">
        <p14:creationId xmlns:p14="http://schemas.microsoft.com/office/powerpoint/2010/main" val="2027700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Statement of the Problem</a:t>
            </a:r>
          </a:p>
          <a:p>
            <a:r>
              <a:rPr lang="en-GB"/>
              <a:t>The problem is with how a local cinema theatre business, The Gwyn Hall, rota their members of staff. They currently use Smartsheet there which claims to be (1) ‘</a:t>
            </a:r>
            <a:r>
              <a:rPr lang="en-GB" sz="1800">
                <a:effectLst/>
                <a:latin typeface="Calibri" panose="020F0502020204030204" pitchFamily="34" charset="0"/>
                <a:ea typeface="Calibri" panose="020F0502020204030204" pitchFamily="34" charset="0"/>
                <a:cs typeface="Times New Roman" panose="02020603050405020304" pitchFamily="18" charset="0"/>
              </a:rPr>
              <a:t>better than Excel in work management, collaboration, visibility, accessibility, and integrations’. This claim is because a former Microsoft analyst was the founder of Smartsheet and intended to combine Microsoft services like Excel, Project and SharePoint into one service. (2) </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The current use of Smartsheet in The Gwyn Hall is causing issues for management there. Management were responsible for creating the rota but were struggling when staff would miss shifts. These missed shifts would be because there would be more than one rota for different roles so staff would have to look across all of them to see if they were working. Another issue was that staff would come in for other members shifts instead of their own and because of that certain staff have been allocated a colour on the rota. Another issue would be that the management may make mistakes and it would not be picked up, for example if there was not enough staff at a certain time they would only find out at that time. </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ea typeface="Calibri" panose="020F0502020204030204" pitchFamily="34" charset="0"/>
                <a:cs typeface="Times New Roman" panose="02020603050405020304" pitchFamily="18" charset="0"/>
              </a:rPr>
              <a:t>The issues raised show that the misuse of personnel scheduling and time management tools in the workplace can hinder the day-to-day business operations. </a:t>
            </a:r>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2</a:t>
            </a:fld>
            <a:endParaRPr lang="en-GB"/>
          </a:p>
        </p:txBody>
      </p:sp>
    </p:spTree>
    <p:extLst>
      <p:ext uri="{BB962C8B-B14F-4D97-AF65-F5344CB8AC3E}">
        <p14:creationId xmlns:p14="http://schemas.microsoft.com/office/powerpoint/2010/main" val="2798236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So what will be done to solve the problem that the Gwyn Hall are facing?</a:t>
            </a: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An application will be developed for the Gwyn Hall which will aim to remove the issues that they have been having with Smartsheet and create an easy to use, functioning app. Development platforms were researched such as the creation of the app being in Xamarin, Visual Studio or creating a Database Driven Website. Xamarin gave the option of creating a mobile application, the database driven website would also be available through mobile devices as well as other types of devices. Visual Studio could be used to create a desktop application which is what was eventually chosen. </a:t>
            </a: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Similar to Smartsheet’s initial development, hopefully the application that is created will be able to use other rota software’s features that Smartsheet does not have. For example there is no validation which could lead to a rota coordinator incorrectly entering the same person to work more than once for different roles. An email notification system is hopefully going to be used so that members of staff do not miss shifts given to them. </a:t>
            </a:r>
          </a:p>
        </p:txBody>
      </p:sp>
      <p:sp>
        <p:nvSpPr>
          <p:cNvPr id="4" name="Slide Number Placeholder 3"/>
          <p:cNvSpPr>
            <a:spLocks noGrp="1"/>
          </p:cNvSpPr>
          <p:nvPr>
            <p:ph type="sldNum" sz="quarter" idx="5"/>
          </p:nvPr>
        </p:nvSpPr>
        <p:spPr/>
        <p:txBody>
          <a:bodyPr/>
          <a:lstStyle/>
          <a:p>
            <a:fld id="{CAD2764B-1516-46F5-A591-ED83656FFADB}" type="slidenum">
              <a:rPr lang="en-GB" smtClean="0"/>
              <a:t>3</a:t>
            </a:fld>
            <a:endParaRPr lang="en-GB"/>
          </a:p>
        </p:txBody>
      </p:sp>
    </p:spTree>
    <p:extLst>
      <p:ext uri="{BB962C8B-B14F-4D97-AF65-F5344CB8AC3E}">
        <p14:creationId xmlns:p14="http://schemas.microsoft.com/office/powerpoint/2010/main" val="1341971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The application will be created based on a set of requirements that were obtained from two interviews with members of staff at The Gwyn Hall. The assistant manager, who creates two out of four of the </a:t>
            </a:r>
            <a:r>
              <a:rPr lang="en-US" sz="1800" err="1">
                <a:effectLst/>
                <a:latin typeface="Calibri" panose="020F0502020204030204" pitchFamily="34" charset="0"/>
                <a:ea typeface="Calibri" panose="020F0502020204030204" pitchFamily="34" charset="0"/>
                <a:cs typeface="Times New Roman" panose="02020603050405020304" pitchFamily="18" charset="0"/>
              </a:rPr>
              <a:t>rotas</a:t>
            </a:r>
            <a:r>
              <a:rPr lang="en-US" sz="1800">
                <a:effectLst/>
                <a:latin typeface="Calibri" panose="020F0502020204030204" pitchFamily="34" charset="0"/>
                <a:ea typeface="Calibri" panose="020F0502020204030204" pitchFamily="34" charset="0"/>
                <a:cs typeface="Times New Roman" panose="02020603050405020304" pitchFamily="18" charset="0"/>
              </a:rPr>
              <a:t>, and a contracted member of staff who finds themselves on all four of the </a:t>
            </a:r>
            <a:r>
              <a:rPr lang="en-US" sz="1800" err="1">
                <a:effectLst/>
                <a:latin typeface="Calibri" panose="020F0502020204030204" pitchFamily="34" charset="0"/>
                <a:ea typeface="Calibri" panose="020F0502020204030204" pitchFamily="34" charset="0"/>
                <a:cs typeface="Times New Roman" panose="02020603050405020304" pitchFamily="18" charset="0"/>
              </a:rPr>
              <a:t>rotas</a:t>
            </a:r>
            <a:r>
              <a:rPr lang="en-US" sz="1800">
                <a:effectLst/>
                <a:latin typeface="Calibri" panose="020F0502020204030204" pitchFamily="34" charset="0"/>
                <a:ea typeface="Calibri" panose="020F0502020204030204" pitchFamily="34" charset="0"/>
                <a:cs typeface="Times New Roman" panose="02020603050405020304" pitchFamily="18" charset="0"/>
              </a:rPr>
              <a:t>. These requirements include: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No duplicate names – to avoid understaffing.</a:t>
            </a: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Having a minimum and maximum number of staff – another requirement to avoid understaffing as well as overstaffing.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Notification to staff – Allows staff to know when to check the </a:t>
            </a:r>
            <a:r>
              <a:rPr lang="en-US" sz="1800" err="1">
                <a:effectLst/>
                <a:latin typeface="Calibri" panose="020F0502020204030204" pitchFamily="34" charset="0"/>
                <a:ea typeface="Calibri" panose="020F0502020204030204" pitchFamily="34" charset="0"/>
                <a:cs typeface="Times New Roman" panose="02020603050405020304" pitchFamily="18" charset="0"/>
              </a:rPr>
              <a:t>rota</a:t>
            </a:r>
            <a:r>
              <a:rPr lang="en-US" sz="1800">
                <a:effectLst/>
                <a:latin typeface="Calibri" panose="020F0502020204030204" pitchFamily="34"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err="1">
                <a:effectLst/>
                <a:latin typeface="Calibri" panose="020F0502020204030204" pitchFamily="34" charset="0"/>
                <a:ea typeface="Calibri" panose="020F0502020204030204" pitchFamily="34" charset="0"/>
                <a:cs typeface="Times New Roman" panose="02020603050405020304" pitchFamily="18" charset="0"/>
              </a:rPr>
              <a:t>Colour</a:t>
            </a:r>
            <a:r>
              <a:rPr lang="en-US" sz="1800">
                <a:effectLst/>
                <a:latin typeface="Calibri" panose="020F0502020204030204" pitchFamily="34" charset="0"/>
                <a:ea typeface="Calibri" panose="020F0502020204030204" pitchFamily="34" charset="0"/>
                <a:cs typeface="Times New Roman" panose="02020603050405020304" pitchFamily="18" charset="0"/>
              </a:rPr>
              <a:t> co-ordination – Currently in use in </a:t>
            </a:r>
            <a:r>
              <a:rPr lang="en-US" sz="1800" err="1">
                <a:effectLst/>
                <a:latin typeface="Calibri" panose="020F0502020204030204" pitchFamily="34" charset="0"/>
                <a:ea typeface="Calibri" panose="020F0502020204030204" pitchFamily="34" charset="0"/>
                <a:cs typeface="Times New Roman" panose="02020603050405020304" pitchFamily="18" charset="0"/>
              </a:rPr>
              <a:t>rota</a:t>
            </a:r>
            <a:r>
              <a:rPr lang="en-US" sz="1800">
                <a:effectLst/>
                <a:latin typeface="Calibri" panose="020F0502020204030204" pitchFamily="34" charset="0"/>
                <a:ea typeface="Calibri" panose="020F0502020204030204" pitchFamily="34" charset="0"/>
                <a:cs typeface="Times New Roman" panose="02020603050405020304" pitchFamily="18" charset="0"/>
              </a:rPr>
              <a:t> and some staff find this useful and are accustomed to it now.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Editable – The </a:t>
            </a:r>
            <a:r>
              <a:rPr lang="en-US" sz="1800" err="1">
                <a:effectLst/>
                <a:latin typeface="Calibri" panose="020F0502020204030204" pitchFamily="34" charset="0"/>
                <a:ea typeface="Calibri" panose="020F0502020204030204" pitchFamily="34" charset="0"/>
                <a:cs typeface="Times New Roman" panose="02020603050405020304" pitchFamily="18" charset="0"/>
              </a:rPr>
              <a:t>rota</a:t>
            </a:r>
            <a:r>
              <a:rPr lang="en-US" sz="1800">
                <a:effectLst/>
                <a:latin typeface="Calibri" panose="020F0502020204030204" pitchFamily="34" charset="0"/>
                <a:ea typeface="Calibri" panose="020F0502020204030204" pitchFamily="34" charset="0"/>
                <a:cs typeface="Times New Roman" panose="02020603050405020304" pitchFamily="18" charset="0"/>
              </a:rPr>
              <a:t> needs to be editable in case of leave, sickness or other reasons staff cannot work</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Ease of use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Easy to access – because without these two then it could be difficult for the application to work effectively.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4</a:t>
            </a:fld>
            <a:endParaRPr lang="en-GB"/>
          </a:p>
        </p:txBody>
      </p:sp>
    </p:spTree>
    <p:extLst>
      <p:ext uri="{BB962C8B-B14F-4D97-AF65-F5344CB8AC3E}">
        <p14:creationId xmlns:p14="http://schemas.microsoft.com/office/powerpoint/2010/main" val="3081845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solidFill>
                  <a:srgbClr val="000000"/>
                </a:solidFill>
                <a:effectLst/>
                <a:latin typeface="Calibri" panose="020F0502020204030204" pitchFamily="34" charset="0"/>
              </a:rPr>
              <a:t>Both aims and objectives were created to aid how the project will be completed. Aim 1 was to understand the use of time management tools and scheduling software in the workplace. This was to gain more of an understanding on the topic before beginning the development of the application which is aim 2. Which is to develop a workplace time management application.  </a:t>
            </a:r>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5</a:t>
            </a:fld>
            <a:endParaRPr lang="en-GB"/>
          </a:p>
        </p:txBody>
      </p:sp>
    </p:spTree>
    <p:extLst>
      <p:ext uri="{BB962C8B-B14F-4D97-AF65-F5344CB8AC3E}">
        <p14:creationId xmlns:p14="http://schemas.microsoft.com/office/powerpoint/2010/main" val="78936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solidFill>
                  <a:srgbClr val="000000"/>
                </a:solidFill>
                <a:effectLst/>
                <a:latin typeface="Calibri" panose="020F0502020204030204" pitchFamily="34" charset="0"/>
              </a:rPr>
              <a:t>Objectives were created in order to meet both aims. There are 4 objectives to meet aim 1. Objective 1 is Using secondary research methods, identify suitable sources to use for secondary research and literature reviews. Objective 2 is to Understand if sources found are credible using CRAAP analysis so that I could use them. Objective 3 is to Undergo primary research with client to understand current rostering practice. The final objective for this aim is objective 4 which is to examine the data that has been gathered.  </a:t>
            </a:r>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6</a:t>
            </a:fld>
            <a:endParaRPr lang="en-GB"/>
          </a:p>
        </p:txBody>
      </p:sp>
    </p:spTree>
    <p:extLst>
      <p:ext uri="{BB962C8B-B14F-4D97-AF65-F5344CB8AC3E}">
        <p14:creationId xmlns:p14="http://schemas.microsoft.com/office/powerpoint/2010/main" val="3651509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solidFill>
                  <a:srgbClr val="000000"/>
                </a:solidFill>
                <a:effectLst/>
                <a:latin typeface="Calibri" panose="020F0502020204030204" pitchFamily="34" charset="0"/>
              </a:rPr>
              <a:t>In order to meet aim 2 of developing a workplace time management application 4 objectives were created. These included objective 1 which is to Utilize primary and secondary data to understand what is required within the application. Objective 2 which is to Use requirements to aid design of application. Objective 3 was to then develop the application and the final objective to meet aim 2 was to Test and refine application in conjunction with client.  </a:t>
            </a:r>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7</a:t>
            </a:fld>
            <a:endParaRPr lang="en-GB"/>
          </a:p>
        </p:txBody>
      </p:sp>
    </p:spTree>
    <p:extLst>
      <p:ext uri="{BB962C8B-B14F-4D97-AF65-F5344CB8AC3E}">
        <p14:creationId xmlns:p14="http://schemas.microsoft.com/office/powerpoint/2010/main" val="3238246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philosophy that will be used throughout this project will be Phenomenology </a:t>
            </a:r>
            <a:r>
              <a:rPr lang="en-GB" sz="1800">
                <a:effectLst/>
                <a:latin typeface="Calibri" panose="020F0502020204030204" pitchFamily="34" charset="0"/>
                <a:ea typeface="Calibri" panose="020F0502020204030204" pitchFamily="34" charset="0"/>
                <a:cs typeface="Times New Roman" panose="02020603050405020304" pitchFamily="18" charset="0"/>
              </a:rPr>
              <a:t>. Phenomenology is used to gain an understanding of a person’s experience. The findings can then be used to aid development to either ensure that the positive experiences also appear in the application or that the negative experiences do not appear within the application. </a:t>
            </a:r>
          </a:p>
          <a:p>
            <a:endParaRPr lang="en-GB" sz="180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cs typeface="Times New Roman" panose="02020603050405020304" pitchFamily="18" charset="0"/>
              </a:rPr>
              <a:t>The approach that will be used throughout the project will be inductive. </a:t>
            </a:r>
            <a:r>
              <a:rPr lang="en-GB" sz="1800">
                <a:effectLst/>
                <a:latin typeface="Calibri" panose="020F0502020204030204" pitchFamily="34" charset="0"/>
                <a:ea typeface="Calibri" panose="020F0502020204030204" pitchFamily="34" charset="0"/>
                <a:cs typeface="Times New Roman" panose="02020603050405020304" pitchFamily="18" charset="0"/>
              </a:rPr>
              <a:t>This involves making observations based on data that has been collected. These observations can then help provide a hypothesis. This approach can be used for app development and can utilise pre-set requirements to develop what a client wants.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The strategy that will be used throughout the project is Case Study. </a:t>
            </a:r>
            <a:r>
              <a:rPr lang="en-GB" sz="1800">
                <a:effectLst/>
                <a:latin typeface="Calibri" panose="020F0502020204030204" pitchFamily="34" charset="0"/>
                <a:ea typeface="Calibri" panose="020F0502020204030204" pitchFamily="34" charset="0"/>
                <a:cs typeface="Times New Roman" panose="02020603050405020304" pitchFamily="18" charset="0"/>
              </a:rPr>
              <a:t>The strategy that will be utilized throughout this project will be case study. A case study should allow a researcher to gain an in-depth understanding of a single subject. Utilising a case study is appropriate due to having a single client.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The Time Horizon that will be used will be cross-sectional. This is </a:t>
            </a:r>
            <a:r>
              <a:rPr lang="en-GB" sz="1800">
                <a:effectLst/>
                <a:latin typeface="Calibri" panose="020F0502020204030204" pitchFamily="34" charset="0"/>
                <a:ea typeface="Calibri" panose="020F0502020204030204" pitchFamily="34" charset="0"/>
                <a:cs typeface="Times New Roman" panose="02020603050405020304" pitchFamily="18" charset="0"/>
              </a:rPr>
              <a:t>because data will be gathered from primary and secondary research at once.  Cross-sectional will be used due to the time restrictions on the project as it is used for short projects.  </a:t>
            </a:r>
          </a:p>
          <a:p>
            <a:endParaRPr lang="en-GB"/>
          </a:p>
          <a:p>
            <a:r>
              <a:rPr lang="en-GB"/>
              <a:t>Data will be collected through interviews. Both qualitative and quantitative can be collected. Interviews can also be more detailed than other data collection methods. The interviewer can also push for the answers they want if need be. </a:t>
            </a:r>
            <a:r>
              <a:rPr lang="en-GB" sz="1800">
                <a:effectLst/>
                <a:latin typeface="Calibri" panose="020F0502020204030204" pitchFamily="34" charset="0"/>
                <a:ea typeface="Calibri" panose="020F0502020204030204" pitchFamily="34" charset="0"/>
                <a:cs typeface="Times New Roman" panose="02020603050405020304" pitchFamily="18" charset="0"/>
              </a:rPr>
              <a:t>. If the data gathered from an interview is not sufficient then a questionnaire could be used as ‘structured questionnaires and semi-structured interviews are often used in mixed method studies to generate confirmatory results’ (18). </a:t>
            </a:r>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8</a:t>
            </a:fld>
            <a:endParaRPr lang="en-GB"/>
          </a:p>
        </p:txBody>
      </p:sp>
    </p:spTree>
    <p:extLst>
      <p:ext uri="{BB962C8B-B14F-4D97-AF65-F5344CB8AC3E}">
        <p14:creationId xmlns:p14="http://schemas.microsoft.com/office/powerpoint/2010/main" val="680568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Times New Roman" panose="02020603050405020304" pitchFamily="18" charset="0"/>
              </a:rPr>
              <a:t>As well as the completion of aims and objectives over the course of the project, a Gantt chart was used as a planning tool. This is a popular tool for time management which includes a week-by-week breakdown of tasks and helps predict how long each task will or should take to complete. The tasks within the Gantt chart include a breakdown of what was or will be needed for the project proposal, the interim viva, design and development of the application, the final report, viva and exhibition. The time period was from October of 2022 to April of 2023 split by the number of days that it would take to finish the tasks. </a:t>
            </a:r>
          </a:p>
          <a:p>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9</a:t>
            </a:fld>
            <a:endParaRPr lang="en-GB"/>
          </a:p>
        </p:txBody>
      </p:sp>
    </p:spTree>
    <p:extLst>
      <p:ext uri="{BB962C8B-B14F-4D97-AF65-F5344CB8AC3E}">
        <p14:creationId xmlns:p14="http://schemas.microsoft.com/office/powerpoint/2010/main" val="4272621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A literature review, which summarizes and evaluates a body of writings about a specific topic (3), was undertaken. The sub topics within the literature review would hope to gain a further understanding of personnel scheduling to aid completion of the project. There were 28 bodies of writing used within the literature review created. The subtopics included, what are time management tools? What is personnel scheduling? What is a </a:t>
            </a:r>
            <a:r>
              <a:rPr lang="en-US" sz="1800" err="1">
                <a:effectLst/>
                <a:latin typeface="Calibri" panose="020F0502020204030204" pitchFamily="34" charset="0"/>
                <a:ea typeface="Calibri" panose="020F0502020204030204" pitchFamily="34" charset="0"/>
                <a:cs typeface="Times New Roman" panose="02020603050405020304" pitchFamily="18" charset="0"/>
              </a:rPr>
              <a:t>rota</a:t>
            </a:r>
            <a:r>
              <a:rPr lang="en-US" sz="1800">
                <a:effectLst/>
                <a:latin typeface="Calibri" panose="020F0502020204030204" pitchFamily="34" charset="0"/>
                <a:ea typeface="Calibri" panose="020F0502020204030204" pitchFamily="34" charset="0"/>
                <a:cs typeface="Times New Roman" panose="02020603050405020304" pitchFamily="18" charset="0"/>
              </a:rPr>
              <a:t>? The shortcomings, legal considerations and current tools and technologies. In order to understand if sources could be used within the literature review a CRAAP analysis was used. This is an acronym which stands for ‘Currency, Relevance, Authority, Accuracy, and Purpose’ (4). This would allow an understanding of whether a piece of work was current, relevant, authoritative, accurate and purposeful. If it were none of these then the source would not be used as part of the literature review. Sources from Universities, Health Boards, Government websites and journals were used as part of the literature review.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10</a:t>
            </a:fld>
            <a:endParaRPr lang="en-GB"/>
          </a:p>
        </p:txBody>
      </p:sp>
    </p:spTree>
    <p:extLst>
      <p:ext uri="{BB962C8B-B14F-4D97-AF65-F5344CB8AC3E}">
        <p14:creationId xmlns:p14="http://schemas.microsoft.com/office/powerpoint/2010/main" val="1730005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What are time management tools?</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It was important to gain an understanding of this as the application that will be created will be a time management tool that can be utilized in the workplace. This also helps build on the title of the project. There would be no investigation on the use and importance of time management tools in the workplace if the author did not know what they were.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What was found?</a:t>
            </a:r>
          </a:p>
          <a:p>
            <a:r>
              <a:rPr lang="en-GB" sz="1800">
                <a:effectLst/>
                <a:latin typeface="Calibri" panose="020F0502020204030204" pitchFamily="34" charset="0"/>
                <a:ea typeface="Calibri" panose="020F0502020204030204" pitchFamily="34" charset="0"/>
                <a:cs typeface="Times New Roman" panose="02020603050405020304" pitchFamily="18" charset="0"/>
              </a:rPr>
              <a:t>The definition of management tools was (5) “all software products and tools (and all modifications, replacements, Upgrades, enhancements, documentation, materials and media related thereto) that are used by Supplier to deliver and manage the Services”. The importance of using them was said to (6) “greatly influence industries as a whole.” And help gain competitive advantage</a:t>
            </a:r>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11</a:t>
            </a:fld>
            <a:endParaRPr lang="en-GB"/>
          </a:p>
        </p:txBody>
      </p:sp>
    </p:spTree>
    <p:extLst>
      <p:ext uri="{BB962C8B-B14F-4D97-AF65-F5344CB8AC3E}">
        <p14:creationId xmlns:p14="http://schemas.microsoft.com/office/powerpoint/2010/main" val="3317065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15</a:t>
            </a:fld>
            <a:endParaRPr lang="en-GB"/>
          </a:p>
        </p:txBody>
      </p:sp>
    </p:spTree>
    <p:extLst>
      <p:ext uri="{BB962C8B-B14F-4D97-AF65-F5344CB8AC3E}">
        <p14:creationId xmlns:p14="http://schemas.microsoft.com/office/powerpoint/2010/main" val="246848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20</a:t>
            </a:fld>
            <a:endParaRPr lang="en-GB"/>
          </a:p>
        </p:txBody>
      </p:sp>
    </p:spTree>
    <p:extLst>
      <p:ext uri="{BB962C8B-B14F-4D97-AF65-F5344CB8AC3E}">
        <p14:creationId xmlns:p14="http://schemas.microsoft.com/office/powerpoint/2010/main" val="19934201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D2764B-1516-46F5-A591-ED83656FFADB}" type="slidenum">
              <a:rPr lang="en-GB" smtClean="0"/>
              <a:t>23</a:t>
            </a:fld>
            <a:endParaRPr lang="en-GB"/>
          </a:p>
        </p:txBody>
      </p:sp>
    </p:spTree>
    <p:extLst>
      <p:ext uri="{BB962C8B-B14F-4D97-AF65-F5344CB8AC3E}">
        <p14:creationId xmlns:p14="http://schemas.microsoft.com/office/powerpoint/2010/main" val="624628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23596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02510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27930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91817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60658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59687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45045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08002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05912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34889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6062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471647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00487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18147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038283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20214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65162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US" smtClean="0"/>
              <a:t>1/20/2023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3367426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bin"/><Relationship Id="rId1" Type="http://schemas.microsoft.com/office/2007/relationships/media" Target="../media/media1.bin"/><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bin"/><Relationship Id="rId1" Type="http://schemas.microsoft.com/office/2007/relationships/media" Target="../media/media2.bin"/><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bin"/><Relationship Id="rId1" Type="http://schemas.microsoft.com/office/2007/relationships/media" Target="../media/media3.bin"/><Relationship Id="rId4" Type="http://schemas.openxmlformats.org/officeDocument/2006/relationships/image" Target="../media/image33.png"/></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bin"/><Relationship Id="rId1" Type="http://schemas.microsoft.com/office/2007/relationships/media" Target="../media/media4.bin"/><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bin"/><Relationship Id="rId1" Type="http://schemas.microsoft.com/office/2007/relationships/media" Target="../media/media5.bin"/><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bin"/><Relationship Id="rId1" Type="http://schemas.microsoft.com/office/2007/relationships/media" Target="../media/media6.bin"/><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hyperlink" Target="https://www.forbes.com/sites/karstenstrauss/2013/03/12/former-microsoft-analyst-wants-to-replace-ms-excel-project/?sh=42524c8a578d" TargetMode="External"/><Relationship Id="rId2" Type="http://schemas.openxmlformats.org/officeDocument/2006/relationships/hyperlink" Target="https://www.smartsheet.com/s/excel-dimensions" TargetMode="External"/><Relationship Id="rId1" Type="http://schemas.openxmlformats.org/officeDocument/2006/relationships/slideLayout" Target="../slideLayouts/slideLayout2.xml"/><Relationship Id="rId6" Type="http://schemas.openxmlformats.org/officeDocument/2006/relationships/hyperlink" Target="https://www.sec.gov/Archives/edgar/data/771497/000095013406023656/f25881exv10w36.htm" TargetMode="External"/><Relationship Id="rId5" Type="http://schemas.openxmlformats.org/officeDocument/2006/relationships/hyperlink" Target="https://researchguides.ben.edu/source-evaluation" TargetMode="External"/><Relationship Id="rId4" Type="http://schemas.openxmlformats.org/officeDocument/2006/relationships/hyperlink" Target="https://www.cambridge.org/core/journals/ps-political-science-and-politics/article/abs/doing-a-literature-review/00B62000B6760AB78E1BD27E32A94C9F"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cput.ac.za/images/8528/consultancy-agreement-new.pdf" TargetMode="External"/><Relationship Id="rId2" Type="http://schemas.openxmlformats.org/officeDocument/2006/relationships/hyperlink" Target="https://doi.org/10.1108/eb039075" TargetMode="External"/><Relationship Id="rId1" Type="http://schemas.openxmlformats.org/officeDocument/2006/relationships/slideLayout" Target="../slideLayouts/slideLayout2.xml"/><Relationship Id="rId6" Type="http://schemas.openxmlformats.org/officeDocument/2006/relationships/hyperlink" Target="https://faculty.kfupm.edu.sa/MISAC/irfan/Brief%20History%20of%20Spreadsheets,%20v_%203_6.htm" TargetMode="External"/><Relationship Id="rId5" Type="http://schemas.openxmlformats.org/officeDocument/2006/relationships/hyperlink" Target="https://link.springer.com/article/10.1186/s12913-018-2989-x" TargetMode="External"/><Relationship Id="rId4" Type="http://schemas.openxmlformats.org/officeDocument/2006/relationships/hyperlink" Target="https://dictionary.cambridge.org/dictionary/english/rota"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forbes.com/sites/karstenstrauss/2013/03/12/former-microsoft-analyst-wants-to-replace-ms-excel-project/?sh=42524c8a578d" TargetMode="External"/><Relationship Id="rId2" Type="http://schemas.openxmlformats.org/officeDocument/2006/relationships/hyperlink" Target="https://doi.org/10.1108/eb039075" TargetMode="External"/><Relationship Id="rId1" Type="http://schemas.openxmlformats.org/officeDocument/2006/relationships/slideLayout" Target="../slideLayouts/slideLayout2.xml"/><Relationship Id="rId5" Type="http://schemas.openxmlformats.org/officeDocument/2006/relationships/hyperlink" Target="https://www.legislation.gov.uk/uksi/1998/1833/contents/made" TargetMode="External"/><Relationship Id="rId4" Type="http://schemas.openxmlformats.org/officeDocument/2006/relationships/hyperlink" Target="https://learn.microsoft.com/en-us/xamarin/get-started/what-is-xamarin"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makeuk.org/services/hr-and-legal/data-protection/gdpr-faqs-for-employers" TargetMode="External"/><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 Id="rId4" Type="http://schemas.openxmlformats.org/officeDocument/2006/relationships/hyperlink" Target="https://scholarworks.umass.edu/cgi/viewcontent.cgi?article=1227&amp;context=p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ea typeface="Calibri Light"/>
                <a:cs typeface="Calibri Light"/>
              </a:rPr>
              <a:t>Interim Viva</a:t>
            </a:r>
            <a:br>
              <a:rPr lang="en-US">
                <a:ea typeface="Calibri"/>
                <a:cs typeface="Calibri"/>
              </a:rPr>
            </a:br>
            <a:r>
              <a:rPr lang="en-US" sz="1800">
                <a:ea typeface="Calibri"/>
                <a:cs typeface="Calibri"/>
              </a:rPr>
              <a:t>Tom Farley 265044</a:t>
            </a:r>
            <a:endParaRPr lang="en-US" sz="1800"/>
          </a:p>
        </p:txBody>
      </p:sp>
      <p:sp>
        <p:nvSpPr>
          <p:cNvPr id="3" name="Subtitle 2"/>
          <p:cNvSpPr>
            <a:spLocks noGrp="1"/>
          </p:cNvSpPr>
          <p:nvPr>
            <p:ph type="subTitle" idx="1"/>
          </p:nvPr>
        </p:nvSpPr>
        <p:spPr/>
        <p:txBody>
          <a:bodyPr vert="horz" lIns="91440" tIns="45720" rIns="91440" bIns="45720" rtlCol="0" anchor="t">
            <a:normAutofit fontScale="92500" lnSpcReduction="20000"/>
          </a:bodyPr>
          <a:lstStyle/>
          <a:p>
            <a:r>
              <a:rPr lang="en-GB"/>
              <a:t>An Investigation into the Use and Importance of Effective Personnel Scheduling and Time Management Tools in the Workplace.</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Statement of the Problem</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vert="horz" lIns="91440" tIns="45720" rIns="91440" bIns="45720" rtlCol="0" anchor="t">
            <a:normAutofit/>
          </a:bodyPr>
          <a:lstStyle/>
          <a:p>
            <a:r>
              <a:rPr lang="en-US">
                <a:cs typeface="Calibri"/>
              </a:rPr>
              <a:t>Local Business – The Gwyn Hall </a:t>
            </a:r>
            <a:r>
              <a:rPr lang="en-US" err="1">
                <a:cs typeface="Calibri"/>
              </a:rPr>
              <a:t>rotas</a:t>
            </a:r>
            <a:r>
              <a:rPr lang="en-US">
                <a:cs typeface="Calibri"/>
              </a:rPr>
              <a:t> staff</a:t>
            </a:r>
          </a:p>
          <a:p>
            <a:endParaRPr lang="en-US">
              <a:cs typeface="Calibri"/>
            </a:endParaRPr>
          </a:p>
          <a:p>
            <a:pPr marL="0" indent="0">
              <a:buNone/>
            </a:pPr>
            <a:endParaRPr lang="en-US">
              <a:cs typeface="Calibri"/>
            </a:endParaRPr>
          </a:p>
          <a:p>
            <a:endParaRPr lang="en-US">
              <a:cs typeface="Calibri"/>
            </a:endParaRPr>
          </a:p>
          <a:p>
            <a:r>
              <a:rPr lang="en-GB">
                <a:cs typeface="Calibri"/>
              </a:rPr>
              <a:t>Utilises</a:t>
            </a:r>
            <a:r>
              <a:rPr lang="en-US">
                <a:cs typeface="Calibri"/>
              </a:rPr>
              <a:t> Smartsheet to create </a:t>
            </a:r>
            <a:r>
              <a:rPr lang="en-US" err="1">
                <a:cs typeface="Calibri"/>
              </a:rPr>
              <a:t>rota</a:t>
            </a:r>
            <a:r>
              <a:rPr lang="en-US">
                <a:cs typeface="Calibri"/>
              </a:rPr>
              <a:t> – better than Microsoft??</a:t>
            </a:r>
          </a:p>
          <a:p>
            <a:endParaRPr lang="en-US">
              <a:cs typeface="Calibri"/>
            </a:endParaRPr>
          </a:p>
          <a:p>
            <a:endParaRPr lang="en-US">
              <a:cs typeface="Calibri"/>
            </a:endParaRPr>
          </a:p>
          <a:p>
            <a:r>
              <a:rPr lang="en-US">
                <a:cs typeface="Calibri"/>
              </a:rPr>
              <a:t>Issues with </a:t>
            </a:r>
            <a:r>
              <a:rPr lang="en-US" err="1">
                <a:cs typeface="Calibri"/>
              </a:rPr>
              <a:t>rota</a:t>
            </a:r>
            <a:r>
              <a:rPr lang="en-US">
                <a:cs typeface="Calibri"/>
              </a:rPr>
              <a:t> </a:t>
            </a:r>
            <a:br>
              <a:rPr lang="en-US">
                <a:cs typeface="Calibri"/>
              </a:rPr>
            </a:br>
            <a:r>
              <a:rPr lang="en-US">
                <a:cs typeface="Calibri"/>
              </a:rPr>
              <a:t>4 </a:t>
            </a:r>
            <a:r>
              <a:rPr lang="en-US" err="1">
                <a:cs typeface="Calibri"/>
              </a:rPr>
              <a:t>rotas</a:t>
            </a:r>
            <a:r>
              <a:rPr lang="en-US">
                <a:cs typeface="Calibri"/>
              </a:rPr>
              <a:t>, </a:t>
            </a:r>
            <a:r>
              <a:rPr lang="en-GB">
                <a:cs typeface="Calibri"/>
              </a:rPr>
              <a:t>colour</a:t>
            </a:r>
            <a:r>
              <a:rPr lang="en-US">
                <a:cs typeface="Calibri"/>
              </a:rPr>
              <a:t> coordination, no validation, missing shifts</a:t>
            </a:r>
          </a:p>
          <a:p>
            <a:endParaRPr lang="en-GB">
              <a:cs typeface="Calibri"/>
            </a:endParaRPr>
          </a:p>
        </p:txBody>
      </p:sp>
      <p:pic>
        <p:nvPicPr>
          <p:cNvPr id="1026" name="Picture 2" descr="Home - Gwyn Hall">
            <a:extLst>
              <a:ext uri="{FF2B5EF4-FFF2-40B4-BE49-F238E27FC236}">
                <a16:creationId xmlns:a16="http://schemas.microsoft.com/office/drawing/2014/main" id="{B306F0D1-4681-7373-3022-632385AABA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0685" y="1574003"/>
            <a:ext cx="3115602" cy="17525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86D84B0-F842-78E0-E728-93C9C30F4D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0684" y="4407734"/>
            <a:ext cx="3115603" cy="1730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612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MySQL Logo PNG Transparent &amp; SVG Vector - Freebie Supply">
            <a:extLst>
              <a:ext uri="{FF2B5EF4-FFF2-40B4-BE49-F238E27FC236}">
                <a16:creationId xmlns:a16="http://schemas.microsoft.com/office/drawing/2014/main" id="{E213A1B6-292A-49D2-5A00-F255C849ED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4646" y="2315476"/>
            <a:ext cx="2029416" cy="15220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38C6399-9C01-D53A-0D78-F7D35106735E}"/>
              </a:ext>
            </a:extLst>
          </p:cNvPr>
          <p:cNvSpPr>
            <a:spLocks noGrp="1"/>
          </p:cNvSpPr>
          <p:nvPr>
            <p:ph type="title"/>
          </p:nvPr>
        </p:nvSpPr>
        <p:spPr/>
        <p:txBody>
          <a:bodyPr>
            <a:normAutofit/>
          </a:bodyPr>
          <a:lstStyle/>
          <a:p>
            <a:pPr>
              <a:spcBef>
                <a:spcPts val="1000"/>
              </a:spcBef>
            </a:pPr>
            <a:r>
              <a:rPr lang="en-US">
                <a:ea typeface="+mj-lt"/>
                <a:cs typeface="+mj-lt"/>
              </a:rPr>
              <a:t>What will be done?</a:t>
            </a:r>
            <a:endParaRPr lang="en-GB">
              <a:cs typeface="Calibri Light" panose="020F0302020204030204"/>
            </a:endParaRPr>
          </a:p>
        </p:txBody>
      </p:sp>
      <p:sp>
        <p:nvSpPr>
          <p:cNvPr id="3" name="Content Placeholder 2">
            <a:extLst>
              <a:ext uri="{FF2B5EF4-FFF2-40B4-BE49-F238E27FC236}">
                <a16:creationId xmlns:a16="http://schemas.microsoft.com/office/drawing/2014/main" id="{C7C6AD0D-CF42-2162-8CAF-025A5D6680D0}"/>
              </a:ext>
            </a:extLst>
          </p:cNvPr>
          <p:cNvSpPr>
            <a:spLocks noGrp="1"/>
          </p:cNvSpPr>
          <p:nvPr>
            <p:ph idx="1"/>
          </p:nvPr>
        </p:nvSpPr>
        <p:spPr>
          <a:xfrm>
            <a:off x="1103312" y="1441174"/>
            <a:ext cx="8946541" cy="4807225"/>
          </a:xfrm>
        </p:spPr>
        <p:txBody>
          <a:bodyPr vert="horz" lIns="91440" tIns="45720" rIns="91440" bIns="45720" rtlCol="0" anchor="t">
            <a:normAutofit/>
          </a:bodyPr>
          <a:lstStyle/>
          <a:p>
            <a:r>
              <a:rPr lang="en-GB">
                <a:cs typeface="Calibri"/>
              </a:rPr>
              <a:t>App will be developed – removes current issues</a:t>
            </a:r>
          </a:p>
          <a:p>
            <a:r>
              <a:rPr lang="en-GB">
                <a:cs typeface="Calibri"/>
              </a:rPr>
              <a:t>Development platforms have been researched</a:t>
            </a:r>
          </a:p>
          <a:p>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Using features from other rota creation software – Validation and Notification</a:t>
            </a:r>
          </a:p>
          <a:p>
            <a:pPr marL="0" indent="0">
              <a:buNone/>
            </a:pPr>
            <a:endParaRPr lang="en-GB">
              <a:cs typeface="Calibri"/>
            </a:endParaRPr>
          </a:p>
        </p:txBody>
      </p:sp>
      <p:pic>
        <p:nvPicPr>
          <p:cNvPr id="2052" name="Picture 4" descr="Visual Studio logo and symbol, meaning, history, PNG">
            <a:extLst>
              <a:ext uri="{FF2B5EF4-FFF2-40B4-BE49-F238E27FC236}">
                <a16:creationId xmlns:a16="http://schemas.microsoft.com/office/drawing/2014/main" id="{C33CDD7C-11CE-01CD-7C7A-D088D9D759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51826" y="1789248"/>
            <a:ext cx="1683930" cy="105245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CF600C3F-0959-4948-518B-B3073C769F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36737" y="1904422"/>
            <a:ext cx="2150378" cy="902151"/>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Data Validation | Solution Delivery | Front Point Consulting">
            <a:extLst>
              <a:ext uri="{FF2B5EF4-FFF2-40B4-BE49-F238E27FC236}">
                <a16:creationId xmlns:a16="http://schemas.microsoft.com/office/drawing/2014/main" id="{67AC6DA1-46C2-DA12-C57B-681E6D9CCB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93046" y="4740965"/>
            <a:ext cx="1914015" cy="1914015"/>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Email - Free communications icons">
            <a:extLst>
              <a:ext uri="{FF2B5EF4-FFF2-40B4-BE49-F238E27FC236}">
                <a16:creationId xmlns:a16="http://schemas.microsoft.com/office/drawing/2014/main" id="{C08CC763-0BF6-3A23-57B2-64BB99D4B8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74733" y="4764614"/>
            <a:ext cx="2290049" cy="2290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3091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5BEF-3F58-40A2-ED8A-7FED65F0DA36}"/>
              </a:ext>
            </a:extLst>
          </p:cNvPr>
          <p:cNvSpPr>
            <a:spLocks noGrp="1"/>
          </p:cNvSpPr>
          <p:nvPr>
            <p:ph type="title"/>
          </p:nvPr>
        </p:nvSpPr>
        <p:spPr/>
        <p:txBody>
          <a:bodyPr/>
          <a:lstStyle/>
          <a:p>
            <a:r>
              <a:rPr lang="en-GB"/>
              <a:t>App Requirements</a:t>
            </a:r>
          </a:p>
        </p:txBody>
      </p:sp>
      <p:sp>
        <p:nvSpPr>
          <p:cNvPr id="3" name="Content Placeholder 2">
            <a:extLst>
              <a:ext uri="{FF2B5EF4-FFF2-40B4-BE49-F238E27FC236}">
                <a16:creationId xmlns:a16="http://schemas.microsoft.com/office/drawing/2014/main" id="{6AE85DB9-C568-70B0-CF69-CB3048E80C4F}"/>
              </a:ext>
            </a:extLst>
          </p:cNvPr>
          <p:cNvSpPr>
            <a:spLocks noGrp="1"/>
          </p:cNvSpPr>
          <p:nvPr>
            <p:ph idx="1"/>
          </p:nvPr>
        </p:nvSpPr>
        <p:spPr>
          <a:xfrm>
            <a:off x="1104293" y="2072796"/>
            <a:ext cx="8946541" cy="4195481"/>
          </a:xfrm>
        </p:spPr>
        <p:txBody>
          <a:bodyPr/>
          <a:lstStyle/>
          <a:p>
            <a:r>
              <a:rPr lang="en-GB"/>
              <a:t>Gathered through 2 interviews</a:t>
            </a:r>
          </a:p>
          <a:p>
            <a:endParaRPr lang="en-GB"/>
          </a:p>
          <a:p>
            <a:r>
              <a:rPr lang="en-GB"/>
              <a:t>No duplicate names</a:t>
            </a:r>
          </a:p>
          <a:p>
            <a:r>
              <a:rPr lang="en-GB"/>
              <a:t>Having a minimum and maximum number of staff</a:t>
            </a:r>
          </a:p>
          <a:p>
            <a:r>
              <a:rPr lang="en-GB"/>
              <a:t>Notification to staff</a:t>
            </a:r>
          </a:p>
          <a:p>
            <a:r>
              <a:rPr lang="en-GB"/>
              <a:t>Colour co-ordination </a:t>
            </a:r>
          </a:p>
          <a:p>
            <a:r>
              <a:rPr lang="en-GB"/>
              <a:t>Editable</a:t>
            </a:r>
          </a:p>
          <a:p>
            <a:r>
              <a:rPr lang="en-GB"/>
              <a:t>Ease of use</a:t>
            </a:r>
          </a:p>
          <a:p>
            <a:r>
              <a:rPr lang="en-GB"/>
              <a:t>Easy to access</a:t>
            </a:r>
          </a:p>
        </p:txBody>
      </p:sp>
    </p:spTree>
    <p:extLst>
      <p:ext uri="{BB962C8B-B14F-4D97-AF65-F5344CB8AC3E}">
        <p14:creationId xmlns:p14="http://schemas.microsoft.com/office/powerpoint/2010/main" val="598235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Aims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vert="horz" lIns="91440" tIns="45720" rIns="91440" bIns="45720" rtlCol="0" anchor="t">
            <a:normAutofit/>
          </a:bodyPr>
          <a:lstStyle/>
          <a:p>
            <a:r>
              <a:rPr lang="en-US">
                <a:cs typeface="Calibri"/>
              </a:rPr>
              <a:t>Aim 1 – </a:t>
            </a:r>
            <a:r>
              <a:rPr lang="en-US">
                <a:ea typeface="+mn-lt"/>
                <a:cs typeface="+mn-lt"/>
              </a:rPr>
              <a:t>To understand the use of time management tools and scheduling software in the workplace. </a:t>
            </a:r>
          </a:p>
          <a:p>
            <a:endParaRPr lang="en-US">
              <a:ea typeface="+mn-lt"/>
              <a:cs typeface="+mn-lt"/>
            </a:endParaRPr>
          </a:p>
          <a:p>
            <a:r>
              <a:rPr lang="en-US">
                <a:ea typeface="+mn-lt"/>
                <a:cs typeface="+mn-lt"/>
              </a:rPr>
              <a:t>Aim 2 – To develop a workplace time management application. </a:t>
            </a:r>
          </a:p>
        </p:txBody>
      </p:sp>
    </p:spTree>
    <p:extLst>
      <p:ext uri="{BB962C8B-B14F-4D97-AF65-F5344CB8AC3E}">
        <p14:creationId xmlns:p14="http://schemas.microsoft.com/office/powerpoint/2010/main" val="2453795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cs typeface="Calibri Light"/>
              </a:rPr>
              <a:t>Objectives to Meet Aim 1</a:t>
            </a:r>
            <a:endParaRPr lang="en-US"/>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a:ea typeface="+mn-lt"/>
                <a:cs typeface="+mn-lt"/>
              </a:rPr>
              <a:t>Objective 1 - Using secondary research methods, identify suitable sources to use for secondary research and literature reviews. </a:t>
            </a:r>
          </a:p>
          <a:p>
            <a:endParaRPr lang="en-US">
              <a:cs typeface="Calibri" panose="020F0502020204030204"/>
            </a:endParaRPr>
          </a:p>
          <a:p>
            <a:r>
              <a:rPr lang="en-US">
                <a:ea typeface="+mn-lt"/>
                <a:cs typeface="+mn-lt"/>
              </a:rPr>
              <a:t>Objective 2 - Understand if sources found are credible using CRAAP analysis. </a:t>
            </a:r>
            <a:endParaRPr lang="en-US"/>
          </a:p>
          <a:p>
            <a:endParaRPr lang="en-US">
              <a:ea typeface="+mn-lt"/>
              <a:cs typeface="+mn-lt"/>
            </a:endParaRPr>
          </a:p>
          <a:p>
            <a:r>
              <a:rPr lang="en-US">
                <a:ea typeface="+mn-lt"/>
                <a:cs typeface="+mn-lt"/>
              </a:rPr>
              <a:t>Objective 3 – Undergo primary research with client to understand current rostering practice. </a:t>
            </a:r>
            <a:endParaRPr lang="en-US"/>
          </a:p>
          <a:p>
            <a:endParaRPr lang="en-US">
              <a:ea typeface="+mn-lt"/>
              <a:cs typeface="+mn-lt"/>
            </a:endParaRPr>
          </a:p>
          <a:p>
            <a:r>
              <a:rPr lang="en-US">
                <a:ea typeface="+mn-lt"/>
                <a:cs typeface="+mn-lt"/>
              </a:rPr>
              <a:t>Objective 4 – Examine data gathered. </a:t>
            </a:r>
            <a:endParaRPr lang="en-US"/>
          </a:p>
        </p:txBody>
      </p:sp>
    </p:spTree>
    <p:extLst>
      <p:ext uri="{BB962C8B-B14F-4D97-AF65-F5344CB8AC3E}">
        <p14:creationId xmlns:p14="http://schemas.microsoft.com/office/powerpoint/2010/main" val="1119186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cs typeface="Calibri Light"/>
              </a:rPr>
              <a:t>Objectives to Meet Aim 2</a:t>
            </a:r>
            <a:endParaRPr lang="en-US"/>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a:ea typeface="+mn-lt"/>
                <a:cs typeface="+mn-lt"/>
              </a:rPr>
              <a:t>Objective 1 – Utilize primary and secondary data to understand what is required within the application. </a:t>
            </a:r>
            <a:endParaRPr lang="en-US">
              <a:cs typeface="Calibri" panose="020F0502020204030204"/>
            </a:endParaRPr>
          </a:p>
          <a:p>
            <a:endParaRPr lang="en-US">
              <a:ea typeface="+mn-lt"/>
              <a:cs typeface="+mn-lt"/>
            </a:endParaRPr>
          </a:p>
          <a:p>
            <a:r>
              <a:rPr lang="en-US">
                <a:ea typeface="+mn-lt"/>
                <a:cs typeface="+mn-lt"/>
              </a:rPr>
              <a:t>Objective 2 – Use requirements to aid design of application. </a:t>
            </a:r>
            <a:endParaRPr lang="en-US"/>
          </a:p>
          <a:p>
            <a:endParaRPr lang="en-US">
              <a:ea typeface="+mn-lt"/>
              <a:cs typeface="+mn-lt"/>
            </a:endParaRPr>
          </a:p>
          <a:p>
            <a:r>
              <a:rPr lang="en-US">
                <a:ea typeface="+mn-lt"/>
                <a:cs typeface="+mn-lt"/>
              </a:rPr>
              <a:t>Objective 3 – Develop application. </a:t>
            </a:r>
          </a:p>
          <a:p>
            <a:endParaRPr lang="en-US">
              <a:ea typeface="+mn-lt"/>
              <a:cs typeface="+mn-lt"/>
            </a:endParaRPr>
          </a:p>
          <a:p>
            <a:r>
              <a:rPr lang="en-US">
                <a:ea typeface="+mn-lt"/>
                <a:cs typeface="+mn-lt"/>
              </a:rPr>
              <a:t>Objective 4 – Test and refine application in conjunction with client</a:t>
            </a:r>
            <a:endParaRPr lang="en-US"/>
          </a:p>
        </p:txBody>
      </p:sp>
    </p:spTree>
    <p:extLst>
      <p:ext uri="{BB962C8B-B14F-4D97-AF65-F5344CB8AC3E}">
        <p14:creationId xmlns:p14="http://schemas.microsoft.com/office/powerpoint/2010/main" val="376409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CD16F-6441-C8C5-5CDC-DBAB91602711}"/>
              </a:ext>
            </a:extLst>
          </p:cNvPr>
          <p:cNvSpPr>
            <a:spLocks noGrp="1"/>
          </p:cNvSpPr>
          <p:nvPr>
            <p:ph type="title"/>
          </p:nvPr>
        </p:nvSpPr>
        <p:spPr/>
        <p:txBody>
          <a:bodyPr/>
          <a:lstStyle/>
          <a:p>
            <a:r>
              <a:rPr lang="en-US"/>
              <a:t>Research Methodology</a:t>
            </a:r>
          </a:p>
        </p:txBody>
      </p:sp>
      <p:sp>
        <p:nvSpPr>
          <p:cNvPr id="3" name="Content Placeholder 2">
            <a:extLst>
              <a:ext uri="{FF2B5EF4-FFF2-40B4-BE49-F238E27FC236}">
                <a16:creationId xmlns:a16="http://schemas.microsoft.com/office/drawing/2014/main" id="{5F0111EC-8B71-D507-6AE3-6A4037F405E4}"/>
              </a:ext>
            </a:extLst>
          </p:cNvPr>
          <p:cNvSpPr>
            <a:spLocks noGrp="1"/>
          </p:cNvSpPr>
          <p:nvPr>
            <p:ph idx="1"/>
          </p:nvPr>
        </p:nvSpPr>
        <p:spPr/>
        <p:txBody>
          <a:bodyPr vert="horz" lIns="91440" tIns="45720" rIns="91440" bIns="45720" rtlCol="0" anchor="t">
            <a:normAutofit/>
          </a:bodyPr>
          <a:lstStyle/>
          <a:p>
            <a:r>
              <a:rPr lang="en-US"/>
              <a:t>Philosophy – Phenomenology (findings used for development)</a:t>
            </a:r>
          </a:p>
          <a:p>
            <a:endParaRPr lang="en-US"/>
          </a:p>
          <a:p>
            <a:pPr>
              <a:buClr>
                <a:srgbClr val="999999"/>
              </a:buClr>
            </a:pPr>
            <a:r>
              <a:rPr lang="en-US"/>
              <a:t>Approach – Inductive (observations on collected data)</a:t>
            </a:r>
          </a:p>
          <a:p>
            <a:pPr>
              <a:buClr>
                <a:srgbClr val="999999"/>
              </a:buClr>
            </a:pPr>
            <a:endParaRPr lang="en-US"/>
          </a:p>
          <a:p>
            <a:pPr>
              <a:buClr>
                <a:srgbClr val="999999"/>
              </a:buClr>
            </a:pPr>
            <a:r>
              <a:rPr lang="en-US"/>
              <a:t>Strategy – Case Study (in depth understanding)</a:t>
            </a:r>
          </a:p>
          <a:p>
            <a:pPr>
              <a:buClr>
                <a:srgbClr val="999999"/>
              </a:buClr>
            </a:pPr>
            <a:endParaRPr lang="en-US"/>
          </a:p>
          <a:p>
            <a:pPr>
              <a:buClr>
                <a:srgbClr val="999999"/>
              </a:buClr>
            </a:pPr>
            <a:r>
              <a:rPr lang="en-US"/>
              <a:t>Time Horizon – Cross-Sectional (time restrictions)</a:t>
            </a:r>
          </a:p>
          <a:p>
            <a:pPr>
              <a:buClr>
                <a:srgbClr val="999999"/>
              </a:buClr>
            </a:pPr>
            <a:endParaRPr lang="en-US"/>
          </a:p>
          <a:p>
            <a:pPr>
              <a:buClr>
                <a:srgbClr val="999999"/>
              </a:buClr>
            </a:pPr>
            <a:r>
              <a:rPr lang="en-US"/>
              <a:t>Data Collection Method – Interviews</a:t>
            </a:r>
          </a:p>
          <a:p>
            <a:pPr>
              <a:buClr>
                <a:srgbClr val="999999"/>
              </a:buClr>
            </a:pPr>
            <a:endParaRPr lang="en-US"/>
          </a:p>
        </p:txBody>
      </p:sp>
    </p:spTree>
    <p:extLst>
      <p:ext uri="{BB962C8B-B14F-4D97-AF65-F5344CB8AC3E}">
        <p14:creationId xmlns:p14="http://schemas.microsoft.com/office/powerpoint/2010/main" val="1680203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Gantt Chart </a:t>
            </a:r>
            <a:endParaRPr lang="en-US"/>
          </a:p>
        </p:txBody>
      </p:sp>
      <p:pic>
        <p:nvPicPr>
          <p:cNvPr id="4" name="Picture 3" descr="A screenshot of a computer&#10;&#10;Description automatically generated with low confidence">
            <a:extLst>
              <a:ext uri="{FF2B5EF4-FFF2-40B4-BE49-F238E27FC236}">
                <a16:creationId xmlns:a16="http://schemas.microsoft.com/office/drawing/2014/main" id="{04309523-824C-B468-75F7-A80519313E5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49" y="2117035"/>
            <a:ext cx="12167637" cy="2613991"/>
          </a:xfrm>
          <a:prstGeom prst="rect">
            <a:avLst/>
          </a:prstGeom>
        </p:spPr>
      </p:pic>
    </p:spTree>
    <p:extLst>
      <p:ext uri="{BB962C8B-B14F-4D97-AF65-F5344CB8AC3E}">
        <p14:creationId xmlns:p14="http://schemas.microsoft.com/office/powerpoint/2010/main" val="4027770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Literature Review</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a:xfrm>
            <a:off x="1103313" y="1540566"/>
            <a:ext cx="4992688" cy="4707834"/>
          </a:xfrm>
        </p:spPr>
        <p:txBody>
          <a:bodyPr vert="horz" lIns="91440" tIns="45720" rIns="91440" bIns="45720" rtlCol="0" anchor="t">
            <a:noAutofit/>
          </a:bodyPr>
          <a:lstStyle/>
          <a:p>
            <a:r>
              <a:rPr lang="en-US">
                <a:cs typeface="Calibri"/>
              </a:rPr>
              <a:t>What are time management tools?</a:t>
            </a:r>
          </a:p>
          <a:p>
            <a:endParaRPr lang="en-US">
              <a:cs typeface="Calibri"/>
            </a:endParaRPr>
          </a:p>
          <a:p>
            <a:r>
              <a:rPr lang="en-US">
                <a:cs typeface="Calibri"/>
              </a:rPr>
              <a:t>What is personnel scheduling?	</a:t>
            </a:r>
          </a:p>
          <a:p>
            <a:pPr marL="0" indent="0">
              <a:buNone/>
            </a:pPr>
            <a:r>
              <a:rPr lang="en-US">
                <a:cs typeface="Calibri"/>
              </a:rPr>
              <a:t>	</a:t>
            </a:r>
          </a:p>
          <a:p>
            <a:r>
              <a:rPr lang="en-US">
                <a:cs typeface="Calibri"/>
              </a:rPr>
              <a:t>What is a </a:t>
            </a:r>
            <a:r>
              <a:rPr lang="en-US" err="1">
                <a:cs typeface="Calibri"/>
              </a:rPr>
              <a:t>rota</a:t>
            </a:r>
            <a:r>
              <a:rPr lang="en-US">
                <a:cs typeface="Calibri"/>
              </a:rPr>
              <a:t>?</a:t>
            </a:r>
          </a:p>
          <a:p>
            <a:pPr marL="0" indent="0">
              <a:buNone/>
            </a:pPr>
            <a:r>
              <a:rPr lang="en-US">
                <a:cs typeface="Calibri"/>
              </a:rPr>
              <a:t>		</a:t>
            </a:r>
          </a:p>
          <a:p>
            <a:r>
              <a:rPr lang="en-US">
                <a:cs typeface="Calibri"/>
              </a:rPr>
              <a:t>The shortcomings</a:t>
            </a:r>
          </a:p>
          <a:p>
            <a:pPr marL="0" indent="0">
              <a:buNone/>
            </a:pPr>
            <a:r>
              <a:rPr lang="en-US">
                <a:cs typeface="Calibri"/>
              </a:rPr>
              <a:t>		</a:t>
            </a:r>
          </a:p>
          <a:p>
            <a:r>
              <a:rPr lang="en-US">
                <a:cs typeface="Calibri"/>
              </a:rPr>
              <a:t>Legal considerations</a:t>
            </a:r>
          </a:p>
          <a:p>
            <a:pPr marL="0" indent="0">
              <a:buNone/>
            </a:pPr>
            <a:r>
              <a:rPr lang="en-US">
                <a:cs typeface="Calibri"/>
              </a:rPr>
              <a:t>				</a:t>
            </a:r>
          </a:p>
          <a:p>
            <a:r>
              <a:rPr lang="en-US">
                <a:cs typeface="Calibri"/>
              </a:rPr>
              <a:t>Current tools and technologies</a:t>
            </a:r>
          </a:p>
          <a:p>
            <a:pPr marL="0" indent="0">
              <a:buNone/>
            </a:pPr>
            <a:endParaRPr lang="en-US">
              <a:cs typeface="Calibri"/>
            </a:endParaRPr>
          </a:p>
        </p:txBody>
      </p:sp>
      <p:sp>
        <p:nvSpPr>
          <p:cNvPr id="5" name="Content Placeholder 2">
            <a:extLst>
              <a:ext uri="{FF2B5EF4-FFF2-40B4-BE49-F238E27FC236}">
                <a16:creationId xmlns:a16="http://schemas.microsoft.com/office/drawing/2014/main" id="{A5385882-4D47-27A9-C556-8CEFF6EB1F4F}"/>
              </a:ext>
            </a:extLst>
          </p:cNvPr>
          <p:cNvSpPr txBox="1">
            <a:spLocks/>
          </p:cNvSpPr>
          <p:nvPr/>
        </p:nvSpPr>
        <p:spPr>
          <a:xfrm>
            <a:off x="6553203" y="1540566"/>
            <a:ext cx="4992688" cy="470783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US">
                <a:cs typeface="Calibri"/>
              </a:rPr>
              <a:t>C – Currency</a:t>
            </a:r>
          </a:p>
          <a:p>
            <a:pPr marL="0" indent="0">
              <a:buNone/>
            </a:pPr>
            <a:endParaRPr lang="en-US">
              <a:cs typeface="Calibri"/>
            </a:endParaRPr>
          </a:p>
          <a:p>
            <a:pPr marL="0" indent="0">
              <a:buNone/>
            </a:pPr>
            <a:r>
              <a:rPr lang="en-US">
                <a:cs typeface="Calibri"/>
              </a:rPr>
              <a:t>R- Relevance</a:t>
            </a:r>
          </a:p>
          <a:p>
            <a:pPr marL="0" indent="0">
              <a:buNone/>
            </a:pPr>
            <a:endParaRPr lang="en-US">
              <a:cs typeface="Calibri"/>
            </a:endParaRPr>
          </a:p>
          <a:p>
            <a:pPr marL="0" indent="0">
              <a:buNone/>
            </a:pPr>
            <a:r>
              <a:rPr lang="en-US">
                <a:cs typeface="Calibri"/>
              </a:rPr>
              <a:t>A – Authority </a:t>
            </a:r>
          </a:p>
          <a:p>
            <a:pPr marL="0" indent="0">
              <a:buNone/>
            </a:pPr>
            <a:endParaRPr lang="en-US">
              <a:cs typeface="Calibri"/>
            </a:endParaRPr>
          </a:p>
          <a:p>
            <a:pPr marL="0" indent="0">
              <a:buNone/>
            </a:pPr>
            <a:r>
              <a:rPr lang="en-US">
                <a:cs typeface="Calibri"/>
              </a:rPr>
              <a:t>A – Accuracy</a:t>
            </a:r>
          </a:p>
          <a:p>
            <a:pPr marL="0" indent="0">
              <a:buNone/>
            </a:pPr>
            <a:endParaRPr lang="en-US">
              <a:cs typeface="Calibri"/>
            </a:endParaRPr>
          </a:p>
          <a:p>
            <a:pPr marL="0" indent="0">
              <a:buNone/>
            </a:pPr>
            <a:r>
              <a:rPr lang="en-US">
                <a:cs typeface="Calibri"/>
              </a:rPr>
              <a:t>P – Purpose (4)</a:t>
            </a:r>
          </a:p>
          <a:p>
            <a:pPr marL="0" indent="0">
              <a:buFont typeface="Wingdings 3" charset="2"/>
              <a:buNone/>
            </a:pPr>
            <a:endParaRPr lang="en-US">
              <a:cs typeface="Calibri"/>
            </a:endParaRPr>
          </a:p>
        </p:txBody>
      </p:sp>
    </p:spTree>
    <p:extLst>
      <p:ext uri="{BB962C8B-B14F-4D97-AF65-F5344CB8AC3E}">
        <p14:creationId xmlns:p14="http://schemas.microsoft.com/office/powerpoint/2010/main" val="3731066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What are time management tools?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a:normAutofit/>
          </a:bodyPr>
          <a:lstStyle/>
          <a:p>
            <a:r>
              <a:rPr lang="en-US"/>
              <a:t>Application created will be a time management tool.</a:t>
            </a:r>
          </a:p>
          <a:p>
            <a:r>
              <a:rPr lang="en-US"/>
              <a:t>Builds on the title of the project.</a:t>
            </a:r>
          </a:p>
          <a:p>
            <a:endParaRPr lang="en-US"/>
          </a:p>
          <a:p>
            <a:endParaRPr lang="en-US"/>
          </a:p>
          <a:p>
            <a:r>
              <a:rPr lang="en-US"/>
              <a:t>Definition – </a:t>
            </a:r>
            <a:r>
              <a:rPr lang="en-GB"/>
              <a:t>all software products and tools that are used by Supplier to deliver and manage the Services. (5)</a:t>
            </a:r>
            <a:endParaRPr lang="en-US"/>
          </a:p>
          <a:p>
            <a:r>
              <a:rPr lang="en-US"/>
              <a:t>Use – Influence Industry. (6)</a:t>
            </a:r>
          </a:p>
          <a:p>
            <a:r>
              <a:rPr lang="en-US"/>
              <a:t>Importance – Gains competitive advantage</a:t>
            </a:r>
          </a:p>
          <a:p>
            <a:endParaRPr lang="en-US"/>
          </a:p>
        </p:txBody>
      </p:sp>
    </p:spTree>
    <p:extLst>
      <p:ext uri="{BB962C8B-B14F-4D97-AF65-F5344CB8AC3E}">
        <p14:creationId xmlns:p14="http://schemas.microsoft.com/office/powerpoint/2010/main" val="783037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What is personnel scheduling?</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a:lstStyle/>
          <a:p>
            <a:r>
              <a:rPr lang="en-US"/>
              <a:t>Application created will provide personnel scheduling.</a:t>
            </a:r>
          </a:p>
          <a:p>
            <a:r>
              <a:rPr lang="en-US"/>
              <a:t>Builds on the title of the project.</a:t>
            </a:r>
          </a:p>
          <a:p>
            <a:endParaRPr lang="en-US"/>
          </a:p>
          <a:p>
            <a:endParaRPr lang="en-US"/>
          </a:p>
          <a:p>
            <a:r>
              <a:rPr lang="en-US"/>
              <a:t>Definition – </a:t>
            </a:r>
            <a:r>
              <a:rPr lang="en-GB"/>
              <a:t>‘a schedule naming all Personnel and Key persons’ (7).</a:t>
            </a:r>
            <a:endParaRPr lang="en-US"/>
          </a:p>
          <a:p>
            <a:r>
              <a:rPr lang="en-US"/>
              <a:t>Roles needed.</a:t>
            </a:r>
          </a:p>
          <a:p>
            <a:r>
              <a:rPr lang="en-US"/>
              <a:t>Importance – Tracking personnel and hours</a:t>
            </a:r>
          </a:p>
          <a:p>
            <a:endParaRPr lang="en-US"/>
          </a:p>
        </p:txBody>
      </p:sp>
    </p:spTree>
    <p:extLst>
      <p:ext uri="{BB962C8B-B14F-4D97-AF65-F5344CB8AC3E}">
        <p14:creationId xmlns:p14="http://schemas.microsoft.com/office/powerpoint/2010/main" val="36099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What is a </a:t>
            </a:r>
            <a:r>
              <a:rPr lang="en-US" err="1">
                <a:cs typeface="Calibri Light"/>
              </a:rPr>
              <a:t>rota</a:t>
            </a:r>
            <a:r>
              <a:rPr lang="en-US">
                <a:cs typeface="Calibri Light"/>
              </a:rPr>
              <a:t>?</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a:lstStyle/>
          <a:p>
            <a:r>
              <a:rPr lang="en-US"/>
              <a:t>Main feature of application will be </a:t>
            </a:r>
            <a:r>
              <a:rPr lang="en-US" err="1"/>
              <a:t>rota</a:t>
            </a:r>
            <a:r>
              <a:rPr lang="en-US"/>
              <a:t> creator.</a:t>
            </a:r>
          </a:p>
          <a:p>
            <a:r>
              <a:rPr lang="en-US"/>
              <a:t>Further understanding on what is needed for the application</a:t>
            </a:r>
          </a:p>
          <a:p>
            <a:endParaRPr lang="en-US"/>
          </a:p>
          <a:p>
            <a:endParaRPr lang="en-US"/>
          </a:p>
          <a:p>
            <a:r>
              <a:rPr lang="en-US"/>
              <a:t>Definition – </a:t>
            </a:r>
            <a:r>
              <a:rPr lang="en-GB"/>
              <a:t>a list of things that have to be done and of the people who will do them (8) </a:t>
            </a:r>
            <a:endParaRPr lang="en-US"/>
          </a:p>
          <a:p>
            <a:r>
              <a:rPr lang="en-US"/>
              <a:t>Rota Requirements – flexible, completion, staff information</a:t>
            </a:r>
          </a:p>
        </p:txBody>
      </p:sp>
    </p:spTree>
    <p:extLst>
      <p:ext uri="{BB962C8B-B14F-4D97-AF65-F5344CB8AC3E}">
        <p14:creationId xmlns:p14="http://schemas.microsoft.com/office/powerpoint/2010/main" val="1525986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Shortcomings of </a:t>
            </a:r>
            <a:r>
              <a:rPr lang="en-US" err="1">
                <a:cs typeface="Calibri Light"/>
              </a:rPr>
              <a:t>Rotas</a:t>
            </a:r>
            <a:r>
              <a:rPr lang="en-US">
                <a:cs typeface="Calibri Light"/>
              </a:rPr>
              <a:t> and Personnel Scheduling</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a:lstStyle/>
          <a:p>
            <a:r>
              <a:rPr lang="en-US"/>
              <a:t>So that the proposed application does not have the same shortcomings.</a:t>
            </a:r>
          </a:p>
          <a:p>
            <a:r>
              <a:rPr lang="en-US"/>
              <a:t>Understand what not to do</a:t>
            </a:r>
          </a:p>
          <a:p>
            <a:r>
              <a:rPr lang="en-US"/>
              <a:t>User is main focus</a:t>
            </a:r>
          </a:p>
          <a:p>
            <a:endParaRPr lang="en-US"/>
          </a:p>
          <a:p>
            <a:endParaRPr lang="en-US"/>
          </a:p>
          <a:p>
            <a:r>
              <a:rPr lang="en-US"/>
              <a:t>Rota Gaps</a:t>
            </a:r>
          </a:p>
          <a:p>
            <a:r>
              <a:rPr lang="en-US"/>
              <a:t>Staff Health Issues</a:t>
            </a:r>
          </a:p>
          <a:p>
            <a:r>
              <a:rPr lang="en-US"/>
              <a:t>Delegation of Tasks</a:t>
            </a:r>
          </a:p>
          <a:p>
            <a:endParaRPr lang="en-US"/>
          </a:p>
        </p:txBody>
      </p:sp>
    </p:spTree>
    <p:extLst>
      <p:ext uri="{BB962C8B-B14F-4D97-AF65-F5344CB8AC3E}">
        <p14:creationId xmlns:p14="http://schemas.microsoft.com/office/powerpoint/2010/main" val="734057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Current Tools and Technologies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a:lstStyle/>
          <a:p>
            <a:r>
              <a:rPr lang="en-US"/>
              <a:t>What is out there?</a:t>
            </a:r>
          </a:p>
          <a:p>
            <a:r>
              <a:rPr lang="en-US"/>
              <a:t>Features?</a:t>
            </a:r>
          </a:p>
          <a:p>
            <a:r>
              <a:rPr lang="en-US"/>
              <a:t>How the proposed application can differ.</a:t>
            </a:r>
          </a:p>
          <a:p>
            <a:endParaRPr lang="en-US"/>
          </a:p>
          <a:p>
            <a:endParaRPr lang="en-US"/>
          </a:p>
          <a:p>
            <a:r>
              <a:rPr lang="en-US"/>
              <a:t>Spreadsheet Software</a:t>
            </a:r>
          </a:p>
          <a:p>
            <a:r>
              <a:rPr lang="en-US" err="1"/>
              <a:t>Papershift</a:t>
            </a:r>
            <a:endParaRPr lang="en-US"/>
          </a:p>
          <a:p>
            <a:r>
              <a:rPr lang="en-US"/>
              <a:t>Smartsheet</a:t>
            </a:r>
          </a:p>
          <a:p>
            <a:endParaRPr lang="en-US"/>
          </a:p>
        </p:txBody>
      </p:sp>
    </p:spTree>
    <p:extLst>
      <p:ext uri="{BB962C8B-B14F-4D97-AF65-F5344CB8AC3E}">
        <p14:creationId xmlns:p14="http://schemas.microsoft.com/office/powerpoint/2010/main" val="1706960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A2AB-D075-C3E9-E101-B98DF143314E}"/>
              </a:ext>
            </a:extLst>
          </p:cNvPr>
          <p:cNvSpPr>
            <a:spLocks noGrp="1"/>
          </p:cNvSpPr>
          <p:nvPr>
            <p:ph type="title"/>
          </p:nvPr>
        </p:nvSpPr>
        <p:spPr/>
        <p:txBody>
          <a:bodyPr/>
          <a:lstStyle/>
          <a:p>
            <a:r>
              <a:rPr lang="en-GB"/>
              <a:t>Spreadsheet Software</a:t>
            </a:r>
          </a:p>
        </p:txBody>
      </p:sp>
      <p:sp>
        <p:nvSpPr>
          <p:cNvPr id="3" name="Content Placeholder 2">
            <a:extLst>
              <a:ext uri="{FF2B5EF4-FFF2-40B4-BE49-F238E27FC236}">
                <a16:creationId xmlns:a16="http://schemas.microsoft.com/office/drawing/2014/main" id="{87D2A8EC-ED00-272C-3BDA-5AF7C1F6B7C1}"/>
              </a:ext>
            </a:extLst>
          </p:cNvPr>
          <p:cNvSpPr>
            <a:spLocks noGrp="1"/>
          </p:cNvSpPr>
          <p:nvPr>
            <p:ph idx="1"/>
          </p:nvPr>
        </p:nvSpPr>
        <p:spPr/>
        <p:txBody>
          <a:bodyPr/>
          <a:lstStyle/>
          <a:p>
            <a:r>
              <a:rPr lang="en-GB"/>
              <a:t>Common</a:t>
            </a:r>
          </a:p>
          <a:p>
            <a:endParaRPr lang="en-GB"/>
          </a:p>
          <a:p>
            <a:r>
              <a:rPr lang="en-GB"/>
              <a:t>Easy to create and use</a:t>
            </a:r>
          </a:p>
          <a:p>
            <a:endParaRPr lang="en-GB"/>
          </a:p>
          <a:p>
            <a:r>
              <a:rPr lang="en-GB"/>
              <a:t>An upgrade of handwritten records to a complicated spreadsheet (9)</a:t>
            </a:r>
          </a:p>
          <a:p>
            <a:endParaRPr lang="en-GB"/>
          </a:p>
          <a:p>
            <a:r>
              <a:rPr lang="en-GB"/>
              <a:t>Not what they were intended for</a:t>
            </a:r>
          </a:p>
        </p:txBody>
      </p:sp>
      <p:pic>
        <p:nvPicPr>
          <p:cNvPr id="1030" name="Picture 6" descr="Microsoft Excel Logo">
            <a:extLst>
              <a:ext uri="{FF2B5EF4-FFF2-40B4-BE49-F238E27FC236}">
                <a16:creationId xmlns:a16="http://schemas.microsoft.com/office/drawing/2014/main" id="{F61562FF-7804-8947-A962-47A2556358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9152" y="1319342"/>
            <a:ext cx="1897128" cy="10678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oogle Sheets Logo transparent PNG - StickPNG">
            <a:extLst>
              <a:ext uri="{FF2B5EF4-FFF2-40B4-BE49-F238E27FC236}">
                <a16:creationId xmlns:a16="http://schemas.microsoft.com/office/drawing/2014/main" id="{3D000416-5BA3-3EDE-90A2-70C40CB1B1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6280" y="1197831"/>
            <a:ext cx="2752408" cy="131083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umbers User Guide for Mac – Apple Support (UK)">
            <a:extLst>
              <a:ext uri="{FF2B5EF4-FFF2-40B4-BE49-F238E27FC236}">
                <a16:creationId xmlns:a16="http://schemas.microsoft.com/office/drawing/2014/main" id="{3C0C71EA-5861-C018-26C3-51832AA55F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3855" y="2508665"/>
            <a:ext cx="1334698" cy="133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2960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DFCCA-6170-77F2-B770-D186D3ECB7A7}"/>
              </a:ext>
            </a:extLst>
          </p:cNvPr>
          <p:cNvSpPr>
            <a:spLocks noGrp="1"/>
          </p:cNvSpPr>
          <p:nvPr>
            <p:ph type="title"/>
          </p:nvPr>
        </p:nvSpPr>
        <p:spPr/>
        <p:txBody>
          <a:bodyPr/>
          <a:lstStyle/>
          <a:p>
            <a:r>
              <a:rPr lang="en-GB" err="1"/>
              <a:t>Papershift</a:t>
            </a:r>
            <a:endParaRPr lang="en-GB"/>
          </a:p>
        </p:txBody>
      </p:sp>
      <p:sp>
        <p:nvSpPr>
          <p:cNvPr id="3" name="Content Placeholder 2">
            <a:extLst>
              <a:ext uri="{FF2B5EF4-FFF2-40B4-BE49-F238E27FC236}">
                <a16:creationId xmlns:a16="http://schemas.microsoft.com/office/drawing/2014/main" id="{57378E47-F619-8D8D-6BF1-15EB54FBBF82}"/>
              </a:ext>
            </a:extLst>
          </p:cNvPr>
          <p:cNvSpPr>
            <a:spLocks noGrp="1"/>
          </p:cNvSpPr>
          <p:nvPr>
            <p:ph idx="1"/>
          </p:nvPr>
        </p:nvSpPr>
        <p:spPr/>
        <p:txBody>
          <a:bodyPr/>
          <a:lstStyle/>
          <a:p>
            <a:r>
              <a:rPr lang="en-GB"/>
              <a:t>Manages absence, tracks time, plans roster.</a:t>
            </a:r>
          </a:p>
          <a:p>
            <a:endParaRPr lang="en-GB"/>
          </a:p>
          <a:p>
            <a:r>
              <a:rPr lang="en-GB"/>
              <a:t>5 Million shifts</a:t>
            </a:r>
          </a:p>
          <a:p>
            <a:endParaRPr lang="en-GB"/>
          </a:p>
          <a:p>
            <a:r>
              <a:rPr lang="en-GB"/>
              <a:t>Aldi, Subway &amp; Burger King</a:t>
            </a:r>
          </a:p>
          <a:p>
            <a:endParaRPr lang="en-GB"/>
          </a:p>
          <a:p>
            <a:r>
              <a:rPr lang="en-GB"/>
              <a:t>Unsuitable for small business </a:t>
            </a:r>
          </a:p>
          <a:p>
            <a:endParaRPr lang="en-GB"/>
          </a:p>
          <a:p>
            <a:r>
              <a:rPr lang="en-GB"/>
              <a:t>3 euros per employee per month</a:t>
            </a:r>
          </a:p>
        </p:txBody>
      </p:sp>
      <p:pic>
        <p:nvPicPr>
          <p:cNvPr id="2050" name="Picture 2" descr="EasySecure | Papershift">
            <a:extLst>
              <a:ext uri="{FF2B5EF4-FFF2-40B4-BE49-F238E27FC236}">
                <a16:creationId xmlns:a16="http://schemas.microsoft.com/office/drawing/2014/main" id="{2505C2D1-1CE8-8A69-81DF-86D0E4787B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1704335"/>
            <a:ext cx="4048460" cy="114179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apershift Pricing, Cost &amp; Reviews - Capterra UK 2023">
            <a:extLst>
              <a:ext uri="{FF2B5EF4-FFF2-40B4-BE49-F238E27FC236}">
                <a16:creationId xmlns:a16="http://schemas.microsoft.com/office/drawing/2014/main" id="{97D229FA-91F5-68B2-A895-5E30ADFA9A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412"/>
          <a:stretch/>
        </p:blipFill>
        <p:spPr bwMode="auto">
          <a:xfrm>
            <a:off x="7315200" y="3429000"/>
            <a:ext cx="4453914" cy="2892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758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DC57-03BC-11CC-2E7D-5777C9DC6032}"/>
              </a:ext>
            </a:extLst>
          </p:cNvPr>
          <p:cNvSpPr>
            <a:spLocks noGrp="1"/>
          </p:cNvSpPr>
          <p:nvPr>
            <p:ph type="title"/>
          </p:nvPr>
        </p:nvSpPr>
        <p:spPr/>
        <p:txBody>
          <a:bodyPr/>
          <a:lstStyle/>
          <a:p>
            <a:r>
              <a:rPr lang="en-GB"/>
              <a:t>Smartsheet</a:t>
            </a:r>
          </a:p>
        </p:txBody>
      </p:sp>
      <p:sp>
        <p:nvSpPr>
          <p:cNvPr id="3" name="Content Placeholder 2">
            <a:extLst>
              <a:ext uri="{FF2B5EF4-FFF2-40B4-BE49-F238E27FC236}">
                <a16:creationId xmlns:a16="http://schemas.microsoft.com/office/drawing/2014/main" id="{BA17F339-7361-1C7D-01AE-8B0547E22F6D}"/>
              </a:ext>
            </a:extLst>
          </p:cNvPr>
          <p:cNvSpPr>
            <a:spLocks noGrp="1"/>
          </p:cNvSpPr>
          <p:nvPr>
            <p:ph idx="1"/>
          </p:nvPr>
        </p:nvSpPr>
        <p:spPr/>
        <p:txBody>
          <a:bodyPr/>
          <a:lstStyle/>
          <a:p>
            <a:r>
              <a:rPr lang="en-GB"/>
              <a:t>What The Gwyn Hall uses</a:t>
            </a:r>
          </a:p>
          <a:p>
            <a:endParaRPr lang="en-GB"/>
          </a:p>
          <a:p>
            <a:r>
              <a:rPr lang="en-GB"/>
              <a:t>Better than excel</a:t>
            </a:r>
          </a:p>
          <a:p>
            <a:endParaRPr lang="en-GB"/>
          </a:p>
          <a:p>
            <a:r>
              <a:rPr lang="en-GB"/>
              <a:t>Original aim – centralised location of Microsoft services</a:t>
            </a:r>
          </a:p>
          <a:p>
            <a:endParaRPr lang="en-GB"/>
          </a:p>
          <a:p>
            <a:r>
              <a:rPr lang="en-GB"/>
              <a:t>£5 Per Month</a:t>
            </a:r>
          </a:p>
        </p:txBody>
      </p:sp>
      <p:pic>
        <p:nvPicPr>
          <p:cNvPr id="3074" name="Picture 2" descr="Pricing | Smartsheet">
            <a:extLst>
              <a:ext uri="{FF2B5EF4-FFF2-40B4-BE49-F238E27FC236}">
                <a16:creationId xmlns:a16="http://schemas.microsoft.com/office/drawing/2014/main" id="{1270B4D8-FFE3-DA1C-8157-27E8ED12D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405" y="1500935"/>
            <a:ext cx="2038331" cy="203833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odern Project &amp; Work Management Platform | Smartsheet">
            <a:extLst>
              <a:ext uri="{FF2B5EF4-FFF2-40B4-BE49-F238E27FC236}">
                <a16:creationId xmlns:a16="http://schemas.microsoft.com/office/drawing/2014/main" id="{E25A962F-E4DA-58DA-C3AB-89B3667FD0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9149" y="4102492"/>
            <a:ext cx="5199872" cy="2928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7643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Development Platforms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a:xfrm>
            <a:off x="1104293" y="2073176"/>
            <a:ext cx="8946541" cy="4195481"/>
          </a:xfrm>
        </p:spPr>
        <p:txBody>
          <a:bodyPr/>
          <a:lstStyle/>
          <a:p>
            <a:r>
              <a:rPr lang="en-US"/>
              <a:t>Understand how the application will be developed?</a:t>
            </a:r>
          </a:p>
          <a:p>
            <a:r>
              <a:rPr lang="en-US"/>
              <a:t>Software and Database</a:t>
            </a:r>
          </a:p>
          <a:p>
            <a:endParaRPr lang="en-US"/>
          </a:p>
          <a:p>
            <a:r>
              <a:rPr lang="en-US"/>
              <a:t>Visual Studio</a:t>
            </a:r>
          </a:p>
          <a:p>
            <a:r>
              <a:rPr lang="en-US"/>
              <a:t>Xamarin</a:t>
            </a:r>
          </a:p>
          <a:p>
            <a:r>
              <a:rPr lang="en-US"/>
              <a:t>Database Driven Website</a:t>
            </a:r>
          </a:p>
          <a:p>
            <a:endParaRPr lang="en-US"/>
          </a:p>
        </p:txBody>
      </p:sp>
      <p:pic>
        <p:nvPicPr>
          <p:cNvPr id="5" name="Picture 10" descr="MySQL Logo PNG Transparent &amp; SVG Vector - Freebie Supply">
            <a:extLst>
              <a:ext uri="{FF2B5EF4-FFF2-40B4-BE49-F238E27FC236}">
                <a16:creationId xmlns:a16="http://schemas.microsoft.com/office/drawing/2014/main" id="{D8330811-21B1-A047-DD0A-CAE3634F6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8820" y="4697145"/>
            <a:ext cx="2029416" cy="15220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Visual Studio logo and symbol, meaning, history, PNG">
            <a:extLst>
              <a:ext uri="{FF2B5EF4-FFF2-40B4-BE49-F238E27FC236}">
                <a16:creationId xmlns:a16="http://schemas.microsoft.com/office/drawing/2014/main" id="{9BAE37B6-AE2E-7588-63E4-35091363B2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170917"/>
            <a:ext cx="1683930" cy="10524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C7659D8-3735-89B2-F8F3-E5F5DF20D5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0911" y="4286091"/>
            <a:ext cx="2150378" cy="902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7392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Legal Considerations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a:lstStyle/>
          <a:p>
            <a:r>
              <a:rPr lang="en-US"/>
              <a:t>Must not breach laws for both business and developer</a:t>
            </a:r>
          </a:p>
          <a:p>
            <a:endParaRPr lang="en-US"/>
          </a:p>
          <a:p>
            <a:r>
              <a:rPr lang="en-US"/>
              <a:t>The Working Time Regulations 1998</a:t>
            </a:r>
          </a:p>
          <a:p>
            <a:r>
              <a:rPr lang="en-US"/>
              <a:t>The Data Protection Act</a:t>
            </a:r>
          </a:p>
          <a:p>
            <a:endParaRPr lang="en-US"/>
          </a:p>
        </p:txBody>
      </p:sp>
    </p:spTree>
    <p:extLst>
      <p:ext uri="{BB962C8B-B14F-4D97-AF65-F5344CB8AC3E}">
        <p14:creationId xmlns:p14="http://schemas.microsoft.com/office/powerpoint/2010/main" val="442098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4EC6D-72BE-E60C-BB54-E78D8D2ECC27}"/>
              </a:ext>
            </a:extLst>
          </p:cNvPr>
          <p:cNvSpPr>
            <a:spLocks noGrp="1"/>
          </p:cNvSpPr>
          <p:nvPr>
            <p:ph type="title"/>
          </p:nvPr>
        </p:nvSpPr>
        <p:spPr/>
        <p:txBody>
          <a:bodyPr/>
          <a:lstStyle/>
          <a:p>
            <a:r>
              <a:rPr lang="en-GB"/>
              <a:t>Working Time Regulations 1998</a:t>
            </a:r>
          </a:p>
        </p:txBody>
      </p:sp>
      <p:sp>
        <p:nvSpPr>
          <p:cNvPr id="3" name="Content Placeholder 2">
            <a:extLst>
              <a:ext uri="{FF2B5EF4-FFF2-40B4-BE49-F238E27FC236}">
                <a16:creationId xmlns:a16="http://schemas.microsoft.com/office/drawing/2014/main" id="{0530DC5A-1F64-49DF-D7A9-F2B3D4B02643}"/>
              </a:ext>
            </a:extLst>
          </p:cNvPr>
          <p:cNvSpPr>
            <a:spLocks noGrp="1"/>
          </p:cNvSpPr>
          <p:nvPr>
            <p:ph idx="1"/>
          </p:nvPr>
        </p:nvSpPr>
        <p:spPr/>
        <p:txBody>
          <a:bodyPr/>
          <a:lstStyle/>
          <a:p>
            <a:r>
              <a:rPr lang="en-GB"/>
              <a:t>Applies to every sector in UK</a:t>
            </a:r>
          </a:p>
          <a:p>
            <a:r>
              <a:rPr lang="en-GB"/>
              <a:t>Maximum Weekly Working Time</a:t>
            </a:r>
          </a:p>
          <a:p>
            <a:r>
              <a:rPr lang="en-GB"/>
              <a:t>Length of Night Work</a:t>
            </a:r>
          </a:p>
          <a:p>
            <a:r>
              <a:rPr lang="en-GB"/>
              <a:t>Pattern of Work,</a:t>
            </a:r>
          </a:p>
          <a:p>
            <a:r>
              <a:rPr lang="en-GB"/>
              <a:t>Weekly Rest Period</a:t>
            </a:r>
          </a:p>
          <a:p>
            <a:r>
              <a:rPr lang="en-GB"/>
              <a:t>Rest Breaks</a:t>
            </a:r>
          </a:p>
          <a:p>
            <a:r>
              <a:rPr lang="en-GB"/>
              <a:t>Maximum Hours per week less than 48</a:t>
            </a:r>
          </a:p>
          <a:p>
            <a:r>
              <a:rPr lang="en-GB"/>
              <a:t>11 hours between shifts</a:t>
            </a:r>
          </a:p>
          <a:p>
            <a:r>
              <a:rPr lang="en-GB"/>
              <a:t>1 Day off per 7 </a:t>
            </a:r>
          </a:p>
        </p:txBody>
      </p:sp>
      <p:pic>
        <p:nvPicPr>
          <p:cNvPr id="4098" name="Picture 2" descr="Working Time Regulations: A Guide to Your Rights - LocalSolicitors.com">
            <a:extLst>
              <a:ext uri="{FF2B5EF4-FFF2-40B4-BE49-F238E27FC236}">
                <a16:creationId xmlns:a16="http://schemas.microsoft.com/office/drawing/2014/main" id="{BC486510-0FC5-571F-2D84-2176194BFD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4607" y="2528047"/>
            <a:ext cx="4232943" cy="2823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818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C828-3699-EF64-BFB4-8090A50574A8}"/>
              </a:ext>
            </a:extLst>
          </p:cNvPr>
          <p:cNvSpPr>
            <a:spLocks noGrp="1"/>
          </p:cNvSpPr>
          <p:nvPr>
            <p:ph type="title"/>
          </p:nvPr>
        </p:nvSpPr>
        <p:spPr/>
        <p:txBody>
          <a:bodyPr/>
          <a:lstStyle/>
          <a:p>
            <a:r>
              <a:rPr lang="en-GB"/>
              <a:t>The Data Protection Act 2018</a:t>
            </a:r>
          </a:p>
        </p:txBody>
      </p:sp>
      <p:sp>
        <p:nvSpPr>
          <p:cNvPr id="3" name="Content Placeholder 2">
            <a:extLst>
              <a:ext uri="{FF2B5EF4-FFF2-40B4-BE49-F238E27FC236}">
                <a16:creationId xmlns:a16="http://schemas.microsoft.com/office/drawing/2014/main" id="{8C01C39E-8A9A-95E7-2911-254AD9FABDE3}"/>
              </a:ext>
            </a:extLst>
          </p:cNvPr>
          <p:cNvSpPr>
            <a:spLocks noGrp="1"/>
          </p:cNvSpPr>
          <p:nvPr>
            <p:ph idx="1"/>
          </p:nvPr>
        </p:nvSpPr>
        <p:spPr/>
        <p:txBody>
          <a:bodyPr/>
          <a:lstStyle/>
          <a:p>
            <a:r>
              <a:rPr lang="en-GB"/>
              <a:t>Guarantees safety of personal data</a:t>
            </a:r>
          </a:p>
          <a:p>
            <a:r>
              <a:rPr lang="en-GB"/>
              <a:t>Some principles include:</a:t>
            </a:r>
          </a:p>
          <a:p>
            <a:r>
              <a:rPr lang="en-GB"/>
              <a:t>Used fairly </a:t>
            </a:r>
          </a:p>
          <a:p>
            <a:r>
              <a:rPr lang="en-GB"/>
              <a:t>Used for specified purpose</a:t>
            </a:r>
          </a:p>
          <a:p>
            <a:r>
              <a:rPr lang="en-GB"/>
              <a:t>Kept up to date</a:t>
            </a:r>
          </a:p>
          <a:p>
            <a:r>
              <a:rPr lang="en-GB"/>
              <a:t>Kept for no longer than necessary</a:t>
            </a:r>
          </a:p>
          <a:p>
            <a:endParaRPr lang="en-GB"/>
          </a:p>
          <a:p>
            <a:r>
              <a:rPr lang="en-GB"/>
              <a:t>Failure to comply</a:t>
            </a:r>
          </a:p>
        </p:txBody>
      </p:sp>
      <p:pic>
        <p:nvPicPr>
          <p:cNvPr id="5122" name="Picture 2" descr="UK Personal Data Protection Act | General Data Protection Act UK">
            <a:extLst>
              <a:ext uri="{FF2B5EF4-FFF2-40B4-BE49-F238E27FC236}">
                <a16:creationId xmlns:a16="http://schemas.microsoft.com/office/drawing/2014/main" id="{7FDE3471-559A-FC10-FE61-60FDAC7748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3621" y="2474258"/>
            <a:ext cx="4235067" cy="2691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742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Resources Used</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a:xfrm>
            <a:off x="1103312" y="1853248"/>
            <a:ext cx="8946541" cy="4395151"/>
          </a:xfrm>
        </p:spPr>
        <p:txBody>
          <a:bodyPr vert="horz" lIns="91440" tIns="45720" rIns="91440" bIns="45720" rtlCol="0" anchor="t">
            <a:normAutofit lnSpcReduction="10000"/>
          </a:bodyPr>
          <a:lstStyle/>
          <a:p>
            <a:r>
              <a:rPr lang="en-US"/>
              <a:t>Total of 31 references within the project proposal.</a:t>
            </a:r>
          </a:p>
          <a:p>
            <a:r>
              <a:rPr lang="en-US"/>
              <a:t>CRAAP Analysis.</a:t>
            </a:r>
          </a:p>
          <a:p>
            <a:r>
              <a:rPr lang="en-US"/>
              <a:t>Explanation of Research Onion </a:t>
            </a:r>
          </a:p>
          <a:p>
            <a:r>
              <a:rPr lang="en-US"/>
              <a:t>Phenomenology</a:t>
            </a:r>
          </a:p>
          <a:p>
            <a:r>
              <a:rPr lang="en-US"/>
              <a:t>Government Service Agreement</a:t>
            </a:r>
          </a:p>
          <a:p>
            <a:r>
              <a:rPr lang="en-US"/>
              <a:t>Journals &amp; Research Papers</a:t>
            </a:r>
          </a:p>
          <a:p>
            <a:r>
              <a:rPr lang="en-US"/>
              <a:t>Government Documents</a:t>
            </a:r>
          </a:p>
          <a:p>
            <a:r>
              <a:rPr lang="en-US"/>
              <a:t>YouGov Survey</a:t>
            </a:r>
          </a:p>
          <a:p>
            <a:r>
              <a:rPr lang="en-US"/>
              <a:t>Cambridge Dictionary</a:t>
            </a:r>
          </a:p>
          <a:p>
            <a:r>
              <a:rPr lang="en-US"/>
              <a:t>Websites – Smartsheet, </a:t>
            </a:r>
            <a:r>
              <a:rPr lang="en-US" err="1"/>
              <a:t>Papershift</a:t>
            </a:r>
            <a:r>
              <a:rPr lang="en-US"/>
              <a:t>, HR, Forbes, Development Platforms</a:t>
            </a:r>
          </a:p>
          <a:p>
            <a:endParaRPr lang="en-US"/>
          </a:p>
        </p:txBody>
      </p:sp>
    </p:spTree>
    <p:extLst>
      <p:ext uri="{BB962C8B-B14F-4D97-AF65-F5344CB8AC3E}">
        <p14:creationId xmlns:p14="http://schemas.microsoft.com/office/powerpoint/2010/main" val="498610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Code/Prototypes/Demo</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vert="horz" lIns="91440" tIns="45720" rIns="91440" bIns="45720" rtlCol="0" anchor="t">
            <a:normAutofit/>
          </a:bodyPr>
          <a:lstStyle/>
          <a:p>
            <a:r>
              <a:rPr lang="en-US">
                <a:cs typeface="Calibri"/>
              </a:rPr>
              <a:t>In the prototype created there is 6 forms. These forms include:</a:t>
            </a:r>
            <a:endParaRPr lang="en-US"/>
          </a:p>
          <a:p>
            <a:pPr>
              <a:buClr>
                <a:srgbClr val="999999"/>
              </a:buClr>
            </a:pPr>
            <a:r>
              <a:rPr lang="en-US">
                <a:cs typeface="Calibri"/>
              </a:rPr>
              <a:t>Menu</a:t>
            </a:r>
          </a:p>
          <a:p>
            <a:pPr>
              <a:buClr>
                <a:srgbClr val="999999"/>
              </a:buClr>
            </a:pPr>
            <a:r>
              <a:rPr lang="en-US">
                <a:cs typeface="Calibri"/>
              </a:rPr>
              <a:t>Create Rota</a:t>
            </a:r>
          </a:p>
          <a:p>
            <a:pPr>
              <a:buClr>
                <a:srgbClr val="999999"/>
              </a:buClr>
            </a:pPr>
            <a:r>
              <a:rPr lang="en-US">
                <a:cs typeface="Calibri"/>
              </a:rPr>
              <a:t>View Rota</a:t>
            </a:r>
          </a:p>
          <a:p>
            <a:pPr>
              <a:buClr>
                <a:srgbClr val="999999"/>
              </a:buClr>
            </a:pPr>
            <a:r>
              <a:rPr lang="en-US">
                <a:cs typeface="Calibri"/>
              </a:rPr>
              <a:t>Add Staff</a:t>
            </a:r>
          </a:p>
          <a:p>
            <a:pPr>
              <a:buClr>
                <a:srgbClr val="999999"/>
              </a:buClr>
            </a:pPr>
            <a:r>
              <a:rPr lang="en-US">
                <a:cs typeface="Calibri"/>
              </a:rPr>
              <a:t>View Staff</a:t>
            </a:r>
          </a:p>
          <a:p>
            <a:pPr>
              <a:buClr>
                <a:srgbClr val="999999"/>
              </a:buClr>
            </a:pPr>
            <a:r>
              <a:rPr lang="en-US">
                <a:cs typeface="Calibri"/>
              </a:rPr>
              <a:t>Log In</a:t>
            </a:r>
          </a:p>
        </p:txBody>
      </p:sp>
    </p:spTree>
    <p:extLst>
      <p:ext uri="{BB962C8B-B14F-4D97-AF65-F5344CB8AC3E}">
        <p14:creationId xmlns:p14="http://schemas.microsoft.com/office/powerpoint/2010/main" val="1131759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616F7-DE51-502A-2887-FFC1BD9A4FEC}"/>
              </a:ext>
            </a:extLst>
          </p:cNvPr>
          <p:cNvSpPr>
            <a:spLocks noGrp="1"/>
          </p:cNvSpPr>
          <p:nvPr>
            <p:ph type="title"/>
          </p:nvPr>
        </p:nvSpPr>
        <p:spPr/>
        <p:txBody>
          <a:bodyPr/>
          <a:lstStyle/>
          <a:p>
            <a:r>
              <a:rPr lang="en-US"/>
              <a:t>Log In Form</a:t>
            </a:r>
          </a:p>
        </p:txBody>
      </p:sp>
      <p:pic>
        <p:nvPicPr>
          <p:cNvPr id="4" name="Picture 4" descr="Chart, bar chart&#10;&#10;Description automatically generated">
            <a:extLst>
              <a:ext uri="{FF2B5EF4-FFF2-40B4-BE49-F238E27FC236}">
                <a16:creationId xmlns:a16="http://schemas.microsoft.com/office/drawing/2014/main" id="{1FE684D5-451A-2704-AF9A-000AD848506F}"/>
              </a:ext>
            </a:extLst>
          </p:cNvPr>
          <p:cNvPicPr>
            <a:picLocks noGrp="1" noChangeAspect="1"/>
          </p:cNvPicPr>
          <p:nvPr>
            <p:ph idx="1"/>
          </p:nvPr>
        </p:nvPicPr>
        <p:blipFill>
          <a:blip r:embed="rId2"/>
          <a:stretch>
            <a:fillRect/>
          </a:stretch>
        </p:blipFill>
        <p:spPr>
          <a:xfrm>
            <a:off x="3292200" y="1719267"/>
            <a:ext cx="5460161" cy="3885121"/>
          </a:xfrm>
        </p:spPr>
      </p:pic>
    </p:spTree>
    <p:extLst>
      <p:ext uri="{BB962C8B-B14F-4D97-AF65-F5344CB8AC3E}">
        <p14:creationId xmlns:p14="http://schemas.microsoft.com/office/powerpoint/2010/main" val="35172872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8DBC-5C8C-48B3-29E6-C62D5CB77189}"/>
              </a:ext>
            </a:extLst>
          </p:cNvPr>
          <p:cNvSpPr>
            <a:spLocks noGrp="1"/>
          </p:cNvSpPr>
          <p:nvPr>
            <p:ph type="title"/>
          </p:nvPr>
        </p:nvSpPr>
        <p:spPr/>
        <p:txBody>
          <a:bodyPr/>
          <a:lstStyle/>
          <a:p>
            <a:r>
              <a:rPr lang="en-GB"/>
              <a:t>Log In Demo</a:t>
            </a:r>
          </a:p>
        </p:txBody>
      </p:sp>
      <p:pic>
        <p:nvPicPr>
          <p:cNvPr id="4" name="2023-01-19 13-56-24">
            <a:hlinkClick r:id="" action="ppaction://media"/>
            <a:extLst>
              <a:ext uri="{FF2B5EF4-FFF2-40B4-BE49-F238E27FC236}">
                <a16:creationId xmlns:a16="http://schemas.microsoft.com/office/drawing/2014/main" id="{E7E13782-1162-DF20-ADB9-91D57B5BA96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49953" y="648200"/>
            <a:ext cx="10092094" cy="5676400"/>
          </a:xfrm>
        </p:spPr>
      </p:pic>
    </p:spTree>
    <p:extLst>
      <p:ext uri="{BB962C8B-B14F-4D97-AF65-F5344CB8AC3E}">
        <p14:creationId xmlns:p14="http://schemas.microsoft.com/office/powerpoint/2010/main" val="272767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2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7EDC6-450B-0884-4610-068FFF2BDB7C}"/>
              </a:ext>
            </a:extLst>
          </p:cNvPr>
          <p:cNvSpPr>
            <a:spLocks noGrp="1"/>
          </p:cNvSpPr>
          <p:nvPr>
            <p:ph type="title"/>
          </p:nvPr>
        </p:nvSpPr>
        <p:spPr/>
        <p:txBody>
          <a:bodyPr/>
          <a:lstStyle/>
          <a:p>
            <a:r>
              <a:rPr lang="en-US"/>
              <a:t>Log In Form Code</a:t>
            </a:r>
          </a:p>
        </p:txBody>
      </p:sp>
      <p:pic>
        <p:nvPicPr>
          <p:cNvPr id="4" name="Picture 4" descr="Text&#10;&#10;Description automatically generated">
            <a:extLst>
              <a:ext uri="{FF2B5EF4-FFF2-40B4-BE49-F238E27FC236}">
                <a16:creationId xmlns:a16="http://schemas.microsoft.com/office/drawing/2014/main" id="{544137F1-0F60-0BD2-5E74-30A68F6C5A30}"/>
              </a:ext>
            </a:extLst>
          </p:cNvPr>
          <p:cNvPicPr>
            <a:picLocks noGrp="1" noChangeAspect="1"/>
          </p:cNvPicPr>
          <p:nvPr>
            <p:ph idx="1"/>
          </p:nvPr>
        </p:nvPicPr>
        <p:blipFill>
          <a:blip r:embed="rId2"/>
          <a:stretch>
            <a:fillRect/>
          </a:stretch>
        </p:blipFill>
        <p:spPr>
          <a:xfrm>
            <a:off x="646111" y="1152983"/>
            <a:ext cx="5696181" cy="1045415"/>
          </a:xfrm>
        </p:spPr>
      </p:pic>
      <p:pic>
        <p:nvPicPr>
          <p:cNvPr id="5" name="Picture 5" descr="Text&#10;&#10;Description automatically generated">
            <a:extLst>
              <a:ext uri="{FF2B5EF4-FFF2-40B4-BE49-F238E27FC236}">
                <a16:creationId xmlns:a16="http://schemas.microsoft.com/office/drawing/2014/main" id="{0870BB43-04B8-85B2-482F-166CF4AD8993}"/>
              </a:ext>
            </a:extLst>
          </p:cNvPr>
          <p:cNvPicPr>
            <a:picLocks noChangeAspect="1"/>
          </p:cNvPicPr>
          <p:nvPr/>
        </p:nvPicPr>
        <p:blipFill>
          <a:blip r:embed="rId3"/>
          <a:stretch>
            <a:fillRect/>
          </a:stretch>
        </p:blipFill>
        <p:spPr>
          <a:xfrm>
            <a:off x="646111" y="2329320"/>
            <a:ext cx="5696180" cy="2695762"/>
          </a:xfrm>
          <a:prstGeom prst="rect">
            <a:avLst/>
          </a:prstGeom>
        </p:spPr>
      </p:pic>
      <p:pic>
        <p:nvPicPr>
          <p:cNvPr id="6" name="Picture 5">
            <a:extLst>
              <a:ext uri="{FF2B5EF4-FFF2-40B4-BE49-F238E27FC236}">
                <a16:creationId xmlns:a16="http://schemas.microsoft.com/office/drawing/2014/main" id="{505F23CF-76E0-1F7F-560F-E299B43795D5}"/>
              </a:ext>
            </a:extLst>
          </p:cNvPr>
          <p:cNvPicPr>
            <a:picLocks noChangeAspect="1"/>
          </p:cNvPicPr>
          <p:nvPr/>
        </p:nvPicPr>
        <p:blipFill>
          <a:blip r:embed="rId4"/>
          <a:stretch>
            <a:fillRect/>
          </a:stretch>
        </p:blipFill>
        <p:spPr>
          <a:xfrm>
            <a:off x="6471178" y="1152983"/>
            <a:ext cx="4905375" cy="2352675"/>
          </a:xfrm>
          <a:prstGeom prst="rect">
            <a:avLst/>
          </a:prstGeom>
        </p:spPr>
      </p:pic>
      <p:pic>
        <p:nvPicPr>
          <p:cNvPr id="8" name="Picture 7">
            <a:extLst>
              <a:ext uri="{FF2B5EF4-FFF2-40B4-BE49-F238E27FC236}">
                <a16:creationId xmlns:a16="http://schemas.microsoft.com/office/drawing/2014/main" id="{42821215-E081-0C2F-1F15-8CFAFA352C0D}"/>
              </a:ext>
            </a:extLst>
          </p:cNvPr>
          <p:cNvPicPr>
            <a:picLocks noChangeAspect="1"/>
          </p:cNvPicPr>
          <p:nvPr/>
        </p:nvPicPr>
        <p:blipFill>
          <a:blip r:embed="rId5"/>
          <a:stretch>
            <a:fillRect/>
          </a:stretch>
        </p:blipFill>
        <p:spPr>
          <a:xfrm>
            <a:off x="6554719" y="3570206"/>
            <a:ext cx="4738292" cy="3227629"/>
          </a:xfrm>
          <a:prstGeom prst="rect">
            <a:avLst/>
          </a:prstGeom>
        </p:spPr>
      </p:pic>
    </p:spTree>
    <p:extLst>
      <p:ext uri="{BB962C8B-B14F-4D97-AF65-F5344CB8AC3E}">
        <p14:creationId xmlns:p14="http://schemas.microsoft.com/office/powerpoint/2010/main" val="12147789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24E3E-395F-4380-05C1-C0108058B75F}"/>
              </a:ext>
            </a:extLst>
          </p:cNvPr>
          <p:cNvSpPr>
            <a:spLocks noGrp="1"/>
          </p:cNvSpPr>
          <p:nvPr>
            <p:ph type="title"/>
          </p:nvPr>
        </p:nvSpPr>
        <p:spPr/>
        <p:txBody>
          <a:bodyPr/>
          <a:lstStyle/>
          <a:p>
            <a:r>
              <a:rPr lang="en-GB"/>
              <a:t>Menu Form</a:t>
            </a:r>
          </a:p>
        </p:txBody>
      </p:sp>
      <p:pic>
        <p:nvPicPr>
          <p:cNvPr id="5" name="Content Placeholder 4">
            <a:extLst>
              <a:ext uri="{FF2B5EF4-FFF2-40B4-BE49-F238E27FC236}">
                <a16:creationId xmlns:a16="http://schemas.microsoft.com/office/drawing/2014/main" id="{55D08D02-9212-3B60-99CB-C4E144C84F56}"/>
              </a:ext>
            </a:extLst>
          </p:cNvPr>
          <p:cNvPicPr>
            <a:picLocks noGrp="1" noChangeAspect="1"/>
          </p:cNvPicPr>
          <p:nvPr>
            <p:ph idx="1"/>
          </p:nvPr>
        </p:nvPicPr>
        <p:blipFill>
          <a:blip r:embed="rId2"/>
          <a:stretch>
            <a:fillRect/>
          </a:stretch>
        </p:blipFill>
        <p:spPr>
          <a:xfrm>
            <a:off x="3841354" y="1697635"/>
            <a:ext cx="4509291" cy="4195762"/>
          </a:xfrm>
        </p:spPr>
      </p:pic>
    </p:spTree>
    <p:extLst>
      <p:ext uri="{BB962C8B-B14F-4D97-AF65-F5344CB8AC3E}">
        <p14:creationId xmlns:p14="http://schemas.microsoft.com/office/powerpoint/2010/main" val="829987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24E3E-395F-4380-05C1-C0108058B75F}"/>
              </a:ext>
            </a:extLst>
          </p:cNvPr>
          <p:cNvSpPr>
            <a:spLocks noGrp="1"/>
          </p:cNvSpPr>
          <p:nvPr>
            <p:ph type="title"/>
          </p:nvPr>
        </p:nvSpPr>
        <p:spPr/>
        <p:txBody>
          <a:bodyPr/>
          <a:lstStyle/>
          <a:p>
            <a:r>
              <a:rPr lang="en-GB"/>
              <a:t>Menu Form Demo</a:t>
            </a:r>
          </a:p>
        </p:txBody>
      </p:sp>
      <p:pic>
        <p:nvPicPr>
          <p:cNvPr id="6" name="2023-01-19 13-59-29">
            <a:hlinkClick r:id="" action="ppaction://media"/>
            <a:extLst>
              <a:ext uri="{FF2B5EF4-FFF2-40B4-BE49-F238E27FC236}">
                <a16:creationId xmlns:a16="http://schemas.microsoft.com/office/drawing/2014/main" id="{E03BDB60-0B97-0ADF-1630-F9FCCDE6DE8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30396" y="1272092"/>
            <a:ext cx="9931208" cy="5585908"/>
          </a:xfrm>
        </p:spPr>
      </p:pic>
    </p:spTree>
    <p:extLst>
      <p:ext uri="{BB962C8B-B14F-4D97-AF65-F5344CB8AC3E}">
        <p14:creationId xmlns:p14="http://schemas.microsoft.com/office/powerpoint/2010/main" val="267851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24E3E-395F-4380-05C1-C0108058B75F}"/>
              </a:ext>
            </a:extLst>
          </p:cNvPr>
          <p:cNvSpPr>
            <a:spLocks noGrp="1"/>
          </p:cNvSpPr>
          <p:nvPr>
            <p:ph type="title"/>
          </p:nvPr>
        </p:nvSpPr>
        <p:spPr/>
        <p:txBody>
          <a:bodyPr/>
          <a:lstStyle/>
          <a:p>
            <a:r>
              <a:rPr lang="en-GB"/>
              <a:t>Menu Form Code</a:t>
            </a:r>
          </a:p>
        </p:txBody>
      </p:sp>
      <p:sp>
        <p:nvSpPr>
          <p:cNvPr id="4" name="Content Placeholder 3">
            <a:extLst>
              <a:ext uri="{FF2B5EF4-FFF2-40B4-BE49-F238E27FC236}">
                <a16:creationId xmlns:a16="http://schemas.microsoft.com/office/drawing/2014/main" id="{5667F611-119A-621D-FAD8-4D1CA3B19148}"/>
              </a:ext>
            </a:extLst>
          </p:cNvPr>
          <p:cNvSpPr>
            <a:spLocks noGrp="1"/>
          </p:cNvSpPr>
          <p:nvPr>
            <p:ph idx="1"/>
          </p:nvPr>
        </p:nvSpPr>
        <p:spPr/>
        <p:txBody>
          <a:bodyPr/>
          <a:lstStyle/>
          <a:p>
            <a:r>
              <a:rPr lang="en-GB"/>
              <a:t>Each button uses the same code.</a:t>
            </a:r>
          </a:p>
          <a:p>
            <a:r>
              <a:rPr lang="en-GB"/>
              <a:t>When a button is clicked the Menu Form closes.</a:t>
            </a:r>
          </a:p>
          <a:p>
            <a:r>
              <a:rPr lang="en-GB"/>
              <a:t>Then the form relative to which button the user clicked will open.</a:t>
            </a:r>
          </a:p>
          <a:p>
            <a:r>
              <a:rPr lang="en-GB"/>
              <a:t>The back button hides the current form and opens the </a:t>
            </a:r>
            <a:r>
              <a:rPr lang="en-GB" err="1"/>
              <a:t>LogIn</a:t>
            </a:r>
            <a:r>
              <a:rPr lang="en-GB"/>
              <a:t> Form.</a:t>
            </a:r>
          </a:p>
          <a:p>
            <a:r>
              <a:rPr lang="en-GB"/>
              <a:t>The only button not programmed is the Notify Staff button.</a:t>
            </a:r>
          </a:p>
        </p:txBody>
      </p:sp>
      <p:pic>
        <p:nvPicPr>
          <p:cNvPr id="7" name="Picture 6">
            <a:extLst>
              <a:ext uri="{FF2B5EF4-FFF2-40B4-BE49-F238E27FC236}">
                <a16:creationId xmlns:a16="http://schemas.microsoft.com/office/drawing/2014/main" id="{B1FF8B23-1D40-408F-0B60-F53865DBD444}"/>
              </a:ext>
            </a:extLst>
          </p:cNvPr>
          <p:cNvPicPr>
            <a:picLocks noChangeAspect="1"/>
          </p:cNvPicPr>
          <p:nvPr/>
        </p:nvPicPr>
        <p:blipFill>
          <a:blip r:embed="rId2"/>
          <a:stretch>
            <a:fillRect/>
          </a:stretch>
        </p:blipFill>
        <p:spPr>
          <a:xfrm>
            <a:off x="2757672" y="4451872"/>
            <a:ext cx="5181600" cy="1314450"/>
          </a:xfrm>
          <a:prstGeom prst="rect">
            <a:avLst/>
          </a:prstGeom>
        </p:spPr>
      </p:pic>
    </p:spTree>
    <p:extLst>
      <p:ext uri="{BB962C8B-B14F-4D97-AF65-F5344CB8AC3E}">
        <p14:creationId xmlns:p14="http://schemas.microsoft.com/office/powerpoint/2010/main" val="1079376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DE4E-E33B-1D51-3556-AB47D4F2CAEB}"/>
              </a:ext>
            </a:extLst>
          </p:cNvPr>
          <p:cNvSpPr>
            <a:spLocks noGrp="1"/>
          </p:cNvSpPr>
          <p:nvPr>
            <p:ph type="title"/>
          </p:nvPr>
        </p:nvSpPr>
        <p:spPr/>
        <p:txBody>
          <a:bodyPr/>
          <a:lstStyle/>
          <a:p>
            <a:r>
              <a:rPr lang="en-GB"/>
              <a:t>Staff Adder Form</a:t>
            </a:r>
          </a:p>
        </p:txBody>
      </p:sp>
      <p:pic>
        <p:nvPicPr>
          <p:cNvPr id="5" name="Content Placeholder 4">
            <a:extLst>
              <a:ext uri="{FF2B5EF4-FFF2-40B4-BE49-F238E27FC236}">
                <a16:creationId xmlns:a16="http://schemas.microsoft.com/office/drawing/2014/main" id="{55E60158-22A5-DA63-3C01-7CB6A055F91F}"/>
              </a:ext>
            </a:extLst>
          </p:cNvPr>
          <p:cNvPicPr>
            <a:picLocks noGrp="1" noChangeAspect="1"/>
          </p:cNvPicPr>
          <p:nvPr>
            <p:ph idx="1"/>
          </p:nvPr>
        </p:nvPicPr>
        <p:blipFill>
          <a:blip r:embed="rId2"/>
          <a:stretch>
            <a:fillRect/>
          </a:stretch>
        </p:blipFill>
        <p:spPr>
          <a:xfrm>
            <a:off x="2482489" y="1658938"/>
            <a:ext cx="7227022" cy="4195762"/>
          </a:xfrm>
        </p:spPr>
      </p:pic>
    </p:spTree>
    <p:extLst>
      <p:ext uri="{BB962C8B-B14F-4D97-AF65-F5344CB8AC3E}">
        <p14:creationId xmlns:p14="http://schemas.microsoft.com/office/powerpoint/2010/main" val="516759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DE4E-E33B-1D51-3556-AB47D4F2CAEB}"/>
              </a:ext>
            </a:extLst>
          </p:cNvPr>
          <p:cNvSpPr>
            <a:spLocks noGrp="1"/>
          </p:cNvSpPr>
          <p:nvPr>
            <p:ph type="title"/>
          </p:nvPr>
        </p:nvSpPr>
        <p:spPr/>
        <p:txBody>
          <a:bodyPr/>
          <a:lstStyle/>
          <a:p>
            <a:r>
              <a:rPr lang="en-GB"/>
              <a:t>Staff Adder Demo</a:t>
            </a:r>
          </a:p>
        </p:txBody>
      </p:sp>
      <p:pic>
        <p:nvPicPr>
          <p:cNvPr id="6" name="2023-01-19 14-03-25">
            <a:hlinkClick r:id="" action="ppaction://media"/>
            <a:extLst>
              <a:ext uri="{FF2B5EF4-FFF2-40B4-BE49-F238E27FC236}">
                <a16:creationId xmlns:a16="http://schemas.microsoft.com/office/drawing/2014/main" id="{AF936783-721D-7B27-0EE5-B064489FAB9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30135" y="747292"/>
            <a:ext cx="10060845" cy="5658824"/>
          </a:xfrm>
        </p:spPr>
      </p:pic>
    </p:spTree>
    <p:extLst>
      <p:ext uri="{BB962C8B-B14F-4D97-AF65-F5344CB8AC3E}">
        <p14:creationId xmlns:p14="http://schemas.microsoft.com/office/powerpoint/2010/main" val="171587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1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DE4E-E33B-1D51-3556-AB47D4F2CAEB}"/>
              </a:ext>
            </a:extLst>
          </p:cNvPr>
          <p:cNvSpPr>
            <a:spLocks noGrp="1"/>
          </p:cNvSpPr>
          <p:nvPr>
            <p:ph type="title"/>
          </p:nvPr>
        </p:nvSpPr>
        <p:spPr/>
        <p:txBody>
          <a:bodyPr/>
          <a:lstStyle/>
          <a:p>
            <a:r>
              <a:rPr lang="en-GB"/>
              <a:t>Staff Viewer Form</a:t>
            </a:r>
          </a:p>
        </p:txBody>
      </p:sp>
      <p:pic>
        <p:nvPicPr>
          <p:cNvPr id="7" name="Picture 6">
            <a:extLst>
              <a:ext uri="{FF2B5EF4-FFF2-40B4-BE49-F238E27FC236}">
                <a16:creationId xmlns:a16="http://schemas.microsoft.com/office/drawing/2014/main" id="{2E7085D3-29D2-1163-BF8C-84BE21F273CF}"/>
              </a:ext>
            </a:extLst>
          </p:cNvPr>
          <p:cNvPicPr>
            <a:picLocks noChangeAspect="1"/>
          </p:cNvPicPr>
          <p:nvPr/>
        </p:nvPicPr>
        <p:blipFill>
          <a:blip r:embed="rId2"/>
          <a:stretch>
            <a:fillRect/>
          </a:stretch>
        </p:blipFill>
        <p:spPr>
          <a:xfrm>
            <a:off x="733425" y="2243137"/>
            <a:ext cx="10725150" cy="2371725"/>
          </a:xfrm>
          <a:prstGeom prst="rect">
            <a:avLst/>
          </a:prstGeom>
        </p:spPr>
      </p:pic>
    </p:spTree>
    <p:extLst>
      <p:ext uri="{BB962C8B-B14F-4D97-AF65-F5344CB8AC3E}">
        <p14:creationId xmlns:p14="http://schemas.microsoft.com/office/powerpoint/2010/main" val="9154134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DE4E-E33B-1D51-3556-AB47D4F2CAEB}"/>
              </a:ext>
            </a:extLst>
          </p:cNvPr>
          <p:cNvSpPr>
            <a:spLocks noGrp="1"/>
          </p:cNvSpPr>
          <p:nvPr>
            <p:ph type="title"/>
          </p:nvPr>
        </p:nvSpPr>
        <p:spPr/>
        <p:txBody>
          <a:bodyPr/>
          <a:lstStyle/>
          <a:p>
            <a:r>
              <a:rPr lang="en-GB"/>
              <a:t>Staff Viewer Demo</a:t>
            </a:r>
          </a:p>
        </p:txBody>
      </p:sp>
      <p:pic>
        <p:nvPicPr>
          <p:cNvPr id="5" name="2023-01-19 14-10-13">
            <a:hlinkClick r:id="" action="ppaction://media"/>
            <a:extLst>
              <a:ext uri="{FF2B5EF4-FFF2-40B4-BE49-F238E27FC236}">
                <a16:creationId xmlns:a16="http://schemas.microsoft.com/office/drawing/2014/main" id="{633B9CAB-A416-9B88-39BE-59640F666AA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93638" y="1577080"/>
            <a:ext cx="9404723" cy="5289781"/>
          </a:xfrm>
        </p:spPr>
      </p:pic>
    </p:spTree>
    <p:extLst>
      <p:ext uri="{BB962C8B-B14F-4D97-AF65-F5344CB8AC3E}">
        <p14:creationId xmlns:p14="http://schemas.microsoft.com/office/powerpoint/2010/main" val="64234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CD985-5D46-AD3C-9BB6-D807F5C3BD2F}"/>
              </a:ext>
            </a:extLst>
          </p:cNvPr>
          <p:cNvSpPr>
            <a:spLocks noGrp="1"/>
          </p:cNvSpPr>
          <p:nvPr>
            <p:ph type="title"/>
          </p:nvPr>
        </p:nvSpPr>
        <p:spPr/>
        <p:txBody>
          <a:bodyPr/>
          <a:lstStyle/>
          <a:p>
            <a:r>
              <a:rPr lang="en-GB"/>
              <a:t>Rota Creator Form</a:t>
            </a:r>
          </a:p>
        </p:txBody>
      </p:sp>
      <p:sp>
        <p:nvSpPr>
          <p:cNvPr id="6" name="Content Placeholder 5">
            <a:extLst>
              <a:ext uri="{FF2B5EF4-FFF2-40B4-BE49-F238E27FC236}">
                <a16:creationId xmlns:a16="http://schemas.microsoft.com/office/drawing/2014/main" id="{22830A6F-57CC-824B-0E60-1BB40097B8C6}"/>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9C2417F5-CBD2-FFFE-C0B5-F74F2365285E}"/>
              </a:ext>
            </a:extLst>
          </p:cNvPr>
          <p:cNvPicPr>
            <a:picLocks noChangeAspect="1"/>
          </p:cNvPicPr>
          <p:nvPr/>
        </p:nvPicPr>
        <p:blipFill>
          <a:blip r:embed="rId2"/>
          <a:stretch>
            <a:fillRect/>
          </a:stretch>
        </p:blipFill>
        <p:spPr>
          <a:xfrm>
            <a:off x="2824162" y="1255619"/>
            <a:ext cx="6543675" cy="5314950"/>
          </a:xfrm>
          <a:prstGeom prst="rect">
            <a:avLst/>
          </a:prstGeom>
        </p:spPr>
      </p:pic>
    </p:spTree>
    <p:extLst>
      <p:ext uri="{BB962C8B-B14F-4D97-AF65-F5344CB8AC3E}">
        <p14:creationId xmlns:p14="http://schemas.microsoft.com/office/powerpoint/2010/main" val="41544755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CD985-5D46-AD3C-9BB6-D807F5C3BD2F}"/>
              </a:ext>
            </a:extLst>
          </p:cNvPr>
          <p:cNvSpPr>
            <a:spLocks noGrp="1"/>
          </p:cNvSpPr>
          <p:nvPr>
            <p:ph type="title"/>
          </p:nvPr>
        </p:nvSpPr>
        <p:spPr/>
        <p:txBody>
          <a:bodyPr/>
          <a:lstStyle/>
          <a:p>
            <a:r>
              <a:rPr lang="en-GB"/>
              <a:t>Rota Creator Demo</a:t>
            </a:r>
          </a:p>
        </p:txBody>
      </p:sp>
      <p:pic>
        <p:nvPicPr>
          <p:cNvPr id="4" name="2023-01-19 14-18-53">
            <a:hlinkClick r:id="" action="ppaction://media"/>
            <a:extLst>
              <a:ext uri="{FF2B5EF4-FFF2-40B4-BE49-F238E27FC236}">
                <a16:creationId xmlns:a16="http://schemas.microsoft.com/office/drawing/2014/main" id="{B9DDE061-5729-D0FF-1FC5-462B61D0A22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34966" y="1277233"/>
            <a:ext cx="9922067" cy="5580767"/>
          </a:xfrm>
        </p:spPr>
      </p:pic>
    </p:spTree>
    <p:extLst>
      <p:ext uri="{BB962C8B-B14F-4D97-AF65-F5344CB8AC3E}">
        <p14:creationId xmlns:p14="http://schemas.microsoft.com/office/powerpoint/2010/main" val="17471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5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B9F16-839D-5D8D-E91D-C17EADEB21AD}"/>
              </a:ext>
            </a:extLst>
          </p:cNvPr>
          <p:cNvSpPr>
            <a:spLocks noGrp="1"/>
          </p:cNvSpPr>
          <p:nvPr>
            <p:ph type="title"/>
          </p:nvPr>
        </p:nvSpPr>
        <p:spPr/>
        <p:txBody>
          <a:bodyPr/>
          <a:lstStyle/>
          <a:p>
            <a:r>
              <a:rPr lang="en-GB"/>
              <a:t>Rota Viewer Form</a:t>
            </a:r>
          </a:p>
        </p:txBody>
      </p:sp>
      <p:sp>
        <p:nvSpPr>
          <p:cNvPr id="6" name="Content Placeholder 5">
            <a:extLst>
              <a:ext uri="{FF2B5EF4-FFF2-40B4-BE49-F238E27FC236}">
                <a16:creationId xmlns:a16="http://schemas.microsoft.com/office/drawing/2014/main" id="{B6F56EA1-6E8E-2BF1-A9CA-AD914DD61D8E}"/>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3E5F2694-8FE6-2AF5-2948-FE9350FA6B2F}"/>
              </a:ext>
            </a:extLst>
          </p:cNvPr>
          <p:cNvPicPr>
            <a:picLocks noChangeAspect="1"/>
          </p:cNvPicPr>
          <p:nvPr/>
        </p:nvPicPr>
        <p:blipFill>
          <a:blip r:embed="rId2"/>
          <a:stretch>
            <a:fillRect/>
          </a:stretch>
        </p:blipFill>
        <p:spPr>
          <a:xfrm>
            <a:off x="1789719" y="1853248"/>
            <a:ext cx="8612562" cy="4541301"/>
          </a:xfrm>
          <a:prstGeom prst="rect">
            <a:avLst/>
          </a:prstGeom>
        </p:spPr>
      </p:pic>
    </p:spTree>
    <p:extLst>
      <p:ext uri="{BB962C8B-B14F-4D97-AF65-F5344CB8AC3E}">
        <p14:creationId xmlns:p14="http://schemas.microsoft.com/office/powerpoint/2010/main" val="2764628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B9F16-839D-5D8D-E91D-C17EADEB21AD}"/>
              </a:ext>
            </a:extLst>
          </p:cNvPr>
          <p:cNvSpPr>
            <a:spLocks noGrp="1"/>
          </p:cNvSpPr>
          <p:nvPr>
            <p:ph type="title"/>
          </p:nvPr>
        </p:nvSpPr>
        <p:spPr/>
        <p:txBody>
          <a:bodyPr/>
          <a:lstStyle/>
          <a:p>
            <a:r>
              <a:rPr lang="en-GB"/>
              <a:t>Rota Viewer Demo</a:t>
            </a:r>
          </a:p>
        </p:txBody>
      </p:sp>
      <p:pic>
        <p:nvPicPr>
          <p:cNvPr id="4" name="2023-01-19 14-20-02">
            <a:hlinkClick r:id="" action="ppaction://media"/>
            <a:extLst>
              <a:ext uri="{FF2B5EF4-FFF2-40B4-BE49-F238E27FC236}">
                <a16:creationId xmlns:a16="http://schemas.microsoft.com/office/drawing/2014/main" id="{51C385E3-A45C-3990-0F38-D906030979A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56711" y="1423047"/>
            <a:ext cx="9678577" cy="5443813"/>
          </a:xfrm>
        </p:spPr>
      </p:pic>
    </p:spTree>
    <p:extLst>
      <p:ext uri="{BB962C8B-B14F-4D97-AF65-F5344CB8AC3E}">
        <p14:creationId xmlns:p14="http://schemas.microsoft.com/office/powerpoint/2010/main" val="13639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Yellow question mark">
            <a:extLst>
              <a:ext uri="{FF2B5EF4-FFF2-40B4-BE49-F238E27FC236}">
                <a16:creationId xmlns:a16="http://schemas.microsoft.com/office/drawing/2014/main" id="{6FCE37A7-F741-6C97-D4C1-C57CF8A78C67}"/>
              </a:ext>
            </a:extLst>
          </p:cNvPr>
          <p:cNvPicPr>
            <a:picLocks noChangeAspect="1"/>
          </p:cNvPicPr>
          <p:nvPr/>
        </p:nvPicPr>
        <p:blipFill rotWithShape="1">
          <a:blip r:embed="rId7">
            <a:duotone>
              <a:prstClr val="black"/>
              <a:schemeClr val="accent5">
                <a:tint val="45000"/>
                <a:satMod val="400000"/>
              </a:schemeClr>
            </a:duotone>
            <a:alphaModFix amt="25000"/>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3A978-3F99-C62E-8C03-A3305F7DD892}"/>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t>Any Questions?</a:t>
            </a:r>
          </a:p>
        </p:txBody>
      </p:sp>
      <p:sp>
        <p:nvSpPr>
          <p:cNvPr id="21" name="Rectangle 2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51527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a:xfrm>
            <a:off x="1103312" y="1083734"/>
            <a:ext cx="8946541" cy="5164666"/>
          </a:xfrm>
        </p:spPr>
        <p:txBody>
          <a:bodyPr>
            <a:normAutofit lnSpcReduction="10000"/>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(1) Smartsheet, ‘A powerful Excel alternative’. [Accessed 2</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nd</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https://www.smartsheet.com/s/excel-dimensions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(2) K. Strauss, ‘Former Microsoft Analyst Wants To Disrupt MS Excel, Project’ 12</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March 2013. [Accessed 2</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nd</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https://www.forbes.com/sites/karstenstrauss/2013/03/12/former-microsoft-analyst-wants-to-replace-ms-excel-project/?sh=42524c8a578d</a:t>
            </a:r>
            <a:r>
              <a:rPr lang="en-US"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a:latin typeface="Calibri" panose="020F0502020204030204" pitchFamily="34" charset="0"/>
                <a:cs typeface="Times New Roman" panose="02020603050405020304" pitchFamily="18" charset="0"/>
              </a:rPr>
              <a:t>(3) J. W. Knopf, ‘Doing a Literature Review’, 13th February 2006. [Accessed 4th January 2023] Available at: </a:t>
            </a:r>
            <a:r>
              <a:rPr lang="en-US" sz="1800">
                <a:latin typeface="Calibri" panose="020F0502020204030204" pitchFamily="34" charset="0"/>
                <a:cs typeface="Times New Roman" panose="02020603050405020304" pitchFamily="18" charset="0"/>
                <a:hlinkClick r:id="rId4"/>
              </a:rPr>
              <a:t>https://www.cambridge.org/core/journals/ps-political-science-and-politics/article/abs/doing-a-literature-review/00B62000B6760AB78E1BD27E32A94C9F</a:t>
            </a:r>
            <a:endParaRPr lang="en-US" sz="1800">
              <a:latin typeface="Calibri" panose="020F0502020204030204" pitchFamily="34" charset="0"/>
              <a:cs typeface="Times New Roman" panose="02020603050405020304" pitchFamily="18" charset="0"/>
            </a:endParaRPr>
          </a:p>
          <a:p>
            <a:pPr>
              <a:lnSpc>
                <a:spcPct val="107000"/>
              </a:lnSpc>
              <a:spcAft>
                <a:spcPts val="800"/>
              </a:spcAft>
            </a:pPr>
            <a:r>
              <a:rPr lang="en-GB" sz="1800">
                <a:latin typeface="Calibri" panose="020F0502020204030204" pitchFamily="34" charset="0"/>
                <a:cs typeface="Times New Roman" panose="02020603050405020304" pitchFamily="18" charset="0"/>
              </a:rPr>
              <a:t>(4) S. </a:t>
            </a:r>
            <a:r>
              <a:rPr lang="en-GB" sz="1800" err="1">
                <a:latin typeface="Calibri" panose="020F0502020204030204" pitchFamily="34" charset="0"/>
                <a:cs typeface="Times New Roman" panose="02020603050405020304" pitchFamily="18" charset="0"/>
              </a:rPr>
              <a:t>Kurpiel</a:t>
            </a:r>
            <a:r>
              <a:rPr lang="en-GB" sz="1800">
                <a:latin typeface="Calibri" panose="020F0502020204030204" pitchFamily="34" charset="0"/>
                <a:cs typeface="Times New Roman" panose="02020603050405020304" pitchFamily="18" charset="0"/>
              </a:rPr>
              <a:t>, ‘Evaluating Sources: The CRAAP Test’, 18</a:t>
            </a:r>
            <a:r>
              <a:rPr lang="en-GB" sz="1800" baseline="30000">
                <a:latin typeface="Calibri" panose="020F0502020204030204" pitchFamily="34" charset="0"/>
                <a:cs typeface="Times New Roman" panose="02020603050405020304" pitchFamily="18" charset="0"/>
              </a:rPr>
              <a:t>th</a:t>
            </a:r>
            <a:r>
              <a:rPr lang="en-GB" sz="1800">
                <a:latin typeface="Calibri" panose="020F0502020204030204" pitchFamily="34" charset="0"/>
                <a:cs typeface="Times New Roman" panose="02020603050405020304" pitchFamily="18" charset="0"/>
              </a:rPr>
              <a:t> August 2022. [Accessed 4</a:t>
            </a:r>
            <a:r>
              <a:rPr lang="en-GB" sz="1800" baseline="30000">
                <a:latin typeface="Calibri" panose="020F0502020204030204" pitchFamily="34" charset="0"/>
                <a:cs typeface="Times New Roman" panose="02020603050405020304" pitchFamily="18" charset="0"/>
              </a:rPr>
              <a:t>th</a:t>
            </a:r>
            <a:r>
              <a:rPr lang="en-GB" sz="1800">
                <a:latin typeface="Calibri" panose="020F0502020204030204" pitchFamily="34" charset="0"/>
                <a:cs typeface="Times New Roman" panose="02020603050405020304" pitchFamily="18" charset="0"/>
              </a:rPr>
              <a:t> January 2023] Available at: </a:t>
            </a:r>
            <a:r>
              <a:rPr lang="en-GB" sz="1800">
                <a:latin typeface="Calibri" panose="020F0502020204030204" pitchFamily="34" charset="0"/>
                <a:cs typeface="Times New Roman" panose="02020603050405020304" pitchFamily="18" charset="0"/>
                <a:hlinkClick r:id="rId5"/>
              </a:rPr>
              <a:t>https://researchguides.ben.edu/source-evaluation</a:t>
            </a:r>
            <a:endParaRPr lang="en-GB" sz="1800">
              <a:latin typeface="Calibri" panose="020F0502020204030204" pitchFamily="34" charset="0"/>
              <a:cs typeface="Times New Roman" panose="02020603050405020304" pitchFamily="18" charset="0"/>
            </a:endParaRPr>
          </a:p>
          <a:p>
            <a:pPr>
              <a:lnSpc>
                <a:spcPct val="107000"/>
              </a:lnSpc>
              <a:spcAft>
                <a:spcPts val="800"/>
              </a:spcAft>
            </a:pPr>
            <a:r>
              <a:rPr lang="en-GB" sz="1800">
                <a:latin typeface="Calibri" panose="020F0502020204030204" pitchFamily="34" charset="0"/>
                <a:cs typeface="Times New Roman" panose="02020603050405020304" pitchFamily="18" charset="0"/>
              </a:rPr>
              <a:t>(5) </a:t>
            </a:r>
            <a:r>
              <a:rPr lang="en-GB" sz="1800">
                <a:effectLst/>
                <a:latin typeface="Calibri" panose="020F0502020204030204" pitchFamily="34" charset="0"/>
                <a:ea typeface="Calibri" panose="020F0502020204030204" pitchFamily="34" charset="0"/>
                <a:cs typeface="Times New Roman" panose="02020603050405020304" pitchFamily="18" charset="0"/>
              </a:rPr>
              <a:t>H. C. </a:t>
            </a:r>
            <a:r>
              <a:rPr lang="en-GB" sz="1800" err="1">
                <a:effectLst/>
                <a:latin typeface="Calibri" panose="020F0502020204030204" pitchFamily="34" charset="0"/>
                <a:ea typeface="Calibri" panose="020F0502020204030204" pitchFamily="34" charset="0"/>
                <a:cs typeface="Times New Roman" panose="02020603050405020304" pitchFamily="18" charset="0"/>
              </a:rPr>
              <a:t>Slipsager</a:t>
            </a:r>
            <a:r>
              <a:rPr lang="en-GB" sz="1800">
                <a:effectLst/>
                <a:latin typeface="Calibri" panose="020F0502020204030204" pitchFamily="34" charset="0"/>
                <a:ea typeface="Calibri" panose="020F0502020204030204" pitchFamily="34" charset="0"/>
                <a:cs typeface="Times New Roman" panose="02020603050405020304" pitchFamily="18" charset="0"/>
              </a:rPr>
              <a:t> &amp; H. </a:t>
            </a:r>
            <a:r>
              <a:rPr lang="en-GB" sz="1800" err="1">
                <a:effectLst/>
                <a:latin typeface="Calibri" panose="020F0502020204030204" pitchFamily="34" charset="0"/>
                <a:ea typeface="Calibri" panose="020F0502020204030204" pitchFamily="34" charset="0"/>
                <a:cs typeface="Times New Roman" panose="02020603050405020304" pitchFamily="18" charset="0"/>
              </a:rPr>
              <a:t>Warsau</a:t>
            </a:r>
            <a:r>
              <a:rPr lang="en-GB" sz="1800">
                <a:effectLst/>
                <a:latin typeface="Calibri" panose="020F0502020204030204" pitchFamily="34" charset="0"/>
                <a:ea typeface="Calibri" panose="020F0502020204030204" pitchFamily="34" charset="0"/>
                <a:cs typeface="Times New Roman" panose="02020603050405020304" pitchFamily="18" charset="0"/>
              </a:rPr>
              <a:t>, ‘MASTER PPROFESSIONAL SERVICE AGREEMENT’, 22</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nd</a:t>
            </a:r>
            <a:r>
              <a:rPr lang="en-GB" sz="1800">
                <a:effectLst/>
                <a:latin typeface="Calibri" panose="020F0502020204030204" pitchFamily="34" charset="0"/>
                <a:ea typeface="Calibri" panose="020F0502020204030204" pitchFamily="34" charset="0"/>
                <a:cs typeface="Times New Roman" panose="02020603050405020304" pitchFamily="18" charset="0"/>
              </a:rPr>
              <a:t> December 2006. [Accessed 4th</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https://www.sec.gov/Archives/edgar/data/771497/000095013406023656/f25881exv10w36.htm</a:t>
            </a:r>
            <a:endParaRPr lang="en-GB" sz="1800">
              <a:latin typeface="Calibri" panose="020F0502020204030204" pitchFamily="34" charset="0"/>
              <a:cs typeface="Times New Roman" panose="02020603050405020304" pitchFamily="18" charset="0"/>
            </a:endParaRPr>
          </a:p>
          <a:p>
            <a:pPr>
              <a:lnSpc>
                <a:spcPct val="107000"/>
              </a:lnSpc>
              <a:spcAft>
                <a:spcPts val="800"/>
              </a:spcAft>
            </a:pPr>
            <a:endParaRPr lang="en-GB" sz="180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200653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a:xfrm>
            <a:off x="1103312" y="1083733"/>
            <a:ext cx="8946541" cy="5554133"/>
          </a:xfrm>
        </p:spPr>
        <p:txBody>
          <a:bodyPr>
            <a:normAutofit/>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(6) M. E. Porter, ‘TECHNOLOGY AND COMPETITIVE ADVANTAGE’, 1</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st</a:t>
            </a:r>
            <a:r>
              <a:rPr lang="en-GB" sz="1800">
                <a:effectLst/>
                <a:latin typeface="Calibri" panose="020F0502020204030204" pitchFamily="34" charset="0"/>
                <a:ea typeface="Calibri" panose="020F0502020204030204" pitchFamily="34" charset="0"/>
                <a:cs typeface="Times New Roman" panose="02020603050405020304" pitchFamily="18" charset="0"/>
              </a:rPr>
              <a:t> January 1985 [Accessed 5</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https://doi.org/10.1108/eb039075</a:t>
            </a:r>
            <a:endParaRPr lang="en-GB" sz="1800">
              <a:latin typeface="Calibri" panose="020F0502020204030204" pitchFamily="34" charset="0"/>
              <a:cs typeface="Times New Roman" panose="02020603050405020304" pitchFamily="18" charset="0"/>
            </a:endParaRPr>
          </a:p>
          <a:p>
            <a:pPr>
              <a:lnSpc>
                <a:spcPct val="107000"/>
              </a:lnSpc>
              <a:spcAft>
                <a:spcPts val="800"/>
              </a:spcAft>
            </a:pPr>
            <a:r>
              <a:rPr lang="en-GB" sz="1800">
                <a:latin typeface="Calibri" panose="020F0502020204030204" pitchFamily="34" charset="0"/>
                <a:cs typeface="Times New Roman" panose="02020603050405020304" pitchFamily="18" charset="0"/>
              </a:rPr>
              <a:t>(7) </a:t>
            </a:r>
            <a:r>
              <a:rPr lang="en-GB" sz="1800">
                <a:effectLst/>
                <a:latin typeface="Calibri" panose="020F0502020204030204" pitchFamily="34" charset="0"/>
                <a:ea typeface="Calibri" panose="020F0502020204030204" pitchFamily="34" charset="0"/>
                <a:cs typeface="Times New Roman" panose="02020603050405020304" pitchFamily="18" charset="0"/>
              </a:rPr>
              <a:t>N. S. </a:t>
            </a:r>
            <a:r>
              <a:rPr lang="en-GB" sz="1800" err="1">
                <a:effectLst/>
                <a:latin typeface="Calibri" panose="020F0502020204030204" pitchFamily="34" charset="0"/>
                <a:ea typeface="Calibri" panose="020F0502020204030204" pitchFamily="34" charset="0"/>
                <a:cs typeface="Times New Roman" panose="02020603050405020304" pitchFamily="18" charset="0"/>
              </a:rPr>
              <a:t>Nhlapo</a:t>
            </a:r>
            <a:r>
              <a:rPr lang="en-GB" sz="1800">
                <a:effectLst/>
                <a:latin typeface="Calibri" panose="020F0502020204030204" pitchFamily="34" charset="0"/>
                <a:ea typeface="Calibri" panose="020F0502020204030204" pitchFamily="34" charset="0"/>
                <a:cs typeface="Times New Roman" panose="02020603050405020304" pitchFamily="18" charset="0"/>
              </a:rPr>
              <a:t>, ‘CONSULTANCY AGREEMENT’, 17</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May 2010. [Accessed 5</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a:effectLst/>
                <a:latin typeface="Calibri" panose="020F0502020204030204" pitchFamily="34" charset="0"/>
                <a:ea typeface="Calibri" panose="020F0502020204030204" pitchFamily="34" charset="0"/>
                <a:cs typeface="Times New Roman" panose="02020603050405020304" pitchFamily="18" charset="0"/>
                <a:hlinkClick r:id="rId3"/>
              </a:rPr>
              <a:t>https://www.cput.ac.za/images/8528/consultancy-agreement-new.pdf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Calibri" panose="020F0502020204030204" pitchFamily="34" charset="0"/>
                <a:cs typeface="Times New Roman" panose="02020603050405020304" pitchFamily="18" charset="0"/>
              </a:rPr>
              <a:t>(8) </a:t>
            </a:r>
            <a:r>
              <a:rPr lang="en-GB" sz="1800">
                <a:effectLst/>
                <a:latin typeface="Calibri" panose="020F0502020204030204" pitchFamily="34" charset="0"/>
                <a:ea typeface="Calibri" panose="020F0502020204030204" pitchFamily="34" charset="0"/>
                <a:cs typeface="Times New Roman" panose="02020603050405020304" pitchFamily="18" charset="0"/>
              </a:rPr>
              <a:t>Cambridge University Press, ‘Cambridge Business English Dictionary’, 10</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November 2011. [Accessed 5</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https://dictionary.cambridge.org/dictionary/english/rota</a:t>
            </a: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Clr>
                <a:srgbClr val="000000">
                  <a:lumMod val="40000"/>
                  <a:lumOff val="60000"/>
                </a:srgbClr>
              </a:buClr>
              <a:defRPr/>
            </a:pPr>
            <a:r>
              <a:rPr kumimoji="0" lang="en-GB" sz="1800" b="0" i="0" u="none" strike="noStrike" kern="1200" cap="none" spc="0" normalizeH="0" baseline="0" noProof="0">
                <a:ln>
                  <a:noFill/>
                </a:ln>
                <a:solidFill>
                  <a:prstClr val="white"/>
                </a:solidFill>
                <a:effectLst/>
                <a:uLnTx/>
                <a:uFillTx/>
                <a:latin typeface="Calibri" panose="020F0502020204030204" pitchFamily="34" charset="0"/>
                <a:ea typeface="+mj-ea"/>
                <a:cs typeface="Times New Roman" panose="02020603050405020304" pitchFamily="18" charset="0"/>
              </a:rPr>
              <a:t>(</a:t>
            </a:r>
            <a:r>
              <a:rPr lang="en-GB" sz="1800">
                <a:solidFill>
                  <a:prstClr val="white"/>
                </a:solidFill>
                <a:latin typeface="Calibri" panose="020F0502020204030204" pitchFamily="34" charset="0"/>
                <a:cs typeface="Times New Roman" panose="02020603050405020304" pitchFamily="18" charset="0"/>
              </a:rPr>
              <a:t>9</a:t>
            </a:r>
            <a:r>
              <a:rPr kumimoji="0" lang="en-GB" sz="1800" b="0" i="0" u="none" strike="noStrike" kern="1200" cap="none" spc="0" normalizeH="0" baseline="0" noProof="0">
                <a:ln>
                  <a:noFill/>
                </a:ln>
                <a:solidFill>
                  <a:prstClr val="white"/>
                </a:solidFill>
                <a:effectLst/>
                <a:uLnTx/>
                <a:uFillTx/>
                <a:latin typeface="Calibri" panose="020F0502020204030204" pitchFamily="34" charset="0"/>
                <a:ea typeface="+mj-ea"/>
                <a:cs typeface="Times New Roman" panose="02020603050405020304" pitchFamily="18" charset="0"/>
              </a:rPr>
              <a:t>)</a:t>
            </a:r>
            <a:r>
              <a:rPr lang="en-GB" sz="1800">
                <a:effectLst/>
                <a:latin typeface="Calibri" panose="020F0502020204030204" pitchFamily="34" charset="0"/>
                <a:ea typeface="Calibri" panose="020F0502020204030204" pitchFamily="34" charset="0"/>
                <a:cs typeface="Times New Roman" panose="02020603050405020304" pitchFamily="18" charset="0"/>
              </a:rPr>
              <a:t> I. </a:t>
            </a:r>
            <a:r>
              <a:rPr lang="en-GB" sz="1800" err="1">
                <a:effectLst/>
                <a:latin typeface="Calibri" panose="020F0502020204030204" pitchFamily="34" charset="0"/>
                <a:ea typeface="Calibri" panose="020F0502020204030204" pitchFamily="34" charset="0"/>
                <a:cs typeface="Times New Roman" panose="02020603050405020304" pitchFamily="18" charset="0"/>
              </a:rPr>
              <a:t>Theodoulou</a:t>
            </a:r>
            <a:r>
              <a:rPr lang="en-GB" sz="1800">
                <a:effectLst/>
                <a:latin typeface="Calibri" panose="020F0502020204030204" pitchFamily="34" charset="0"/>
                <a:ea typeface="Calibri" panose="020F0502020204030204" pitchFamily="34" charset="0"/>
                <a:cs typeface="Times New Roman" panose="02020603050405020304" pitchFamily="18" charset="0"/>
              </a:rPr>
              <a:t> et al. ‘Is innovative workforce planning software the solution to NHS staffing and cost crisis? An exploration of the locum industry’, 20</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March 2018. [Accessed 5</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st</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https://link.springer.com/article/10.1186/s12913-018-2989-x</a:t>
            </a: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Clr>
                <a:srgbClr val="000000">
                  <a:lumMod val="40000"/>
                  <a:lumOff val="60000"/>
                </a:srgbClr>
              </a:buClr>
              <a:defRPr/>
            </a:pPr>
            <a:r>
              <a:rPr kumimoji="0" lang="en-GB" sz="1800" b="0" i="0" u="none" strike="noStrike" kern="1200" cap="none" spc="0" normalizeH="0" baseline="0" noProof="0">
                <a:ln>
                  <a:noFill/>
                </a:ln>
                <a:solidFill>
                  <a:prstClr val="white"/>
                </a:solidFill>
                <a:effectLst/>
                <a:uLnTx/>
                <a:uFillTx/>
                <a:latin typeface="Calibri" panose="020F0502020204030204" pitchFamily="34" charset="0"/>
                <a:ea typeface="+mj-ea"/>
                <a:cs typeface="Times New Roman" panose="02020603050405020304" pitchFamily="18" charset="0"/>
              </a:rPr>
              <a:t>(10)</a:t>
            </a:r>
            <a:r>
              <a:rPr lang="en-GB" sz="1800">
                <a:effectLst/>
                <a:latin typeface="Calibri" panose="020F0502020204030204" pitchFamily="34" charset="0"/>
                <a:ea typeface="Calibri" panose="020F0502020204030204" pitchFamily="34" charset="0"/>
                <a:cs typeface="Times New Roman" panose="02020603050405020304" pitchFamily="18" charset="0"/>
              </a:rPr>
              <a:t> D. Power, ‘A Brief History of Spreadsheets’, 30</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August 2004. [Accessed 5</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st</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https://faculty.kfupm.edu.sa/MISAC/irfan/Brief%20History%20of%20Spreadsheets,%20v_%203_6.htm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000000">
                  <a:lumMod val="40000"/>
                  <a:lumOff val="60000"/>
                </a:srgbClr>
              </a:buClr>
              <a:buSzPct val="80000"/>
              <a:buFont typeface="Wingdings 3" charset="2"/>
              <a:buChar char=""/>
              <a:tabLst/>
              <a:defRPr/>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000000">
                  <a:lumMod val="40000"/>
                  <a:lumOff val="60000"/>
                </a:srgbClr>
              </a:buClr>
              <a:buSzPct val="80000"/>
              <a:buFont typeface="Wingdings 3" charset="2"/>
              <a:buChar char=""/>
              <a:tabLst/>
              <a:defRPr/>
            </a:pP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24644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a:xfrm>
            <a:off x="1103312" y="1083733"/>
            <a:ext cx="8946541" cy="5554133"/>
          </a:xfrm>
        </p:spPr>
        <p:txBody>
          <a:bodyPr>
            <a:normAutofit/>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(11) M. E. Porter, ‘TECHNOLOGY AND COMPETITIVE ADVANTAGE’, 1</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st</a:t>
            </a:r>
            <a:r>
              <a:rPr lang="en-GB" sz="1800">
                <a:effectLst/>
                <a:latin typeface="Calibri" panose="020F0502020204030204" pitchFamily="34" charset="0"/>
                <a:ea typeface="Calibri" panose="020F0502020204030204" pitchFamily="34" charset="0"/>
                <a:cs typeface="Times New Roman" panose="02020603050405020304" pitchFamily="18" charset="0"/>
              </a:rPr>
              <a:t> January 1985 [Accessed 5</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https://doi.org/10.1108/eb039075</a:t>
            </a: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(12) K. Strauss, ‘Former Microsoft Analyst Wants To Disrupt MS Excel, Project’ 12</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March 2013. [Accessed 6</a:t>
            </a:r>
            <a:r>
              <a:rPr lang="en-GB" sz="1800" baseline="30000">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https://www.forbes.com/sites/karstenstrauss/2013/03/12/former-microsoft-analyst-wants-to-replace-ms-excel-project/?sh=42524c8a578d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Calibri" panose="020F0502020204030204" pitchFamily="34" charset="0"/>
                <a:cs typeface="Times New Roman" panose="02020603050405020304" pitchFamily="18" charset="0"/>
              </a:rPr>
              <a:t>(13) </a:t>
            </a:r>
            <a:r>
              <a:rPr lang="en-GB" sz="1800">
                <a:effectLst/>
                <a:latin typeface="Calibri" panose="020F0502020204030204" pitchFamily="34" charset="0"/>
                <a:ea typeface="Calibri" panose="020F0502020204030204" pitchFamily="34" charset="0"/>
                <a:cs typeface="Times New Roman" panose="02020603050405020304" pitchFamily="18" charset="0"/>
              </a:rPr>
              <a:t>D. Britch et al. ‘What is Xamarin?’, 20</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September 2022. [Accessed 6</a:t>
            </a:r>
            <a:r>
              <a:rPr lang="en-GB" sz="1800" baseline="30000">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a:effectLst/>
                <a:latin typeface="Calibri" panose="020F0502020204030204" pitchFamily="34" charset="0"/>
                <a:ea typeface="Calibri" panose="020F0502020204030204" pitchFamily="34" charset="0"/>
                <a:cs typeface="Times New Roman" panose="02020603050405020304" pitchFamily="18" charset="0"/>
                <a:hlinkClick r:id="rId4"/>
              </a:rPr>
              <a:t>https://learn.microsoft.com/en-us/xamarin/get-started/what-is-xamarin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Calibri" panose="020F0502020204030204" pitchFamily="34" charset="0"/>
                <a:cs typeface="Times New Roman" panose="02020603050405020304" pitchFamily="18" charset="0"/>
              </a:rPr>
              <a:t>(14) </a:t>
            </a:r>
            <a:r>
              <a:rPr lang="en-GB" sz="1800">
                <a:effectLst/>
                <a:latin typeface="Calibri" panose="020F0502020204030204" pitchFamily="34" charset="0"/>
                <a:ea typeface="Calibri" panose="020F0502020204030204" pitchFamily="34" charset="0"/>
                <a:cs typeface="Times New Roman" panose="02020603050405020304" pitchFamily="18" charset="0"/>
              </a:rPr>
              <a:t>United Kingdom Statutory Instrument, ‘The Working Time Regulations 1998’, 1998. [Accessed 6</a:t>
            </a:r>
            <a:r>
              <a:rPr lang="en-GB" sz="1800" baseline="30000">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https://www.legislation.gov.uk/uksi/1998/1833/contents/made</a:t>
            </a: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Calibri" panose="020F0502020204030204" pitchFamily="34" charset="0"/>
                <a:cs typeface="Times New Roman" panose="02020603050405020304" pitchFamily="18" charset="0"/>
              </a:rPr>
              <a:t>(15) </a:t>
            </a:r>
            <a:r>
              <a:rPr lang="en-GB" sz="1800">
                <a:effectLst/>
                <a:latin typeface="Calibri" panose="020F0502020204030204" pitchFamily="34" charset="0"/>
                <a:ea typeface="Calibri" panose="020F0502020204030204" pitchFamily="34" charset="0"/>
                <a:cs typeface="Times New Roman" panose="02020603050405020304" pitchFamily="18" charset="0"/>
              </a:rPr>
              <a:t>United Kingdom Statutory Instrument, ‘The Working Time Regulations 1998’, 1998. [Accessed 6</a:t>
            </a:r>
            <a:r>
              <a:rPr lang="en-GB" sz="1800" baseline="30000">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https://www.legislation.gov.uk/uksi/1998/1833/contents/made</a:t>
            </a: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latin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000000">
                  <a:lumMod val="40000"/>
                  <a:lumOff val="60000"/>
                </a:srgbClr>
              </a:buClr>
              <a:buSzPct val="80000"/>
              <a:buFont typeface="Wingdings 3" charset="2"/>
              <a:buChar char=""/>
              <a:tabLst/>
              <a:defRPr/>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000000">
                  <a:lumMod val="40000"/>
                  <a:lumOff val="60000"/>
                </a:srgbClr>
              </a:buClr>
              <a:buSzPct val="80000"/>
              <a:buFont typeface="Wingdings 3" charset="2"/>
              <a:buChar char=""/>
              <a:tabLst/>
              <a:defRPr/>
            </a:pP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440099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a:xfrm>
            <a:off x="1103312" y="1083733"/>
            <a:ext cx="8946541" cy="5554133"/>
          </a:xfrm>
        </p:spPr>
        <p:txBody>
          <a:bodyPr>
            <a:normAutofit/>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(16) United Kingdom Public Acts, ‘The Data Protection Act’, 2018. [Accessed 6</a:t>
            </a:r>
            <a:r>
              <a:rPr lang="en-GB" sz="1800" baseline="30000">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https://www.gov.uk/data-protection</a:t>
            </a:r>
            <a:endParaRPr lang="en-GB" sz="1800">
              <a:latin typeface="Calibri" panose="020F0502020204030204" pitchFamily="34" charset="0"/>
              <a:cs typeface="Times New Roman" panose="02020603050405020304" pitchFamily="18" charset="0"/>
            </a:endParaRPr>
          </a:p>
          <a:p>
            <a:pPr>
              <a:lnSpc>
                <a:spcPct val="107000"/>
              </a:lnSpc>
              <a:spcAft>
                <a:spcPts val="800"/>
              </a:spcAft>
              <a:buClr>
                <a:srgbClr val="000000">
                  <a:lumMod val="40000"/>
                  <a:lumOff val="60000"/>
                </a:srgbClr>
              </a:buClr>
              <a:defRPr/>
            </a:pPr>
            <a:r>
              <a:rPr lang="en-GB" sz="1800">
                <a:effectLst/>
                <a:latin typeface="Calibri" panose="020F0502020204030204" pitchFamily="34" charset="0"/>
                <a:ea typeface="Calibri" panose="020F0502020204030204" pitchFamily="34" charset="0"/>
                <a:cs typeface="Times New Roman" panose="02020603050405020304" pitchFamily="18" charset="0"/>
              </a:rPr>
              <a:t>(17) </a:t>
            </a:r>
            <a:r>
              <a:rPr lang="en-GB" sz="1800" err="1">
                <a:effectLst/>
                <a:latin typeface="Calibri" panose="020F0502020204030204" pitchFamily="34" charset="0"/>
                <a:ea typeface="Calibri" panose="020F0502020204030204" pitchFamily="34" charset="0"/>
                <a:cs typeface="Times New Roman" panose="02020603050405020304" pitchFamily="18" charset="0"/>
              </a:rPr>
              <a:t>MakeUK</a:t>
            </a:r>
            <a:r>
              <a:rPr lang="en-GB" sz="1800">
                <a:effectLst/>
                <a:latin typeface="Calibri" panose="020F0502020204030204" pitchFamily="34" charset="0"/>
                <a:ea typeface="Calibri" panose="020F0502020204030204" pitchFamily="34" charset="0"/>
                <a:cs typeface="Times New Roman" panose="02020603050405020304" pitchFamily="18" charset="0"/>
              </a:rPr>
              <a:t>, ‘GDPR FAQs for employers - Principles and Obligations’. [Accessed 6</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2023]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https://www.makeuk.org/services/hr-and-legal/data-protection/gdpr-faqs-for-employers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Clr>
                <a:srgbClr val="000000">
                  <a:lumMod val="40000"/>
                  <a:lumOff val="60000"/>
                </a:srgbClr>
              </a:buClr>
              <a:defRPr/>
            </a:pPr>
            <a:r>
              <a:rPr lang="en-GB" sz="1800">
                <a:latin typeface="Calibri" panose="020F0502020204030204" pitchFamily="34" charset="0"/>
                <a:ea typeface="Calibri" panose="020F0502020204030204" pitchFamily="34" charset="0"/>
                <a:cs typeface="Times New Roman" panose="02020603050405020304" pitchFamily="18" charset="0"/>
              </a:rPr>
              <a:t>(18) </a:t>
            </a:r>
            <a:r>
              <a:rPr lang="en-GB" sz="1800">
                <a:effectLst/>
                <a:latin typeface="Calibri" panose="020F0502020204030204" pitchFamily="34" charset="0"/>
                <a:ea typeface="Calibri" panose="020F0502020204030204" pitchFamily="34" charset="0"/>
                <a:cs typeface="Times New Roman" panose="02020603050405020304" pitchFamily="18" charset="0"/>
              </a:rPr>
              <a:t>L. R. Harris &amp; G. T. L. Brown, ‘Mixing interview and questionnaire methods: Practical problems in aligning data’, 2010. [Accessed 19</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a:effectLst/>
                <a:latin typeface="Calibri" panose="020F0502020204030204" pitchFamily="34" charset="0"/>
                <a:ea typeface="Calibri" panose="020F0502020204030204" pitchFamily="34" charset="0"/>
                <a:cs typeface="Times New Roman" panose="02020603050405020304" pitchFamily="18" charset="0"/>
              </a:rPr>
              <a:t> January 2022]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https://scholarworks.umass.edu/cgi/viewcontent.cgi?article=1227&amp;context=pare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000000">
                  <a:lumMod val="40000"/>
                  <a:lumOff val="60000"/>
                </a:srgbClr>
              </a:buClr>
              <a:buSzPct val="80000"/>
              <a:buFont typeface="Wingdings 3" charset="2"/>
              <a:buChar char=""/>
              <a:tabLst/>
              <a:defRPr/>
            </a:pPr>
            <a:endPar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26954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9" ma:contentTypeDescription="Create a new document." ma:contentTypeScope="" ma:versionID="dfb74f7cb6a2a1d337ace4c70d9c2727">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2607509444c0eb42e8362ad1823a08f1"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F58EDDF-32DD-4A94-892A-8C430E3480CE}"/>
</file>

<file path=customXml/itemProps2.xml><?xml version="1.0" encoding="utf-8"?>
<ds:datastoreItem xmlns:ds="http://schemas.openxmlformats.org/officeDocument/2006/customXml" ds:itemID="{99F41498-6811-44C9-BF24-05447594F62F}"/>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43</Slides>
  <Notes>14</Notes>
  <HiddenSlides>0</HiddenSlide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Ion</vt:lpstr>
      <vt:lpstr>Interim Viva Tom Farley 265044</vt:lpstr>
      <vt:lpstr>Statement of the Problem</vt:lpstr>
      <vt:lpstr>What will be done?</vt:lpstr>
      <vt:lpstr>App Requirements</vt:lpstr>
      <vt:lpstr>Aims</vt:lpstr>
      <vt:lpstr>Objectives to Meet Aim 1</vt:lpstr>
      <vt:lpstr>Objectives to Meet Aim 2</vt:lpstr>
      <vt:lpstr>Research Methodology</vt:lpstr>
      <vt:lpstr>Gantt Chart </vt:lpstr>
      <vt:lpstr>Literature Review</vt:lpstr>
      <vt:lpstr>What are time management tools?</vt:lpstr>
      <vt:lpstr>What is personnel scheduling?</vt:lpstr>
      <vt:lpstr>What is a rota?</vt:lpstr>
      <vt:lpstr>Shortcomings of Rotas and Personnel Scheduling</vt:lpstr>
      <vt:lpstr>Current Tools and Technologies</vt:lpstr>
      <vt:lpstr>Spreadsheet Software</vt:lpstr>
      <vt:lpstr>Papershift</vt:lpstr>
      <vt:lpstr>Smartsheet</vt:lpstr>
      <vt:lpstr>Development Platforms</vt:lpstr>
      <vt:lpstr>Legal Considerations</vt:lpstr>
      <vt:lpstr>Working Time Regulations 1998</vt:lpstr>
      <vt:lpstr>The Data Protection Act 2018</vt:lpstr>
      <vt:lpstr>Resources Used</vt:lpstr>
      <vt:lpstr>Code/Prototypes/Demo</vt:lpstr>
      <vt:lpstr>Log In Form</vt:lpstr>
      <vt:lpstr>Log In Demo</vt:lpstr>
      <vt:lpstr>Log In Form Code</vt:lpstr>
      <vt:lpstr>Menu Form</vt:lpstr>
      <vt:lpstr>Menu Form Demo</vt:lpstr>
      <vt:lpstr>Menu Form Code</vt:lpstr>
      <vt:lpstr>Staff Adder Form</vt:lpstr>
      <vt:lpstr>Staff Adder Demo</vt:lpstr>
      <vt:lpstr>Staff Viewer Form</vt:lpstr>
      <vt:lpstr>Staff Viewer Demo</vt:lpstr>
      <vt:lpstr>Rota Creator Form</vt:lpstr>
      <vt:lpstr>Rota Creator Demo</vt:lpstr>
      <vt:lpstr>Rota Viewer Form</vt:lpstr>
      <vt:lpstr>Rota Viewer Demo</vt:lpstr>
      <vt:lpstr>Any Questions?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2022-11-24T15:05:32Z</dcterms:created>
  <dcterms:modified xsi:type="dcterms:W3CDTF">2023-01-20T22:24:30Z</dcterms:modified>
</cp:coreProperties>
</file>