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p:scale>
          <a:sx n="60" d="100"/>
          <a:sy n="60" d="100"/>
        </p:scale>
        <p:origin x="1140"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10/15/2025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259692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10/15/2025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243914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10/15/2025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162510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10/15/2025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904120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10/15/2025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11664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10/15/2025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93601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10/15/2025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101374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10/15/2025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338777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10/15/2025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140063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10/15/2025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6322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10/15/2025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7282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10/15/2025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1970661"/>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Vector background of vibrant colours splashing">
            <a:extLst>
              <a:ext uri="{FF2B5EF4-FFF2-40B4-BE49-F238E27FC236}">
                <a16:creationId xmlns:a16="http://schemas.microsoft.com/office/drawing/2014/main" id="{6F64BAB5-4CA6-BE62-EB64-432A500E5B41}"/>
              </a:ext>
            </a:extLst>
          </p:cNvPr>
          <p:cNvPicPr>
            <a:picLocks noChangeAspect="1"/>
          </p:cNvPicPr>
          <p:nvPr/>
        </p:nvPicPr>
        <p:blipFill>
          <a:blip r:embed="rId2"/>
          <a:srcRect t="17280"/>
          <a:stretch>
            <a:fillRect/>
          </a:stretch>
        </p:blipFill>
        <p:spPr>
          <a:xfrm>
            <a:off x="1" y="10"/>
            <a:ext cx="12192000" cy="6857990"/>
          </a:xfrm>
          <a:prstGeom prst="rect">
            <a:avLst/>
          </a:prstGeom>
        </p:spPr>
      </p:pic>
      <p:sp useBgFill="1">
        <p:nvSpPr>
          <p:cNvPr id="17" name="Rectangle 16">
            <a:extLst>
              <a:ext uri="{FF2B5EF4-FFF2-40B4-BE49-F238E27FC236}">
                <a16:creationId xmlns:a16="http://schemas.microsoft.com/office/drawing/2014/main" id="{D30DD7D3-2712-4491-B2C2-5FC23330C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569" y="1066800"/>
            <a:ext cx="5128322" cy="47244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B15B71-B3A5-F75B-B8CB-ACC2933C1CB6}"/>
              </a:ext>
            </a:extLst>
          </p:cNvPr>
          <p:cNvSpPr>
            <a:spLocks noGrp="1"/>
          </p:cNvSpPr>
          <p:nvPr>
            <p:ph type="ctrTitle"/>
          </p:nvPr>
        </p:nvSpPr>
        <p:spPr>
          <a:xfrm>
            <a:off x="917858" y="1688567"/>
            <a:ext cx="4359744" cy="2738530"/>
          </a:xfrm>
        </p:spPr>
        <p:txBody>
          <a:bodyPr anchor="t">
            <a:normAutofit fontScale="90000"/>
          </a:bodyPr>
          <a:lstStyle/>
          <a:p>
            <a:pPr algn="ctr"/>
            <a:r>
              <a:rPr lang="en-GB" dirty="0">
                <a:solidFill>
                  <a:schemeClr val="accent1"/>
                </a:solidFill>
                <a:latin typeface="ADLaM Display" panose="020F0502020204030204" pitchFamily="2" charset="0"/>
                <a:ea typeface="ADLaM Display" panose="020F0502020204030204" pitchFamily="2" charset="0"/>
                <a:cs typeface="ADLaM Display" panose="020F0502020204030204" pitchFamily="2" charset="0"/>
              </a:rPr>
              <a:t>IMPACT ON USING WORD IN HEALTHCARE</a:t>
            </a:r>
          </a:p>
        </p:txBody>
      </p:sp>
      <p:cxnSp>
        <p:nvCxnSpPr>
          <p:cNvPr id="18" name="Straight Connector 17">
            <a:extLst>
              <a:ext uri="{FF2B5EF4-FFF2-40B4-BE49-F238E27FC236}">
                <a16:creationId xmlns:a16="http://schemas.microsoft.com/office/drawing/2014/main" id="{FFD0734C-004D-4938-8EA0-2C3867A11A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6937" y="5780876"/>
            <a:ext cx="5131168"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250790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B01DE-E922-EF86-6DE2-7473A350F367}"/>
              </a:ext>
            </a:extLst>
          </p:cNvPr>
          <p:cNvSpPr>
            <a:spLocks noGrp="1"/>
          </p:cNvSpPr>
          <p:nvPr>
            <p:ph type="title"/>
          </p:nvPr>
        </p:nvSpPr>
        <p:spPr/>
        <p:txBody>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INTRODUCTION</a:t>
            </a:r>
          </a:p>
        </p:txBody>
      </p:sp>
      <p:sp>
        <p:nvSpPr>
          <p:cNvPr id="3" name="Content Placeholder 2">
            <a:extLst>
              <a:ext uri="{FF2B5EF4-FFF2-40B4-BE49-F238E27FC236}">
                <a16:creationId xmlns:a16="http://schemas.microsoft.com/office/drawing/2014/main" id="{DCCBBE10-906B-064A-90BA-1F19CB937555}"/>
              </a:ext>
            </a:extLst>
          </p:cNvPr>
          <p:cNvSpPr>
            <a:spLocks noGrp="1"/>
          </p:cNvSpPr>
          <p:nvPr>
            <p:ph idx="1"/>
          </p:nvPr>
        </p:nvSpPr>
        <p:spPr/>
        <p:txBody>
          <a:bodyPr>
            <a:normAutofit lnSpcReduction="10000"/>
          </a:bodyPr>
          <a:lstStyle/>
          <a:p>
            <a:pPr marL="0" indent="0">
              <a:buNone/>
            </a:pPr>
            <a:r>
              <a:rPr lang="en-GB" sz="2400" dirty="0">
                <a:latin typeface="ADLaM Display" panose="02010000000000000000" pitchFamily="2" charset="0"/>
                <a:ea typeface="ADLaM Display" panose="02010000000000000000" pitchFamily="2" charset="0"/>
                <a:cs typeface="ADLaM Display" panose="02010000000000000000" pitchFamily="2" charset="0"/>
              </a:rPr>
              <a:t>Hello my name is sobia and I will be discussing using word documentation in sunrise care home. I will be focusing on what word documentation is, how to use this to create a team-based approach, how to communicate with word documentation, and the negative and positives of word documentation. </a:t>
            </a:r>
          </a:p>
          <a:p>
            <a:pPr marL="0" indent="0">
              <a:buNone/>
            </a:pPr>
            <a:r>
              <a:rPr lang="en-GB" sz="2400" dirty="0">
                <a:latin typeface="ADLaM Display" panose="02010000000000000000" pitchFamily="2" charset="0"/>
                <a:ea typeface="ADLaM Display" panose="02010000000000000000" pitchFamily="2" charset="0"/>
                <a:cs typeface="ADLaM Display" panose="02010000000000000000" pitchFamily="2" charset="0"/>
              </a:rPr>
              <a:t>By using word documentation, it effectively enables organisation pf records, sharing patient information remaining confidentially, and organisation of documentation. </a:t>
            </a:r>
          </a:p>
        </p:txBody>
      </p:sp>
    </p:spTree>
    <p:extLst>
      <p:ext uri="{BB962C8B-B14F-4D97-AF65-F5344CB8AC3E}">
        <p14:creationId xmlns:p14="http://schemas.microsoft.com/office/powerpoint/2010/main" val="1000950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AEB5C-133A-B77D-FA74-6120444189A5}"/>
              </a:ext>
            </a:extLst>
          </p:cNvPr>
          <p:cNvSpPr>
            <a:spLocks noGrp="1"/>
          </p:cNvSpPr>
          <p:nvPr>
            <p:ph type="title"/>
          </p:nvPr>
        </p:nvSpPr>
        <p:spPr/>
        <p:txBody>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WHAT IS WORD DOCUMENTATION?</a:t>
            </a:r>
          </a:p>
        </p:txBody>
      </p:sp>
      <p:sp>
        <p:nvSpPr>
          <p:cNvPr id="3" name="Content Placeholder 2">
            <a:extLst>
              <a:ext uri="{FF2B5EF4-FFF2-40B4-BE49-F238E27FC236}">
                <a16:creationId xmlns:a16="http://schemas.microsoft.com/office/drawing/2014/main" id="{32F0D79D-8AF3-CDCF-33AC-7AFA44D07E3B}"/>
              </a:ext>
            </a:extLst>
          </p:cNvPr>
          <p:cNvSpPr>
            <a:spLocks noGrp="1"/>
          </p:cNvSpPr>
          <p:nvPr>
            <p:ph idx="1"/>
          </p:nvPr>
        </p:nvSpPr>
        <p:spPr/>
        <p:txBody>
          <a:bodyPr>
            <a:normAutofit fontScale="92500"/>
          </a:bodyPr>
          <a:lstStyle/>
          <a:p>
            <a:pPr marL="0" indent="0">
              <a:buNone/>
            </a:pPr>
            <a:r>
              <a:rPr lang="en-GB" sz="2400" dirty="0">
                <a:latin typeface="ADLaM Display" panose="02010000000000000000" pitchFamily="2" charset="0"/>
                <a:ea typeface="ADLaM Display" panose="02010000000000000000" pitchFamily="2" charset="0"/>
                <a:cs typeface="ADLaM Display" panose="02010000000000000000" pitchFamily="2" charset="0"/>
              </a:rPr>
              <a:t>Using this in healthcare helps with creating documentation, storing it in the correct place, sharing medical documents. This can store and share patient records, care plans, notes and discharge summaries. Allows clear recording of information, treatment details in a format that is easily accessible. </a:t>
            </a:r>
          </a:p>
          <a:p>
            <a:pPr marL="0" indent="0">
              <a:buNone/>
            </a:pPr>
            <a:r>
              <a:rPr lang="en-GB" sz="2400" dirty="0">
                <a:latin typeface="ADLaM Display" panose="02010000000000000000" pitchFamily="2" charset="0"/>
                <a:ea typeface="ADLaM Display" panose="02010000000000000000" pitchFamily="2" charset="0"/>
                <a:cs typeface="ADLaM Display" panose="02010000000000000000" pitchFamily="2" charset="0"/>
              </a:rPr>
              <a:t>Enhances team communication; as it makes sure information is up to date and accurate. As the team can be aware of a patients care plan and condition. Shared word documentation between nurses, doctors and healthcare professionals can coordinate care effectively and reduce errors to in healthcare. </a:t>
            </a:r>
          </a:p>
        </p:txBody>
      </p:sp>
    </p:spTree>
    <p:extLst>
      <p:ext uri="{BB962C8B-B14F-4D97-AF65-F5344CB8AC3E}">
        <p14:creationId xmlns:p14="http://schemas.microsoft.com/office/powerpoint/2010/main" val="21212362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75B9B-90E1-F88D-9D8A-810465C1E35B}"/>
              </a:ext>
            </a:extLst>
          </p:cNvPr>
          <p:cNvSpPr>
            <a:spLocks noGrp="1"/>
          </p:cNvSpPr>
          <p:nvPr>
            <p:ph type="title"/>
          </p:nvPr>
        </p:nvSpPr>
        <p:spPr/>
        <p:txBody>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NEGATIVES OF USING WORD ? </a:t>
            </a:r>
          </a:p>
        </p:txBody>
      </p:sp>
      <p:sp>
        <p:nvSpPr>
          <p:cNvPr id="3" name="Content Placeholder 2">
            <a:extLst>
              <a:ext uri="{FF2B5EF4-FFF2-40B4-BE49-F238E27FC236}">
                <a16:creationId xmlns:a16="http://schemas.microsoft.com/office/drawing/2014/main" id="{BA59F313-6521-8858-1411-9B318E8C64C6}"/>
              </a:ext>
            </a:extLst>
          </p:cNvPr>
          <p:cNvSpPr>
            <a:spLocks noGrp="1"/>
          </p:cNvSpPr>
          <p:nvPr>
            <p:ph idx="1"/>
          </p:nvPr>
        </p:nvSpPr>
        <p:spPr/>
        <p:txBody>
          <a:bodyPr>
            <a:normAutofit lnSpcReduction="10000"/>
          </a:bodyPr>
          <a:lstStyle/>
          <a:p>
            <a:pPr>
              <a:buFontTx/>
              <a:buChar char="-"/>
            </a:pPr>
            <a:r>
              <a:rPr lang="en-GB" sz="2400" dirty="0">
                <a:latin typeface="ADLaM Display" panose="02010000000000000000" pitchFamily="2" charset="0"/>
                <a:ea typeface="ADLaM Display" panose="02010000000000000000" pitchFamily="2" charset="0"/>
                <a:cs typeface="ADLaM Display" panose="02010000000000000000" pitchFamily="2" charset="0"/>
              </a:rPr>
              <a:t>DATA SECURITY; may have issues with confidentiality and documentations can be copied and shared as isn’t secured safely.</a:t>
            </a:r>
          </a:p>
          <a:p>
            <a:pPr>
              <a:buFontTx/>
              <a:buChar char="-"/>
            </a:pPr>
            <a:r>
              <a:rPr lang="en-GB" sz="2400" dirty="0">
                <a:latin typeface="ADLaM Display" panose="02010000000000000000" pitchFamily="2" charset="0"/>
                <a:ea typeface="ADLaM Display" panose="02010000000000000000" pitchFamily="2" charset="0"/>
                <a:cs typeface="ADLaM Display" panose="02010000000000000000" pitchFamily="2" charset="0"/>
              </a:rPr>
              <a:t>HUMAN ERRORS: information may get deleted by accident; outdated information may be added meaning information not up to date, and patient data may lack reliability.</a:t>
            </a:r>
          </a:p>
          <a:p>
            <a:pPr>
              <a:buFontTx/>
              <a:buChar char="-"/>
            </a:pPr>
            <a:r>
              <a:rPr lang="en-GB" sz="2400" dirty="0">
                <a:latin typeface="ADLaM Display" panose="02010000000000000000" pitchFamily="2" charset="0"/>
                <a:ea typeface="ADLaM Display" panose="02010000000000000000" pitchFamily="2" charset="0"/>
                <a:cs typeface="ADLaM Display" panose="02010000000000000000" pitchFamily="2" charset="0"/>
              </a:rPr>
              <a:t>Double work: flies may be duplicated and inefficient. Therefore, may not be stored securely and may be passed to healthcare workers who are not allowed to access. </a:t>
            </a:r>
          </a:p>
        </p:txBody>
      </p:sp>
    </p:spTree>
    <p:extLst>
      <p:ext uri="{BB962C8B-B14F-4D97-AF65-F5344CB8AC3E}">
        <p14:creationId xmlns:p14="http://schemas.microsoft.com/office/powerpoint/2010/main" val="20980624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BE514-6CA6-CF58-E0B6-746859C9E267}"/>
              </a:ext>
            </a:extLst>
          </p:cNvPr>
          <p:cNvSpPr>
            <a:spLocks noGrp="1"/>
          </p:cNvSpPr>
          <p:nvPr>
            <p:ph type="title"/>
          </p:nvPr>
        </p:nvSpPr>
        <p:spPr/>
        <p:txBody>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HEALTHCARE TEAM AND WORD </a:t>
            </a:r>
          </a:p>
        </p:txBody>
      </p:sp>
      <p:sp>
        <p:nvSpPr>
          <p:cNvPr id="3" name="Content Placeholder 2">
            <a:extLst>
              <a:ext uri="{FF2B5EF4-FFF2-40B4-BE49-F238E27FC236}">
                <a16:creationId xmlns:a16="http://schemas.microsoft.com/office/drawing/2014/main" id="{0D1228AA-759A-819F-DE85-EE4847E75B98}"/>
              </a:ext>
            </a:extLst>
          </p:cNvPr>
          <p:cNvSpPr>
            <a:spLocks noGrp="1"/>
          </p:cNvSpPr>
          <p:nvPr>
            <p:ph idx="1"/>
          </p:nvPr>
        </p:nvSpPr>
        <p:spPr/>
        <p:txBody>
          <a:bodyPr>
            <a:normAutofit lnSpcReduction="10000"/>
          </a:bodyPr>
          <a:lstStyle/>
          <a:p>
            <a:pPr marL="0" indent="0">
              <a:buNone/>
            </a:pPr>
            <a:r>
              <a:rPr lang="en-GB" sz="2400" dirty="0">
                <a:latin typeface="ADLaM Display" panose="02010000000000000000" pitchFamily="2" charset="0"/>
                <a:ea typeface="ADLaM Display" panose="02010000000000000000" pitchFamily="2" charset="0"/>
                <a:cs typeface="ADLaM Display" panose="02010000000000000000" pitchFamily="2" charset="0"/>
              </a:rPr>
              <a:t>It allows health professionals to organise patient data. Especially medical records and notes and enables effective record storing. </a:t>
            </a:r>
          </a:p>
          <a:p>
            <a:pPr marL="0" indent="0">
              <a:buNone/>
            </a:pPr>
            <a:r>
              <a:rPr lang="en-GB" sz="2400" dirty="0">
                <a:latin typeface="ADLaM Display" panose="02010000000000000000" pitchFamily="2" charset="0"/>
                <a:ea typeface="ADLaM Display" panose="02010000000000000000" pitchFamily="2" charset="0"/>
                <a:cs typeface="ADLaM Display" panose="02010000000000000000" pitchFamily="2" charset="0"/>
              </a:rPr>
              <a:t>They can access and update information and coordinate care effectively. Improves team choices and everyone can be up to date with current treatment details as a team.</a:t>
            </a:r>
          </a:p>
          <a:p>
            <a:pPr marL="0" indent="0">
              <a:buNone/>
            </a:pPr>
            <a:r>
              <a:rPr lang="en-GB" sz="2400" dirty="0">
                <a:latin typeface="ADLaM Display" panose="02010000000000000000" pitchFamily="2" charset="0"/>
                <a:ea typeface="ADLaM Display" panose="02010000000000000000" pitchFamily="2" charset="0"/>
                <a:cs typeface="ADLaM Display" panose="02010000000000000000" pitchFamily="2" charset="0"/>
              </a:rPr>
              <a:t>It allows accessibility and collaboration reducing challenges like information being lost via paper and allows everyone in the team to have easier access prompting better care delivery. </a:t>
            </a:r>
          </a:p>
        </p:txBody>
      </p:sp>
    </p:spTree>
    <p:extLst>
      <p:ext uri="{BB962C8B-B14F-4D97-AF65-F5344CB8AC3E}">
        <p14:creationId xmlns:p14="http://schemas.microsoft.com/office/powerpoint/2010/main" val="33401668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A97AF-DEB1-20E1-8ED3-2E92567D08D8}"/>
              </a:ext>
            </a:extLst>
          </p:cNvPr>
          <p:cNvSpPr>
            <a:spLocks noGrp="1"/>
          </p:cNvSpPr>
          <p:nvPr>
            <p:ph type="title"/>
          </p:nvPr>
        </p:nvSpPr>
        <p:spPr/>
        <p:txBody>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REFERENCES </a:t>
            </a:r>
          </a:p>
        </p:txBody>
      </p:sp>
      <p:sp>
        <p:nvSpPr>
          <p:cNvPr id="3" name="Content Placeholder 2">
            <a:extLst>
              <a:ext uri="{FF2B5EF4-FFF2-40B4-BE49-F238E27FC236}">
                <a16:creationId xmlns:a16="http://schemas.microsoft.com/office/drawing/2014/main" id="{692DEBE9-C6A4-7CD2-4654-8BD6D1C68D94}"/>
              </a:ext>
            </a:extLst>
          </p:cNvPr>
          <p:cNvSpPr>
            <a:spLocks noGrp="1"/>
          </p:cNvSpPr>
          <p:nvPr>
            <p:ph idx="1"/>
          </p:nvPr>
        </p:nvSpPr>
        <p:spPr>
          <a:xfrm>
            <a:off x="640080" y="2117558"/>
            <a:ext cx="10890928" cy="4082074"/>
          </a:xfrm>
        </p:spPr>
        <p:txBody>
          <a:bodyPr>
            <a:normAutofit fontScale="92500" lnSpcReduction="20000"/>
          </a:bodyPr>
          <a:lstStyle/>
          <a:p>
            <a:pPr marL="0" indent="0">
              <a:buNone/>
            </a:pPr>
            <a:r>
              <a:rPr lang="en-GB" dirty="0"/>
              <a:t>Ebbers T, Kool RB, </a:t>
            </a:r>
            <a:r>
              <a:rPr lang="en-GB" dirty="0" err="1"/>
              <a:t>Smeele</a:t>
            </a:r>
            <a:r>
              <a:rPr lang="en-GB" dirty="0"/>
              <a:t> LE, et al. The Impact of Structured and Standardized Documentation on Documentation Quality; a </a:t>
            </a:r>
            <a:r>
              <a:rPr lang="en-GB" dirty="0" err="1"/>
              <a:t>Multicenter</a:t>
            </a:r>
            <a:r>
              <a:rPr lang="en-GB" dirty="0"/>
              <a:t>, Retrospective Study. J Med Syst. 2022;46(7):46. Published 2022 May 27. doi:10.1007/s10916-022-01837-9</a:t>
            </a:r>
          </a:p>
          <a:p>
            <a:pPr marL="0" indent="0">
              <a:buNone/>
            </a:pPr>
            <a:r>
              <a:rPr lang="en-GB" dirty="0"/>
              <a:t>Cho H, Nguyen OT, Weaver M, et al. Electronic health record system use and documentation burden of acute and critical care nurse clinicians: a mixed-methods study. J Am Med Inform Assoc. 2024;31(11):2540-2549. doi:10.1093/</a:t>
            </a:r>
            <a:r>
              <a:rPr lang="en-GB" dirty="0" err="1"/>
              <a:t>jamia</a:t>
            </a:r>
            <a:r>
              <a:rPr lang="en-GB" dirty="0"/>
              <a:t>/ocae239</a:t>
            </a:r>
          </a:p>
          <a:p>
            <a:pPr marL="0" indent="0">
              <a:buNone/>
            </a:pPr>
            <a:r>
              <a:rPr lang="en-GB" dirty="0"/>
              <a:t>Shah AD, Quinn NJ, Chaudhry A, et al. Recording problems and diagnoses in clinical care: developing guidance for healthcare professionals and system designers. BMJ Health Care Inform. 2019;26(1):e100106. doi:10.1136/bmjhci-2019-100106</a:t>
            </a:r>
          </a:p>
          <a:p>
            <a:pPr marL="0" indent="0">
              <a:buNone/>
            </a:pPr>
            <a:r>
              <a:rPr lang="en-GB" dirty="0" err="1"/>
              <a:t>Pennathur</a:t>
            </a:r>
            <a:r>
              <a:rPr lang="en-GB" dirty="0"/>
              <a:t> PR. A Theoretical Framework for Understanding Creator-Consumer Information Interaction </a:t>
            </a:r>
            <a:r>
              <a:rPr lang="en-GB" dirty="0" err="1"/>
              <a:t>Behaviors</a:t>
            </a:r>
            <a:r>
              <a:rPr lang="en-GB" dirty="0"/>
              <a:t> in Healthcare Documentation Systems. </a:t>
            </a:r>
            <a:r>
              <a:rPr lang="en-GB" dirty="0" err="1"/>
              <a:t>Appl</a:t>
            </a:r>
            <a:r>
              <a:rPr lang="en-GB" dirty="0"/>
              <a:t> Ergon. 2020;84:103034. doi:10.1016/j.apergo.2019.103034</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330548894"/>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otalTime>20638</TotalTime>
  <Words>529</Words>
  <Application>Microsoft Office PowerPoint</Application>
  <PresentationFormat>Widescreen</PresentationFormat>
  <Paragraphs>20</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ADLaM Display</vt:lpstr>
      <vt:lpstr>Arial</vt:lpstr>
      <vt:lpstr>Grandview Display</vt:lpstr>
      <vt:lpstr>DashVTI</vt:lpstr>
      <vt:lpstr>IMPACT ON USING WORD IN HEALTHCARE</vt:lpstr>
      <vt:lpstr>INTRODUCTION</vt:lpstr>
      <vt:lpstr>WHAT IS WORD DOCUMENTATION?</vt:lpstr>
      <vt:lpstr>NEGATIVES OF USING WORD ? </vt:lpstr>
      <vt:lpstr>HEALTHCARE TEAM AND WORD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IMPACT ON USING WORD IN HEALTHCARE</dc:title>
  <dc:creator>Sobia Hussain (2507361)</dc:creator>
  <cp:lastModifiedBy>Sobia Hussain (2507361)</cp:lastModifiedBy>
  <cp:revision>1</cp:revision>
  <dcterms:created xsi:type="dcterms:W3CDTF">2025-10-01T12:01:22Z</dcterms:created>
  <dcterms:modified xsi:type="dcterms:W3CDTF">2025-10-15T19:59:36Z</dcterms:modified>
</cp:coreProperties>
</file>